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477" r:id="rId4"/>
    <p:sldId id="478" r:id="rId5"/>
    <p:sldId id="534" r:id="rId6"/>
    <p:sldId id="480" r:id="rId7"/>
    <p:sldId id="481" r:id="rId8"/>
    <p:sldId id="482" r:id="rId9"/>
    <p:sldId id="484" r:id="rId10"/>
    <p:sldId id="485" r:id="rId11"/>
    <p:sldId id="486" r:id="rId12"/>
    <p:sldId id="489" r:id="rId13"/>
    <p:sldId id="535" r:id="rId14"/>
    <p:sldId id="536" r:id="rId15"/>
    <p:sldId id="492" r:id="rId16"/>
    <p:sldId id="493" r:id="rId17"/>
    <p:sldId id="497" r:id="rId18"/>
    <p:sldId id="494" r:id="rId19"/>
    <p:sldId id="495" r:id="rId20"/>
    <p:sldId id="496" r:id="rId21"/>
    <p:sldId id="503" r:id="rId22"/>
    <p:sldId id="574" r:id="rId23"/>
    <p:sldId id="498" r:id="rId24"/>
    <p:sldId id="499" r:id="rId25"/>
    <p:sldId id="500" r:id="rId26"/>
    <p:sldId id="501" r:id="rId27"/>
    <p:sldId id="544" r:id="rId28"/>
    <p:sldId id="502" r:id="rId29"/>
    <p:sldId id="537" r:id="rId30"/>
    <p:sldId id="538" r:id="rId31"/>
    <p:sldId id="539" r:id="rId32"/>
    <p:sldId id="540" r:id="rId33"/>
    <p:sldId id="541" r:id="rId34"/>
    <p:sldId id="542" r:id="rId35"/>
    <p:sldId id="545" r:id="rId36"/>
    <p:sldId id="546" r:id="rId37"/>
    <p:sldId id="547" r:id="rId38"/>
    <p:sldId id="573" r:id="rId39"/>
    <p:sldId id="551" r:id="rId40"/>
    <p:sldId id="552" r:id="rId41"/>
    <p:sldId id="554" r:id="rId42"/>
    <p:sldId id="564" r:id="rId43"/>
    <p:sldId id="565" r:id="rId44"/>
    <p:sldId id="566" r:id="rId45"/>
  </p:sldIdLst>
  <p:sldSz cx="9144000" cy="5143500" type="screen16x9"/>
  <p:notesSz cx="7315200" cy="9601200"/>
  <p:defaultTextStyle>
    <a:defPPr>
      <a:defRPr lang="en-US"/>
    </a:defPPr>
    <a:lvl1pPr marL="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630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2617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8926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5235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31543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6">
          <p15:clr>
            <a:srgbClr val="A4A3A4"/>
          </p15:clr>
        </p15:guide>
        <p15:guide id="2" pos="21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CDE"/>
    <a:srgbClr val="58A8FF"/>
    <a:srgbClr val="EC8F1A"/>
    <a:srgbClr val="FFB05D"/>
    <a:srgbClr val="FFAE42"/>
    <a:srgbClr val="FFBE30"/>
    <a:srgbClr val="FFAA04"/>
    <a:srgbClr val="7BC7FF"/>
    <a:srgbClr val="C77EFF"/>
    <a:srgbClr val="B14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5"/>
    <p:restoredTop sz="94511"/>
  </p:normalViewPr>
  <p:slideViewPr>
    <p:cSldViewPr>
      <p:cViewPr varScale="1">
        <p:scale>
          <a:sx n="100" d="100"/>
          <a:sy n="100" d="100"/>
        </p:scale>
        <p:origin x="1448" y="176"/>
      </p:cViewPr>
      <p:guideLst>
        <p:guide orient="horz" pos="1996"/>
        <p:guide pos="21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FD98-208E-E145-8F7D-F85DA493BADA}" type="datetimeFigureOut">
              <a:rPr lang="en-US" smtClean="0"/>
              <a:t>7/9/20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FEC46-79CE-754E-8D83-A6CA77EF3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3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69F17-669B-A24E-B7C4-DDEEC513615F}" type="datetimeFigureOut">
              <a:rPr lang="en-US" smtClean="0"/>
              <a:t>7/9/20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4C74-7C8D-DB43-9D06-8B966A273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4C74-7C8D-DB43-9D06-8B966A2732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67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1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4554-1BBB-8D4D-9F0C-BA45BC7AC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1" y="85726"/>
            <a:ext cx="1943100" cy="4429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85726"/>
            <a:ext cx="5676900" cy="4429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84DE-9520-C948-8D6F-9B4CB29D5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EDED-A79F-9441-BA56-EB4E3B389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3" indent="0">
              <a:buNone/>
              <a:defRPr sz="1800"/>
            </a:lvl2pPr>
            <a:lvl3pPr marL="913906" indent="0">
              <a:buNone/>
              <a:defRPr sz="1600"/>
            </a:lvl3pPr>
            <a:lvl4pPr marL="1370860" indent="0">
              <a:buNone/>
              <a:defRPr sz="1400"/>
            </a:lvl4pPr>
            <a:lvl5pPr marL="1827814" indent="0">
              <a:buNone/>
              <a:defRPr sz="1400"/>
            </a:lvl5pPr>
            <a:lvl6pPr marL="2284767" indent="0">
              <a:buNone/>
              <a:defRPr sz="1400"/>
            </a:lvl6pPr>
            <a:lvl7pPr marL="2741720" indent="0">
              <a:buNone/>
              <a:defRPr sz="1400"/>
            </a:lvl7pPr>
            <a:lvl8pPr marL="3198674" indent="0">
              <a:buNone/>
              <a:defRPr sz="1400"/>
            </a:lvl8pPr>
            <a:lvl9pPr marL="365562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05A9-A215-CF4D-9C08-37C02F124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1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7972-0240-D844-975F-605D2588B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9984-A4AE-D543-90B6-CBFD41404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3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1811-A12E-9745-9EEE-59EF689BE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D681-2091-A647-8F62-08E72E58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C728-E676-F047-B749-A08143A7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3" indent="0">
              <a:buNone/>
              <a:defRPr sz="2800"/>
            </a:lvl2pPr>
            <a:lvl3pPr marL="913906" indent="0">
              <a:buNone/>
              <a:defRPr sz="2400"/>
            </a:lvl3pPr>
            <a:lvl4pPr marL="1370860" indent="0">
              <a:buNone/>
              <a:defRPr sz="2000"/>
            </a:lvl4pPr>
            <a:lvl5pPr marL="1827814" indent="0">
              <a:buNone/>
              <a:defRPr sz="2000"/>
            </a:lvl5pPr>
            <a:lvl6pPr marL="2284767" indent="0">
              <a:buNone/>
              <a:defRPr sz="2000"/>
            </a:lvl6pPr>
            <a:lvl7pPr marL="2741720" indent="0">
              <a:buNone/>
              <a:defRPr sz="2000"/>
            </a:lvl7pPr>
            <a:lvl8pPr marL="3198674" indent="0">
              <a:buNone/>
              <a:defRPr sz="2000"/>
            </a:lvl8pPr>
            <a:lvl9pPr marL="365562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0BD5-553C-B743-BD14-9E5D7D0C4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4" y="4506914"/>
            <a:ext cx="184605" cy="4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>
              <a:cs typeface="Arial" pitchFamily="34" charset="0"/>
            </a:endParaRPr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82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2" y="4856166"/>
            <a:ext cx="22653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solidFill>
                  <a:srgbClr val="FF8000"/>
                </a:solidFill>
                <a:cs typeface="+mn-cs"/>
              </a:rPr>
              <a:t>OSG Virtual School Pilot 2020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6" y="866775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10" tIns="45705" rIns="91410" bIns="4570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8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049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093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142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188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786" indent="-342786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701" indent="-285655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2618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599666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6712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3759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0806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7853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4900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3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8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6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7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tcondor.readthedocs.io/en/stable/users-manual/dagman-applications.html#the-dag-input-file-basic-command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5000000000000000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tcondor.readthedocs.io/en/stable/users-manual/dagman-applications.html#the-dag-input-file-basic-commands" TargetMode="External"/><Relationship Id="rId4" Type="http://schemas.openxmlformats.org/officeDocument/2006/relationships/hyperlink" Target="https://research.cs.wisc.edu/htcondor/manual/current/2_10DAGMan_Applications.html#SECTION00310200000000000000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submissi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submissi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monitoring-and-dag-removal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submissi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submiss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submissi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monitoring-and-dag-removal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stable/users-manual/dagman-applications.html#the-rescue-dag" TargetMode="External"/><Relationship Id="rId2" Type="http://schemas.openxmlformats.org/officeDocument/2006/relationships/hyperlink" Target="https://htcondor.readthedocs.io/en/stable/users-manual/dagman-applications.html#dag-monitoring-and-dag-remova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stable/users-manual/dagman-applications.html#the-rescue-dag" TargetMode="External"/><Relationship Id="rId2" Type="http://schemas.openxmlformats.org/officeDocument/2006/relationships/hyperlink" Target="https://htcondor.readthedocs.io/en/stable/users-manual/dagman-applications.html#dag-monitoring-and-dag-remova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the-rescue-da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stable/users-manual/dagman-applications.html#the-rescue-dag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5000000000000000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tcondor.readthedocs.io/en/stable/users-manual/dagman-applications.html#the-dag-input-file-basic-commands" TargetMode="External"/><Relationship Id="rId4" Type="http://schemas.openxmlformats.org/officeDocument/2006/relationships/hyperlink" Target="https://research.cs.wisc.edu/htcondor/manual/current/2_10DAGMan_Applications.html#SECTION003102000000000000000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submissio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tcondor.readthedocs.io/en/stable/users-manual/dagman-applications.html#the-dag-input-file-basic-command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2" Type="http://schemas.openxmlformats.org/officeDocument/2006/relationships/hyperlink" Target="https://research.cs.wisc.edu/htcondor/manual/current/2_10DAGMan_Applications.html#SECTION003105000000000000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tcondor.readthedocs.io/en/stable/users-manual/dagman-applications.html#the-dag-input-file-basic-command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5000000000000000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tcondor.readthedocs.io/en/stable/users-manual/dagman-applications.html#the-dag-input-file-basic-commands" TargetMode="External"/><Relationship Id="rId4" Type="http://schemas.openxmlformats.org/officeDocument/2006/relationships/hyperlink" Target="https://research.cs.wisc.edu/htcondor/manual/current/2_10DAGMan_Applications.html#SECTION00310200000000000000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stable/users-manual/dagman-applications.html#script" TargetMode="External"/><Relationship Id="rId2" Type="http://schemas.openxmlformats.org/officeDocument/2006/relationships/hyperlink" Target="https://htcondor.readthedocs.io/en/stable/users-manual/dagman-applications.html#retrying-failed-node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stable/users-manual/dagman-applications.html#script" TargetMode="External"/><Relationship Id="rId2" Type="http://schemas.openxmlformats.org/officeDocument/2006/relationships/hyperlink" Target="https://htcondor.readthedocs.io/en/stable/users-manual/dagman-applications.html#retrying-failed-node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variable-values-associated-with-node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htcondor.readthedocs.io/en/stable/users-manual/dagman-applications.html#dag-splicin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en.wikipedia.org/wiki/Directed_acyclic_graph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91200000000000000" TargetMode="External"/><Relationship Id="rId2" Type="http://schemas.openxmlformats.org/officeDocument/2006/relationships/hyperlink" Target="https://research.cs.wisc.edu/htcondor/manual/current/2_10DAGMan_Applications.html#SECTION00310913000000000000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hyperlink" Target="https://htcondor.readthedocs.io/en/stable/users-manual/dagman-applications.html#a-dag-within-a-dag-is-a-subda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91300000000000000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tcondor.readthedocs.io/en/stable/users-manual/dagman-applications.html#a-dag-within-a-dag-is-a-subdag" TargetMode="External"/><Relationship Id="rId4" Type="http://schemas.openxmlformats.org/officeDocument/2006/relationships/hyperlink" Target="https://research.cs.wisc.edu/htcondor/manual/current/2_10DAGMan_Applications.html#SECTION003109120000000000000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hep.wisc.edu/event/1325/timetable/#all.detailed" TargetMode="External"/><Relationship Id="rId2" Type="http://schemas.openxmlformats.org/officeDocument/2006/relationships/hyperlink" Target="https://htcondor.readthedocs.io/en/stable/users-manual/dagman-applications.html#the-dag-input-file-basic-commands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stable/users-manual/dagman-application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5000000000000000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tcondor.readthedocs.io/en/stable/users-manual/dagman-applications.html#the-dag-input-file-basic-commands" TargetMode="External"/><Relationship Id="rId4" Type="http://schemas.openxmlformats.org/officeDocument/2006/relationships/hyperlink" Target="https://research.cs.wisc.edu/htcondor/manual/current/2_10DAGMan_Applications.html#SECTION00310200000000000000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5000000000000000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tcondor.readthedocs.io/en/stable/users-manual/dagman-applications.html#the-dag-input-file-basic-commands" TargetMode="External"/><Relationship Id="rId4" Type="http://schemas.openxmlformats.org/officeDocument/2006/relationships/hyperlink" Target="https://research.cs.wisc.edu/htcondor/manual/current/2_10DAGMan_Applications.html#SECTION003102000000000000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Workflows with HTCondor’s </a:t>
            </a:r>
            <a:r>
              <a:rPr lang="en-US" dirty="0" err="1"/>
              <a:t>DAGMan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Wednesday, July 22</a:t>
            </a:r>
          </a:p>
          <a:p>
            <a:r>
              <a:rPr lang="en-US" sz="1800" dirty="0"/>
              <a:t>Lauren Michael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-20538"/>
            <a:ext cx="7347587" cy="857250"/>
          </a:xfrm>
        </p:spPr>
        <p:txBody>
          <a:bodyPr>
            <a:noAutofit/>
          </a:bodyPr>
          <a:lstStyle/>
          <a:p>
            <a:r>
              <a:rPr lang="en-US" sz="2800" dirty="0"/>
              <a:t>Basic DAG input file: </a:t>
            </a:r>
            <a:br>
              <a:rPr lang="en-US" sz="2800" dirty="0"/>
            </a:br>
            <a:r>
              <a:rPr lang="en-US" sz="2800" b="1" i="1" dirty="0"/>
              <a:t>JOB</a:t>
            </a:r>
            <a:r>
              <a:rPr lang="en-US" sz="2800" dirty="0"/>
              <a:t> nodes, </a:t>
            </a:r>
            <a:r>
              <a:rPr lang="en-US" sz="2800" b="1" i="1" dirty="0"/>
              <a:t>PARENT-CHILD</a:t>
            </a:r>
            <a:r>
              <a:rPr lang="en-US" sz="2800" b="1" dirty="0"/>
              <a:t> </a:t>
            </a:r>
            <a:r>
              <a:rPr lang="en-US" sz="2800" dirty="0"/>
              <a:t>edges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55576" y="3651870"/>
            <a:ext cx="6353665" cy="813072"/>
          </a:xfrm>
        </p:spPr>
        <p:txBody>
          <a:bodyPr>
            <a:normAutofit fontScale="85000" lnSpcReduction="10000"/>
          </a:bodyPr>
          <a:lstStyle/>
          <a:p>
            <a:r>
              <a:rPr lang="en-US" sz="2100" dirty="0"/>
              <a:t>Node names and filenames are your choice.</a:t>
            </a:r>
          </a:p>
          <a:p>
            <a:r>
              <a:rPr lang="en-US" sz="2100" dirty="0"/>
              <a:t>Node name and submit filename do not have to match.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16016" y="1041459"/>
            <a:ext cx="18036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ourier"/>
                <a:cs typeface="Courier"/>
              </a:rPr>
              <a:t>(</a:t>
            </a:r>
            <a:r>
              <a:rPr lang="en-US" sz="2100" dirty="0" err="1">
                <a:latin typeface="Courier"/>
                <a:cs typeface="Courier"/>
              </a:rPr>
              <a:t>dag_dir</a:t>
            </a:r>
            <a:r>
              <a:rPr lang="en-US" sz="21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3496" y="1432960"/>
            <a:ext cx="2982367" cy="185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B1.sub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B2.sub	B3.sub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A9648-4712-E545-B48F-7AE48C9126DF}"/>
              </a:ext>
            </a:extLst>
          </p:cNvPr>
          <p:cNvSpPr/>
          <p:nvPr/>
        </p:nvSpPr>
        <p:spPr>
          <a:xfrm>
            <a:off x="2621757" y="4854182"/>
            <a:ext cx="53346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4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B33849-F285-4942-86EF-7A27A995F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839" y="1123325"/>
            <a:ext cx="3177673" cy="27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Endless Workflow Possibilities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92730"/>
            <a:ext cx="2026368" cy="2171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325946"/>
            <a:ext cx="2281955" cy="253916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ourier"/>
              </a:rPr>
              <a:t>Wikimedia Commons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248" y="2643758"/>
            <a:ext cx="3284271" cy="21181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03848" y="4866502"/>
            <a:ext cx="5285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confluence.pegasus.isi.edu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/display/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pegasus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WorkflowGenerator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ADC152-2517-9D45-ADF0-AC0807392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51470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DAGs are also useful for non-sequential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2109" y="2171684"/>
            <a:ext cx="3672339" cy="21476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849" y="2310747"/>
            <a:ext cx="1623391" cy="17393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041" y="2310746"/>
            <a:ext cx="1623391" cy="17393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87624" y="1632627"/>
            <a:ext cx="253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Courier"/>
              </a:rPr>
              <a:t>‘bag’ of HTC jobs</a:t>
            </a:r>
            <a:endParaRPr lang="en-US" sz="2400" dirty="0">
              <a:cs typeface="Couri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18606" y="1632627"/>
            <a:ext cx="2925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Courier"/>
              </a:rPr>
              <a:t>disjointed workflows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27" y="2207407"/>
            <a:ext cx="4330700" cy="1244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BA32A-8803-C440-8E5F-D46081E1C8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25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400877" y="-20538"/>
            <a:ext cx="7347587" cy="857250"/>
          </a:xfrm>
        </p:spPr>
        <p:txBody>
          <a:bodyPr>
            <a:noAutofit/>
          </a:bodyPr>
          <a:lstStyle/>
          <a:p>
            <a:r>
              <a:rPr lang="en-US" sz="2800" dirty="0"/>
              <a:t>Basic DAG input file: </a:t>
            </a:r>
            <a:br>
              <a:rPr lang="en-US" sz="2800" dirty="0"/>
            </a:br>
            <a:r>
              <a:rPr lang="en-US" sz="2800" b="1" i="1" dirty="0"/>
              <a:t>JOB</a:t>
            </a:r>
            <a:r>
              <a:rPr lang="en-US" sz="2800" dirty="0"/>
              <a:t> nodes, </a:t>
            </a:r>
            <a:r>
              <a:rPr lang="en-US" sz="2800" b="1" i="1" dirty="0"/>
              <a:t>PARENT-CHILD</a:t>
            </a:r>
            <a:r>
              <a:rPr lang="en-US" sz="2800" b="1" dirty="0"/>
              <a:t> </a:t>
            </a:r>
            <a:r>
              <a:rPr lang="en-US" sz="2800" dirty="0"/>
              <a:t>edges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7AD5F4-CE8C-4F4A-897F-18AED16C93C9}"/>
              </a:ext>
            </a:extLst>
          </p:cNvPr>
          <p:cNvSpPr/>
          <p:nvPr/>
        </p:nvSpPr>
        <p:spPr>
          <a:xfrm>
            <a:off x="2621757" y="4854182"/>
            <a:ext cx="53346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3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4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5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9A4AEE-071A-3244-A367-49F50B5414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1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2715766"/>
            <a:ext cx="7772400" cy="1021556"/>
          </a:xfrm>
        </p:spPr>
        <p:txBody>
          <a:bodyPr/>
          <a:lstStyle/>
          <a:p>
            <a:r>
              <a:rPr lang="en-US" dirty="0"/>
              <a:t>Submitting and </a:t>
            </a:r>
            <a:r>
              <a:rPr lang="en-US"/>
              <a:t>Monitoring a </a:t>
            </a:r>
            <a:r>
              <a:rPr lang="en-US" dirty="0" err="1"/>
              <a:t>DAGMan</a:t>
            </a:r>
            <a:r>
              <a:rPr lang="en-US" dirty="0"/>
              <a:t> Workflow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0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Submitting a DAG to the queue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39534"/>
            <a:ext cx="7992888" cy="1604224"/>
          </a:xfrm>
        </p:spPr>
        <p:txBody>
          <a:bodyPr>
            <a:normAutofit/>
          </a:bodyPr>
          <a:lstStyle/>
          <a:p>
            <a:r>
              <a:rPr lang="en-US" sz="2800" dirty="0"/>
              <a:t>Submission command:</a:t>
            </a:r>
          </a:p>
          <a:p>
            <a:pPr marL="342900" lvl="1" indent="0" algn="ctr">
              <a:buNone/>
            </a:pPr>
            <a:r>
              <a:rPr lang="en-US" sz="2400" b="1" dirty="0" err="1">
                <a:solidFill>
                  <a:srgbClr val="CB3A46"/>
                </a:solidFill>
                <a:latin typeface="Courier"/>
                <a:cs typeface="Courier"/>
              </a:rPr>
              <a:t>condor_submit_dag</a:t>
            </a:r>
            <a:r>
              <a:rPr lang="en-US" sz="24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400" b="1" i="1" dirty="0" err="1">
                <a:solidFill>
                  <a:srgbClr val="CB3A46"/>
                </a:solidFill>
                <a:latin typeface="Courier"/>
                <a:cs typeface="Courier"/>
              </a:rPr>
              <a:t>dag_file</a:t>
            </a:r>
            <a:endParaRPr lang="en-US" b="1" i="1" dirty="0">
              <a:solidFill>
                <a:srgbClr val="CB3A46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358339"/>
            <a:ext cx="7132017" cy="2400657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condor_submit_dag</a:t>
            </a:r>
            <a:r>
              <a:rPr lang="en-US" sz="1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sz="18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------------------------------------------------------------------</a:t>
            </a: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File for submitting this DAG to HTCondor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mydag.dag.condor.sub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DAGMan</a:t>
            </a:r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debugging messages       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mydag.dag.dagman.out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HTCondor library output         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mydag.dag.lib.out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HTCondor library error messages 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mydag.dag.lib.err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the life of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condor_dagman</a:t>
            </a:r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itself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mydag.dag.dagman.log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Submitting job(s).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job(s) submitted to cluster 128.</a:t>
            </a: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------------------------------------------------------------------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1012" y="4854182"/>
            <a:ext cx="44933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Manual: DAGMan &gt; DAG Submission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7A6C8-91AD-D84B-80EB-E9E166979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6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A submitted DAG creates a </a:t>
            </a:r>
            <a:br>
              <a:rPr lang="en-US" sz="2800" dirty="0"/>
            </a:br>
            <a:r>
              <a:rPr lang="en-US" sz="2800" i="1" dirty="0" err="1"/>
              <a:t>DAGMan</a:t>
            </a:r>
            <a:r>
              <a:rPr lang="en-US" sz="2800" i="1" dirty="0"/>
              <a:t> job </a:t>
            </a:r>
            <a:r>
              <a:rPr lang="en-US" sz="2800" dirty="0"/>
              <a:t>in the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39534"/>
            <a:ext cx="8064896" cy="1604224"/>
          </a:xfrm>
        </p:spPr>
        <p:txBody>
          <a:bodyPr>
            <a:normAutofit/>
          </a:bodyPr>
          <a:lstStyle/>
          <a:p>
            <a:r>
              <a:rPr lang="en-US" sz="2400" dirty="0" err="1"/>
              <a:t>DAGMan</a:t>
            </a:r>
            <a:r>
              <a:rPr lang="en-US" sz="2400" dirty="0"/>
              <a:t> runs on the submit server, as a job in the queue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At first:</a:t>
            </a:r>
            <a:endParaRPr lang="en-US" sz="2400" b="1" dirty="0">
              <a:solidFill>
                <a:srgbClr val="00B0F0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83718"/>
            <a:ext cx="8064896" cy="2523768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 BATCH_NAME     SUBMITTED   DONE   RUN   IDLE  TOTAL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   4/30 18:08      _     _      _      _  0.0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jobs; 0 completed, 0 removed, 0 idle,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  alice   4/30 18:08   0+00:00:06 R  0    0.3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condor_dagman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jobs; 0 completed, 0 removed, 0 idle,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75C2CC-9C4A-AD43-9DA1-A60C124BA542}"/>
              </a:ext>
            </a:extLst>
          </p:cNvPr>
          <p:cNvSpPr/>
          <p:nvPr/>
        </p:nvSpPr>
        <p:spPr>
          <a:xfrm>
            <a:off x="3391012" y="4854182"/>
            <a:ext cx="44933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Manual: 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 &gt; DAG Submission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912E9-6D3F-DB46-A5DF-98EB0379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5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Status files are created at the time of DAG submission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1541519"/>
            <a:ext cx="7632848" cy="1243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B1.sub		B2.sub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B3.sub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1600" b="1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1600" b="1" dirty="0">
              <a:solidFill>
                <a:srgbClr val="00B05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16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endParaRPr lang="en-US" sz="16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696" y="1203598"/>
            <a:ext cx="145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dag_dir</a:t>
            </a:r>
            <a:r>
              <a:rPr lang="en-US" sz="16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9556" y="4854182"/>
            <a:ext cx="47368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27584" y="3002760"/>
            <a:ext cx="7348042" cy="18514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condor.sub</a:t>
            </a:r>
            <a:r>
              <a:rPr lang="en-US" sz="1800" dirty="0">
                <a:latin typeface="+mn-lt"/>
              </a:rPr>
              <a:t> and 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dagman.log</a:t>
            </a:r>
            <a:r>
              <a:rPr lang="en-US" sz="1800" dirty="0">
                <a:latin typeface="+mn-lt"/>
              </a:rPr>
              <a:t> describe the queued </a:t>
            </a:r>
            <a:r>
              <a:rPr lang="en-US" sz="1800" dirty="0" err="1">
                <a:latin typeface="+mn-lt"/>
              </a:rPr>
              <a:t>DAGMan</a:t>
            </a:r>
            <a:r>
              <a:rPr lang="en-US" sz="1800" dirty="0">
                <a:latin typeface="+mn-lt"/>
              </a:rPr>
              <a:t> job process, as for any other jobs</a:t>
            </a:r>
          </a:p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dagman.out</a:t>
            </a:r>
            <a:r>
              <a:rPr lang="en-US" sz="1800" dirty="0">
                <a:latin typeface="+mn-lt"/>
              </a:rPr>
              <a:t> has </a:t>
            </a:r>
            <a:r>
              <a:rPr lang="en-US" sz="1800" dirty="0" err="1">
                <a:latin typeface="+mn-lt"/>
              </a:rPr>
              <a:t>DAGMan</a:t>
            </a:r>
            <a:r>
              <a:rPr lang="en-US" sz="1800" dirty="0">
                <a:latin typeface="+mn-lt"/>
              </a:rPr>
              <a:t>-specific logging (look to first for errors)</a:t>
            </a:r>
          </a:p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lib.err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/out</a:t>
            </a:r>
            <a:r>
              <a:rPr lang="en-US" sz="1800" b="1" dirty="0">
                <a:latin typeface="+mn-lt"/>
                <a:ea typeface="Courier" charset="0"/>
                <a:cs typeface="Courier" charset="0"/>
              </a:rPr>
              <a:t> 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contain </a:t>
            </a:r>
            <a:r>
              <a:rPr lang="en-US" sz="1800" dirty="0" err="1">
                <a:latin typeface="+mn-lt"/>
                <a:ea typeface="Courier" charset="0"/>
                <a:cs typeface="Courier" charset="0"/>
              </a:rPr>
              <a:t>std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 err/out for the </a:t>
            </a:r>
            <a:r>
              <a:rPr lang="en-US" sz="1800" dirty="0" err="1">
                <a:latin typeface="+mn-lt"/>
                <a:ea typeface="Courier" charset="0"/>
                <a:cs typeface="Courier" charset="0"/>
              </a:rPr>
              <a:t>DAGMan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 job process</a:t>
            </a:r>
          </a:p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nodes.log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is a combined log of all jobs within the DAG</a:t>
            </a:r>
            <a:endParaRPr lang="en-US" sz="1800" b="1" dirty="0">
              <a:latin typeface="+mn-lt"/>
              <a:ea typeface="Courier" charset="0"/>
              <a:cs typeface="Courier" charset="0"/>
            </a:endParaRPr>
          </a:p>
          <a:p>
            <a:endParaRPr lang="en-US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97939-080D-A84E-8AD1-FDDFE1B1B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5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Jobs are automatically submitted by the </a:t>
            </a:r>
            <a:r>
              <a:rPr lang="en-US" sz="2800" dirty="0" err="1"/>
              <a:t>DAGMan</a:t>
            </a:r>
            <a:r>
              <a:rPr lang="en-US" sz="2800" dirty="0"/>
              <a:t>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11542"/>
            <a:ext cx="7636074" cy="1604224"/>
          </a:xfrm>
        </p:spPr>
        <p:txBody>
          <a:bodyPr>
            <a:normAutofit/>
          </a:bodyPr>
          <a:lstStyle/>
          <a:p>
            <a:r>
              <a:rPr lang="en-US" sz="2400" dirty="0"/>
              <a:t>Seconds later, node </a:t>
            </a:r>
            <a:r>
              <a:rPr lang="en-US" sz="2400" b="1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is submitted: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7654"/>
            <a:ext cx="8064896" cy="2739211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BATCH_NAME   SUBMITTED  DONE  RUN 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TOTAL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 my.dag+128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4/30 18:08     _    _     </a:t>
            </a:r>
            <a:r>
              <a:rPr lang="is-IS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   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129.0 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0+00:00:36 R  0    0.3 condor_dagman</a:t>
            </a:r>
          </a:p>
          <a:p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129.0   alice   4/30 18:08   0+00:00:00 I  0    0.3 A_split.sh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FCBA05-FE3E-4844-8329-7CE482635094}"/>
              </a:ext>
            </a:extLst>
          </p:cNvPr>
          <p:cNvSpPr/>
          <p:nvPr/>
        </p:nvSpPr>
        <p:spPr>
          <a:xfrm>
            <a:off x="3391012" y="4854182"/>
            <a:ext cx="44933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Manual: 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 &gt; DAG Submission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8D14D-ED71-1846-838E-EBD0FBA75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3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Jobs are automatically submitted by the </a:t>
            </a:r>
            <a:r>
              <a:rPr lang="en-US" sz="2800" dirty="0" err="1"/>
              <a:t>DAGMan</a:t>
            </a:r>
            <a:r>
              <a:rPr lang="en-US" sz="2800" dirty="0"/>
              <a:t>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9582"/>
            <a:ext cx="8208912" cy="1604224"/>
          </a:xfrm>
        </p:spPr>
        <p:txBody>
          <a:bodyPr>
            <a:normAutofit/>
          </a:bodyPr>
          <a:lstStyle/>
          <a:p>
            <a:r>
              <a:rPr lang="en-US" sz="2400" dirty="0"/>
              <a:t>After </a:t>
            </a:r>
            <a:r>
              <a:rPr lang="en-US" sz="2400" b="1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completes, </a:t>
            </a:r>
            <a:r>
              <a:rPr lang="en-US" sz="2400" b="1" dirty="0">
                <a:solidFill>
                  <a:srgbClr val="2F7CDE"/>
                </a:solidFill>
              </a:rPr>
              <a:t>B1-3</a:t>
            </a:r>
            <a:r>
              <a:rPr lang="en-US" sz="2400" dirty="0"/>
              <a:t> are submitted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63638"/>
            <a:ext cx="8208912" cy="317009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BATCH_NAME   SUBMITTED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DONE</a:t>
            </a:r>
            <a:r>
              <a:rPr lang="is-I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RUN 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TOTAL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4/30 18:08    </a:t>
            </a:r>
            <a:r>
              <a:rPr lang="is-IS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 _    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3</a:t>
            </a:r>
            <a:r>
              <a:rPr lang="is-IS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   5  130.0...132.0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jobs; 0 completed, 0 removed,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3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0+00:20:36 R  0    0.3 condor_dagman</a:t>
            </a:r>
          </a:p>
          <a:p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130.0   alice   4/30 18:18   0+00:00:00 I  0    0.3 B_run.sh</a:t>
            </a:r>
          </a:p>
          <a:p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131.0   alice   4/30 18:18   0+00:00:00 I  0    0.3 B_run.sh</a:t>
            </a:r>
          </a:p>
          <a:p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132.0   alice   4/30 18:18   0+00:00:00 I  0    0.3 B_run.sh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3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0 held, 0 suspended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12D0E2-F791-CE4F-86E6-0F11B1FEC8A1}"/>
              </a:ext>
            </a:extLst>
          </p:cNvPr>
          <p:cNvSpPr/>
          <p:nvPr/>
        </p:nvSpPr>
        <p:spPr>
          <a:xfrm>
            <a:off x="3391012" y="4854182"/>
            <a:ext cx="44933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Manual: 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 &gt; DAG Submission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BD0E3-FE87-AD4F-8FB3-D6BEE83728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7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Session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2" y="1059582"/>
            <a:ext cx="8352928" cy="3514725"/>
          </a:xfrm>
        </p:spPr>
        <p:txBody>
          <a:bodyPr/>
          <a:lstStyle/>
          <a:p>
            <a:r>
              <a:rPr lang="en-US" sz="2800" dirty="0"/>
              <a:t>Why create a workflow?</a:t>
            </a:r>
          </a:p>
          <a:p>
            <a:r>
              <a:rPr lang="en-US" sz="2800" dirty="0"/>
              <a:t>Describe workflows as </a:t>
            </a:r>
            <a:r>
              <a:rPr lang="en-US" sz="2800" i="1" dirty="0"/>
              <a:t>directed acyclic graphs</a:t>
            </a:r>
            <a:r>
              <a:rPr lang="en-US" sz="2800" dirty="0"/>
              <a:t> (DAGs)</a:t>
            </a:r>
          </a:p>
          <a:p>
            <a:r>
              <a:rPr lang="en-US" sz="2800" dirty="0"/>
              <a:t>Workflow execution via </a:t>
            </a:r>
            <a:r>
              <a:rPr lang="en-US" sz="2800" dirty="0" err="1"/>
              <a:t>DAGMan</a:t>
            </a:r>
            <a:r>
              <a:rPr lang="en-US" sz="2800" dirty="0"/>
              <a:t> (DAG Manager)</a:t>
            </a:r>
          </a:p>
          <a:p>
            <a:r>
              <a:rPr lang="en-US" sz="2800" dirty="0"/>
              <a:t>Node-level options in a DAG</a:t>
            </a:r>
          </a:p>
          <a:p>
            <a:r>
              <a:rPr lang="en-US" sz="2800" dirty="0"/>
              <a:t>Modular organization of DAG components</a:t>
            </a:r>
          </a:p>
          <a:p>
            <a:r>
              <a:rPr lang="en-US" sz="2800" dirty="0"/>
              <a:t>Additional </a:t>
            </a:r>
            <a:r>
              <a:rPr lang="en-US" sz="2800" dirty="0" err="1"/>
              <a:t>DAGMan</a:t>
            </a:r>
            <a:r>
              <a:rPr lang="en-US" sz="2800" dirty="0"/>
              <a:t> Features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Jobs are automatically submitted by the </a:t>
            </a:r>
            <a:r>
              <a:rPr lang="en-US" sz="2800" dirty="0" err="1"/>
              <a:t>DAGMan</a:t>
            </a:r>
            <a:r>
              <a:rPr lang="en-US" sz="2800" dirty="0"/>
              <a:t>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9582"/>
            <a:ext cx="8064896" cy="1604224"/>
          </a:xfrm>
        </p:spPr>
        <p:txBody>
          <a:bodyPr>
            <a:normAutofit/>
          </a:bodyPr>
          <a:lstStyle/>
          <a:p>
            <a:r>
              <a:rPr lang="en-US" sz="2400" dirty="0"/>
              <a:t>After </a:t>
            </a:r>
            <a:r>
              <a:rPr lang="en-US" sz="2400" b="1" dirty="0">
                <a:solidFill>
                  <a:srgbClr val="2F7CDE"/>
                </a:solidFill>
              </a:rPr>
              <a:t>B1-3</a:t>
            </a:r>
            <a:r>
              <a:rPr lang="en-US" sz="2400" dirty="0"/>
              <a:t> complete, node </a:t>
            </a:r>
            <a:r>
              <a:rPr lang="en-US" sz="2400" b="1" dirty="0">
                <a:solidFill>
                  <a:srgbClr val="EC8F1A"/>
                </a:solidFill>
              </a:rPr>
              <a:t>C</a:t>
            </a:r>
            <a:r>
              <a:rPr lang="en-US" sz="2400" dirty="0"/>
              <a:t> is submitted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635646"/>
            <a:ext cx="8064895" cy="2739211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 BATCH_NAME   SUBMITTED  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DONE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RUN 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TOTAL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  4/30 18:08   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   _    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5  133.0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0+00:46:36 R  0    0.3 condor_dagman</a:t>
            </a:r>
          </a:p>
          <a:p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133.0   alice   4/30 18:54   0+00:00:00 I  0    0.3 C_combine.sh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running, 0 held, 0 suspended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C7FE3F-F41A-EE41-B355-E56A0FAF6358}"/>
              </a:ext>
            </a:extLst>
          </p:cNvPr>
          <p:cNvSpPr/>
          <p:nvPr/>
        </p:nvSpPr>
        <p:spPr>
          <a:xfrm>
            <a:off x="3391012" y="4854182"/>
            <a:ext cx="44933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Manual: 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 &gt; DAG Submission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78EBA-A704-214F-9E08-B39B924F3C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22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DAG Completion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07987" y="3002760"/>
            <a:ext cx="7020397" cy="18514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dagman.metrics</a:t>
            </a:r>
            <a:r>
              <a:rPr lang="en-US" sz="2000" dirty="0">
                <a:ea typeface="Courier" charset="0"/>
                <a:cs typeface="Courier" charset="0"/>
              </a:rPr>
              <a:t> </a:t>
            </a:r>
            <a:r>
              <a:rPr lang="en-US" sz="2000" dirty="0">
                <a:latin typeface="+mn-lt"/>
                <a:ea typeface="Courier" charset="0"/>
                <a:cs typeface="Courier" charset="0"/>
              </a:rPr>
              <a:t>is a summary of events and outcomes</a:t>
            </a:r>
            <a:endParaRPr lang="en-US" sz="2000" b="1" dirty="0">
              <a:latin typeface="+mn-lt"/>
              <a:ea typeface="Courier" charset="0"/>
              <a:cs typeface="Courier" charset="0"/>
            </a:endParaRPr>
          </a:p>
          <a:p>
            <a:pPr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dagman.log</a:t>
            </a:r>
            <a:r>
              <a:rPr lang="en-US" sz="2000" dirty="0">
                <a:latin typeface="+mn-lt"/>
              </a:rPr>
              <a:t> will note the completion of the </a:t>
            </a:r>
            <a:r>
              <a:rPr lang="en-US" sz="2000" dirty="0" err="1">
                <a:latin typeface="+mn-lt"/>
              </a:rPr>
              <a:t>DAGMan</a:t>
            </a:r>
            <a:r>
              <a:rPr lang="en-US" sz="2000" dirty="0">
                <a:latin typeface="+mn-lt"/>
              </a:rPr>
              <a:t> job</a:t>
            </a:r>
          </a:p>
          <a:p>
            <a:pPr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dagman.out</a:t>
            </a:r>
            <a:r>
              <a:rPr lang="en-US" sz="2000" dirty="0">
                <a:latin typeface="+mn-lt"/>
              </a:rPr>
              <a:t> has detailed logging (look to first for errors)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1541519"/>
            <a:ext cx="7632848" cy="1243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B1.sub		B2.sub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B3.sub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16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1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16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r>
              <a:rPr lang="en-US" sz="1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my.dag.dagman.metrics</a:t>
            </a:r>
            <a:endParaRPr lang="en-US" sz="1600" b="1" dirty="0">
              <a:solidFill>
                <a:srgbClr val="00B05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696" y="1203598"/>
            <a:ext cx="145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dag_dir</a:t>
            </a:r>
            <a:r>
              <a:rPr lang="en-US" sz="16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01ED7B-3066-0C48-B295-CF0ADE667E22}"/>
              </a:ext>
            </a:extLst>
          </p:cNvPr>
          <p:cNvSpPr/>
          <p:nvPr/>
        </p:nvSpPr>
        <p:spPr>
          <a:xfrm>
            <a:off x="3219556" y="4854182"/>
            <a:ext cx="47368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B73715-7484-4042-89C2-46ECBC02F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62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2715766"/>
            <a:ext cx="7772400" cy="1021556"/>
          </a:xfrm>
        </p:spPr>
        <p:txBody>
          <a:bodyPr/>
          <a:lstStyle/>
          <a:p>
            <a:r>
              <a:rPr lang="en-US" dirty="0"/>
              <a:t>Stopping, restarting, and troubleshooting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,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46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Removing a DAG from the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7574"/>
            <a:ext cx="8064896" cy="1553766"/>
          </a:xfrm>
        </p:spPr>
        <p:txBody>
          <a:bodyPr>
            <a:noAutofit/>
          </a:bodyPr>
          <a:lstStyle/>
          <a:p>
            <a:r>
              <a:rPr lang="en-US" sz="2000" dirty="0"/>
              <a:t>Remove the </a:t>
            </a:r>
            <a:r>
              <a:rPr lang="en-US" sz="2000" dirty="0" err="1"/>
              <a:t>DAGMan</a:t>
            </a:r>
            <a:r>
              <a:rPr lang="en-US" sz="2000" dirty="0"/>
              <a:t> job in order to stop and remove the entire DAG:</a:t>
            </a:r>
          </a:p>
          <a:p>
            <a:pPr marL="342900" lvl="1" indent="0" algn="ctr">
              <a:buNone/>
            </a:pPr>
            <a:r>
              <a:rPr lang="en-US" sz="2400" b="1" dirty="0" err="1">
                <a:solidFill>
                  <a:srgbClr val="CB3A46"/>
                </a:solidFill>
                <a:latin typeface="Courier"/>
                <a:cs typeface="Courier"/>
              </a:rPr>
              <a:t>condor_rm</a:t>
            </a:r>
            <a:r>
              <a:rPr lang="en-US" sz="24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400" b="1" i="1" dirty="0" err="1">
                <a:solidFill>
                  <a:srgbClr val="CB3A46"/>
                </a:solidFill>
                <a:latin typeface="Courier"/>
                <a:cs typeface="Courier"/>
              </a:rPr>
              <a:t>dagman_jobID</a:t>
            </a:r>
            <a:endParaRPr lang="en-US" sz="1600" b="1" i="1" dirty="0">
              <a:solidFill>
                <a:srgbClr val="CB3A46"/>
              </a:solidFill>
              <a:latin typeface="Courier"/>
              <a:cs typeface="Courier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Creates a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rescue file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 that only incomplete or unsuccessful NODES are repeated upon resubmission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931790"/>
            <a:ext cx="7276033" cy="1569660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 BATCH_NAME   SUBMITTED  DONE  RUN  IDLE  TOTAL  JOB_IDS</a:t>
            </a: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 my.dag+128  4/30 8:08      4    _     1      6  129.0...133.0 </a:t>
            </a:r>
          </a:p>
          <a:p>
            <a:r>
              <a:rPr lang="is-I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1 idle, 1 running, 0 held, 0 suspended</a:t>
            </a:r>
          </a:p>
          <a:p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sz="1800" b="1" dirty="0" err="1">
                <a:solidFill>
                  <a:schemeClr val="bg1"/>
                </a:solidFill>
                <a:latin typeface="Courier"/>
                <a:cs typeface="Courier"/>
              </a:rPr>
              <a:t>condor_rm</a:t>
            </a:r>
            <a:r>
              <a:rPr lang="en-US" sz="1800" b="1" dirty="0">
                <a:solidFill>
                  <a:schemeClr val="bg1"/>
                </a:solidFill>
                <a:latin typeface="Courier"/>
                <a:cs typeface="Courier"/>
              </a:rPr>
              <a:t> 128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All jobs in cluster 128 have been marked for removal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9556" y="4618435"/>
            <a:ext cx="4956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1500" dirty="0">
              <a:solidFill>
                <a:schemeClr val="accent1"/>
              </a:solidFill>
            </a:endParaRPr>
          </a:p>
          <a:p>
            <a:pPr algn="r"/>
            <a:r>
              <a:rPr lang="en-US" sz="1500" dirty="0">
                <a:solidFill>
                  <a:schemeClr val="accent1"/>
                </a:solidFill>
                <a:hlinkClick r:id="rId3"/>
              </a:rPr>
              <a:t>DAGMan &gt; The Rescue DAG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132B3-EAFD-DA4C-9CCE-EEE44BAAB0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13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Removal of a DAG creates a </a:t>
            </a:r>
            <a:r>
              <a:rPr lang="en-US" sz="2800" b="1" i="1" dirty="0"/>
              <a:t>rescue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935993"/>
            <a:ext cx="7132018" cy="1532325"/>
          </a:xfrm>
        </p:spPr>
        <p:txBody>
          <a:bodyPr>
            <a:normAutofit fontScale="85000" lnSpcReduction="10000"/>
          </a:bodyPr>
          <a:lstStyle/>
          <a:p>
            <a:pPr marL="257175" lvl="1" indent="-257175">
              <a:buFont typeface="Arial"/>
              <a:buChar char="•"/>
            </a:pPr>
            <a:r>
              <a:rPr lang="en-US" sz="2625" dirty="0"/>
              <a:t>Named </a:t>
            </a:r>
            <a:r>
              <a:rPr lang="en-US" sz="2625" b="1" i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dag_file.</a:t>
            </a:r>
            <a:r>
              <a:rPr lang="en-US" sz="2625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rescue001</a:t>
            </a:r>
          </a:p>
          <a:p>
            <a:pPr marL="557213" lvl="2" indent="-257175"/>
            <a:r>
              <a:rPr lang="en-US" dirty="0"/>
              <a:t>increments if more rescue DAG files are created</a:t>
            </a:r>
            <a:endParaRPr lang="en-US" sz="2325" b="1" dirty="0">
              <a:solidFill>
                <a:srgbClr val="C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257175" lvl="1" indent="-257175">
              <a:buFont typeface="Arial"/>
              <a:buChar char="•"/>
            </a:pPr>
            <a:r>
              <a:rPr lang="en-US" sz="2625" dirty="0"/>
              <a:t>Records which NODES have completed successfully</a:t>
            </a:r>
          </a:p>
          <a:p>
            <a:pPr marL="557213" lvl="2" indent="-257175"/>
            <a:r>
              <a:rPr lang="en-US" sz="2325" dirty="0"/>
              <a:t>does not contain the actual DAG structure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600" y="1469511"/>
            <a:ext cx="7204026" cy="1243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5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500" dirty="0">
                <a:latin typeface="Courier" charset="0"/>
                <a:ea typeface="Courier" charset="0"/>
                <a:cs typeface="Courier" charset="0"/>
              </a:rPr>
              <a:t>	 B1.sub  B2.sub  B3.sub  </a:t>
            </a:r>
            <a:r>
              <a:rPr lang="en-US" sz="15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5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15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15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my.dag.metrics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b="1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my.dag.rescue001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1131590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"/>
                <a:cs typeface="Courier"/>
              </a:rPr>
              <a:t>(</a:t>
            </a:r>
            <a:r>
              <a:rPr lang="en-US" sz="1500" dirty="0" err="1">
                <a:latin typeface="Courier"/>
                <a:cs typeface="Courier"/>
              </a:rPr>
              <a:t>dag_dir</a:t>
            </a:r>
            <a:r>
              <a:rPr lang="en-US" sz="15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C324DB-C620-2E4E-AB44-D56B9D99FA88}"/>
              </a:ext>
            </a:extLst>
          </p:cNvPr>
          <p:cNvSpPr/>
          <p:nvPr/>
        </p:nvSpPr>
        <p:spPr>
          <a:xfrm>
            <a:off x="3219556" y="4618435"/>
            <a:ext cx="4956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1500" dirty="0">
              <a:solidFill>
                <a:schemeClr val="accent1"/>
              </a:solidFill>
            </a:endParaRPr>
          </a:p>
          <a:p>
            <a:pPr algn="r"/>
            <a:r>
              <a:rPr lang="en-US" sz="1500" dirty="0">
                <a:solidFill>
                  <a:schemeClr val="accent1"/>
                </a:solidFill>
                <a:hlinkClick r:id="rId3"/>
              </a:rPr>
              <a:t>DAGMan &gt; The Rescue DAG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9F445-4A82-A248-B486-7B5D9F783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70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Rescue Files </a:t>
            </a:r>
            <a:br>
              <a:rPr lang="en-US" sz="2800" dirty="0"/>
            </a:br>
            <a:r>
              <a:rPr lang="en-US" sz="2800" dirty="0"/>
              <a:t>For Resuming a Failed DAG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7848872" cy="35361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rescue file is created when: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 node fails</a:t>
            </a:r>
            <a:r>
              <a:rPr lang="en-US" dirty="0"/>
              <a:t>, and after </a:t>
            </a:r>
            <a:r>
              <a:rPr lang="en-US" dirty="0" err="1"/>
              <a:t>DAGMan</a:t>
            </a:r>
            <a:r>
              <a:rPr lang="en-US" dirty="0"/>
              <a:t> advances through any other possible nodes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 DAG is removed </a:t>
            </a:r>
            <a:r>
              <a:rPr lang="en-US" dirty="0"/>
              <a:t>from the queue 				(or </a:t>
            </a:r>
            <a:r>
              <a:rPr lang="en-US" b="1" dirty="0"/>
              <a:t>aborted</a:t>
            </a:r>
            <a:r>
              <a:rPr lang="en-US" dirty="0"/>
              <a:t>, see manual)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 DAG is </a:t>
            </a:r>
            <a:r>
              <a:rPr lang="en-US" b="1" dirty="0">
                <a:solidFill>
                  <a:srgbClr val="C00000"/>
                </a:solidFill>
              </a:rPr>
              <a:t>halted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not unhalted 				(see manual)</a:t>
            </a:r>
          </a:p>
          <a:p>
            <a:r>
              <a:rPr lang="en-US" dirty="0"/>
              <a:t>Resubmission uses the rescue file (</a:t>
            </a:r>
            <a:r>
              <a:rPr lang="en-US" dirty="0">
                <a:solidFill>
                  <a:srgbClr val="C00000"/>
                </a:solidFill>
              </a:rPr>
              <a:t>if it exists</a:t>
            </a:r>
            <a:r>
              <a:rPr lang="en-US" dirty="0"/>
              <a:t>) when the original DAG file is resubmitted</a:t>
            </a:r>
          </a:p>
          <a:p>
            <a:pPr lvl="1"/>
            <a:r>
              <a:rPr lang="en-US" dirty="0"/>
              <a:t>override: </a:t>
            </a:r>
            <a:r>
              <a:rPr lang="en-US" sz="1800" b="1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condor_submit_dag</a:t>
            </a:r>
            <a:r>
              <a:rPr lang="en-US" sz="18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dag_file</a:t>
            </a:r>
            <a:r>
              <a:rPr lang="en-US" sz="1800" b="1" i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-f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9557" y="4800606"/>
            <a:ext cx="3879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&gt; The Rescue DAG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ABF14-072D-A94B-8AE2-71AA5F2DA1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96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87" y="1059582"/>
            <a:ext cx="3592587" cy="381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51470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Node Failures </a:t>
            </a:r>
            <a:br>
              <a:rPr lang="en-US" sz="2800" dirty="0"/>
            </a:br>
            <a:r>
              <a:rPr lang="en-US" sz="2800" dirty="0"/>
              <a:t>Result in DAG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4365315" cy="3536156"/>
          </a:xfrm>
        </p:spPr>
        <p:txBody>
          <a:bodyPr>
            <a:noAutofit/>
          </a:bodyPr>
          <a:lstStyle/>
          <a:p>
            <a:r>
              <a:rPr lang="en-US" sz="2400" dirty="0"/>
              <a:t>If a node JOB fails (non-zero exit code)</a:t>
            </a:r>
          </a:p>
          <a:p>
            <a:pPr lvl="1"/>
            <a:r>
              <a:rPr lang="en-US" sz="2000" dirty="0" err="1"/>
              <a:t>DAGMan</a:t>
            </a:r>
            <a:r>
              <a:rPr lang="en-US" sz="2000" dirty="0"/>
              <a:t> continues to run other JOB nodes until it can no longer make progress</a:t>
            </a:r>
          </a:p>
          <a:p>
            <a:r>
              <a:rPr lang="en-US" sz="2400" dirty="0"/>
              <a:t>Example at right:</a:t>
            </a:r>
          </a:p>
          <a:p>
            <a:pPr lvl="1"/>
            <a:r>
              <a:rPr lang="en-US" sz="2000" b="1" dirty="0">
                <a:solidFill>
                  <a:srgbClr val="2F7CDE"/>
                </a:solidFill>
              </a:rPr>
              <a:t>B2</a:t>
            </a:r>
            <a:r>
              <a:rPr lang="en-US" sz="2000" dirty="0"/>
              <a:t> fails</a:t>
            </a:r>
          </a:p>
          <a:p>
            <a:pPr lvl="1"/>
            <a:r>
              <a:rPr lang="en-US" sz="2000" dirty="0"/>
              <a:t>Other </a:t>
            </a:r>
            <a:r>
              <a:rPr lang="en-US" sz="2000" b="1" dirty="0">
                <a:solidFill>
                  <a:srgbClr val="2F7CDE"/>
                </a:solidFill>
              </a:rPr>
              <a:t>B*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jobs continue</a:t>
            </a:r>
          </a:p>
          <a:p>
            <a:pPr lvl="1"/>
            <a:r>
              <a:rPr lang="en-US" sz="2000" dirty="0"/>
              <a:t>DAG fails and exits after </a:t>
            </a:r>
            <a:r>
              <a:rPr lang="en-US" sz="2000" b="1" dirty="0">
                <a:solidFill>
                  <a:srgbClr val="2F7CDE"/>
                </a:solidFill>
              </a:rPr>
              <a:t>B*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before node </a:t>
            </a:r>
            <a:r>
              <a:rPr lang="en-US" sz="2000" b="1" dirty="0">
                <a:solidFill>
                  <a:srgbClr val="EC8F1A"/>
                </a:solidFill>
              </a:rPr>
              <a:t>C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156176" y="2617314"/>
            <a:ext cx="480148" cy="458492"/>
            <a:chOff x="4479" y="1872"/>
            <a:chExt cx="760" cy="518"/>
          </a:xfrm>
        </p:grpSpPr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4479" y="1935"/>
              <a:ext cx="760" cy="441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4498" y="1872"/>
              <a:ext cx="738" cy="518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A37CCCB-C53B-3742-AB00-A0E16B810359}"/>
              </a:ext>
            </a:extLst>
          </p:cNvPr>
          <p:cNvSpPr/>
          <p:nvPr/>
        </p:nvSpPr>
        <p:spPr>
          <a:xfrm>
            <a:off x="3219557" y="4800606"/>
            <a:ext cx="3879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3"/>
              </a:rPr>
              <a:t>DAGMan &gt; The Rescue DAG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8CE51-CC75-1045-ACEC-70B8764640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79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-20538"/>
            <a:ext cx="6843531" cy="857250"/>
          </a:xfrm>
        </p:spPr>
        <p:txBody>
          <a:bodyPr>
            <a:noAutofit/>
          </a:bodyPr>
          <a:lstStyle/>
          <a:p>
            <a:r>
              <a:rPr lang="en-US" sz="2800" dirty="0"/>
              <a:t>Best Control Achieved with One Process per </a:t>
            </a:r>
            <a:r>
              <a:rPr lang="en-US" sz="2800" b="1" dirty="0"/>
              <a:t>JOB</a:t>
            </a:r>
            <a:r>
              <a:rPr lang="en-US" sz="2800" dirty="0"/>
              <a:t> Node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11559" y="987574"/>
            <a:ext cx="4248473" cy="3746857"/>
          </a:xfrm>
        </p:spPr>
        <p:txBody>
          <a:bodyPr>
            <a:noAutofit/>
          </a:bodyPr>
          <a:lstStyle/>
          <a:p>
            <a:r>
              <a:rPr lang="en-US" sz="2000" dirty="0"/>
              <a:t>While submit files can ‘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queue</a:t>
            </a:r>
            <a:r>
              <a:rPr lang="en-US" sz="2000" dirty="0"/>
              <a:t>’ many processes, a </a:t>
            </a:r>
            <a:r>
              <a:rPr lang="en-US" sz="2000" b="1" i="1" dirty="0">
                <a:solidFill>
                  <a:srgbClr val="C00000"/>
                </a:solidFill>
              </a:rPr>
              <a:t>single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process per submit</a:t>
            </a:r>
            <a:r>
              <a:rPr lang="en-US" sz="2000" b="1" i="1" dirty="0">
                <a:solidFill>
                  <a:schemeClr val="accent1"/>
                </a:solidFill>
              </a:rPr>
              <a:t> file </a:t>
            </a:r>
            <a:r>
              <a:rPr lang="en-US" sz="2000" dirty="0"/>
              <a:t>is usually best for DAG JOBs</a:t>
            </a:r>
          </a:p>
          <a:p>
            <a:pPr lvl="1"/>
            <a:r>
              <a:rPr lang="en-US" sz="1800" dirty="0"/>
              <a:t>Failure of any queued </a:t>
            </a:r>
            <a:r>
              <a:rPr lang="en-US" sz="1800" i="1" dirty="0"/>
              <a:t>process</a:t>
            </a:r>
            <a:r>
              <a:rPr lang="en-US" sz="1800" dirty="0"/>
              <a:t> in a JOB node results in failure of the </a:t>
            </a:r>
            <a:r>
              <a:rPr lang="en-US" sz="1800" i="1" u="sng" dirty="0"/>
              <a:t>entire node</a:t>
            </a:r>
            <a:r>
              <a:rPr lang="en-US" sz="1800" dirty="0"/>
              <a:t> and immediate removal of all other processes in the node.</a:t>
            </a:r>
          </a:p>
          <a:p>
            <a:pPr lvl="1"/>
            <a:r>
              <a:rPr lang="en-US" sz="1800" dirty="0"/>
              <a:t>RETRY of a JOB node retries the entire submit file.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  <p:grpSp>
        <p:nvGrpSpPr>
          <p:cNvPr id="39" name="Group 21"/>
          <p:cNvGrpSpPr>
            <a:grpSpLocks/>
          </p:cNvGrpSpPr>
          <p:nvPr/>
        </p:nvGrpSpPr>
        <p:grpSpPr bwMode="auto">
          <a:xfrm>
            <a:off x="6084168" y="2571750"/>
            <a:ext cx="640197" cy="611323"/>
            <a:chOff x="4479" y="1872"/>
            <a:chExt cx="760" cy="518"/>
          </a:xfrm>
        </p:grpSpPr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4479" y="1935"/>
              <a:ext cx="760" cy="441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H="1">
              <a:off x="4498" y="1872"/>
              <a:ext cx="738" cy="518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386EE36-7118-B142-9527-7BAC94103BEE}"/>
              </a:ext>
            </a:extLst>
          </p:cNvPr>
          <p:cNvSpPr/>
          <p:nvPr/>
        </p:nvSpPr>
        <p:spPr>
          <a:xfrm>
            <a:off x="2621757" y="4854182"/>
            <a:ext cx="53346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3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4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5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A4DE14-D527-C84D-BF62-A57401414B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6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Resolving held node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726" y="3174946"/>
            <a:ext cx="6772274" cy="1604224"/>
          </a:xfrm>
        </p:spPr>
        <p:txBody>
          <a:bodyPr>
            <a:normAutofit lnSpcReduction="10000"/>
          </a:bodyPr>
          <a:lstStyle/>
          <a:p>
            <a:r>
              <a:rPr lang="en-US" sz="2100" dirty="0"/>
              <a:t>Look at the hold reason (in the job log, or with ‘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-hold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100" dirty="0"/>
              <a:t>)</a:t>
            </a:r>
          </a:p>
          <a:p>
            <a:r>
              <a:rPr lang="en-US" sz="2100" dirty="0"/>
              <a:t>Fix the issue and release the jobs (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condor_release</a:t>
            </a:r>
            <a:r>
              <a:rPr lang="en-US" sz="2100" dirty="0"/>
              <a:t>) -OR- remove the entire DAG, resolve, then resubmit the DAG (remember the automatic rescue DAG file!)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203598"/>
            <a:ext cx="7920879" cy="184665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0+00:20:36 R  0    0.3 condor_dagman</a:t>
            </a:r>
          </a:p>
          <a:p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130.0   alice   4/30 18:18   0+00:00:00 H  0    0.3 B_run.sh</a:t>
            </a:r>
          </a:p>
          <a:p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131.0   alice   4/30 18:18   0+00:00:00 H  0    0.3 B_run.sh</a:t>
            </a:r>
          </a:p>
          <a:p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132.0   alice   4/30 18:18   0+00:00:00 H  0    0.3 B_run.sh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0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</a:t>
            </a:r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3 held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suspended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9D8939-58D7-0041-87F0-7081A98A6BB6}"/>
              </a:ext>
            </a:extLst>
          </p:cNvPr>
          <p:cNvSpPr/>
          <p:nvPr/>
        </p:nvSpPr>
        <p:spPr>
          <a:xfrm>
            <a:off x="3391012" y="4854182"/>
            <a:ext cx="44933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Manual: DAGMan &gt; DAG Submission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6313B-B30F-1E4D-989A-FF3FCFBF4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01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basic DAG:</a:t>
            </a:r>
            <a:br>
              <a:rPr lang="en-US" dirty="0"/>
            </a:br>
            <a:r>
              <a:rPr lang="en-US" dirty="0"/>
              <a:t>Node-Level Modifiers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5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9294"/>
            <a:ext cx="4687237" cy="37468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Objective: Submit jobs </a:t>
            </a:r>
            <a:r>
              <a:rPr lang="en-US" b="1" dirty="0"/>
              <a:t>in a particular order</a:t>
            </a:r>
            <a:r>
              <a:rPr lang="en-US" dirty="0"/>
              <a:t>, </a:t>
            </a:r>
            <a:r>
              <a:rPr lang="en-US" i="1" dirty="0"/>
              <a:t>automatically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Especially if: Need to replicate the same workflow multiple times in the future.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031851"/>
            <a:ext cx="3187700" cy="3924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C0AA6-6CAF-1041-A574-6AE40BE529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00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rmAutofit/>
          </a:bodyPr>
          <a:lstStyle/>
          <a:p>
            <a:r>
              <a:rPr lang="en-US" dirty="0"/>
              <a:t>Default File Organization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55576" y="3651870"/>
            <a:ext cx="6353665" cy="813072"/>
          </a:xfrm>
        </p:spPr>
        <p:txBody>
          <a:bodyPr>
            <a:noAutofit/>
          </a:bodyPr>
          <a:lstStyle/>
          <a:p>
            <a:r>
              <a:rPr lang="en-US" sz="2800" dirty="0"/>
              <a:t>What if you want to organize files into other directories?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16016" y="1041459"/>
            <a:ext cx="18036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ourier"/>
                <a:cs typeface="Courier"/>
              </a:rPr>
              <a:t>(</a:t>
            </a:r>
            <a:r>
              <a:rPr lang="en-US" sz="2100" dirty="0" err="1">
                <a:latin typeface="Courier"/>
                <a:cs typeface="Courier"/>
              </a:rPr>
              <a:t>dag_dir</a:t>
            </a:r>
            <a:r>
              <a:rPr lang="en-US" sz="21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93496" y="1432960"/>
            <a:ext cx="2982367" cy="185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B1.sub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B2.sub	B3.sub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C1BD8C-2F32-5B43-953C-81FF8DEF036A}"/>
              </a:ext>
            </a:extLst>
          </p:cNvPr>
          <p:cNvSpPr/>
          <p:nvPr/>
        </p:nvSpPr>
        <p:spPr>
          <a:xfrm>
            <a:off x="2621757" y="4854182"/>
            <a:ext cx="53346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4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7E11A2-6CC5-1645-B944-009AFA7254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32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93" y="58316"/>
            <a:ext cx="6436967" cy="857250"/>
          </a:xfrm>
        </p:spPr>
        <p:txBody>
          <a:bodyPr>
            <a:noAutofit/>
          </a:bodyPr>
          <a:lstStyle/>
          <a:p>
            <a:r>
              <a:rPr lang="en-US" sz="2800" dirty="0"/>
              <a:t>Node-specific File Organization with </a:t>
            </a:r>
            <a:r>
              <a:rPr lang="en-US" sz="2800" b="1" i="1" dirty="0"/>
              <a:t>DIR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3" y="1202027"/>
            <a:ext cx="7298292" cy="813072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D3063E"/>
                </a:solidFill>
              </a:rPr>
              <a:t>DIR</a:t>
            </a:r>
            <a:r>
              <a:rPr lang="en-US" sz="2100" dirty="0"/>
              <a:t> sets the submission directory of the node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6016" y="1833547"/>
            <a:ext cx="18036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ourier"/>
                <a:cs typeface="Courier"/>
              </a:rPr>
              <a:t>(</a:t>
            </a:r>
            <a:r>
              <a:rPr lang="en-US" sz="2100" dirty="0" err="1">
                <a:latin typeface="Courier"/>
                <a:cs typeface="Courier"/>
              </a:rPr>
              <a:t>dag_dir</a:t>
            </a:r>
            <a:r>
              <a:rPr lang="en-US" sz="21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93496" y="2225048"/>
            <a:ext cx="3538944" cy="185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A/ 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(A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B/	B1.sub  B2.sub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B3.sub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(B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C/ 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(C job files)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263" y="2196609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DIR A</a:t>
            </a:r>
          </a:p>
          <a:p>
            <a:r>
              <a:rPr lang="en-US" sz="1800" dirty="0">
                <a:latin typeface="Courier"/>
                <a:cs typeface="Courier"/>
              </a:rPr>
              <a:t>JOB B1 B1.sub </a:t>
            </a:r>
            <a:r>
              <a:rPr lang="en-US" sz="1800" b="1" dirty="0">
                <a:latin typeface="Courier"/>
                <a:cs typeface="Courier"/>
              </a:rPr>
              <a:t>DIR B</a:t>
            </a:r>
          </a:p>
          <a:p>
            <a:r>
              <a:rPr lang="en-US" sz="1800" dirty="0">
                <a:latin typeface="Courier"/>
                <a:cs typeface="Courier"/>
              </a:rPr>
              <a:t>JOB B2 B2.sub </a:t>
            </a:r>
            <a:r>
              <a:rPr lang="en-US" sz="1800" b="1" dirty="0">
                <a:latin typeface="Courier"/>
                <a:cs typeface="Courier"/>
              </a:rPr>
              <a:t>DIR B</a:t>
            </a:r>
          </a:p>
          <a:p>
            <a:r>
              <a:rPr lang="en-US" sz="1800" dirty="0">
                <a:latin typeface="Courier"/>
                <a:cs typeface="Courier"/>
              </a:rPr>
              <a:t>JOB B3 B3.sub </a:t>
            </a:r>
            <a:r>
              <a:rPr lang="en-US" sz="1800" b="1" dirty="0">
                <a:latin typeface="Courier"/>
                <a:cs typeface="Courier"/>
              </a:rPr>
              <a:t>DIR B</a:t>
            </a:r>
          </a:p>
          <a:p>
            <a:r>
              <a:rPr lang="en-US" sz="1800" dirty="0">
                <a:latin typeface="Courier"/>
                <a:cs typeface="Courier"/>
              </a:rPr>
              <a:t>JOB C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DIR C</a:t>
            </a:r>
          </a:p>
          <a:p>
            <a:r>
              <a:rPr lang="en-US" sz="1800" dirty="0">
                <a:latin typeface="Courier"/>
                <a:cs typeface="Courier"/>
              </a:rPr>
              <a:t>PARENT A CHILD B1 B2 B3</a:t>
            </a:r>
          </a:p>
          <a:p>
            <a:r>
              <a:rPr lang="en-US" sz="1800" dirty="0">
                <a:latin typeface="Courier"/>
                <a:cs typeface="Courier"/>
              </a:rPr>
              <a:t>PARENT B1 B2 B3 CHILD 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1819236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44F9D5-C30A-8347-878F-AA83AF809DBF}"/>
              </a:ext>
            </a:extLst>
          </p:cNvPr>
          <p:cNvSpPr/>
          <p:nvPr/>
        </p:nvSpPr>
        <p:spPr>
          <a:xfrm>
            <a:off x="2621757" y="4854182"/>
            <a:ext cx="53346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4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A3932-2EEB-3047-83D0-7E874A4D53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59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8316"/>
            <a:ext cx="6915539" cy="857250"/>
          </a:xfrm>
        </p:spPr>
        <p:txBody>
          <a:bodyPr>
            <a:noAutofit/>
          </a:bodyPr>
          <a:lstStyle/>
          <a:p>
            <a:r>
              <a:rPr lang="en-US" sz="2800" b="1" i="1" dirty="0"/>
              <a:t>PRE</a:t>
            </a:r>
            <a:r>
              <a:rPr lang="en-US" sz="2800" dirty="0"/>
              <a:t> and </a:t>
            </a:r>
            <a:r>
              <a:rPr lang="en-US" sz="2800" b="1" i="1" dirty="0"/>
              <a:t>POST</a:t>
            </a:r>
            <a:r>
              <a:rPr lang="en-US" sz="2800" dirty="0"/>
              <a:t> scripts run on the submit server, as part of the node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467545" y="4063127"/>
            <a:ext cx="5172982" cy="812879"/>
          </a:xfrm>
        </p:spPr>
        <p:txBody>
          <a:bodyPr>
            <a:normAutofit/>
          </a:bodyPr>
          <a:lstStyle/>
          <a:p>
            <a:r>
              <a:rPr lang="en-US" sz="1800" b="1" dirty="0"/>
              <a:t>Use sparingly for lightweight work; otherwise include work in node jobs</a:t>
            </a:r>
          </a:p>
          <a:p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779263" y="1436955"/>
            <a:ext cx="3432697" cy="2585323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SCRIPT POST </a:t>
            </a:r>
            <a:r>
              <a:rPr lang="en-US" sz="1800" dirty="0">
                <a:latin typeface="Courier"/>
                <a:cs typeface="Courier"/>
              </a:rPr>
              <a:t>A </a:t>
            </a:r>
            <a:r>
              <a:rPr lang="en-US" sz="1800" dirty="0" err="1">
                <a:latin typeface="Courier"/>
                <a:cs typeface="Courier"/>
              </a:rPr>
              <a:t>sort.sh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B1 B1.sub</a:t>
            </a:r>
          </a:p>
          <a:p>
            <a:r>
              <a:rPr lang="en-US" sz="1800" dirty="0">
                <a:latin typeface="Courier"/>
                <a:cs typeface="Courier"/>
              </a:rPr>
              <a:t>JOB B2 B2.sub</a:t>
            </a:r>
          </a:p>
          <a:p>
            <a:r>
              <a:rPr lang="en-US" sz="1800" dirty="0">
                <a:latin typeface="Courier"/>
                <a:cs typeface="Courier"/>
              </a:rPr>
              <a:t>JOB B3 B3.sub</a:t>
            </a:r>
          </a:p>
          <a:p>
            <a:r>
              <a:rPr lang="en-US" sz="1800" dirty="0">
                <a:latin typeface="Courier"/>
                <a:cs typeface="Courier"/>
              </a:rPr>
              <a:t>JOB C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SCRIPT PRE </a:t>
            </a:r>
            <a:r>
              <a:rPr lang="en-US" sz="1800" dirty="0">
                <a:latin typeface="Courier"/>
                <a:cs typeface="Courier"/>
              </a:rPr>
              <a:t>C </a:t>
            </a:r>
            <a:r>
              <a:rPr lang="en-US" sz="1800" dirty="0" err="1">
                <a:latin typeface="Courier"/>
                <a:cs typeface="Courier"/>
              </a:rPr>
              <a:t>tar_it.sh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A CHILD B1 B2 B3</a:t>
            </a:r>
          </a:p>
          <a:p>
            <a:r>
              <a:rPr lang="en-US" sz="1800" dirty="0">
                <a:latin typeface="Courier"/>
                <a:cs typeface="Courier"/>
              </a:rPr>
              <a:t>PARENT B1 B2 B3 CHILD 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623" y="1059582"/>
            <a:ext cx="3038810" cy="38032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312AEB-739E-AA4C-B0B2-F6DFF2D64C88}"/>
              </a:ext>
            </a:extLst>
          </p:cNvPr>
          <p:cNvSpPr/>
          <p:nvPr/>
        </p:nvSpPr>
        <p:spPr>
          <a:xfrm>
            <a:off x="2621757" y="4854182"/>
            <a:ext cx="53346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3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4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5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51C51-1CA9-624E-A7FD-3C2AF3B75E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29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</p:spPr>
        <p:txBody>
          <a:bodyPr>
            <a:noAutofit/>
          </a:bodyPr>
          <a:lstStyle/>
          <a:p>
            <a:r>
              <a:rPr lang="en-US" sz="2800" b="1" i="1" dirty="0"/>
              <a:t>RETRY</a:t>
            </a:r>
            <a:r>
              <a:rPr lang="en-US" sz="2800" dirty="0"/>
              <a:t> failed nodes to overcome transient errors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66951" y="4607714"/>
            <a:ext cx="49934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Retrying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 err="1">
                <a:solidFill>
                  <a:schemeClr val="accent1"/>
                </a:solidFill>
                <a:hlinkClick r:id="rId3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 Applications &gt; DAG Input File &gt; SCRIPT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992888" cy="3465443"/>
          </a:xfrm>
        </p:spPr>
        <p:txBody>
          <a:bodyPr>
            <a:normAutofit fontScale="92500" lnSpcReduction="10000"/>
          </a:bodyPr>
          <a:lstStyle/>
          <a:p>
            <a:r>
              <a:rPr lang="en-US" sz="2250" dirty="0"/>
              <a:t>Retry a node up to </a:t>
            </a:r>
            <a:r>
              <a:rPr lang="en-US" sz="2250" i="1" dirty="0"/>
              <a:t>N </a:t>
            </a:r>
            <a:r>
              <a:rPr lang="en-US" sz="2250" dirty="0"/>
              <a:t>times if the exit code is non-zero:</a:t>
            </a:r>
          </a:p>
          <a:p>
            <a:pPr marL="0" indent="0" algn="ctr">
              <a:buNone/>
            </a:pPr>
            <a:r>
              <a:rPr lang="en-US" sz="2625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RETRY </a:t>
            </a:r>
            <a:r>
              <a:rPr lang="en-US" sz="2625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2625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625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</a:p>
          <a:p>
            <a:endParaRPr lang="en-US" b="1" i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b="1" i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250" b="1" dirty="0">
              <a:ea typeface="Courier" charset="0"/>
              <a:cs typeface="Courier" charset="0"/>
            </a:endParaRPr>
          </a:p>
          <a:p>
            <a:r>
              <a:rPr lang="en-US" sz="2250" b="1" dirty="0">
                <a:ea typeface="Courier" charset="0"/>
                <a:cs typeface="Courier" charset="0"/>
              </a:rPr>
              <a:t>Note: </a:t>
            </a:r>
            <a:r>
              <a:rPr lang="en-US" sz="2250" dirty="0">
                <a:ea typeface="Courier" charset="0"/>
                <a:cs typeface="Courier" charset="0"/>
              </a:rPr>
              <a:t>Unnecessary for nodes (jobs) that can use</a:t>
            </a:r>
            <a:r>
              <a:rPr lang="en-US" sz="195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950" dirty="0" err="1">
                <a:latin typeface="Courier" charset="0"/>
                <a:ea typeface="Courier" charset="0"/>
                <a:cs typeface="Courier" charset="0"/>
              </a:rPr>
              <a:t>max_retries</a:t>
            </a:r>
            <a:r>
              <a:rPr lang="en-US" sz="2250" dirty="0">
                <a:ea typeface="Courier" charset="0"/>
                <a:cs typeface="Courier" charset="0"/>
              </a:rPr>
              <a:t> in the submit file</a:t>
            </a:r>
          </a:p>
          <a:p>
            <a:r>
              <a:rPr lang="en-US" sz="2250" dirty="0">
                <a:ea typeface="Courier" charset="0"/>
                <a:cs typeface="Courier" charset="0"/>
              </a:rPr>
              <a:t>See also: retry except for a particular exit code (</a:t>
            </a:r>
            <a:r>
              <a:rPr lang="en-US" sz="2250" dirty="0">
                <a:latin typeface="Courier" charset="0"/>
                <a:ea typeface="Courier" charset="0"/>
                <a:cs typeface="Courier" charset="0"/>
              </a:rPr>
              <a:t>UNLESS-EXIT</a:t>
            </a:r>
            <a:r>
              <a:rPr lang="en-US" sz="2250" dirty="0">
                <a:ea typeface="Courier" charset="0"/>
                <a:cs typeface="Courier" charset="0"/>
              </a:rPr>
              <a:t>), or retry scripts (</a:t>
            </a:r>
            <a:r>
              <a:rPr lang="en-US" sz="2250" dirty="0">
                <a:latin typeface="Courier" charset="0"/>
                <a:ea typeface="Courier" charset="0"/>
                <a:cs typeface="Courier" charset="0"/>
              </a:rPr>
              <a:t>DEFER</a:t>
            </a:r>
            <a:r>
              <a:rPr lang="en-US" sz="2250" dirty="0"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99937" y="1923678"/>
            <a:ext cx="3290115" cy="120032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RETRY A 5 </a:t>
            </a:r>
          </a:p>
          <a:p>
            <a:r>
              <a:rPr lang="en-US" sz="1800" dirty="0">
                <a:latin typeface="Courier"/>
                <a:cs typeface="Courier"/>
              </a:rPr>
              <a:t>JOB B </a:t>
            </a:r>
            <a:r>
              <a:rPr lang="en-US" sz="1800" dirty="0" err="1">
                <a:latin typeface="Courier"/>
                <a:cs typeface="Courier"/>
              </a:rPr>
              <a:t>B.sub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A CHILD 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60050" y="2153385"/>
            <a:ext cx="1305165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cs typeface="Courier"/>
              </a:rPr>
              <a:t>Example: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8AFA96-3778-9447-A356-85AB2D892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00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</p:spPr>
        <p:txBody>
          <a:bodyPr>
            <a:noAutofit/>
          </a:bodyPr>
          <a:lstStyle/>
          <a:p>
            <a:r>
              <a:rPr lang="en-US" sz="2800" b="1" i="1" dirty="0"/>
              <a:t>RETRY</a:t>
            </a:r>
            <a:r>
              <a:rPr lang="en-US" sz="2800" dirty="0"/>
              <a:t> applies to whole node, including </a:t>
            </a:r>
            <a:r>
              <a:rPr lang="en-US" sz="2800" b="1" i="1" dirty="0"/>
              <a:t>PRE</a:t>
            </a:r>
            <a:r>
              <a:rPr lang="en-US" sz="2800" i="1" dirty="0"/>
              <a:t>/</a:t>
            </a:r>
            <a:r>
              <a:rPr lang="en-US" sz="2800" b="1" i="1" dirty="0"/>
              <a:t>POST</a:t>
            </a:r>
            <a:r>
              <a:rPr lang="en-US" sz="2800" dirty="0"/>
              <a:t> scripts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920880" cy="3465443"/>
          </a:xfrm>
        </p:spPr>
        <p:txBody>
          <a:bodyPr>
            <a:normAutofit/>
          </a:bodyPr>
          <a:lstStyle/>
          <a:p>
            <a:r>
              <a:rPr lang="en-US" sz="2100" dirty="0"/>
              <a:t>PRE and POST scripts are included in retries</a:t>
            </a:r>
          </a:p>
          <a:p>
            <a:r>
              <a:rPr lang="en-US" sz="2100" dirty="0">
                <a:solidFill>
                  <a:srgbClr val="C00000"/>
                </a:solidFill>
              </a:rPr>
              <a:t>RETRY of a node with a POST script uses the exit code from the POST script (not from the job)</a:t>
            </a:r>
          </a:p>
          <a:p>
            <a:pPr lvl="1"/>
            <a:r>
              <a:rPr lang="en-US" sz="1800" dirty="0"/>
              <a:t>POST script can do more to determine node success, perhaps by examining JOB output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38" name="TextBox 37"/>
          <p:cNvSpPr txBox="1"/>
          <p:nvPr/>
        </p:nvSpPr>
        <p:spPr>
          <a:xfrm>
            <a:off x="2979115" y="3065120"/>
            <a:ext cx="3866179" cy="120032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SCRIPT PRE A </a:t>
            </a:r>
            <a:r>
              <a:rPr lang="en-US" sz="1800" dirty="0" err="1">
                <a:latin typeface="Courier"/>
                <a:cs typeface="Courier"/>
              </a:rPr>
              <a:t>download.sh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SCRIPT POST A </a:t>
            </a:r>
            <a:r>
              <a:rPr lang="en-US" sz="1800" dirty="0" err="1">
                <a:latin typeface="Courier"/>
                <a:cs typeface="Courier"/>
              </a:rPr>
              <a:t>checkA.sh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RETRY A 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91680" y="3080340"/>
            <a:ext cx="1305165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cs typeface="Courier"/>
              </a:rPr>
              <a:t>Example: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C99E32-9668-2242-8A8E-2D475B096122}"/>
              </a:ext>
            </a:extLst>
          </p:cNvPr>
          <p:cNvSpPr/>
          <p:nvPr/>
        </p:nvSpPr>
        <p:spPr>
          <a:xfrm>
            <a:off x="3466951" y="4607714"/>
            <a:ext cx="49934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Retrying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 err="1">
                <a:solidFill>
                  <a:schemeClr val="accent1"/>
                </a:solidFill>
                <a:hlinkClick r:id="rId3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 Applications &gt; DAG Input File &gt; SCRIPT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A30A72-39DE-0A4C-BD5F-EA694CDEA5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8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organization of DAG Components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1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205979"/>
            <a:ext cx="698754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Submit File Templates via </a:t>
            </a:r>
            <a:r>
              <a:rPr lang="en-US" b="1" i="1" dirty="0"/>
              <a:t>VARS</a:t>
            </a:r>
            <a:endParaRPr lang="en-US" i="1" dirty="0"/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9106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Variable Values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2" y="987574"/>
            <a:ext cx="7992887" cy="1680476"/>
          </a:xfrm>
        </p:spPr>
        <p:txBody>
          <a:bodyPr>
            <a:normAutofit lnSpcReduction="10000"/>
          </a:bodyPr>
          <a:lstStyle/>
          <a:p>
            <a:r>
              <a:rPr lang="en-US" sz="2100" b="1" dirty="0"/>
              <a:t>VARS</a:t>
            </a:r>
            <a:r>
              <a:rPr lang="en-US" sz="2100" dirty="0"/>
              <a:t> line defines node-specific values that are passed into submit file variables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VARS </a:t>
            </a:r>
            <a:r>
              <a:rPr lang="en-US" sz="18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var1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=“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value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” [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var2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=“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value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”]</a:t>
            </a:r>
          </a:p>
          <a:p>
            <a:r>
              <a:rPr lang="en-US" sz="2100" dirty="0">
                <a:ea typeface="Courier" charset="0"/>
                <a:cs typeface="Courier" charset="0"/>
              </a:rPr>
              <a:t>Allows a single submit file shared by all B jobs, rather than one submit file for each JOB.</a:t>
            </a:r>
            <a:endParaRPr lang="en-US" dirty="0">
              <a:latin typeface="+mn-lt"/>
              <a:ea typeface="Courier" charset="0"/>
              <a:cs typeface="Courier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9945" y="2686610"/>
            <a:ext cx="99418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>
                <a:latin typeface="Courier"/>
                <a:cs typeface="Courier"/>
              </a:rPr>
              <a:t>B.sub</a:t>
            </a:r>
            <a:endParaRPr lang="en-US" sz="2100" dirty="0">
              <a:latin typeface="Courier"/>
              <a:cs typeface="Couri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9480" y="3078111"/>
            <a:ext cx="3970992" cy="1570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InitialDir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$(data)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arguments =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$(data)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.csv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$(opt)</a:t>
            </a:r>
          </a:p>
          <a:p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queue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247" y="3049672"/>
            <a:ext cx="3936753" cy="1754326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B1 </a:t>
            </a:r>
            <a:r>
              <a:rPr lang="en-US" sz="1800" b="1" dirty="0" err="1">
                <a:latin typeface="Courier"/>
                <a:cs typeface="Courier"/>
              </a:rPr>
              <a:t>B.sub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VARS</a:t>
            </a:r>
            <a:r>
              <a:rPr lang="en-US" sz="1800" dirty="0">
                <a:latin typeface="Courier"/>
                <a:cs typeface="Courier"/>
              </a:rPr>
              <a:t> B1 data=”B1” opt=“10” </a:t>
            </a:r>
          </a:p>
          <a:p>
            <a:r>
              <a:rPr lang="en-US" sz="1800" dirty="0">
                <a:latin typeface="Courier"/>
                <a:cs typeface="Courier"/>
              </a:rPr>
              <a:t>JOB B2 </a:t>
            </a:r>
            <a:r>
              <a:rPr lang="en-US" sz="1800" b="1" dirty="0" err="1">
                <a:latin typeface="Courier"/>
                <a:cs typeface="Courier"/>
              </a:rPr>
              <a:t>B.sub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VARS</a:t>
            </a:r>
            <a:r>
              <a:rPr lang="en-US" sz="1800" dirty="0">
                <a:latin typeface="Courier"/>
                <a:cs typeface="Courier"/>
              </a:rPr>
              <a:t> B2 data=“B2” opt=“12”</a:t>
            </a:r>
          </a:p>
          <a:p>
            <a:r>
              <a:rPr lang="en-US" sz="1800" dirty="0">
                <a:latin typeface="Courier"/>
                <a:cs typeface="Courier"/>
              </a:rPr>
              <a:t>JOB B3 </a:t>
            </a:r>
            <a:r>
              <a:rPr lang="en-US" sz="1800" b="1" dirty="0" err="1">
                <a:latin typeface="Courier"/>
                <a:cs typeface="Courier"/>
              </a:rPr>
              <a:t>B.sub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VARS</a:t>
            </a:r>
            <a:r>
              <a:rPr lang="en-US" sz="1800" dirty="0">
                <a:latin typeface="Courier"/>
                <a:cs typeface="Courier"/>
              </a:rPr>
              <a:t> B3 data=“B3” opt=“14”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2672299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327FD-383C-2840-8CF9-6C1AEB777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04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987547" cy="857250"/>
          </a:xfrm>
        </p:spPr>
        <p:txBody>
          <a:bodyPr>
            <a:noAutofit/>
          </a:bodyPr>
          <a:lstStyle/>
          <a:p>
            <a:r>
              <a:rPr lang="en-US" sz="2800" b="1" i="1" dirty="0"/>
              <a:t>SPLICE</a:t>
            </a:r>
            <a:r>
              <a:rPr lang="en-US" sz="2800" dirty="0"/>
              <a:t> subsets of the DAG to simplify lengthy DAG files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9826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DAG Splicing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8084" y="1591894"/>
            <a:ext cx="2603796" cy="132343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A </a:t>
            </a:r>
            <a:r>
              <a:rPr lang="en-US" sz="1600" dirty="0" err="1">
                <a:latin typeface="Courier"/>
                <a:cs typeface="Courier"/>
              </a:rPr>
              <a:t>A.sub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2B58D3"/>
                </a:solidFill>
                <a:latin typeface="Courier"/>
                <a:cs typeface="Courier"/>
              </a:rPr>
              <a:t>SPLICE B </a:t>
            </a:r>
            <a:r>
              <a:rPr lang="en-US" sz="1600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endParaRPr lang="en-US" sz="1600" b="1" dirty="0">
              <a:solidFill>
                <a:srgbClr val="2B58D3"/>
              </a:solidFill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JOB C </a:t>
            </a:r>
            <a:r>
              <a:rPr lang="en-US" sz="1600" dirty="0" err="1">
                <a:latin typeface="Courier"/>
                <a:cs typeface="Courier"/>
              </a:rPr>
              <a:t>C.sub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PARENT A </a:t>
            </a:r>
            <a:r>
              <a:rPr lang="en-US" sz="1600" b="1" dirty="0">
                <a:latin typeface="Courier"/>
                <a:cs typeface="Courier"/>
              </a:rPr>
              <a:t>CHILD B</a:t>
            </a:r>
          </a:p>
          <a:p>
            <a:r>
              <a:rPr lang="en-US" sz="1600" b="1" dirty="0">
                <a:latin typeface="Courier"/>
                <a:cs typeface="Courier"/>
              </a:rPr>
              <a:t>PARENT B </a:t>
            </a:r>
            <a:r>
              <a:rPr lang="en-US" sz="1600" dirty="0">
                <a:latin typeface="Courier"/>
                <a:cs typeface="Courier"/>
              </a:rPr>
              <a:t>CHILD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4397" y="1214521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6767" y="3337783"/>
            <a:ext cx="2603796" cy="1077218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B1 B1.sub</a:t>
            </a:r>
          </a:p>
          <a:p>
            <a:r>
              <a:rPr lang="en-US" sz="1600" dirty="0">
                <a:latin typeface="Courier"/>
                <a:cs typeface="Courier"/>
              </a:rPr>
              <a:t>JOB B2 B2.sub</a:t>
            </a:r>
          </a:p>
          <a:p>
            <a:r>
              <a:rPr lang="mr-IN" sz="1600" dirty="0">
                <a:latin typeface="Courier"/>
                <a:cs typeface="Courier"/>
              </a:rPr>
              <a:t>…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JOB B</a:t>
            </a:r>
            <a:r>
              <a:rPr lang="en-US" sz="1600" i="1" dirty="0">
                <a:latin typeface="Courier"/>
                <a:cs typeface="Courier"/>
              </a:rPr>
              <a:t>N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B</a:t>
            </a:r>
            <a:r>
              <a:rPr lang="en-US" sz="1600" i="1" dirty="0" err="1">
                <a:latin typeface="Courier"/>
                <a:cs typeface="Courier"/>
              </a:rPr>
              <a:t>N</a:t>
            </a:r>
            <a:r>
              <a:rPr lang="en-US" sz="1600" dirty="0" err="1">
                <a:latin typeface="Courier"/>
                <a:cs typeface="Courier"/>
              </a:rPr>
              <a:t>.sub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3081" y="2960410"/>
            <a:ext cx="994183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endParaRPr lang="en-US" sz="2100" b="1" dirty="0">
              <a:solidFill>
                <a:srgbClr val="2B58D3"/>
              </a:solidFill>
              <a:latin typeface="Courier"/>
              <a:cs typeface="Couri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046220"/>
            <a:ext cx="3536480" cy="38283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C48A8-F53B-DB49-A574-22EB54022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10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Repeating DAG Components!!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3" y="1021896"/>
            <a:ext cx="5265191" cy="3826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8197" y="4866501"/>
            <a:ext cx="48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confluence.pegasus.isi.edu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/display/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pegasus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/LIGO+IHOPE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F7E8B-1D42-1441-A300-A07A19638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4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1470"/>
            <a:ext cx="6987547" cy="857250"/>
          </a:xfrm>
        </p:spPr>
        <p:txBody>
          <a:bodyPr>
            <a:noAutofit/>
          </a:bodyPr>
          <a:lstStyle/>
          <a:p>
            <a:r>
              <a:rPr lang="en-US" sz="2800" dirty="0"/>
              <a:t>What if some DAG components can’t be known at submit time?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724128" y="2253546"/>
            <a:ext cx="2565480" cy="1902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If</a:t>
            </a:r>
            <a:r>
              <a:rPr lang="en-US" sz="2800" i="1" dirty="0">
                <a:solidFill>
                  <a:schemeClr val="tx1"/>
                </a:solidFill>
              </a:rPr>
              <a:t> N</a:t>
            </a:r>
            <a:r>
              <a:rPr lang="en-US" sz="2800" dirty="0">
                <a:solidFill>
                  <a:schemeClr val="tx1"/>
                </a:solidFill>
              </a:rPr>
              <a:t> can only be determined as part of the work of </a:t>
            </a:r>
            <a:r>
              <a:rPr lang="en-US" sz="2800" b="1" dirty="0">
                <a:solidFill>
                  <a:srgbClr val="7030A0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mr-IN" sz="2800" dirty="0">
                <a:solidFill>
                  <a:schemeClr val="tx1"/>
                </a:solidFill>
              </a:rPr>
              <a:t>…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9582"/>
            <a:ext cx="4988918" cy="39655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21EDBF-3841-5346-BE7D-84811493D7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6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DAG = ”directed acyclic graph”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4792371" cy="348257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topological ordering of vertices (“</a:t>
            </a:r>
            <a:r>
              <a:rPr lang="en-US" b="1" dirty="0">
                <a:solidFill>
                  <a:srgbClr val="00B0F0"/>
                </a:solidFill>
              </a:rPr>
              <a:t>nodes</a:t>
            </a:r>
            <a:r>
              <a:rPr lang="en-US" dirty="0"/>
              <a:t>”) is established by directional connections (“</a:t>
            </a:r>
            <a:r>
              <a:rPr lang="en-US" b="1" dirty="0">
                <a:solidFill>
                  <a:srgbClr val="2F7CDE"/>
                </a:solidFill>
              </a:rPr>
              <a:t>edges</a:t>
            </a:r>
            <a:r>
              <a:rPr lang="en-US" dirty="0"/>
              <a:t>”)</a:t>
            </a:r>
          </a:p>
          <a:p>
            <a:r>
              <a:rPr lang="en-US" dirty="0"/>
              <a:t>“acyclic” aspect requires a start and end, with no looped repetition</a:t>
            </a:r>
          </a:p>
          <a:p>
            <a:pPr lvl="1"/>
            <a:r>
              <a:rPr lang="en-US" dirty="0"/>
              <a:t>can contain cyclic subcomponents, covered in later slides for DAG workflows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5392" y="4854182"/>
            <a:ext cx="3879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 err="1">
                <a:solidFill>
                  <a:schemeClr val="accent1"/>
                </a:solidFill>
                <a:hlinkClick r:id="rId2"/>
              </a:rPr>
              <a:t>wikipedia.org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/wiki/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Directed_acyclic_graph</a:t>
            </a:r>
            <a:endParaRPr lang="en-US" sz="150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131591"/>
            <a:ext cx="3312368" cy="3312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6675" y="4406066"/>
            <a:ext cx="3247038" cy="253916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ourier"/>
              </a:rPr>
              <a:t>Wikimedia Commons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E4137-0C74-8A47-B979-EE84C8FB9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05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i="1" dirty="0"/>
              <a:t>SUBDAG</a:t>
            </a:r>
            <a:r>
              <a:rPr lang="en-US" dirty="0"/>
              <a:t> within a DAG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11046" y="4854182"/>
            <a:ext cx="60654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Advanced </a:t>
            </a:r>
            <a:r>
              <a:rPr lang="en-US" sz="1500" dirty="0">
                <a:solidFill>
                  <a:schemeClr val="accent1"/>
                </a:solidFill>
                <a:hlinkClick r:id="rId4"/>
              </a:rPr>
              <a:t>Features &gt; DAG Within a DAG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3337" y="1131590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2021" y="2960410"/>
            <a:ext cx="2755883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1C6CD3"/>
                </a:solidFill>
                <a:latin typeface="Courier"/>
                <a:cs typeface="Courier"/>
              </a:rPr>
              <a:t>B.dag</a:t>
            </a:r>
            <a:r>
              <a:rPr lang="en-US" sz="21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100" dirty="0">
                <a:solidFill>
                  <a:srgbClr val="000000"/>
                </a:solidFill>
                <a:cs typeface="Courier"/>
              </a:rPr>
              <a:t>(written by </a:t>
            </a:r>
            <a:r>
              <a:rPr lang="en-US" sz="2100" b="1" dirty="0">
                <a:solidFill>
                  <a:srgbClr val="7030A0"/>
                </a:solidFill>
                <a:cs typeface="Courier"/>
              </a:rPr>
              <a:t>A</a:t>
            </a:r>
            <a:r>
              <a:rPr lang="en-US" sz="2100" dirty="0">
                <a:solidFill>
                  <a:srgbClr val="000000"/>
                </a:solidFill>
                <a:cs typeface="Courier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1032648"/>
            <a:ext cx="3574983" cy="382153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12520" y="1508963"/>
            <a:ext cx="3055423" cy="132343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A </a:t>
            </a:r>
            <a:r>
              <a:rPr lang="en-US" sz="1600" dirty="0" err="1">
                <a:latin typeface="Courier"/>
                <a:cs typeface="Courier"/>
              </a:rPr>
              <a:t>A.sub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2B58D3"/>
                </a:solidFill>
                <a:latin typeface="Courier"/>
                <a:cs typeface="Courier"/>
              </a:rPr>
              <a:t>SUBDAG EXTERNAL B </a:t>
            </a:r>
            <a:r>
              <a:rPr lang="en-US" sz="1600" b="1" dirty="0" err="1">
                <a:solidFill>
                  <a:srgbClr val="2B58D3"/>
                </a:solidFill>
                <a:latin typeface="Courier"/>
                <a:cs typeface="Courier"/>
              </a:rPr>
              <a:t>B.dag</a:t>
            </a:r>
            <a:endParaRPr lang="en-US" sz="1600" b="1" dirty="0">
              <a:solidFill>
                <a:srgbClr val="2B58D3"/>
              </a:solidFill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JOB C </a:t>
            </a:r>
            <a:r>
              <a:rPr lang="en-US" sz="1600" dirty="0" err="1">
                <a:latin typeface="Courier"/>
                <a:cs typeface="Courier"/>
              </a:rPr>
              <a:t>C.sub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PARENT A </a:t>
            </a:r>
            <a:r>
              <a:rPr lang="en-US" sz="1600" b="1" dirty="0">
                <a:latin typeface="Courier"/>
                <a:cs typeface="Courier"/>
              </a:rPr>
              <a:t>CHILD B</a:t>
            </a:r>
          </a:p>
          <a:p>
            <a:r>
              <a:rPr lang="en-US" sz="1600" b="1" dirty="0">
                <a:latin typeface="Courier"/>
                <a:cs typeface="Courier"/>
              </a:rPr>
              <a:t>PARENT B </a:t>
            </a:r>
            <a:r>
              <a:rPr lang="en-US" sz="1600" dirty="0">
                <a:latin typeface="Courier"/>
                <a:cs typeface="Courier"/>
              </a:rPr>
              <a:t>CHILD 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89696" y="3337783"/>
            <a:ext cx="2603796" cy="1015663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"/>
                <a:cs typeface="Courier"/>
              </a:rPr>
              <a:t>JOB B1 B1.sub</a:t>
            </a:r>
          </a:p>
          <a:p>
            <a:r>
              <a:rPr lang="en-US" sz="1500" dirty="0">
                <a:latin typeface="Courier"/>
                <a:cs typeface="Courier"/>
              </a:rPr>
              <a:t>JOB B2 B2.sub</a:t>
            </a:r>
          </a:p>
          <a:p>
            <a:r>
              <a:rPr lang="mr-IN" sz="1500" dirty="0">
                <a:latin typeface="Courier"/>
                <a:cs typeface="Courier"/>
              </a:rPr>
              <a:t>…</a:t>
            </a:r>
            <a:endParaRPr lang="en-US" sz="1500" dirty="0">
              <a:latin typeface="Courier"/>
              <a:cs typeface="Courier"/>
            </a:endParaRPr>
          </a:p>
          <a:p>
            <a:r>
              <a:rPr lang="en-US" sz="1500" dirty="0">
                <a:latin typeface="Courier"/>
                <a:cs typeface="Courier"/>
              </a:rPr>
              <a:t>JOB B</a:t>
            </a:r>
            <a:r>
              <a:rPr lang="en-US" sz="1500" i="1" dirty="0">
                <a:latin typeface="Courier"/>
                <a:cs typeface="Courier"/>
              </a:rPr>
              <a:t>N</a:t>
            </a:r>
            <a:r>
              <a:rPr lang="en-US" sz="1500" dirty="0">
                <a:latin typeface="Courier"/>
                <a:cs typeface="Courier"/>
              </a:rPr>
              <a:t> </a:t>
            </a:r>
            <a:r>
              <a:rPr lang="en-US" sz="1500" dirty="0" err="1">
                <a:latin typeface="Courier"/>
                <a:cs typeface="Courier"/>
              </a:rPr>
              <a:t>B</a:t>
            </a:r>
            <a:r>
              <a:rPr lang="en-US" sz="1500" i="1" dirty="0" err="1">
                <a:latin typeface="Courier"/>
                <a:cs typeface="Courier"/>
              </a:rPr>
              <a:t>N</a:t>
            </a:r>
            <a:r>
              <a:rPr lang="en-US" sz="1500" dirty="0" err="1">
                <a:latin typeface="Courier"/>
                <a:cs typeface="Courier"/>
              </a:rPr>
              <a:t>.sub</a:t>
            </a:r>
            <a:endParaRPr lang="en-US" sz="1500" dirty="0">
              <a:latin typeface="Courier"/>
              <a:cs typeface="Courier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E6644-17E3-084D-99C3-3F07CA496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98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</p:spPr>
        <p:txBody>
          <a:bodyPr>
            <a:noAutofit/>
          </a:bodyPr>
          <a:lstStyle/>
          <a:p>
            <a:r>
              <a:rPr lang="en-US" sz="2800" dirty="0"/>
              <a:t>Use a </a:t>
            </a:r>
            <a:r>
              <a:rPr lang="en-US" sz="2800" b="1" i="1" dirty="0"/>
              <a:t>SUBDAG</a:t>
            </a:r>
            <a:r>
              <a:rPr lang="en-US" sz="2800" dirty="0"/>
              <a:t> to achieve a Cyclic Component within a DAG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20361" y="2805106"/>
            <a:ext cx="3299711" cy="1815882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A </a:t>
            </a:r>
            <a:r>
              <a:rPr lang="en-US" sz="1600" dirty="0" err="1">
                <a:latin typeface="Courier"/>
                <a:cs typeface="Courier"/>
              </a:rPr>
              <a:t>A.sub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1C6CD3"/>
                </a:solidFill>
                <a:latin typeface="Courier"/>
                <a:cs typeface="Courier"/>
              </a:rPr>
              <a:t>SUBDAG EXTERNAL B </a:t>
            </a:r>
            <a:r>
              <a:rPr lang="en-US" sz="1600" b="1" dirty="0" err="1">
                <a:solidFill>
                  <a:srgbClr val="1C6CD3"/>
                </a:solidFill>
                <a:latin typeface="Courier"/>
                <a:cs typeface="Courier"/>
              </a:rPr>
              <a:t>B.dag</a:t>
            </a:r>
            <a:endParaRPr lang="en-US" sz="1600" b="1" dirty="0">
              <a:solidFill>
                <a:srgbClr val="1C6CD3"/>
              </a:solidFill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1C6CD3"/>
                </a:solidFill>
                <a:latin typeface="Courier"/>
                <a:cs typeface="Courier"/>
              </a:rPr>
              <a:t>SCRIPT POST B </a:t>
            </a:r>
            <a:r>
              <a:rPr lang="en-US" sz="1600" b="1" dirty="0" err="1">
                <a:solidFill>
                  <a:srgbClr val="1C6CD3"/>
                </a:solidFill>
                <a:latin typeface="Courier"/>
                <a:cs typeface="Courier"/>
              </a:rPr>
              <a:t>iterateB.sh</a:t>
            </a:r>
            <a:endParaRPr lang="en-US" sz="1600" b="1" dirty="0">
              <a:solidFill>
                <a:srgbClr val="1C6CD3"/>
              </a:solidFill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1C6CD3"/>
                </a:solidFill>
                <a:latin typeface="Courier"/>
                <a:cs typeface="Courier"/>
              </a:rPr>
              <a:t>RETRY B 1000</a:t>
            </a:r>
          </a:p>
          <a:p>
            <a:r>
              <a:rPr lang="en-US" sz="1600" dirty="0">
                <a:latin typeface="Courier"/>
                <a:cs typeface="Courier"/>
              </a:rPr>
              <a:t>JOB C </a:t>
            </a:r>
            <a:r>
              <a:rPr lang="en-US" sz="1600" dirty="0" err="1">
                <a:latin typeface="Courier"/>
                <a:cs typeface="Courier"/>
              </a:rPr>
              <a:t>C.sub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PARENT A CHILD B</a:t>
            </a:r>
          </a:p>
          <a:p>
            <a:r>
              <a:rPr lang="en-US" sz="1600" dirty="0">
                <a:latin typeface="Courier"/>
                <a:cs typeface="Courier"/>
              </a:rPr>
              <a:t>PARENT B CHILD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96674" y="2427734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11560" y="1131590"/>
            <a:ext cx="5256584" cy="1385437"/>
          </a:xfrm>
        </p:spPr>
        <p:txBody>
          <a:bodyPr>
            <a:noAutofit/>
          </a:bodyPr>
          <a:lstStyle/>
          <a:p>
            <a:r>
              <a:rPr lang="en-US" sz="1800" dirty="0"/>
              <a:t>POST script determines whether another iteration is necessary; if so, exits non-zero</a:t>
            </a:r>
          </a:p>
          <a:p>
            <a:r>
              <a:rPr lang="en-US" sz="1800" dirty="0"/>
              <a:t>RETRY applies to entire SUBDAG, which may include multiple, sequential nodes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186" y="987574"/>
            <a:ext cx="2411314" cy="39364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DA0BE8-1BD1-0F47-B01C-C5D0D3DAF145}"/>
              </a:ext>
            </a:extLst>
          </p:cNvPr>
          <p:cNvSpPr/>
          <p:nvPr/>
        </p:nvSpPr>
        <p:spPr>
          <a:xfrm>
            <a:off x="2611046" y="4854182"/>
            <a:ext cx="60654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3"/>
              </a:rPr>
              <a:t>DAGMan Applications &gt; </a:t>
            </a:r>
            <a:r>
              <a:rPr lang="en-US" sz="1500" dirty="0">
                <a:solidFill>
                  <a:schemeClr val="accent1"/>
                </a:solidFill>
                <a:hlinkClick r:id="rId4"/>
              </a:rPr>
              <a:t>Advanced </a:t>
            </a:r>
            <a:r>
              <a:rPr lang="en-US" sz="1500" dirty="0">
                <a:solidFill>
                  <a:schemeClr val="accent1"/>
                </a:solidFill>
                <a:hlinkClick r:id="rId5"/>
              </a:rPr>
              <a:t>Features &gt; DAG Within a DAG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6240E-3FCE-344A-824D-C0AED61A7D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50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More in the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HTCondor Manual</a:t>
            </a:r>
            <a:r>
              <a:rPr lang="en-US" dirty="0">
                <a:solidFill>
                  <a:schemeClr val="tx2"/>
                </a:solidFill>
              </a:rPr>
              <a:t> and the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HTCondor Week DAGMan Tutorial</a:t>
            </a:r>
            <a:r>
              <a:rPr lang="en-US" dirty="0">
                <a:solidFill>
                  <a:schemeClr val="tx2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3102216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82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DAGMan</a:t>
            </a:r>
            <a:r>
              <a:rPr lang="en-US" dirty="0"/>
              <a:t> Exercises!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Essential: Exercises 1-4</a:t>
            </a:r>
          </a:p>
          <a:p>
            <a:r>
              <a:rPr lang="en-US" dirty="0"/>
              <a:t>Ask questions! ‘See you in Slack!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7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workflows with </a:t>
            </a:r>
            <a:r>
              <a:rPr lang="en-US" dirty="0" err="1"/>
              <a:t>DAGMan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2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DAGMan</a:t>
            </a:r>
            <a:r>
              <a:rPr lang="en-US" dirty="0"/>
              <a:t> in the HTCondor Manual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05371-C64B-3D4F-8224-D5C047F56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87574"/>
            <a:ext cx="6083251" cy="38179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59F6CF-CDAA-1943-992F-F161CB09AB6C}"/>
              </a:ext>
            </a:extLst>
          </p:cNvPr>
          <p:cNvSpPr/>
          <p:nvPr/>
        </p:nvSpPr>
        <p:spPr>
          <a:xfrm>
            <a:off x="1979712" y="4813462"/>
            <a:ext cx="71654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https://htcondor.readthedocs.io/en/stable/users-manual/dagman-applications.html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15808-84D8-5140-BA6F-1E0A8E0102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HTC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9294"/>
            <a:ext cx="4759245" cy="3746857"/>
          </a:xfrm>
        </p:spPr>
        <p:txBody>
          <a:bodyPr>
            <a:normAutofit/>
          </a:bodyPr>
          <a:lstStyle/>
          <a:p>
            <a:r>
              <a:rPr lang="en-US" dirty="0"/>
              <a:t>User must communicate the “nodes” and directional “edges” of the DAG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031851"/>
            <a:ext cx="3187700" cy="3924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7EA48-FD09-1A4D-8587-DD9BBB7CF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Example for this Tutorial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67544" y="1209294"/>
            <a:ext cx="4759245" cy="3746857"/>
          </a:xfrm>
        </p:spPr>
        <p:txBody>
          <a:bodyPr>
            <a:normAutofit/>
          </a:bodyPr>
          <a:lstStyle/>
          <a:p>
            <a:r>
              <a:rPr lang="en-US" b="1" dirty="0"/>
              <a:t>The DAG input file will </a:t>
            </a:r>
            <a:r>
              <a:rPr lang="en-US" dirty="0"/>
              <a:t>communicate the “nodes” and directional “edges” of the DAG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495496-50BF-934F-A2D7-3A26A9827409}"/>
              </a:ext>
            </a:extLst>
          </p:cNvPr>
          <p:cNvSpPr/>
          <p:nvPr/>
        </p:nvSpPr>
        <p:spPr>
          <a:xfrm>
            <a:off x="2621757" y="4854182"/>
            <a:ext cx="53346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3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4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5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B2C8A-EFE3-0B4E-9F4A-CF2203465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6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707255" y="3723878"/>
            <a:ext cx="4152777" cy="813072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Node names will be used by various DAG features to modify their execution by </a:t>
            </a:r>
            <a:r>
              <a:rPr lang="en-US" sz="2100" dirty="0" err="1"/>
              <a:t>DAGMan</a:t>
            </a:r>
            <a:r>
              <a:rPr lang="en-US" sz="2100" dirty="0"/>
              <a:t>.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400877" y="-20538"/>
            <a:ext cx="7347587" cy="857250"/>
          </a:xfrm>
        </p:spPr>
        <p:txBody>
          <a:bodyPr>
            <a:noAutofit/>
          </a:bodyPr>
          <a:lstStyle/>
          <a:p>
            <a:r>
              <a:rPr lang="en-US" sz="2800" dirty="0"/>
              <a:t>Basic DAG input file: </a:t>
            </a:r>
            <a:br>
              <a:rPr lang="en-US" sz="2800" dirty="0"/>
            </a:br>
            <a:r>
              <a:rPr lang="en-US" sz="2800" b="1" i="1" dirty="0"/>
              <a:t>JOB</a:t>
            </a:r>
            <a:r>
              <a:rPr lang="en-US" sz="2800" dirty="0"/>
              <a:t> nodes, </a:t>
            </a:r>
            <a:r>
              <a:rPr lang="en-US" sz="2800" b="1" i="1" dirty="0"/>
              <a:t>PARENT-CHILD</a:t>
            </a:r>
            <a:r>
              <a:rPr lang="en-US" sz="2800" b="1" dirty="0"/>
              <a:t> </a:t>
            </a:r>
            <a:r>
              <a:rPr lang="en-US" sz="2800" dirty="0"/>
              <a:t>edges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6A1434-90CC-8C41-8A00-63834F3B0A24}"/>
              </a:ext>
            </a:extLst>
          </p:cNvPr>
          <p:cNvSpPr/>
          <p:nvPr/>
        </p:nvSpPr>
        <p:spPr>
          <a:xfrm>
            <a:off x="2621757" y="4854182"/>
            <a:ext cx="53346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3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4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5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C26422-4045-8648-B9B6-AE94060AD8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8324"/>
      </p:ext>
    </p:extLst>
  </p:cSld>
  <p:clrMapOvr>
    <a:masterClrMapping/>
  </p:clrMapOvr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11816</TotalTime>
  <Words>3682</Words>
  <Application>Microsoft Macintosh PowerPoint</Application>
  <PresentationFormat>On-screen Show (16:9)</PresentationFormat>
  <Paragraphs>414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ＭＳ Ｐゴシック</vt:lpstr>
      <vt:lpstr>Arial</vt:lpstr>
      <vt:lpstr>Calibri</vt:lpstr>
      <vt:lpstr>Courier</vt:lpstr>
      <vt:lpstr>Futura</vt:lpstr>
      <vt:lpstr>Symbol</vt:lpstr>
      <vt:lpstr>Times</vt:lpstr>
      <vt:lpstr>Wingdings</vt:lpstr>
      <vt:lpstr>OSG-Summer-School-Template</vt:lpstr>
      <vt:lpstr>Workflows with HTCondor’s DAGMan</vt:lpstr>
      <vt:lpstr>Goals for this Session</vt:lpstr>
      <vt:lpstr>Automation!</vt:lpstr>
      <vt:lpstr>DAG = ”directed acyclic graph”</vt:lpstr>
      <vt:lpstr>Describing workflows with DAGMan</vt:lpstr>
      <vt:lpstr>DAGMan in the HTCondor Manual</vt:lpstr>
      <vt:lpstr>An Example HTC Workflow</vt:lpstr>
      <vt:lpstr>Simple Example for this Tutorial</vt:lpstr>
      <vt:lpstr>Basic DAG input file:  JOB nodes, PARENT-CHILD edges </vt:lpstr>
      <vt:lpstr>Basic DAG input file:  JOB nodes, PARENT-CHILD edges </vt:lpstr>
      <vt:lpstr>Endless Workflow Possibilities</vt:lpstr>
      <vt:lpstr>DAGs are also useful for non-sequential work</vt:lpstr>
      <vt:lpstr>Basic DAG input file:  JOB nodes, PARENT-CHILD edges </vt:lpstr>
      <vt:lpstr>Submitting and Monitoring a DAGMan Workflow</vt:lpstr>
      <vt:lpstr>Submitting a DAG to the queue </vt:lpstr>
      <vt:lpstr>A submitted DAG creates a  DAGMan job in the queue</vt:lpstr>
      <vt:lpstr>Status files are created at the time of DAG submission</vt:lpstr>
      <vt:lpstr>Jobs are automatically submitted by the DAGMan job</vt:lpstr>
      <vt:lpstr>Jobs are automatically submitted by the DAGMan job</vt:lpstr>
      <vt:lpstr>Jobs are automatically submitted by the DAGMan job</vt:lpstr>
      <vt:lpstr>DAG Completion</vt:lpstr>
      <vt:lpstr>Stopping, restarting, and troubleshooting</vt:lpstr>
      <vt:lpstr>Removing a DAG from the queue</vt:lpstr>
      <vt:lpstr>Removal of a DAG creates a rescue file</vt:lpstr>
      <vt:lpstr>Rescue Files  For Resuming a Failed DAG </vt:lpstr>
      <vt:lpstr>Node Failures  Result in DAG Failure</vt:lpstr>
      <vt:lpstr>Best Control Achieved with One Process per JOB Node</vt:lpstr>
      <vt:lpstr>Resolving held node jobs</vt:lpstr>
      <vt:lpstr>Beyond the basic DAG: Node-Level Modifiers</vt:lpstr>
      <vt:lpstr>Default File Organization</vt:lpstr>
      <vt:lpstr>Node-specific File Organization with DIR</vt:lpstr>
      <vt:lpstr>PRE and POST scripts run on the submit server, as part of the node</vt:lpstr>
      <vt:lpstr>RETRY failed nodes to overcome transient errors</vt:lpstr>
      <vt:lpstr>RETRY applies to whole node, including PRE/POST scripts</vt:lpstr>
      <vt:lpstr>Modular organization of DAG Components</vt:lpstr>
      <vt:lpstr>Submit File Templates via VARS</vt:lpstr>
      <vt:lpstr>SPLICE subsets of the DAG to simplify lengthy DAG files</vt:lpstr>
      <vt:lpstr>Repeating DAG Components!!</vt:lpstr>
      <vt:lpstr>What if some DAG components can’t be known at submit time?</vt:lpstr>
      <vt:lpstr>A SUBDAG within a DAG</vt:lpstr>
      <vt:lpstr>Use a SUBDAG to achieve a Cyclic Component within a DAG</vt:lpstr>
      <vt:lpstr>More in the HTCondor Manual and the HTCondor Week DAGMan Tutorial!!!</vt:lpstr>
      <vt:lpstr>Your Turn!</vt:lpstr>
      <vt:lpstr>DAGMan Exercises!</vt:lpstr>
    </vt:vector>
  </TitlesOfParts>
  <Company>Investintech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gthain</dc:creator>
  <cp:lastModifiedBy>Lauren Michael</cp:lastModifiedBy>
  <cp:revision>291</cp:revision>
  <cp:lastPrinted>2017-07-16T20:18:47Z</cp:lastPrinted>
  <dcterms:created xsi:type="dcterms:W3CDTF">2014-07-06T23:55:21Z</dcterms:created>
  <dcterms:modified xsi:type="dcterms:W3CDTF">2020-07-10T02:58:20Z</dcterms:modified>
</cp:coreProperties>
</file>