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media/image13.jpg" ContentType="image/jp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27"/>
  </p:notesMasterIdLst>
  <p:handoutMasterIdLst>
    <p:handoutMasterId r:id="rId28"/>
  </p:handoutMasterIdLst>
  <p:sldIdLst>
    <p:sldId id="256" r:id="rId2"/>
    <p:sldId id="618" r:id="rId3"/>
    <p:sldId id="619" r:id="rId4"/>
    <p:sldId id="620" r:id="rId5"/>
    <p:sldId id="621" r:id="rId6"/>
    <p:sldId id="622" r:id="rId7"/>
    <p:sldId id="623" r:id="rId8"/>
    <p:sldId id="624" r:id="rId9"/>
    <p:sldId id="625" r:id="rId10"/>
    <p:sldId id="265" r:id="rId11"/>
    <p:sldId id="362" r:id="rId12"/>
    <p:sldId id="363" r:id="rId13"/>
    <p:sldId id="310" r:id="rId14"/>
    <p:sldId id="315" r:id="rId15"/>
    <p:sldId id="316" r:id="rId16"/>
    <p:sldId id="336" r:id="rId17"/>
    <p:sldId id="335" r:id="rId18"/>
    <p:sldId id="269" r:id="rId19"/>
    <p:sldId id="270" r:id="rId20"/>
    <p:sldId id="593" r:id="rId21"/>
    <p:sldId id="330" r:id="rId22"/>
    <p:sldId id="333" r:id="rId23"/>
    <p:sldId id="334" r:id="rId24"/>
    <p:sldId id="617" r:id="rId25"/>
    <p:sldId id="608" r:id="rId26"/>
  </p:sldIdLst>
  <p:sldSz cx="9144000" cy="5143500" type="screen16x9"/>
  <p:notesSz cx="10058400" cy="7772400"/>
  <p:defaultTextStyle>
    <a:defPPr>
      <a:defRPr lang="en-US"/>
    </a:defPPr>
    <a:lvl1pPr marL="0" algn="l" defTabSz="73252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66261" algn="l" defTabSz="73252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32522" algn="l" defTabSz="73252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98783" algn="l" defTabSz="73252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65045" algn="l" defTabSz="73252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831306" algn="l" defTabSz="73252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97567" algn="l" defTabSz="73252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563827" algn="l" defTabSz="73252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930089" algn="l" defTabSz="73252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06">
          <p15:clr>
            <a:srgbClr val="A4A3A4"/>
          </p15:clr>
        </p15:guide>
        <p15:guide id="2" pos="196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80"/>
    <a:srgbClr val="FF9300"/>
    <a:srgbClr val="FDF4DF"/>
    <a:srgbClr val="FAE3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958" autoAdjust="0"/>
    <p:restoredTop sz="94162" autoAdjust="0"/>
  </p:normalViewPr>
  <p:slideViewPr>
    <p:cSldViewPr>
      <p:cViewPr varScale="1">
        <p:scale>
          <a:sx n="120" d="100"/>
          <a:sy n="120" d="100"/>
        </p:scale>
        <p:origin x="184" y="496"/>
      </p:cViewPr>
      <p:guideLst>
        <p:guide orient="horz" pos="1906"/>
        <p:guide pos="196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59275" cy="388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697538" y="0"/>
            <a:ext cx="4359275" cy="388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288E7E-9231-EE4D-BFDE-DE812827A51B}" type="datetimeFigureOut">
              <a:rPr lang="en-US" smtClean="0"/>
              <a:t>7/13/20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7381875"/>
            <a:ext cx="4359275" cy="3889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697538" y="7381875"/>
            <a:ext cx="4359275" cy="3889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A4D91B-2B9F-1340-BDB7-DF8BD26405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665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59275" cy="388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97538" y="0"/>
            <a:ext cx="4359275" cy="388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94EFC0-AD85-7345-87BA-F270C95DE262}" type="datetimeFigureOut">
              <a:rPr lang="en-US" smtClean="0"/>
              <a:t>7/13/20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438400" y="582613"/>
            <a:ext cx="5181600" cy="2914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006475" y="3692525"/>
            <a:ext cx="8045450" cy="34972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7381875"/>
            <a:ext cx="4359275" cy="3889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97538" y="7381875"/>
            <a:ext cx="4359275" cy="3889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7529DA-6B9F-8B4E-B5B7-32194E71D7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0504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366261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1pPr>
    <a:lvl2pPr marL="366261" algn="l" defTabSz="366261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2pPr>
    <a:lvl3pPr marL="732522" algn="l" defTabSz="366261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3pPr>
    <a:lvl4pPr marL="1098783" algn="l" defTabSz="366261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4pPr>
    <a:lvl5pPr marL="1465045" algn="l" defTabSz="366261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5pPr>
    <a:lvl6pPr marL="1831306" algn="l" defTabSz="366261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6pPr>
    <a:lvl7pPr marL="2197567" algn="l" defTabSz="366261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7pPr>
    <a:lvl8pPr marL="2563827" algn="l" defTabSz="366261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8pPr>
    <a:lvl9pPr marL="2930089" algn="l" defTabSz="366261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osg_logo_4c_whi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6675"/>
            <a:ext cx="1393825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293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1714500"/>
            <a:ext cx="7772400" cy="857250"/>
          </a:xfrm>
        </p:spPr>
        <p:txBody>
          <a:bodyPr/>
          <a:lstStyle>
            <a:lvl1pPr>
              <a:defRPr>
                <a:solidFill>
                  <a:schemeClr val="hlink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5293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47700" y="2914650"/>
            <a:ext cx="7810500" cy="1314450"/>
          </a:xfrm>
        </p:spPr>
        <p:txBody>
          <a:bodyPr/>
          <a:lstStyle>
            <a:lvl1pPr marL="0" indent="0" algn="ctr">
              <a:buFont typeface="Times" charset="0"/>
              <a:buNone/>
              <a:defRPr sz="2400" baseline="0">
                <a:solidFill>
                  <a:schemeClr val="hlink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36163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724901" y="4800600"/>
            <a:ext cx="419100" cy="3429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524554-1BBB-8D4D-9F0C-BA45BC7ACD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8361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04001" y="85726"/>
            <a:ext cx="1943100" cy="44291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700" y="85726"/>
            <a:ext cx="5676900" cy="44291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724901" y="4800600"/>
            <a:ext cx="419100" cy="3429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7184DE-9520-C948-8D6F-9B4CB29D57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7983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724901" y="4800600"/>
            <a:ext cx="419100" cy="3429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04EDED-A79F-9441-BA56-EB4E3B389F4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66462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47" indent="0">
              <a:buNone/>
              <a:defRPr sz="1800"/>
            </a:lvl2pPr>
            <a:lvl3pPr marL="914093" indent="0">
              <a:buNone/>
              <a:defRPr sz="1600"/>
            </a:lvl3pPr>
            <a:lvl4pPr marL="1371141" indent="0">
              <a:buNone/>
              <a:defRPr sz="1400"/>
            </a:lvl4pPr>
            <a:lvl5pPr marL="1828188" indent="0">
              <a:buNone/>
              <a:defRPr sz="1400"/>
            </a:lvl5pPr>
            <a:lvl6pPr marL="2285235" indent="0">
              <a:buNone/>
              <a:defRPr sz="1400"/>
            </a:lvl6pPr>
            <a:lvl7pPr marL="2742282" indent="0">
              <a:buNone/>
              <a:defRPr sz="1400"/>
            </a:lvl7pPr>
            <a:lvl8pPr marL="3199329" indent="0">
              <a:buNone/>
              <a:defRPr sz="1400"/>
            </a:lvl8pPr>
            <a:lvl9pPr marL="3656376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724901" y="4800600"/>
            <a:ext cx="419100" cy="3429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9B05A9-A215-CF4D-9C08-37C02F1243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2791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4701" y="1000126"/>
            <a:ext cx="3810000" cy="3514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37100" y="1000126"/>
            <a:ext cx="3810000" cy="3514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724901" y="4800600"/>
            <a:ext cx="419100" cy="3429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0E7972-0240-D844-975F-605D2588B3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5887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47" indent="0">
              <a:buNone/>
              <a:defRPr sz="2000" b="1"/>
            </a:lvl2pPr>
            <a:lvl3pPr marL="914093" indent="0">
              <a:buNone/>
              <a:defRPr sz="1800" b="1"/>
            </a:lvl3pPr>
            <a:lvl4pPr marL="1371141" indent="0">
              <a:buNone/>
              <a:defRPr sz="1600" b="1"/>
            </a:lvl4pPr>
            <a:lvl5pPr marL="1828188" indent="0">
              <a:buNone/>
              <a:defRPr sz="1600" b="1"/>
            </a:lvl5pPr>
            <a:lvl6pPr marL="2285235" indent="0">
              <a:buNone/>
              <a:defRPr sz="1600" b="1"/>
            </a:lvl6pPr>
            <a:lvl7pPr marL="2742282" indent="0">
              <a:buNone/>
              <a:defRPr sz="1600" b="1"/>
            </a:lvl7pPr>
            <a:lvl8pPr marL="3199329" indent="0">
              <a:buNone/>
              <a:defRPr sz="1600" b="1"/>
            </a:lvl8pPr>
            <a:lvl9pPr marL="365637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47" indent="0">
              <a:buNone/>
              <a:defRPr sz="2000" b="1"/>
            </a:lvl2pPr>
            <a:lvl3pPr marL="914093" indent="0">
              <a:buNone/>
              <a:defRPr sz="1800" b="1"/>
            </a:lvl3pPr>
            <a:lvl4pPr marL="1371141" indent="0">
              <a:buNone/>
              <a:defRPr sz="1600" b="1"/>
            </a:lvl4pPr>
            <a:lvl5pPr marL="1828188" indent="0">
              <a:buNone/>
              <a:defRPr sz="1600" b="1"/>
            </a:lvl5pPr>
            <a:lvl6pPr marL="2285235" indent="0">
              <a:buNone/>
              <a:defRPr sz="1600" b="1"/>
            </a:lvl6pPr>
            <a:lvl7pPr marL="2742282" indent="0">
              <a:buNone/>
              <a:defRPr sz="1600" b="1"/>
            </a:lvl7pPr>
            <a:lvl8pPr marL="3199329" indent="0">
              <a:buNone/>
              <a:defRPr sz="1600" b="1"/>
            </a:lvl8pPr>
            <a:lvl9pPr marL="365637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724901" y="4800600"/>
            <a:ext cx="419100" cy="3429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B29984-A4AE-D543-90B6-CBFD41404E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844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724901" y="4800600"/>
            <a:ext cx="419100" cy="3429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781811-A12E-9745-9EEE-59EF689BEF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9991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724901" y="4800600"/>
            <a:ext cx="419100" cy="3429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9DD681-2091-A647-8F62-08E72E5815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6137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047" indent="0">
              <a:buNone/>
              <a:defRPr sz="1200"/>
            </a:lvl2pPr>
            <a:lvl3pPr marL="914093" indent="0">
              <a:buNone/>
              <a:defRPr sz="1000"/>
            </a:lvl3pPr>
            <a:lvl4pPr marL="1371141" indent="0">
              <a:buNone/>
              <a:defRPr sz="900"/>
            </a:lvl4pPr>
            <a:lvl5pPr marL="1828188" indent="0">
              <a:buNone/>
              <a:defRPr sz="900"/>
            </a:lvl5pPr>
            <a:lvl6pPr marL="2285235" indent="0">
              <a:buNone/>
              <a:defRPr sz="900"/>
            </a:lvl6pPr>
            <a:lvl7pPr marL="2742282" indent="0">
              <a:buNone/>
              <a:defRPr sz="900"/>
            </a:lvl7pPr>
            <a:lvl8pPr marL="3199329" indent="0">
              <a:buNone/>
              <a:defRPr sz="900"/>
            </a:lvl8pPr>
            <a:lvl9pPr marL="365637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724901" y="4800600"/>
            <a:ext cx="419100" cy="3429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5EC728-E676-F047-B749-A08143A7E6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7929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047" indent="0">
              <a:buNone/>
              <a:defRPr sz="2800"/>
            </a:lvl2pPr>
            <a:lvl3pPr marL="914093" indent="0">
              <a:buNone/>
              <a:defRPr sz="2400"/>
            </a:lvl3pPr>
            <a:lvl4pPr marL="1371141" indent="0">
              <a:buNone/>
              <a:defRPr sz="2000"/>
            </a:lvl4pPr>
            <a:lvl5pPr marL="1828188" indent="0">
              <a:buNone/>
              <a:defRPr sz="2000"/>
            </a:lvl5pPr>
            <a:lvl6pPr marL="2285235" indent="0">
              <a:buNone/>
              <a:defRPr sz="2000"/>
            </a:lvl6pPr>
            <a:lvl7pPr marL="2742282" indent="0">
              <a:buNone/>
              <a:defRPr sz="2000"/>
            </a:lvl7pPr>
            <a:lvl8pPr marL="3199329" indent="0">
              <a:buNone/>
              <a:defRPr sz="2000"/>
            </a:lvl8pPr>
            <a:lvl9pPr marL="3656376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047" indent="0">
              <a:buNone/>
              <a:defRPr sz="1200"/>
            </a:lvl2pPr>
            <a:lvl3pPr marL="914093" indent="0">
              <a:buNone/>
              <a:defRPr sz="1000"/>
            </a:lvl3pPr>
            <a:lvl4pPr marL="1371141" indent="0">
              <a:buNone/>
              <a:defRPr sz="900"/>
            </a:lvl4pPr>
            <a:lvl5pPr marL="1828188" indent="0">
              <a:buNone/>
              <a:defRPr sz="900"/>
            </a:lvl5pPr>
            <a:lvl6pPr marL="2285235" indent="0">
              <a:buNone/>
              <a:defRPr sz="900"/>
            </a:lvl6pPr>
            <a:lvl7pPr marL="2742282" indent="0">
              <a:buNone/>
              <a:defRPr sz="900"/>
            </a:lvl7pPr>
            <a:lvl8pPr marL="3199329" indent="0">
              <a:buNone/>
              <a:defRPr sz="900"/>
            </a:lvl8pPr>
            <a:lvl9pPr marL="365637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724901" y="4800600"/>
            <a:ext cx="419100" cy="3429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D20BD5-553C-B743-BD14-9E5D7D0C4E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3928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228726" y="85725"/>
            <a:ext cx="6946900" cy="8572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9" tIns="45710" rIns="91419" bIns="4571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4700" y="1000126"/>
            <a:ext cx="7772400" cy="351472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9" tIns="45710" rIns="91419" bIns="4571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Rectangle 10"/>
          <p:cNvSpPr>
            <a:spLocks noChangeArrowheads="1"/>
          </p:cNvSpPr>
          <p:nvPr/>
        </p:nvSpPr>
        <p:spPr bwMode="auto">
          <a:xfrm>
            <a:off x="-1266824" y="4506913"/>
            <a:ext cx="184624" cy="461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9" tIns="45710" rIns="91419" bIns="4571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en-US">
              <a:cs typeface="Arial" pitchFamily="34" charset="0"/>
            </a:endParaRPr>
          </a:p>
        </p:txBody>
      </p:sp>
      <p:pic>
        <p:nvPicPr>
          <p:cNvPr id="1030" name="Picture 16" descr="osg_logo_4c_white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23825"/>
            <a:ext cx="1393825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1" name="Rectangle 17"/>
          <p:cNvSpPr>
            <a:spLocks noGrp="1" noChangeArrowheads="1"/>
          </p:cNvSpPr>
          <p:nvPr/>
        </p:nvSpPr>
        <p:spPr bwMode="auto">
          <a:xfrm>
            <a:off x="1" y="4856165"/>
            <a:ext cx="2265363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9" tIns="45710" rIns="91419" bIns="45710"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en-US" sz="1200" dirty="0">
                <a:solidFill>
                  <a:srgbClr val="FF8000"/>
                </a:solidFill>
                <a:cs typeface="+mn-cs"/>
              </a:rPr>
              <a:t>OSG Virtual School Pilot 2020</a:t>
            </a:r>
          </a:p>
        </p:txBody>
      </p:sp>
      <p:sp>
        <p:nvSpPr>
          <p:cNvPr id="1032" name="Line 18"/>
          <p:cNvSpPr>
            <a:spLocks noChangeShapeType="1"/>
          </p:cNvSpPr>
          <p:nvPr/>
        </p:nvSpPr>
        <p:spPr bwMode="auto">
          <a:xfrm>
            <a:off x="525465" y="866775"/>
            <a:ext cx="8618537" cy="0"/>
          </a:xfrm>
          <a:prstGeom prst="line">
            <a:avLst/>
          </a:prstGeom>
          <a:noFill/>
          <a:ln w="38100">
            <a:solidFill>
              <a:srgbClr val="FF8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lIns="91419" tIns="45710" rIns="91419" bIns="45710" anchor="ctr"/>
          <a:lstStyle/>
          <a:p>
            <a:endParaRPr lang="en-US"/>
          </a:p>
        </p:txBody>
      </p:sp>
      <p:sp>
        <p:nvSpPr>
          <p:cNvPr id="9" name="Rectangle 14">
            <a:extLst>
              <a:ext uri="{FF2B5EF4-FFF2-40B4-BE49-F238E27FC236}">
                <a16:creationId xmlns:a16="http://schemas.microsoft.com/office/drawing/2014/main" id="{27E4DF55-2CCD-6E4B-BF17-B4714F0C43D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24901" y="4800600"/>
            <a:ext cx="4191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9" tIns="45710" rIns="91419" bIns="4571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buFontTx/>
              <a:buNone/>
              <a:defRPr sz="1400" smtClean="0">
                <a:solidFill>
                  <a:srgbClr val="FF8000"/>
                </a:solidFill>
              </a:defRPr>
            </a:lvl1pPr>
          </a:lstStyle>
          <a:p>
            <a:pPr>
              <a:defRPr/>
            </a:pPr>
            <a:fld id="{52555C4F-B780-4A45-BAAE-1A390F5A58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676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0080"/>
          </a:solidFill>
          <a:latin typeface="Arial"/>
          <a:ea typeface="+mj-ea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0080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0080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0080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0080"/>
          </a:solidFill>
          <a:latin typeface="Arial" charset="0"/>
          <a:ea typeface="ＭＳ Ｐゴシック" charset="-128"/>
          <a:cs typeface="ＭＳ Ｐゴシック" charset="-128"/>
        </a:defRPr>
      </a:lvl5pPr>
      <a:lvl6pPr marL="457095" algn="ctr" rtl="0" fontAlgn="base">
        <a:spcBef>
          <a:spcPct val="0"/>
        </a:spcBef>
        <a:spcAft>
          <a:spcPct val="0"/>
        </a:spcAft>
        <a:defRPr kumimoji="1" sz="3200">
          <a:solidFill>
            <a:srgbClr val="000080"/>
          </a:solidFill>
          <a:latin typeface="Futura" charset="0"/>
          <a:ea typeface="ＭＳ Ｐゴシック" charset="-128"/>
          <a:cs typeface="ＭＳ Ｐゴシック" charset="-128"/>
        </a:defRPr>
      </a:lvl6pPr>
      <a:lvl7pPr marL="914187" algn="ctr" rtl="0" fontAlgn="base">
        <a:spcBef>
          <a:spcPct val="0"/>
        </a:spcBef>
        <a:spcAft>
          <a:spcPct val="0"/>
        </a:spcAft>
        <a:defRPr kumimoji="1" sz="3200">
          <a:solidFill>
            <a:srgbClr val="000080"/>
          </a:solidFill>
          <a:latin typeface="Futura" charset="0"/>
          <a:ea typeface="ＭＳ Ｐゴシック" charset="-128"/>
          <a:cs typeface="ＭＳ Ｐゴシック" charset="-128"/>
        </a:defRPr>
      </a:lvl7pPr>
      <a:lvl8pPr marL="1371282" algn="ctr" rtl="0" fontAlgn="base">
        <a:spcBef>
          <a:spcPct val="0"/>
        </a:spcBef>
        <a:spcAft>
          <a:spcPct val="0"/>
        </a:spcAft>
        <a:defRPr kumimoji="1" sz="3200">
          <a:solidFill>
            <a:srgbClr val="000080"/>
          </a:solidFill>
          <a:latin typeface="Futura" charset="0"/>
          <a:ea typeface="ＭＳ Ｐゴシック" charset="-128"/>
          <a:cs typeface="ＭＳ Ｐゴシック" charset="-128"/>
        </a:defRPr>
      </a:lvl8pPr>
      <a:lvl9pPr marL="1828375" algn="ctr" rtl="0" fontAlgn="base">
        <a:spcBef>
          <a:spcPct val="0"/>
        </a:spcBef>
        <a:spcAft>
          <a:spcPct val="0"/>
        </a:spcAft>
        <a:defRPr kumimoji="1" sz="3200">
          <a:solidFill>
            <a:srgbClr val="000080"/>
          </a:solidFill>
          <a:latin typeface="Futura" charset="0"/>
          <a:ea typeface="ＭＳ Ｐゴシック" charset="-128"/>
          <a:cs typeface="ＭＳ Ｐゴシック" charset="-128"/>
        </a:defRPr>
      </a:lvl9pPr>
    </p:titleStyle>
    <p:bodyStyle>
      <a:lvl1pPr marL="342821" indent="-342821" algn="l" rtl="0" eaLnBrk="0" fontAlgn="base" hangingPunct="0">
        <a:spcBef>
          <a:spcPct val="20000"/>
        </a:spcBef>
        <a:spcAft>
          <a:spcPct val="0"/>
        </a:spcAft>
        <a:buClr>
          <a:srgbClr val="000080"/>
        </a:buClr>
        <a:buFont typeface="Times" charset="0"/>
        <a:buChar char="•"/>
        <a:defRPr kumimoji="1" sz="3200">
          <a:solidFill>
            <a:schemeClr val="tx2"/>
          </a:solidFill>
          <a:latin typeface="+mn-lt"/>
          <a:ea typeface="+mn-ea"/>
          <a:cs typeface="+mn-cs"/>
        </a:defRPr>
      </a:lvl1pPr>
      <a:lvl2pPr marL="742777" indent="-285684" algn="l" rtl="0" eaLnBrk="0" fontAlgn="base" hangingPunct="0">
        <a:spcBef>
          <a:spcPct val="20000"/>
        </a:spcBef>
        <a:spcAft>
          <a:spcPct val="0"/>
        </a:spcAft>
        <a:buClr>
          <a:srgbClr val="3C0000"/>
        </a:buClr>
        <a:buFont typeface="Symbol" charset="0"/>
        <a:buChar char=""/>
        <a:defRPr kumimoji="1" sz="2800">
          <a:solidFill>
            <a:schemeClr val="tx2"/>
          </a:solidFill>
          <a:latin typeface="+mn-lt"/>
          <a:ea typeface="+mn-ea"/>
        </a:defRPr>
      </a:lvl2pPr>
      <a:lvl3pPr marL="1142735" indent="-228547" algn="l" rtl="0" eaLnBrk="0" fontAlgn="base" hangingPunct="0">
        <a:spcBef>
          <a:spcPct val="20000"/>
        </a:spcBef>
        <a:spcAft>
          <a:spcPct val="0"/>
        </a:spcAft>
        <a:buClr>
          <a:srgbClr val="3C0000"/>
        </a:buClr>
        <a:buFont typeface="Wingdings" charset="0"/>
        <a:buChar char="§"/>
        <a:defRPr kumimoji="1" sz="2400">
          <a:solidFill>
            <a:schemeClr val="tx2"/>
          </a:solidFill>
          <a:latin typeface="+mn-lt"/>
          <a:ea typeface="+mn-ea"/>
        </a:defRPr>
      </a:lvl3pPr>
      <a:lvl4pPr marL="1599829" indent="-228547" algn="l" rtl="0" eaLnBrk="0" fontAlgn="base" hangingPunct="0">
        <a:spcBef>
          <a:spcPct val="20000"/>
        </a:spcBef>
        <a:spcAft>
          <a:spcPct val="0"/>
        </a:spcAft>
        <a:buClr>
          <a:srgbClr val="3C0000"/>
        </a:buClr>
        <a:buFont typeface="Wingdings" charset="0"/>
        <a:buChar char=""/>
        <a:defRPr kumimoji="1" sz="2000">
          <a:solidFill>
            <a:schemeClr val="tx2"/>
          </a:solidFill>
          <a:latin typeface="+mn-lt"/>
          <a:ea typeface="+mn-ea"/>
        </a:defRPr>
      </a:lvl4pPr>
      <a:lvl5pPr marL="2056922" indent="-228547" algn="l" rtl="0" eaLnBrk="0" fontAlgn="base" hangingPunct="0">
        <a:spcBef>
          <a:spcPct val="20000"/>
        </a:spcBef>
        <a:spcAft>
          <a:spcPct val="0"/>
        </a:spcAft>
        <a:buClr>
          <a:srgbClr val="3C0000"/>
        </a:buClr>
        <a:buFont typeface="Wingdings" charset="0"/>
        <a:buChar char=""/>
        <a:defRPr kumimoji="1" sz="2000">
          <a:solidFill>
            <a:schemeClr val="tx2"/>
          </a:solidFill>
          <a:latin typeface="+mn-lt"/>
          <a:ea typeface="+mn-ea"/>
        </a:defRPr>
      </a:lvl5pPr>
      <a:lvl6pPr marL="2514017" indent="-228547" algn="l" rtl="0" fontAlgn="base">
        <a:spcBef>
          <a:spcPct val="20000"/>
        </a:spcBef>
        <a:spcAft>
          <a:spcPct val="0"/>
        </a:spcAft>
        <a:buClr>
          <a:srgbClr val="3C0000"/>
        </a:buClr>
        <a:buFont typeface="Wingdings" charset="2"/>
        <a:buChar char=""/>
        <a:defRPr kumimoji="1" sz="2000">
          <a:solidFill>
            <a:schemeClr val="tx2"/>
          </a:solidFill>
          <a:latin typeface="+mn-lt"/>
          <a:ea typeface="+mn-ea"/>
        </a:defRPr>
      </a:lvl6pPr>
      <a:lvl7pPr marL="2971110" indent="-228547" algn="l" rtl="0" fontAlgn="base">
        <a:spcBef>
          <a:spcPct val="20000"/>
        </a:spcBef>
        <a:spcAft>
          <a:spcPct val="0"/>
        </a:spcAft>
        <a:buClr>
          <a:srgbClr val="3C0000"/>
        </a:buClr>
        <a:buFont typeface="Wingdings" charset="2"/>
        <a:buChar char=""/>
        <a:defRPr kumimoji="1" sz="2000">
          <a:solidFill>
            <a:schemeClr val="tx2"/>
          </a:solidFill>
          <a:latin typeface="+mn-lt"/>
          <a:ea typeface="+mn-ea"/>
        </a:defRPr>
      </a:lvl7pPr>
      <a:lvl8pPr marL="3428204" indent="-228547" algn="l" rtl="0" fontAlgn="base">
        <a:spcBef>
          <a:spcPct val="20000"/>
        </a:spcBef>
        <a:spcAft>
          <a:spcPct val="0"/>
        </a:spcAft>
        <a:buClr>
          <a:srgbClr val="3C0000"/>
        </a:buClr>
        <a:buFont typeface="Wingdings" charset="2"/>
        <a:buChar char=""/>
        <a:defRPr kumimoji="1" sz="2000">
          <a:solidFill>
            <a:schemeClr val="tx2"/>
          </a:solidFill>
          <a:latin typeface="+mn-lt"/>
          <a:ea typeface="+mn-ea"/>
        </a:defRPr>
      </a:lvl8pPr>
      <a:lvl9pPr marL="3885298" indent="-228547" algn="l" rtl="0" fontAlgn="base">
        <a:spcBef>
          <a:spcPct val="20000"/>
        </a:spcBef>
        <a:spcAft>
          <a:spcPct val="0"/>
        </a:spcAft>
        <a:buClr>
          <a:srgbClr val="3C0000"/>
        </a:buClr>
        <a:buFont typeface="Wingdings" charset="2"/>
        <a:buChar char=""/>
        <a:defRPr kumimoji="1" sz="2000">
          <a:solidFill>
            <a:schemeClr val="tx2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0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95" algn="l" defTabSz="4570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87" algn="l" defTabSz="4570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82" algn="l" defTabSz="4570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75" algn="l" defTabSz="4570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70" algn="l" defTabSz="4570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63" algn="l" defTabSz="4570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57" algn="l" defTabSz="4570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52" algn="l" defTabSz="4570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tiff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Intro to the Virtual School Pilot, HTC, and OSG</a:t>
            </a:r>
          </a:p>
        </p:txBody>
      </p:sp>
      <p:sp>
        <p:nvSpPr>
          <p:cNvPr id="13" name="Subtitle 1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3200" dirty="0"/>
              <a:t>Monday, July 13</a:t>
            </a:r>
          </a:p>
          <a:p>
            <a:r>
              <a:rPr lang="en-US" dirty="0"/>
              <a:t>Tim Cartwright, Lauren Michael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19" name="Content Placeholder 18"/>
          <p:cNvSpPr>
            <a:spLocks noGrp="1"/>
          </p:cNvSpPr>
          <p:nvPr>
            <p:ph idx="1"/>
          </p:nvPr>
        </p:nvSpPr>
        <p:spPr>
          <a:xfrm>
            <a:off x="774700" y="1352550"/>
            <a:ext cx="7772400" cy="3162301"/>
          </a:xfrm>
        </p:spPr>
        <p:txBody>
          <a:bodyPr/>
          <a:lstStyle/>
          <a:p>
            <a:r>
              <a:rPr lang="en-US" sz="2800" dirty="0"/>
              <a:t>What is </a:t>
            </a:r>
            <a:r>
              <a:rPr lang="en-US" sz="2800" i="1" dirty="0"/>
              <a:t>high throughput computing (HTC) </a:t>
            </a:r>
            <a:r>
              <a:rPr lang="en-US" sz="2800" dirty="0"/>
              <a:t>?</a:t>
            </a:r>
          </a:p>
          <a:p>
            <a:r>
              <a:rPr lang="en-US" sz="2800" dirty="0"/>
              <a:t>What is the Open Science Grid (OSG)?</a:t>
            </a:r>
          </a:p>
          <a:p>
            <a:r>
              <a:rPr lang="en-US" sz="2800" dirty="0"/>
              <a:t>How do you get the most out of the above?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04EDED-A79F-9441-BA56-EB4E3B389F44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HTC: An Analogy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1123950"/>
            <a:ext cx="5080000" cy="33909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04EDED-A79F-9441-BA56-EB4E3B389F44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5144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supersizedmeals.com/food/images/articles/20061009-Worlds_Largest_Birthday_Cake_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352550"/>
            <a:ext cx="5093403" cy="293065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HTC: An Analogy</a:t>
            </a:r>
          </a:p>
        </p:txBody>
      </p:sp>
      <p:pic>
        <p:nvPicPr>
          <p:cNvPr id="11" name="Picture 10" descr="cake_wideweb__430x28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038350"/>
            <a:ext cx="2635028" cy="17526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04EDED-A79F-9441-BA56-EB4E3B389F44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13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28726" y="85725"/>
            <a:ext cx="7915274" cy="857250"/>
          </a:xfrm>
        </p:spPr>
        <p:txBody>
          <a:bodyPr/>
          <a:lstStyle/>
          <a:p>
            <a:r>
              <a:rPr lang="en-US" sz="4000" dirty="0"/>
              <a:t>Serial Computing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73381" y="2647950"/>
            <a:ext cx="5622619" cy="1685925"/>
          </a:xfrm>
        </p:spPr>
        <p:txBody>
          <a:bodyPr/>
          <a:lstStyle/>
          <a:p>
            <a:r>
              <a:rPr lang="en-US" sz="2000" i="1" dirty="0"/>
              <a:t>Serial execution</a:t>
            </a:r>
            <a:r>
              <a:rPr lang="en-US" sz="2000" dirty="0"/>
              <a:t>, running one task at a time</a:t>
            </a:r>
          </a:p>
          <a:p>
            <a:r>
              <a:rPr lang="en-US" sz="2000" dirty="0"/>
              <a:t>Overall compute time grows significantly as individual tasks get more complicated (long) or if the number of tasks increases</a:t>
            </a:r>
          </a:p>
          <a:p>
            <a:r>
              <a:rPr lang="en-US" sz="2000" b="1" i="1" dirty="0"/>
              <a:t>How can you speed things up?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1685" y="971550"/>
            <a:ext cx="755515" cy="4026228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>
            <a:off x="7002240" y="971550"/>
            <a:ext cx="0" cy="3961825"/>
          </a:xfrm>
          <a:prstGeom prst="straightConnector1">
            <a:avLst/>
          </a:prstGeom>
          <a:ln w="762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 rot="16200000">
            <a:off x="5770739" y="2203051"/>
            <a:ext cx="17670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time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87141" y="1123950"/>
            <a:ext cx="52787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What many </a:t>
            </a:r>
          </a:p>
          <a:p>
            <a:r>
              <a:rPr lang="en-US" sz="4000" b="1" dirty="0"/>
              <a:t>programs look like: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04EDED-A79F-9441-BA56-EB4E3B389F44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7020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8726" y="85725"/>
            <a:ext cx="7915274" cy="857250"/>
          </a:xfrm>
        </p:spPr>
        <p:txBody>
          <a:bodyPr/>
          <a:lstStyle/>
          <a:p>
            <a:r>
              <a:rPr lang="en-US" dirty="0"/>
              <a:t>High Throughput Computing (HTC)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9" y="1123950"/>
            <a:ext cx="8115301" cy="1266824"/>
          </a:xfrm>
        </p:spPr>
        <p:txBody>
          <a:bodyPr/>
          <a:lstStyle/>
          <a:p>
            <a:r>
              <a:rPr lang="en-US" dirty="0"/>
              <a:t>Parallelize!</a:t>
            </a:r>
          </a:p>
          <a:p>
            <a:r>
              <a:rPr lang="en-US" dirty="0"/>
              <a:t>Independent tasks run on different cores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1447800" y="3486150"/>
            <a:ext cx="0" cy="762000"/>
          </a:xfrm>
          <a:prstGeom prst="straightConnector1">
            <a:avLst/>
          </a:prstGeom>
          <a:ln w="762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 rot="16200000">
            <a:off x="405403" y="3309348"/>
            <a:ext cx="13888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time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1828800" y="3257550"/>
            <a:ext cx="5943600" cy="0"/>
          </a:xfrm>
          <a:prstGeom prst="straightConnector1">
            <a:avLst/>
          </a:prstGeom>
          <a:ln w="762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585750" y="2647950"/>
            <a:ext cx="3272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/>
              <a:t>n </a:t>
            </a:r>
            <a:r>
              <a:rPr lang="en-US" sz="2800" dirty="0"/>
              <a:t>cores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3486150"/>
            <a:ext cx="6000596" cy="847668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04EDED-A79F-9441-BA56-EB4E3B389F44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903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Rounded Rectangle 106"/>
          <p:cNvSpPr/>
          <p:nvPr/>
        </p:nvSpPr>
        <p:spPr bwMode="auto">
          <a:xfrm>
            <a:off x="5722618" y="1504950"/>
            <a:ext cx="3301174" cy="1796787"/>
          </a:xfrm>
          <a:prstGeom prst="roundRect">
            <a:avLst>
              <a:gd name="adj" fmla="val 0"/>
            </a:avLst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High Performance Computing (HPC)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198" y="1000126"/>
            <a:ext cx="5181601" cy="3514725"/>
          </a:xfrm>
        </p:spPr>
        <p:txBody>
          <a:bodyPr/>
          <a:lstStyle/>
          <a:p>
            <a:r>
              <a:rPr lang="en-US" sz="2000" dirty="0"/>
              <a:t>Benefits greatly from:</a:t>
            </a:r>
          </a:p>
          <a:p>
            <a:pPr lvl="1"/>
            <a:r>
              <a:rPr lang="en-US" sz="1800" dirty="0"/>
              <a:t>CPU speed + homogeneity</a:t>
            </a:r>
          </a:p>
          <a:p>
            <a:pPr lvl="1"/>
            <a:r>
              <a:rPr lang="en-US" sz="1800" dirty="0"/>
              <a:t>shared filesystems</a:t>
            </a:r>
          </a:p>
          <a:p>
            <a:pPr lvl="1"/>
            <a:r>
              <a:rPr lang="en-US" sz="1800" dirty="0"/>
              <a:t>fast, expensive networking (e.g. </a:t>
            </a:r>
            <a:r>
              <a:rPr lang="en-US" sz="1800" dirty="0" err="1"/>
              <a:t>Infiniband</a:t>
            </a:r>
            <a:r>
              <a:rPr lang="en-US" sz="1800" dirty="0"/>
              <a:t>) and servers co-located</a:t>
            </a:r>
          </a:p>
          <a:p>
            <a:r>
              <a:rPr lang="en-US" sz="2000" dirty="0"/>
              <a:t>Requires special programming (MP/MPI)</a:t>
            </a:r>
          </a:p>
          <a:p>
            <a:r>
              <a:rPr lang="en-US" sz="2000" dirty="0"/>
              <a:t>Scheduling: </a:t>
            </a:r>
            <a:r>
              <a:rPr lang="en-US" sz="2000" b="1" dirty="0"/>
              <a:t>Must wait until all processors are available</a:t>
            </a:r>
            <a:r>
              <a:rPr lang="en-US" sz="2000" dirty="0"/>
              <a:t>, </a:t>
            </a:r>
            <a:r>
              <a:rPr lang="en-US" sz="2000" i="1" dirty="0"/>
              <a:t>at the same time</a:t>
            </a:r>
            <a:r>
              <a:rPr lang="en-US" sz="2000" dirty="0"/>
              <a:t> and </a:t>
            </a:r>
            <a:r>
              <a:rPr lang="en-US" sz="2000" i="1" dirty="0"/>
              <a:t>for the full duration</a:t>
            </a:r>
          </a:p>
          <a:p>
            <a:r>
              <a:rPr lang="en-US" sz="2000" b="1" i="1" dirty="0"/>
              <a:t>What happens if one core or server fails or runs slower than the others?</a:t>
            </a:r>
          </a:p>
          <a:p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0E7972-0240-D844-975F-605D2588B37A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grpSp>
        <p:nvGrpSpPr>
          <p:cNvPr id="74" name="Group 73"/>
          <p:cNvGrpSpPr/>
          <p:nvPr/>
        </p:nvGrpSpPr>
        <p:grpSpPr>
          <a:xfrm>
            <a:off x="5234284" y="895350"/>
            <a:ext cx="3833516" cy="2423160"/>
            <a:chOff x="887909" y="920750"/>
            <a:chExt cx="6389193" cy="4038600"/>
          </a:xfrm>
        </p:grpSpPr>
        <p:cxnSp>
          <p:nvCxnSpPr>
            <p:cNvPr id="75" name="Straight Arrow Connector 74"/>
            <p:cNvCxnSpPr/>
            <p:nvPr/>
          </p:nvCxnSpPr>
          <p:spPr>
            <a:xfrm>
              <a:off x="1530351" y="2063750"/>
              <a:ext cx="0" cy="2895600"/>
            </a:xfrm>
            <a:prstGeom prst="straightConnector1">
              <a:avLst/>
            </a:prstGeom>
            <a:ln w="57150" cmpd="sng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TextBox 75"/>
            <p:cNvSpPr txBox="1"/>
            <p:nvPr/>
          </p:nvSpPr>
          <p:spPr>
            <a:xfrm rot="16200000">
              <a:off x="578221" y="2762620"/>
              <a:ext cx="1388817" cy="769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time</a:t>
              </a:r>
            </a:p>
          </p:txBody>
        </p:sp>
        <p:cxnSp>
          <p:nvCxnSpPr>
            <p:cNvPr id="77" name="Straight Arrow Connector 76"/>
            <p:cNvCxnSpPr/>
            <p:nvPr/>
          </p:nvCxnSpPr>
          <p:spPr>
            <a:xfrm flipV="1">
              <a:off x="1828799" y="1682750"/>
              <a:ext cx="5448303" cy="712"/>
            </a:xfrm>
            <a:prstGeom prst="straightConnector1">
              <a:avLst/>
            </a:prstGeom>
            <a:ln w="57150" cmpd="sng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TextBox 77"/>
            <p:cNvSpPr txBox="1"/>
            <p:nvPr/>
          </p:nvSpPr>
          <p:spPr>
            <a:xfrm>
              <a:off x="3657601" y="920750"/>
              <a:ext cx="3272250" cy="769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i="1" dirty="0"/>
                <a:t>n cores</a:t>
              </a:r>
            </a:p>
          </p:txBody>
        </p:sp>
        <p:grpSp>
          <p:nvGrpSpPr>
            <p:cNvPr id="79" name="Group 78"/>
            <p:cNvGrpSpPr/>
            <p:nvPr/>
          </p:nvGrpSpPr>
          <p:grpSpPr>
            <a:xfrm>
              <a:off x="1905000" y="1801317"/>
              <a:ext cx="5334000" cy="999033"/>
              <a:chOff x="1905000" y="1801317"/>
              <a:chExt cx="5334000" cy="999033"/>
            </a:xfrm>
          </p:grpSpPr>
          <p:sp>
            <p:nvSpPr>
              <p:cNvPr id="98" name="Rectangle 97"/>
              <p:cNvSpPr/>
              <p:nvPr/>
            </p:nvSpPr>
            <p:spPr bwMode="auto">
              <a:xfrm>
                <a:off x="2362200" y="2276417"/>
                <a:ext cx="4724400" cy="295333"/>
              </a:xfrm>
              <a:prstGeom prst="rect">
                <a:avLst/>
              </a:prstGeom>
              <a:solidFill>
                <a:srgbClr val="BBBBFF"/>
              </a:solidFill>
              <a:ln w="1270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solidFill>
                      <a:srgbClr val="0000FF"/>
                    </a:solidFill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9" name="Oval 98"/>
              <p:cNvSpPr/>
              <p:nvPr/>
            </p:nvSpPr>
            <p:spPr bwMode="auto">
              <a:xfrm>
                <a:off x="1905000" y="2038350"/>
                <a:ext cx="762000" cy="76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0" name="Oval 99"/>
              <p:cNvSpPr/>
              <p:nvPr/>
            </p:nvSpPr>
            <p:spPr bwMode="auto">
              <a:xfrm>
                <a:off x="2895600" y="2038350"/>
                <a:ext cx="762000" cy="76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1" name="Oval 100"/>
              <p:cNvSpPr/>
              <p:nvPr/>
            </p:nvSpPr>
            <p:spPr bwMode="auto">
              <a:xfrm>
                <a:off x="3886200" y="2038350"/>
                <a:ext cx="762000" cy="76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2">
                      <a:lumMod val="75000"/>
                      <a:lumOff val="25000"/>
                    </a:schemeClr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2" name="Oval 101"/>
              <p:cNvSpPr/>
              <p:nvPr/>
            </p:nvSpPr>
            <p:spPr bwMode="auto">
              <a:xfrm>
                <a:off x="4876800" y="2038350"/>
                <a:ext cx="762000" cy="76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3" name="Oval 102"/>
              <p:cNvSpPr/>
              <p:nvPr/>
            </p:nvSpPr>
            <p:spPr bwMode="auto">
              <a:xfrm>
                <a:off x="6477000" y="2038350"/>
                <a:ext cx="762000" cy="76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4" name="TextBox 103"/>
              <p:cNvSpPr txBox="1"/>
              <p:nvPr/>
            </p:nvSpPr>
            <p:spPr>
              <a:xfrm>
                <a:off x="5626102" y="1801317"/>
                <a:ext cx="906232" cy="8720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s-IS" sz="2800" dirty="0"/>
                  <a:t>…</a:t>
                </a:r>
                <a:endParaRPr lang="en-US" sz="2800" dirty="0"/>
              </a:p>
            </p:txBody>
          </p:sp>
        </p:grpSp>
        <p:grpSp>
          <p:nvGrpSpPr>
            <p:cNvPr id="80" name="Group 79"/>
            <p:cNvGrpSpPr/>
            <p:nvPr/>
          </p:nvGrpSpPr>
          <p:grpSpPr>
            <a:xfrm>
              <a:off x="1905000" y="2639517"/>
              <a:ext cx="5334000" cy="999033"/>
              <a:chOff x="1905000" y="1801317"/>
              <a:chExt cx="5334000" cy="999033"/>
            </a:xfrm>
          </p:grpSpPr>
          <p:sp>
            <p:nvSpPr>
              <p:cNvPr id="91" name="Rectangle 90"/>
              <p:cNvSpPr/>
              <p:nvPr/>
            </p:nvSpPr>
            <p:spPr bwMode="auto">
              <a:xfrm>
                <a:off x="2362200" y="2276417"/>
                <a:ext cx="4724400" cy="295333"/>
              </a:xfrm>
              <a:prstGeom prst="rect">
                <a:avLst/>
              </a:prstGeom>
              <a:solidFill>
                <a:srgbClr val="BBBBFF"/>
              </a:solidFill>
              <a:ln w="1270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solidFill>
                      <a:srgbClr val="0000FF"/>
                    </a:solidFill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2" name="Oval 91"/>
              <p:cNvSpPr/>
              <p:nvPr/>
            </p:nvSpPr>
            <p:spPr bwMode="auto">
              <a:xfrm>
                <a:off x="1905000" y="2038350"/>
                <a:ext cx="762000" cy="762000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3" name="Oval 92"/>
              <p:cNvSpPr/>
              <p:nvPr/>
            </p:nvSpPr>
            <p:spPr bwMode="auto">
              <a:xfrm>
                <a:off x="2895600" y="2038350"/>
                <a:ext cx="762000" cy="762000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4" name="Oval 93"/>
              <p:cNvSpPr/>
              <p:nvPr/>
            </p:nvSpPr>
            <p:spPr bwMode="auto">
              <a:xfrm>
                <a:off x="3886200" y="2038350"/>
                <a:ext cx="762000" cy="762000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2">
                      <a:lumMod val="75000"/>
                      <a:lumOff val="25000"/>
                    </a:schemeClr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5" name="Oval 94"/>
              <p:cNvSpPr/>
              <p:nvPr/>
            </p:nvSpPr>
            <p:spPr bwMode="auto">
              <a:xfrm>
                <a:off x="4876800" y="2038350"/>
                <a:ext cx="762000" cy="762000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6" name="Oval 95"/>
              <p:cNvSpPr/>
              <p:nvPr/>
            </p:nvSpPr>
            <p:spPr bwMode="auto">
              <a:xfrm>
                <a:off x="6477000" y="2038350"/>
                <a:ext cx="762000" cy="762000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7" name="TextBox 96"/>
              <p:cNvSpPr txBox="1"/>
              <p:nvPr/>
            </p:nvSpPr>
            <p:spPr>
              <a:xfrm>
                <a:off x="5626102" y="1801317"/>
                <a:ext cx="906232" cy="8720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s-IS" sz="2800" dirty="0"/>
                  <a:t>…</a:t>
                </a:r>
                <a:endParaRPr lang="en-US" sz="2800" dirty="0"/>
              </a:p>
            </p:txBody>
          </p:sp>
        </p:grpSp>
        <p:grpSp>
          <p:nvGrpSpPr>
            <p:cNvPr id="81" name="Group 80"/>
            <p:cNvGrpSpPr/>
            <p:nvPr/>
          </p:nvGrpSpPr>
          <p:grpSpPr>
            <a:xfrm>
              <a:off x="1905000" y="3858717"/>
              <a:ext cx="5334000" cy="999033"/>
              <a:chOff x="1905000" y="1801317"/>
              <a:chExt cx="5334000" cy="999033"/>
            </a:xfrm>
          </p:grpSpPr>
          <p:sp>
            <p:nvSpPr>
              <p:cNvPr id="84" name="Rectangle 83"/>
              <p:cNvSpPr/>
              <p:nvPr/>
            </p:nvSpPr>
            <p:spPr bwMode="auto">
              <a:xfrm>
                <a:off x="2362200" y="2276417"/>
                <a:ext cx="4724400" cy="295333"/>
              </a:xfrm>
              <a:prstGeom prst="rect">
                <a:avLst/>
              </a:prstGeom>
              <a:solidFill>
                <a:srgbClr val="BBBBFF"/>
              </a:solidFill>
              <a:ln w="1270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solidFill>
                      <a:srgbClr val="0000FF"/>
                    </a:solidFill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85" name="Oval 84"/>
              <p:cNvSpPr/>
              <p:nvPr/>
            </p:nvSpPr>
            <p:spPr bwMode="auto">
              <a:xfrm>
                <a:off x="1905000" y="2038350"/>
                <a:ext cx="762000" cy="762000"/>
              </a:xfrm>
              <a:prstGeom prst="ellipse">
                <a:avLst/>
              </a:prstGeom>
              <a:solidFill>
                <a:schemeClr val="accent6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86" name="Oval 85"/>
              <p:cNvSpPr/>
              <p:nvPr/>
            </p:nvSpPr>
            <p:spPr bwMode="auto">
              <a:xfrm>
                <a:off x="2895600" y="2038350"/>
                <a:ext cx="762000" cy="762000"/>
              </a:xfrm>
              <a:prstGeom prst="ellipse">
                <a:avLst/>
              </a:prstGeom>
              <a:solidFill>
                <a:schemeClr val="accent6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87" name="Oval 86"/>
              <p:cNvSpPr/>
              <p:nvPr/>
            </p:nvSpPr>
            <p:spPr bwMode="auto">
              <a:xfrm>
                <a:off x="3886200" y="2038350"/>
                <a:ext cx="762000" cy="762000"/>
              </a:xfrm>
              <a:prstGeom prst="ellipse">
                <a:avLst/>
              </a:prstGeom>
              <a:solidFill>
                <a:schemeClr val="accent6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2">
                      <a:lumMod val="75000"/>
                      <a:lumOff val="25000"/>
                    </a:schemeClr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88" name="Oval 87"/>
              <p:cNvSpPr/>
              <p:nvPr/>
            </p:nvSpPr>
            <p:spPr bwMode="auto">
              <a:xfrm>
                <a:off x="4876800" y="2038350"/>
                <a:ext cx="762000" cy="762000"/>
              </a:xfrm>
              <a:prstGeom prst="ellipse">
                <a:avLst/>
              </a:prstGeom>
              <a:solidFill>
                <a:schemeClr val="accent6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89" name="Oval 88"/>
              <p:cNvSpPr/>
              <p:nvPr/>
            </p:nvSpPr>
            <p:spPr bwMode="auto">
              <a:xfrm>
                <a:off x="6477000" y="2038350"/>
                <a:ext cx="762000" cy="762000"/>
              </a:xfrm>
              <a:prstGeom prst="ellipse">
                <a:avLst/>
              </a:prstGeom>
              <a:solidFill>
                <a:schemeClr val="accent6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0" name="TextBox 89"/>
              <p:cNvSpPr txBox="1"/>
              <p:nvPr/>
            </p:nvSpPr>
            <p:spPr>
              <a:xfrm>
                <a:off x="5626102" y="1801317"/>
                <a:ext cx="906232" cy="8720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s-IS" sz="2800" dirty="0"/>
                  <a:t>…</a:t>
                </a:r>
                <a:endParaRPr lang="en-US" sz="2800" dirty="0"/>
              </a:p>
            </p:txBody>
          </p:sp>
        </p:grpSp>
        <p:sp>
          <p:nvSpPr>
            <p:cNvPr id="82" name="Down Arrow 81"/>
            <p:cNvSpPr/>
            <p:nvPr/>
          </p:nvSpPr>
          <p:spPr bwMode="auto">
            <a:xfrm>
              <a:off x="4495800" y="2724150"/>
              <a:ext cx="560832" cy="216408"/>
            </a:xfrm>
            <a:prstGeom prst="downArrow">
              <a:avLst/>
            </a:prstGeom>
            <a:solidFill>
              <a:srgbClr val="BBBBFF"/>
            </a:solidFill>
            <a:ln w="952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3" name="Down Arrow 82"/>
            <p:cNvSpPr/>
            <p:nvPr/>
          </p:nvSpPr>
          <p:spPr bwMode="auto">
            <a:xfrm>
              <a:off x="4483102" y="3562350"/>
              <a:ext cx="560832" cy="216408"/>
            </a:xfrm>
            <a:prstGeom prst="downArrow">
              <a:avLst/>
            </a:prstGeom>
            <a:solidFill>
              <a:srgbClr val="BBBBFF"/>
            </a:solidFill>
            <a:ln w="952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106" name="Down Arrow 105"/>
          <p:cNvSpPr/>
          <p:nvPr/>
        </p:nvSpPr>
        <p:spPr bwMode="auto">
          <a:xfrm>
            <a:off x="7391400" y="2724150"/>
            <a:ext cx="336499" cy="129845"/>
          </a:xfrm>
          <a:prstGeom prst="downArrow">
            <a:avLst/>
          </a:prstGeom>
          <a:solidFill>
            <a:srgbClr val="BBBBFF"/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26998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8726" y="85725"/>
            <a:ext cx="7915274" cy="857250"/>
          </a:xfrm>
        </p:spPr>
        <p:txBody>
          <a:bodyPr/>
          <a:lstStyle/>
          <a:p>
            <a:r>
              <a:rPr lang="en-US" dirty="0"/>
              <a:t>High Throughput Computing (HTC)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sz="half" idx="1"/>
          </p:nvPr>
        </p:nvSpPr>
        <p:spPr>
          <a:xfrm>
            <a:off x="304800" y="2495550"/>
            <a:ext cx="8610599" cy="2019301"/>
          </a:xfrm>
        </p:spPr>
        <p:txBody>
          <a:bodyPr/>
          <a:lstStyle/>
          <a:p>
            <a:r>
              <a:rPr lang="en-US" sz="2400" dirty="0"/>
              <a:t>Scheduling: only need </a:t>
            </a:r>
            <a:r>
              <a:rPr lang="en-US" sz="2400" b="1" dirty="0"/>
              <a:t>1 CPU core for each </a:t>
            </a:r>
            <a:r>
              <a:rPr lang="en-US" sz="2400" dirty="0"/>
              <a:t>(shorter wait)</a:t>
            </a:r>
          </a:p>
          <a:p>
            <a:r>
              <a:rPr lang="en-US" sz="2400" dirty="0"/>
              <a:t>Easier recovery from failure</a:t>
            </a:r>
          </a:p>
          <a:p>
            <a:r>
              <a:rPr lang="en-US" sz="2400" dirty="0"/>
              <a:t>No special programming required</a:t>
            </a:r>
          </a:p>
          <a:p>
            <a:r>
              <a:rPr lang="en-US" sz="2400" dirty="0"/>
              <a:t>Number of concurrently running jobs is </a:t>
            </a:r>
            <a:r>
              <a:rPr lang="en-US" sz="2400" i="1" dirty="0"/>
              <a:t>more</a:t>
            </a:r>
            <a:r>
              <a:rPr lang="en-US" sz="2400" dirty="0"/>
              <a:t> important</a:t>
            </a:r>
          </a:p>
          <a:p>
            <a:r>
              <a:rPr lang="en-US" sz="2400" dirty="0"/>
              <a:t>CPU speed and homogeneity are </a:t>
            </a:r>
            <a:r>
              <a:rPr lang="en-US" sz="2400" i="1" dirty="0"/>
              <a:t>less</a:t>
            </a:r>
            <a:r>
              <a:rPr lang="en-US" sz="2400" dirty="0"/>
              <a:t> important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0E7972-0240-D844-975F-605D2588B37A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1524000" y="1428751"/>
            <a:ext cx="0" cy="762000"/>
          </a:xfrm>
          <a:prstGeom prst="straightConnector1">
            <a:avLst/>
          </a:prstGeom>
          <a:ln w="762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 rot="16200000">
            <a:off x="717511" y="1487857"/>
            <a:ext cx="917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time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1824450" y="1290965"/>
            <a:ext cx="5943600" cy="0"/>
          </a:xfrm>
          <a:prstGeom prst="straightConnector1">
            <a:avLst/>
          </a:prstGeom>
          <a:ln w="762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581400" y="829330"/>
            <a:ext cx="3272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/>
              <a:t>n </a:t>
            </a:r>
            <a:r>
              <a:rPr lang="en-US" sz="2800" dirty="0"/>
              <a:t>cores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799" y="1428751"/>
            <a:ext cx="6000596" cy="847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3497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4444" y="2952750"/>
            <a:ext cx="1984156" cy="143550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HTC Examples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04EDED-A79F-9441-BA56-EB4E3B389F44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34508" y="2569709"/>
            <a:ext cx="3294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chemeClr val="tx2"/>
                </a:solidFill>
              </a:rPr>
              <a:t>text analysis </a:t>
            </a:r>
            <a:r>
              <a:rPr lang="en-US" b="1" dirty="0">
                <a:solidFill>
                  <a:schemeClr val="tx2"/>
                </a:solidFill>
              </a:rPr>
              <a:t>(most genomics </a:t>
            </a:r>
            <a:r>
              <a:rPr lang="mr-IN" b="1" dirty="0">
                <a:solidFill>
                  <a:schemeClr val="tx2"/>
                </a:solidFill>
              </a:rPr>
              <a:t>…</a:t>
            </a:r>
            <a:r>
              <a:rPr lang="en-US" b="1" dirty="0">
                <a:solidFill>
                  <a:schemeClr val="tx2"/>
                </a:solidFill>
              </a:rPr>
              <a:t>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24755" y="2690396"/>
            <a:ext cx="2198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chemeClr val="tx2"/>
                </a:solidFill>
              </a:rPr>
              <a:t>parameter sweeps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19200" y="4324350"/>
            <a:ext cx="38266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chemeClr val="tx2"/>
                </a:solidFill>
              </a:rPr>
              <a:t>statistical model optimization</a:t>
            </a:r>
          </a:p>
          <a:p>
            <a:r>
              <a:rPr lang="en-US" sz="1800" b="1" dirty="0">
                <a:solidFill>
                  <a:schemeClr val="tx2"/>
                </a:solidFill>
              </a:rPr>
              <a:t>(MCMC, numerical methods, etc.)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399341" y="2616201"/>
            <a:ext cx="2659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chemeClr val="tx2"/>
                </a:solidFill>
              </a:rPr>
              <a:t>multi-start simulations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556987" y="4430815"/>
            <a:ext cx="25827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tx2"/>
                </a:solidFill>
              </a:rPr>
              <a:t>multi-image and </a:t>
            </a:r>
          </a:p>
          <a:p>
            <a:pPr algn="ctr"/>
            <a:r>
              <a:rPr lang="en-US" sz="1800" b="1">
                <a:solidFill>
                  <a:schemeClr val="tx2"/>
                </a:solidFill>
              </a:rPr>
              <a:t>multi-sample </a:t>
            </a:r>
            <a:r>
              <a:rPr lang="en-US" sz="1800" b="1" dirty="0">
                <a:solidFill>
                  <a:schemeClr val="tx2"/>
                </a:solidFill>
              </a:rPr>
              <a:t>analysis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2315" y="3105150"/>
            <a:ext cx="1773885" cy="135217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037" y="1276350"/>
            <a:ext cx="2759963" cy="125355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0" y="1123950"/>
            <a:ext cx="1666286" cy="14922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b="32222"/>
          <a:stretch/>
        </p:blipFill>
        <p:spPr>
          <a:xfrm>
            <a:off x="3900955" y="1116993"/>
            <a:ext cx="1951624" cy="165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946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Challenge</a:t>
            </a:r>
          </a:p>
        </p:txBody>
      </p:sp>
      <p:sp>
        <p:nvSpPr>
          <p:cNvPr id="19" name="Content Placeholder 18"/>
          <p:cNvSpPr>
            <a:spLocks noGrp="1"/>
          </p:cNvSpPr>
          <p:nvPr>
            <p:ph idx="1"/>
          </p:nvPr>
        </p:nvSpPr>
        <p:spPr>
          <a:xfrm>
            <a:off x="533400" y="1266825"/>
            <a:ext cx="7950201" cy="3514725"/>
          </a:xfrm>
        </p:spPr>
        <p:txBody>
          <a:bodyPr/>
          <a:lstStyle/>
          <a:p>
            <a:pPr marL="0" indent="0" algn="ctr">
              <a:buNone/>
            </a:pPr>
            <a:endParaRPr lang="en-US" sz="2400" dirty="0"/>
          </a:p>
          <a:p>
            <a:pPr marL="0" indent="0" algn="ctr">
              <a:buNone/>
            </a:pPr>
            <a:endParaRPr lang="en-US" sz="2400" dirty="0"/>
          </a:p>
          <a:p>
            <a:pPr marL="0" indent="0" algn="ctr">
              <a:buNone/>
            </a:pPr>
            <a:r>
              <a:rPr lang="en-US" sz="2400" dirty="0"/>
              <a:t>You need to process 48 brain images for each of 168 patients. </a:t>
            </a:r>
            <a:r>
              <a:rPr lang="en-US" sz="2400" b="1" dirty="0"/>
              <a:t>Each image </a:t>
            </a:r>
            <a:r>
              <a:rPr lang="en-US" sz="2400" b="1" u="sng" dirty="0"/>
              <a:t>takes ~1 hour of compute time</a:t>
            </a:r>
            <a:r>
              <a:rPr lang="en-US" sz="2400" b="1" dirty="0"/>
              <a:t>.</a:t>
            </a:r>
          </a:p>
          <a:p>
            <a:pPr marL="0" indent="0" algn="ctr">
              <a:buNone/>
            </a:pPr>
            <a:endParaRPr lang="is-IS" sz="2400" dirty="0"/>
          </a:p>
          <a:p>
            <a:pPr marL="0" indent="0" algn="ctr">
              <a:buNone/>
            </a:pPr>
            <a:r>
              <a:rPr lang="is-IS" sz="2400" b="1" dirty="0"/>
              <a:t>168 patients x 48 images = ~8000 tasks = ~8000 hrs</a:t>
            </a:r>
          </a:p>
          <a:p>
            <a:pPr marL="0" indent="0" algn="ctr">
              <a:buNone/>
            </a:pPr>
            <a:endParaRPr lang="is-IS" sz="2400" dirty="0"/>
          </a:p>
          <a:p>
            <a:pPr marL="0" indent="0" algn="ctr">
              <a:buNone/>
            </a:pPr>
            <a:r>
              <a:rPr lang="is-IS" sz="2400" dirty="0"/>
              <a:t>Conference is next week.</a:t>
            </a:r>
            <a:endParaRPr lang="en-US" sz="24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04EDED-A79F-9441-BA56-EB4E3B389F44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047750"/>
            <a:ext cx="1345366" cy="10255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9083" y="1047750"/>
            <a:ext cx="1345366" cy="10255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9966" y="1047749"/>
            <a:ext cx="1345366" cy="10255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8149" y="1047748"/>
            <a:ext cx="1345366" cy="10255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5927" y="1046158"/>
            <a:ext cx="1345366" cy="102552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Distributed Computing</a:t>
            </a:r>
          </a:p>
        </p:txBody>
      </p:sp>
      <p:sp>
        <p:nvSpPr>
          <p:cNvPr id="18" name="Content Placeholder 17"/>
          <p:cNvSpPr>
            <a:spLocks noGrp="1"/>
          </p:cNvSpPr>
          <p:nvPr>
            <p:ph idx="1"/>
          </p:nvPr>
        </p:nvSpPr>
        <p:spPr>
          <a:xfrm>
            <a:off x="774700" y="1200150"/>
            <a:ext cx="7772400" cy="3314701"/>
          </a:xfrm>
        </p:spPr>
        <p:txBody>
          <a:bodyPr/>
          <a:lstStyle/>
          <a:p>
            <a:r>
              <a:rPr lang="en-US" sz="2800" dirty="0"/>
              <a:t>Use many computers, each running one instance of our program</a:t>
            </a:r>
          </a:p>
          <a:p>
            <a:r>
              <a:rPr lang="en-US" sz="2800" dirty="0"/>
              <a:t>Example:</a:t>
            </a:r>
          </a:p>
          <a:p>
            <a:pPr lvl="1"/>
            <a:r>
              <a:rPr lang="en-US" sz="2400" b="1" dirty="0"/>
              <a:t>1 laptop (1 core) =&gt; 8,000 hours  =  ~1 year</a:t>
            </a:r>
          </a:p>
          <a:p>
            <a:pPr lvl="1"/>
            <a:r>
              <a:rPr lang="en-US" sz="2400" dirty="0"/>
              <a:t>1 server (~40 cores) =&gt; 500 hours  =  ~1.5 weeks</a:t>
            </a:r>
          </a:p>
          <a:p>
            <a:pPr lvl="1"/>
            <a:r>
              <a:rPr lang="en-US" sz="2400" dirty="0"/>
              <a:t>1 large job (400 cores) =&gt; 20 hours  =  ~1 day</a:t>
            </a:r>
          </a:p>
          <a:p>
            <a:pPr lvl="1"/>
            <a:r>
              <a:rPr lang="en-US" sz="2400" b="1" dirty="0"/>
              <a:t>A whole cluster (8,000 cores)  = ~1 hour</a:t>
            </a:r>
            <a:endParaRPr lang="is-IS" sz="24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04EDED-A79F-9441-BA56-EB4E3B389F44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18CE49-3659-324C-9B3E-3955BA476B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40E6FA-E5E8-2E4C-A71E-87D09049AA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lIns="91440" anchor="ctr" anchorCtr="0"/>
          <a:lstStyle/>
          <a:p>
            <a:pPr marL="0" indent="0" algn="ctr">
              <a:buNone/>
            </a:pPr>
            <a:r>
              <a:rPr lang="en-US" dirty="0"/>
              <a:t>Welcome to the</a:t>
            </a:r>
            <a:br>
              <a:rPr lang="en-US" dirty="0"/>
            </a:br>
            <a:r>
              <a:rPr lang="en-US" b="1" dirty="0"/>
              <a:t>OSG Virtual School Pilot 2020!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E7E0E1-1FBF-BC47-80EC-AC721A5E3A8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04EDED-A79F-9441-BA56-EB4E3B389F44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18325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60032276-3570-3C44-AA54-7211CEAE7D0F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r>
              <a:rPr lang="en-US" b="1" dirty="0"/>
              <a:t>Signs of HTC-able work</a:t>
            </a:r>
            <a:endParaRPr lang="en-US" sz="1800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A5873BE-983F-D143-83E6-EA8E7F0446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69219"/>
            <a:ext cx="8305800" cy="3263504"/>
          </a:xfrm>
        </p:spPr>
        <p:txBody>
          <a:bodyPr>
            <a:normAutofit fontScale="92500" lnSpcReduction="10000"/>
          </a:bodyPr>
          <a:lstStyle/>
          <a:p>
            <a:r>
              <a:rPr lang="en-US" sz="2000" dirty="0"/>
              <a:t>Any mention of </a:t>
            </a:r>
            <a:r>
              <a:rPr lang="en-US" sz="2000" b="1" u="sng" dirty="0"/>
              <a:t>numerous</a:t>
            </a:r>
            <a:r>
              <a:rPr lang="en-US" sz="2000" dirty="0"/>
              <a:t> samples, images, models, parameters, etc.</a:t>
            </a:r>
          </a:p>
          <a:p>
            <a:r>
              <a:rPr lang="en-US" sz="2000" dirty="0"/>
              <a:t>Nearly anything </a:t>
            </a:r>
            <a:r>
              <a:rPr lang="en-US" sz="2000" b="1" u="sng" dirty="0"/>
              <a:t>written by the primary user</a:t>
            </a:r>
            <a:r>
              <a:rPr lang="en-US" sz="2000" b="1" i="1" dirty="0"/>
              <a:t> </a:t>
            </a:r>
            <a:r>
              <a:rPr lang="en-US" sz="2000" dirty="0"/>
              <a:t>(e.g. c/</a:t>
            </a:r>
            <a:r>
              <a:rPr lang="en-US" sz="2000" dirty="0" err="1"/>
              <a:t>fortran</a:t>
            </a:r>
            <a:r>
              <a:rPr lang="en-US" sz="2000" dirty="0"/>
              <a:t>, Python, R)</a:t>
            </a:r>
          </a:p>
          <a:p>
            <a:pPr lvl="1"/>
            <a:r>
              <a:rPr lang="en-US" sz="1700" dirty="0"/>
              <a:t>Break out of loops! </a:t>
            </a:r>
          </a:p>
          <a:p>
            <a:pPr lvl="1"/>
            <a:r>
              <a:rPr lang="en-US" sz="1700" dirty="0"/>
              <a:t>Common internal parallelism could really be HTC (e.g. </a:t>
            </a:r>
            <a:r>
              <a:rPr lang="en-US" sz="1700" dirty="0" err="1"/>
              <a:t>Matlab’s</a:t>
            </a:r>
            <a:r>
              <a:rPr lang="en-US" sz="1700" dirty="0"/>
              <a:t> ‘</a:t>
            </a:r>
            <a:r>
              <a:rPr lang="en-US" sz="1700" dirty="0" err="1"/>
              <a:t>parfor</a:t>
            </a:r>
            <a:r>
              <a:rPr lang="en-US" sz="1700" dirty="0"/>
              <a:t>’, ‘distributed server’, etc.)</a:t>
            </a:r>
          </a:p>
          <a:p>
            <a:r>
              <a:rPr lang="en-US" sz="2000" dirty="0"/>
              <a:t>Some community </a:t>
            </a:r>
            <a:r>
              <a:rPr lang="en-US" sz="2000" dirty="0" err="1"/>
              <a:t>softwares</a:t>
            </a:r>
            <a:r>
              <a:rPr lang="en-US" sz="2000" dirty="0"/>
              <a:t> that use </a:t>
            </a:r>
            <a:r>
              <a:rPr lang="en-US" sz="2000" b="1" u="sng" dirty="0"/>
              <a:t>multi-threading or multiprocessing</a:t>
            </a:r>
            <a:r>
              <a:rPr lang="en-US" sz="2000" dirty="0"/>
              <a:t> (e.g. OpenMP)</a:t>
            </a:r>
          </a:p>
          <a:p>
            <a:pPr lvl="1"/>
            <a:r>
              <a:rPr lang="en-US" sz="1700" dirty="0"/>
              <a:t>many are simply looping over data portions or independent tasks</a:t>
            </a:r>
          </a:p>
          <a:p>
            <a:pPr lvl="1"/>
            <a:r>
              <a:rPr lang="en-US" sz="1700" dirty="0"/>
              <a:t>HTC-able: break up input (or ‘parameter’ space), turn off multi-threading, combine results</a:t>
            </a:r>
          </a:p>
          <a:p>
            <a:r>
              <a:rPr lang="en-US" sz="2000" b="1" u="sng" dirty="0"/>
              <a:t>Long-running</a:t>
            </a:r>
            <a:r>
              <a:rPr lang="en-US" sz="2000" dirty="0"/>
              <a:t> jobs (especially if non-MPI); see above explanations</a:t>
            </a:r>
          </a:p>
          <a:p>
            <a:endParaRPr lang="en-US" sz="20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00975DB-9EE0-244F-92F2-3C404D96E1C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4DFD9859-3B26-CC4D-AF50-370CE4BCE57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8950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8726" y="85725"/>
            <a:ext cx="7915274" cy="857250"/>
          </a:xfrm>
        </p:spPr>
        <p:txBody>
          <a:bodyPr/>
          <a:lstStyle/>
          <a:p>
            <a:r>
              <a:rPr lang="en-US" sz="2800" dirty="0"/>
              <a:t>What computing resources are available?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A single computer?</a:t>
            </a:r>
          </a:p>
          <a:p>
            <a:r>
              <a:rPr lang="en-US" sz="2400" dirty="0"/>
              <a:t>A local cluster?</a:t>
            </a:r>
          </a:p>
          <a:p>
            <a:pPr lvl="1"/>
            <a:r>
              <a:rPr lang="en-US" sz="2000" dirty="0"/>
              <a:t>Consider: What </a:t>
            </a:r>
            <a:r>
              <a:rPr lang="en-US" sz="2000" i="1" dirty="0"/>
              <a:t>kind</a:t>
            </a:r>
            <a:r>
              <a:rPr lang="en-US" sz="2000" dirty="0"/>
              <a:t> of cluster is it? Typical clusters tuned for HPC (large MPI) jobs may not be best for HTC workflows! Do you need even more than that?</a:t>
            </a:r>
          </a:p>
          <a:p>
            <a:r>
              <a:rPr lang="en-US" sz="2400" dirty="0"/>
              <a:t>Open Science Grid (OSG)</a:t>
            </a:r>
          </a:p>
          <a:p>
            <a:r>
              <a:rPr lang="en-US" sz="2400" dirty="0"/>
              <a:t>Other</a:t>
            </a:r>
          </a:p>
          <a:p>
            <a:pPr lvl="1"/>
            <a:r>
              <a:rPr lang="en-US" sz="1600" dirty="0">
                <a:solidFill>
                  <a:srgbClr val="000000"/>
                </a:solidFill>
              </a:rPr>
              <a:t>European Grid Infrastructure</a:t>
            </a:r>
          </a:p>
          <a:p>
            <a:pPr lvl="1"/>
            <a:r>
              <a:rPr lang="en-US" sz="1600" dirty="0">
                <a:solidFill>
                  <a:srgbClr val="000000"/>
                </a:solidFill>
              </a:rPr>
              <a:t>Other national and regional grids</a:t>
            </a:r>
          </a:p>
          <a:p>
            <a:pPr lvl="1"/>
            <a:r>
              <a:rPr lang="en-US" sz="1600" dirty="0">
                <a:solidFill>
                  <a:srgbClr val="000000"/>
                </a:solidFill>
              </a:rPr>
              <a:t>Commercial cloud systems (e.g. HTCondor on Amazon)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04EDED-A79F-9441-BA56-EB4E3B389F44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7082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25"/>
          <p:cNvSpPr>
            <a:spLocks noGrp="1"/>
          </p:cNvSpPr>
          <p:nvPr>
            <p:ph type="title"/>
          </p:nvPr>
        </p:nvSpPr>
        <p:spPr>
          <a:xfrm>
            <a:off x="1228726" y="85725"/>
            <a:ext cx="7915274" cy="857250"/>
          </a:xfrm>
        </p:spPr>
        <p:txBody>
          <a:bodyPr/>
          <a:lstStyle/>
          <a:p>
            <a:r>
              <a:rPr lang="en-US" dirty="0"/>
              <a:t>Example Local Cluster</a:t>
            </a:r>
          </a:p>
        </p:txBody>
      </p:sp>
      <p:sp>
        <p:nvSpPr>
          <p:cNvPr id="22" name="Content Placeholder 21"/>
          <p:cNvSpPr>
            <a:spLocks noGrp="1"/>
          </p:cNvSpPr>
          <p:nvPr>
            <p:ph sz="half" idx="1"/>
          </p:nvPr>
        </p:nvSpPr>
        <p:spPr>
          <a:xfrm>
            <a:off x="774700" y="1000126"/>
            <a:ext cx="4587520" cy="3514725"/>
          </a:xfrm>
        </p:spPr>
        <p:txBody>
          <a:bodyPr/>
          <a:lstStyle/>
          <a:p>
            <a:r>
              <a:rPr lang="en-US" sz="2400" dirty="0">
                <a:solidFill>
                  <a:srgbClr val="000000"/>
                </a:solidFill>
              </a:rPr>
              <a:t>UW-Madison’s </a:t>
            </a:r>
            <a:r>
              <a:rPr lang="en-US" sz="2400" b="1" dirty="0">
                <a:solidFill>
                  <a:srgbClr val="000000"/>
                </a:solidFill>
              </a:rPr>
              <a:t>Center for High Throughput Computing (CHTC)</a:t>
            </a:r>
          </a:p>
          <a:p>
            <a:r>
              <a:rPr lang="en-US" sz="2400" dirty="0">
                <a:solidFill>
                  <a:srgbClr val="000000"/>
                </a:solidFill>
              </a:rPr>
              <a:t>Recent CPU hours:</a:t>
            </a:r>
          </a:p>
          <a:p>
            <a:pPr marL="457093" lvl="1" indent="0">
              <a:buNone/>
            </a:pPr>
            <a:r>
              <a:rPr lang="en-US" sz="2000" dirty="0">
                <a:solidFill>
                  <a:srgbClr val="000000"/>
                </a:solidFill>
              </a:rPr>
              <a:t>~120 million </a:t>
            </a:r>
            <a:r>
              <a:rPr lang="en-US" sz="2000" dirty="0" err="1">
                <a:solidFill>
                  <a:srgbClr val="000000"/>
                </a:solidFill>
              </a:rPr>
              <a:t>hrs</a:t>
            </a:r>
            <a:r>
              <a:rPr lang="en-US" sz="2000" dirty="0">
                <a:solidFill>
                  <a:srgbClr val="000000"/>
                </a:solidFill>
              </a:rPr>
              <a:t>/year (~15k cores)</a:t>
            </a:r>
          </a:p>
          <a:p>
            <a:pPr marL="457093" lvl="1" indent="0">
              <a:buNone/>
            </a:pPr>
            <a:r>
              <a:rPr lang="en-US" sz="2000" dirty="0">
                <a:solidFill>
                  <a:srgbClr val="000000"/>
                </a:solidFill>
              </a:rPr>
              <a:t>Up to 15,000 per user, per day</a:t>
            </a:r>
          </a:p>
          <a:p>
            <a:pPr marL="457093" lvl="1" indent="0">
              <a:buNone/>
            </a:pPr>
            <a:r>
              <a:rPr lang="en-US" sz="2000" dirty="0">
                <a:solidFill>
                  <a:srgbClr val="000000"/>
                </a:solidFill>
              </a:rPr>
              <a:t>	(~600 cores in use)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0E7972-0240-D844-975F-605D2588B37A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5362220" y="1435850"/>
            <a:ext cx="3476980" cy="2893157"/>
          </a:xfrm>
          <a:prstGeom prst="roundRect">
            <a:avLst/>
          </a:prstGeom>
          <a:solidFill>
            <a:srgbClr val="C00027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5362220" y="1428750"/>
            <a:ext cx="34769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FFFF"/>
                </a:solidFill>
                <a:latin typeface="Myriad Pro"/>
                <a:cs typeface="Myriad Pro"/>
              </a:rPr>
              <a:t>CHTC Pool</a:t>
            </a:r>
            <a:endParaRPr lang="en-US" sz="3600" b="1" dirty="0">
              <a:solidFill>
                <a:srgbClr val="FFFFFF"/>
              </a:solidFill>
              <a:latin typeface="Myriad Pro"/>
              <a:cs typeface="Myriad Pro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778296" y="2078597"/>
            <a:ext cx="16131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>
                    <a:lumMod val="85000"/>
                  </a:schemeClr>
                </a:solidFill>
              </a:rPr>
              <a:t>single-core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638800" y="2933640"/>
            <a:ext cx="17718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>
                    <a:lumMod val="85000"/>
                  </a:schemeClr>
                </a:solidFill>
              </a:rPr>
              <a:t>multi-core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705600" y="2476440"/>
            <a:ext cx="1981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>
                    <a:lumMod val="85000"/>
                  </a:schemeClr>
                </a:solidFill>
              </a:rPr>
              <a:t>high-memory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003900" y="3467040"/>
            <a:ext cx="10034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>
                    <a:lumMod val="85000"/>
                  </a:schemeClr>
                </a:solidFill>
              </a:rPr>
              <a:t>GPUs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3800" y="3637521"/>
            <a:ext cx="1064072" cy="1418763"/>
          </a:xfrm>
          <a:prstGeom prst="rect">
            <a:avLst/>
          </a:prstGeom>
          <a:effectLst>
            <a:glow rad="127000">
              <a:schemeClr val="bg1">
                <a:alpha val="24000"/>
              </a:schemeClr>
            </a:glow>
          </a:effectLst>
        </p:spPr>
      </p:pic>
      <p:sp>
        <p:nvSpPr>
          <p:cNvPr id="24" name="Rounded Rectangle 23"/>
          <p:cNvSpPr/>
          <p:nvPr/>
        </p:nvSpPr>
        <p:spPr>
          <a:xfrm>
            <a:off x="7199510" y="3010152"/>
            <a:ext cx="1254610" cy="1105604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>
                    <a:lumMod val="85000"/>
                  </a:schemeClr>
                </a:solidFill>
              </a:rPr>
              <a:t>MPI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5559820" y="4115756"/>
            <a:ext cx="1254610" cy="988926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i="1">
                <a:solidFill>
                  <a:schemeClr val="bg1">
                    <a:lumMod val="85000"/>
                  </a:schemeClr>
                </a:solidFill>
              </a:rPr>
              <a:t>submit server</a:t>
            </a:r>
            <a:endParaRPr lang="en-US" sz="2000" b="1" i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3" name="Left-Right Arrow 22"/>
          <p:cNvSpPr/>
          <p:nvPr/>
        </p:nvSpPr>
        <p:spPr>
          <a:xfrm>
            <a:off x="4646126" y="4360334"/>
            <a:ext cx="1036934" cy="429573"/>
          </a:xfrm>
          <a:prstGeom prst="leftRightArrow">
            <a:avLst>
              <a:gd name="adj1" fmla="val 53152"/>
              <a:gd name="adj2" fmla="val 65146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0645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Open Science Grid</a:t>
            </a:r>
          </a:p>
        </p:txBody>
      </p:sp>
      <p:sp>
        <p:nvSpPr>
          <p:cNvPr id="24" name="Content Placeholder 23"/>
          <p:cNvSpPr>
            <a:spLocks noGrp="1"/>
          </p:cNvSpPr>
          <p:nvPr>
            <p:ph idx="1"/>
          </p:nvPr>
        </p:nvSpPr>
        <p:spPr>
          <a:xfrm>
            <a:off x="381000" y="1000126"/>
            <a:ext cx="8382000" cy="3514725"/>
          </a:xfrm>
        </p:spPr>
        <p:txBody>
          <a:bodyPr/>
          <a:lstStyle/>
          <a:p>
            <a:r>
              <a:rPr lang="en-US" sz="2400" dirty="0"/>
              <a:t>(d)</a:t>
            </a:r>
            <a:r>
              <a:rPr lang="en-US" sz="2400" b="1" dirty="0"/>
              <a:t>HTC for Everyone</a:t>
            </a:r>
          </a:p>
          <a:p>
            <a:pPr lvl="1"/>
            <a:r>
              <a:rPr lang="en-US" sz="2000" dirty="0">
                <a:solidFill>
                  <a:srgbClr val="000000"/>
                </a:solidFill>
              </a:rPr>
              <a:t>~100 contributors</a:t>
            </a:r>
          </a:p>
          <a:p>
            <a:pPr lvl="1"/>
            <a:r>
              <a:rPr lang="en-US" sz="2000" b="1" dirty="0"/>
              <a:t>Past year:</a:t>
            </a:r>
          </a:p>
          <a:p>
            <a:pPr lvl="2"/>
            <a:r>
              <a:rPr lang="en-US" sz="1800" dirty="0">
                <a:solidFill>
                  <a:schemeClr val="tx1"/>
                </a:solidFill>
              </a:rPr>
              <a:t>&gt;1.6 billion CPU hours</a:t>
            </a:r>
          </a:p>
          <a:p>
            <a:pPr lvl="2"/>
            <a:r>
              <a:rPr lang="en-US" sz="1800" dirty="0">
                <a:solidFill>
                  <a:schemeClr val="tx1"/>
                </a:solidFill>
              </a:rPr>
              <a:t>&gt;200 petabytes transferred</a:t>
            </a:r>
          </a:p>
          <a:p>
            <a:pPr lvl="2"/>
            <a:endParaRPr lang="en-US" sz="1800" dirty="0">
              <a:solidFill>
                <a:schemeClr val="tx1"/>
              </a:solidFill>
            </a:endParaRPr>
          </a:p>
          <a:p>
            <a:pPr lvl="2"/>
            <a:endParaRPr lang="en-US" sz="1800" dirty="0">
              <a:solidFill>
                <a:schemeClr val="tx1"/>
              </a:solidFill>
            </a:endParaRPr>
          </a:p>
          <a:p>
            <a:r>
              <a:rPr lang="en-US" sz="2400" dirty="0"/>
              <a:t>Can submit jobs locally, they backfill across the country</a:t>
            </a:r>
            <a:br>
              <a:rPr lang="en-US" sz="2400" dirty="0"/>
            </a:br>
            <a:r>
              <a:rPr lang="en-US" sz="2000" i="1" dirty="0"/>
              <a:t>- interrupted at any time (but not too frequent)</a:t>
            </a:r>
          </a:p>
          <a:p>
            <a:r>
              <a:rPr lang="en-US" sz="2400" dirty="0"/>
              <a:t>https://</a:t>
            </a:r>
            <a:r>
              <a:rPr lang="en-US" sz="2400" dirty="0" err="1"/>
              <a:t>www.opensciencegrid.org</a:t>
            </a:r>
            <a:r>
              <a:rPr lang="en-US" sz="2400" dirty="0"/>
              <a:t>/</a:t>
            </a:r>
          </a:p>
        </p:txBody>
      </p:sp>
      <p:sp>
        <p:nvSpPr>
          <p:cNvPr id="25" name="object 17"/>
          <p:cNvSpPr/>
          <p:nvPr/>
        </p:nvSpPr>
        <p:spPr>
          <a:xfrm>
            <a:off x="4648200" y="1047750"/>
            <a:ext cx="4038600" cy="240534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04EDED-A79F-9441-BA56-EB4E3B389F44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3343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 it </a:t>
            </a:r>
            <a:r>
              <a:rPr lang="en-US" i="1" dirty="0"/>
              <a:t>OSG-able</a:t>
            </a:r>
            <a:r>
              <a:rPr lang="en-US" dirty="0"/>
              <a:t>?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04EDED-A79F-9441-BA56-EB4E3B389F44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16996D7-AA9A-FA4C-AAA3-E6614221D8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987230"/>
            <a:ext cx="8158518" cy="3946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5736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20160420_Morgridge_9259.dng">
            <a:extLst>
              <a:ext uri="{FF2B5EF4-FFF2-40B4-BE49-F238E27FC236}">
                <a16:creationId xmlns:a16="http://schemas.microsoft.com/office/drawing/2014/main" id="{BC339BDE-81C2-AF44-A32A-30D70FE787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7" t="9254"/>
          <a:stretch/>
        </p:blipFill>
        <p:spPr>
          <a:xfrm>
            <a:off x="4702628" y="1010945"/>
            <a:ext cx="4441373" cy="288965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2DA5619-C311-5148-AF79-84DF947545B4}"/>
              </a:ext>
            </a:extLst>
          </p:cNvPr>
          <p:cNvSpPr/>
          <p:nvPr/>
        </p:nvSpPr>
        <p:spPr>
          <a:xfrm>
            <a:off x="4675909" y="976579"/>
            <a:ext cx="4468092" cy="2942279"/>
          </a:xfrm>
          <a:prstGeom prst="rect">
            <a:avLst/>
          </a:prstGeom>
          <a:gradFill flip="none" rotWithShape="1">
            <a:gsLst>
              <a:gs pos="0">
                <a:schemeClr val="lt1"/>
              </a:gs>
              <a:gs pos="100000">
                <a:schemeClr val="bg1">
                  <a:alpha val="0"/>
                </a:schemeClr>
              </a:gs>
              <a:gs pos="74000">
                <a:schemeClr val="lt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9DB681-E2E1-7747-8081-1365D25A9F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3200" y="1123950"/>
            <a:ext cx="7112000" cy="3624859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2400" b="1" i="1" dirty="0">
                <a:solidFill>
                  <a:srgbClr val="000080"/>
                </a:solidFill>
              </a:rPr>
              <a:t>Proactive, personalized facilitation and support for:</a:t>
            </a:r>
          </a:p>
          <a:p>
            <a:r>
              <a:rPr lang="en-US" sz="2100" dirty="0">
                <a:solidFill>
                  <a:srgbClr val="000080"/>
                </a:solidFill>
              </a:rPr>
              <a:t>Individual researchers via </a:t>
            </a:r>
            <a:r>
              <a:rPr lang="en-US" sz="2100" b="1" dirty="0">
                <a:solidFill>
                  <a:srgbClr val="000080"/>
                </a:solidFill>
              </a:rPr>
              <a:t>OSG Connect</a:t>
            </a:r>
          </a:p>
          <a:p>
            <a:r>
              <a:rPr lang="en-US" sz="2100" dirty="0">
                <a:solidFill>
                  <a:srgbClr val="000080"/>
                </a:solidFill>
              </a:rPr>
              <a:t>Institutions and large collaborations</a:t>
            </a:r>
          </a:p>
          <a:p>
            <a:pPr lvl="1"/>
            <a:r>
              <a:rPr lang="en-US" sz="1600" b="1" dirty="0">
                <a:solidFill>
                  <a:srgbClr val="000080"/>
                </a:solidFill>
              </a:rPr>
              <a:t>Share local resources </a:t>
            </a:r>
            <a:r>
              <a:rPr lang="en-US" sz="1600" dirty="0">
                <a:solidFill>
                  <a:srgbClr val="000080"/>
                </a:solidFill>
              </a:rPr>
              <a:t>via OSG</a:t>
            </a:r>
          </a:p>
          <a:p>
            <a:pPr lvl="1"/>
            <a:r>
              <a:rPr lang="en-US" sz="1600" dirty="0">
                <a:solidFill>
                  <a:srgbClr val="000080"/>
                </a:solidFill>
              </a:rPr>
              <a:t>Locally-supported </a:t>
            </a:r>
            <a:r>
              <a:rPr lang="en-US" sz="1600" b="1" dirty="0">
                <a:solidFill>
                  <a:srgbClr val="000080"/>
                </a:solidFill>
              </a:rPr>
              <a:t>submit points</a:t>
            </a:r>
          </a:p>
          <a:p>
            <a:pPr lvl="2"/>
            <a:r>
              <a:rPr lang="en-US" sz="1400" dirty="0">
                <a:solidFill>
                  <a:srgbClr val="000080"/>
                </a:solidFill>
              </a:rPr>
              <a:t>data and identity federation </a:t>
            </a:r>
          </a:p>
          <a:p>
            <a:pPr lvl="2"/>
            <a:r>
              <a:rPr lang="en-US" sz="1400" dirty="0">
                <a:solidFill>
                  <a:srgbClr val="000080"/>
                </a:solidFill>
              </a:rPr>
              <a:t>integration of cloud capacity</a:t>
            </a:r>
          </a:p>
          <a:p>
            <a:pPr lvl="1"/>
            <a:r>
              <a:rPr lang="en-US" sz="1600" dirty="0">
                <a:solidFill>
                  <a:srgbClr val="000080"/>
                </a:solidFill>
              </a:rPr>
              <a:t>Local HTC Capacity</a:t>
            </a:r>
          </a:p>
          <a:p>
            <a:pPr lvl="2"/>
            <a:r>
              <a:rPr lang="en-US" sz="1400" dirty="0">
                <a:solidFill>
                  <a:srgbClr val="000080"/>
                </a:solidFill>
              </a:rPr>
              <a:t>Learn from OSG’s </a:t>
            </a:r>
            <a:r>
              <a:rPr lang="en-US" sz="1400" b="1" dirty="0">
                <a:solidFill>
                  <a:srgbClr val="000080"/>
                </a:solidFill>
              </a:rPr>
              <a:t>Research Computing Facilitators</a:t>
            </a:r>
          </a:p>
          <a:p>
            <a:pPr lvl="2"/>
            <a:endParaRPr lang="en-US" sz="1400" b="1" dirty="0">
              <a:solidFill>
                <a:srgbClr val="000080"/>
              </a:solidFill>
            </a:endParaRPr>
          </a:p>
          <a:p>
            <a:r>
              <a:rPr lang="en-US" sz="2200" b="1" dirty="0">
                <a:solidFill>
                  <a:srgbClr val="000080"/>
                </a:solidFill>
              </a:rPr>
              <a:t>Presentations/Training </a:t>
            </a:r>
            <a:r>
              <a:rPr lang="en-US" sz="2200" dirty="0">
                <a:solidFill>
                  <a:srgbClr val="000080"/>
                </a:solidFill>
              </a:rPr>
              <a:t>in OSG compute execution, </a:t>
            </a:r>
            <a:br>
              <a:rPr lang="en-US" sz="2200" dirty="0">
                <a:solidFill>
                  <a:srgbClr val="000080"/>
                </a:solidFill>
              </a:rPr>
            </a:br>
            <a:r>
              <a:rPr lang="en-US" sz="2200" dirty="0">
                <a:solidFill>
                  <a:srgbClr val="000080"/>
                </a:solidFill>
              </a:rPr>
              <a:t>HTC Facilitation, and local HTC systems administration</a:t>
            </a:r>
            <a:endParaRPr lang="en-US" sz="2200" b="1" dirty="0">
              <a:solidFill>
                <a:srgbClr val="00008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F083414-8A84-794D-96D7-0AF1F068D9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0" y="3493135"/>
            <a:ext cx="2324645" cy="1440046"/>
          </a:xfrm>
          <a:prstGeom prst="rect">
            <a:avLst/>
          </a:prstGeom>
        </p:spPr>
      </p:pic>
      <p:sp>
        <p:nvSpPr>
          <p:cNvPr id="9" name="Title 22">
            <a:extLst>
              <a:ext uri="{FF2B5EF4-FFF2-40B4-BE49-F238E27FC236}">
                <a16:creationId xmlns:a16="http://schemas.microsoft.com/office/drawing/2014/main" id="{C9D22624-E97D-DA46-AC2F-CBDE4D780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8726" y="85725"/>
            <a:ext cx="7229474" cy="857250"/>
          </a:xfrm>
        </p:spPr>
        <p:txBody>
          <a:bodyPr/>
          <a:lstStyle/>
          <a:p>
            <a:r>
              <a:rPr lang="en-US" dirty="0"/>
              <a:t>For Researchers and Campuses</a:t>
            </a:r>
          </a:p>
        </p:txBody>
      </p:sp>
    </p:spTree>
    <p:extLst>
      <p:ext uri="{BB962C8B-B14F-4D97-AF65-F5344CB8AC3E}">
        <p14:creationId xmlns:p14="http://schemas.microsoft.com/office/powerpoint/2010/main" val="23087356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22680-34F8-C144-8C6F-911D3126C6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You Are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1723BA-2252-6041-A0CA-F1E664DB31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4700" y="1200150"/>
            <a:ext cx="7772400" cy="3314701"/>
          </a:xfrm>
        </p:spPr>
        <p:txBody>
          <a:bodyPr/>
          <a:lstStyle/>
          <a:p>
            <a:r>
              <a:rPr lang="en-US" sz="2000" dirty="0"/>
              <a:t>You need large-scale, HTC-style computing –</a:t>
            </a:r>
            <a:br>
              <a:rPr lang="en-US" sz="2000" dirty="0"/>
            </a:br>
            <a:r>
              <a:rPr lang="en-US" sz="2000" dirty="0"/>
              <a:t>or support researchers who do</a:t>
            </a:r>
          </a:p>
          <a:p>
            <a:pPr>
              <a:spcBef>
                <a:spcPts val="2000"/>
              </a:spcBef>
            </a:pPr>
            <a:r>
              <a:rPr lang="en-US" sz="2000" b="1" dirty="0"/>
              <a:t>Do not let computing block your research!</a:t>
            </a:r>
          </a:p>
          <a:p>
            <a:pPr lvl="1"/>
            <a:r>
              <a:rPr lang="en-US" sz="1600" dirty="0"/>
              <a:t>Computing is cheap and plentiful</a:t>
            </a:r>
          </a:p>
          <a:p>
            <a:pPr lvl="1"/>
            <a:r>
              <a:rPr lang="en-US" sz="1600" dirty="0"/>
              <a:t>Push the limits of what you can do</a:t>
            </a:r>
          </a:p>
          <a:p>
            <a:pPr lvl="1"/>
            <a:r>
              <a:rPr lang="en-US" sz="1600" dirty="0"/>
              <a:t>If you run out of science to do, transcend the boundaries of your science</a:t>
            </a:r>
          </a:p>
          <a:p>
            <a:pPr lvl="1"/>
            <a:r>
              <a:rPr lang="en-US" sz="1600" dirty="0"/>
              <a:t>When computing becomes a barrier, push us to fix the problems</a:t>
            </a:r>
          </a:p>
          <a:p>
            <a:pPr>
              <a:spcBef>
                <a:spcPts val="2000"/>
              </a:spcBef>
            </a:pPr>
            <a:r>
              <a:rPr lang="en-US" sz="2000" dirty="0"/>
              <a:t>Help &amp; encourage others:</a:t>
            </a:r>
            <a:br>
              <a:rPr lang="en-US" sz="2000" dirty="0"/>
            </a:br>
            <a:r>
              <a:rPr lang="en-US" sz="2000" dirty="0"/>
              <a:t>In your lab, in your department, in your field, friends, etc.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F2AE00-C897-BB45-9B07-8C2D105DA30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04EDED-A79F-9441-BA56-EB4E3B389F44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21428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191B41-EA26-B744-A5D4-034997860B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66355-E871-E042-881C-05786346F4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4700" y="1733550"/>
            <a:ext cx="7772400" cy="2781301"/>
          </a:xfrm>
        </p:spPr>
        <p:txBody>
          <a:bodyPr/>
          <a:lstStyle/>
          <a:p>
            <a:r>
              <a:rPr lang="en-US" sz="2800" dirty="0"/>
              <a:t>Help you learn the basics of HTC quickly</a:t>
            </a:r>
          </a:p>
          <a:p>
            <a:pPr>
              <a:spcBef>
                <a:spcPts val="3000"/>
              </a:spcBef>
            </a:pPr>
            <a:r>
              <a:rPr lang="en-US" sz="2800" b="1" dirty="0"/>
              <a:t>Reach your own objectives!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36C983-A659-AF4B-9E09-0B1B5741C5C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04EDED-A79F-9441-BA56-EB4E3B389F44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96071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FD8503-8193-E344-B220-CA113684B4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Format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EAE8FC-E794-EF44-BB39-9618A0942B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4700" y="1276350"/>
            <a:ext cx="7772400" cy="3238501"/>
          </a:xfrm>
        </p:spPr>
        <p:txBody>
          <a:bodyPr/>
          <a:lstStyle/>
          <a:p>
            <a:pPr>
              <a:spcBef>
                <a:spcPts val="1500"/>
              </a:spcBef>
            </a:pPr>
            <a:r>
              <a:rPr lang="en-US" sz="2200" b="1" dirty="0"/>
              <a:t>Lectures:</a:t>
            </a:r>
            <a:r>
              <a:rPr lang="en-US" sz="2200" dirty="0"/>
              <a:t> Tue, Wed, Thu + Tue – 11 am · 3 pm CT</a:t>
            </a:r>
          </a:p>
          <a:p>
            <a:pPr>
              <a:spcBef>
                <a:spcPts val="1500"/>
              </a:spcBef>
            </a:pPr>
            <a:r>
              <a:rPr lang="en-US" sz="2200" b="1" dirty="0"/>
              <a:t>Showcase</a:t>
            </a:r>
            <a:r>
              <a:rPr lang="en-US" sz="2200" dirty="0"/>
              <a:t> (2nd Wed): science transformed by HTC</a:t>
            </a:r>
          </a:p>
          <a:p>
            <a:pPr>
              <a:spcBef>
                <a:spcPts val="1500"/>
              </a:spcBef>
            </a:pPr>
            <a:r>
              <a:rPr lang="en-US" sz="2200" b="1" dirty="0"/>
              <a:t>Bonus topics</a:t>
            </a:r>
            <a:r>
              <a:rPr lang="en-US" sz="2200" dirty="0"/>
              <a:t> (2nd Wed): optional, mentor can help pick</a:t>
            </a:r>
          </a:p>
          <a:p>
            <a:pPr>
              <a:spcBef>
                <a:spcPts val="1500"/>
              </a:spcBef>
            </a:pPr>
            <a:r>
              <a:rPr lang="en-US" sz="2200" b="1" dirty="0"/>
              <a:t>Work times</a:t>
            </a:r>
            <a:r>
              <a:rPr lang="en-US" sz="2200" dirty="0"/>
              <a:t>: Most days – </a:t>
            </a:r>
            <a:r>
              <a:rPr lang="en-US" sz="2200" i="1" dirty="0"/>
              <a:t>strongly</a:t>
            </a:r>
            <a:r>
              <a:rPr lang="en-US" sz="2200" dirty="0"/>
              <a:t> encouraged, if you can</a:t>
            </a:r>
          </a:p>
          <a:p>
            <a:pPr>
              <a:spcBef>
                <a:spcPts val="1500"/>
              </a:spcBef>
            </a:pPr>
            <a:r>
              <a:rPr lang="en-US" sz="2200" b="1" dirty="0"/>
              <a:t>Consultations:</a:t>
            </a:r>
            <a:r>
              <a:rPr lang="en-US" sz="2200" dirty="0"/>
              <a:t> Meet one-on-one with your mentor</a:t>
            </a:r>
          </a:p>
          <a:p>
            <a:pPr>
              <a:spcBef>
                <a:spcPts val="1500"/>
              </a:spcBef>
            </a:pPr>
            <a:r>
              <a:rPr lang="en-US" sz="2200" b="1" dirty="0"/>
              <a:t>Lightning talks</a:t>
            </a:r>
            <a:r>
              <a:rPr lang="en-US" sz="2200" dirty="0"/>
              <a:t> (2nd Fri): optional, chance to show work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2B7A70-5996-1444-89F7-B03B715E44F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04EDED-A79F-9441-BA56-EB4E3B389F44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25284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7C6DF-C620-E44D-872F-1098BAF3BB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Mentor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CED4D4-4E79-624E-AF93-ABD8398BE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4700" y="1123950"/>
            <a:ext cx="7772400" cy="3390901"/>
          </a:xfrm>
        </p:spPr>
        <p:txBody>
          <a:bodyPr/>
          <a:lstStyle/>
          <a:p>
            <a:r>
              <a:rPr lang="en-US" dirty="0"/>
              <a:t>Your primary point of contact</a:t>
            </a:r>
            <a:br>
              <a:rPr lang="en-US" dirty="0"/>
            </a:br>
            <a:r>
              <a:rPr lang="en-US" sz="2800" dirty="0"/>
              <a:t>But you will work with others, too!</a:t>
            </a:r>
          </a:p>
          <a:p>
            <a:pPr>
              <a:spcBef>
                <a:spcPts val="2000"/>
              </a:spcBef>
            </a:pPr>
            <a:r>
              <a:rPr lang="en-US" dirty="0"/>
              <a:t>Will help set goals, monitor progress, find resources/solutions, etc.</a:t>
            </a:r>
          </a:p>
          <a:p>
            <a:pPr>
              <a:spcBef>
                <a:spcPts val="2000"/>
              </a:spcBef>
            </a:pPr>
            <a:r>
              <a:rPr lang="en-US" dirty="0"/>
              <a:t>When in doubt, contact your mentor</a:t>
            </a:r>
            <a:br>
              <a:rPr lang="en-US" dirty="0"/>
            </a:br>
            <a:r>
              <a:rPr lang="en-US" sz="2800" dirty="0"/>
              <a:t>(or Tim or Lauren or any staff member)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6580CB-CC30-1446-9513-656423FC702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04EDED-A79F-9441-BA56-EB4E3B389F44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98374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7C63EB-777F-1145-985D-19262DE736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Communication Tools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2D0C8B-EA2F-5D4D-B591-C7279E473A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5976" y="1071844"/>
            <a:ext cx="7772400" cy="3705224"/>
          </a:xfrm>
        </p:spPr>
        <p:txBody>
          <a:bodyPr/>
          <a:lstStyle/>
          <a:p>
            <a:pPr>
              <a:spcBef>
                <a:spcPts val="1000"/>
              </a:spcBef>
            </a:pPr>
            <a:r>
              <a:rPr lang="en-US" sz="2800" b="1" dirty="0"/>
              <a:t>Blackboard Collaborate</a:t>
            </a:r>
            <a:br>
              <a:rPr lang="en-US" sz="2800" b="1" dirty="0"/>
            </a:br>
            <a:r>
              <a:rPr lang="en-US" sz="2400" dirty="0"/>
              <a:t>Lectures, Work times when needed, Showcase</a:t>
            </a:r>
          </a:p>
          <a:p>
            <a:pPr>
              <a:spcBef>
                <a:spcPts val="1000"/>
              </a:spcBef>
            </a:pPr>
            <a:r>
              <a:rPr lang="en-US" sz="2800" b="1" dirty="0"/>
              <a:t>Slack</a:t>
            </a:r>
            <a:br>
              <a:rPr lang="en-US" sz="2800" b="1" dirty="0"/>
            </a:br>
            <a:r>
              <a:rPr lang="en-US" sz="2400" dirty="0"/>
              <a:t>All the time! #general, topics, DMs</a:t>
            </a:r>
          </a:p>
          <a:p>
            <a:pPr>
              <a:spcBef>
                <a:spcPts val="1000"/>
              </a:spcBef>
            </a:pPr>
            <a:r>
              <a:rPr lang="en-US" sz="2800" b="1" dirty="0"/>
              <a:t>Zoom </a:t>
            </a:r>
            <a:r>
              <a:rPr lang="en-US" sz="2800" dirty="0"/>
              <a:t>(or other)</a:t>
            </a:r>
            <a:br>
              <a:rPr lang="en-US" sz="2800" dirty="0"/>
            </a:br>
            <a:r>
              <a:rPr lang="en-US" sz="2400" dirty="0"/>
              <a:t>Scheduled for one-on-one meetings or small groups</a:t>
            </a:r>
          </a:p>
          <a:p>
            <a:pPr>
              <a:spcBef>
                <a:spcPts val="1000"/>
              </a:spcBef>
            </a:pPr>
            <a:r>
              <a:rPr lang="en-US" sz="2800" b="1" dirty="0"/>
              <a:t>Website</a:t>
            </a:r>
            <a:br>
              <a:rPr lang="en-US" sz="2800" b="1" dirty="0"/>
            </a:br>
            <a:r>
              <a:rPr lang="en-US" sz="2400" dirty="0"/>
              <a:t>Slides, exercises, lectures (eventually), schedule, etc.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761D3B-55E4-E14F-A23D-6764C078E82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04EDED-A79F-9441-BA56-EB4E3B389F44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51579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10D975-FF9A-4B41-A475-3F3EF68E2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Feedback Is Vital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2E7F0D-13A5-1B49-AF38-F9A5E501EA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4700" y="1504950"/>
            <a:ext cx="7772400" cy="3009901"/>
          </a:xfrm>
        </p:spPr>
        <p:txBody>
          <a:bodyPr/>
          <a:lstStyle/>
          <a:p>
            <a:r>
              <a:rPr lang="en-US" sz="2800" dirty="0"/>
              <a:t>Tell us what we could do better</a:t>
            </a:r>
          </a:p>
          <a:p>
            <a:r>
              <a:rPr lang="en-US" sz="2800" dirty="0"/>
              <a:t>Any time, any staff member, any reason, …</a:t>
            </a:r>
          </a:p>
          <a:p>
            <a:r>
              <a:rPr lang="en-US" sz="2800" dirty="0"/>
              <a:t>Planning on 2 evaluation surveys</a:t>
            </a:r>
          </a:p>
          <a:p>
            <a:pPr marL="0" indent="0">
              <a:buNone/>
            </a:pPr>
            <a:endParaRPr lang="en-US" sz="2800" b="1" dirty="0"/>
          </a:p>
          <a:p>
            <a:pPr marL="0" indent="0" algn="ctr">
              <a:buNone/>
            </a:pPr>
            <a:r>
              <a:rPr lang="en-US" sz="2800" b="1" dirty="0"/>
              <a:t>We are here for you!!!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AF034B-E51F-0446-94FA-6B74D536BAA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04EDED-A79F-9441-BA56-EB4E3B389F44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36934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B5F488-1EE1-D744-94A0-0FBD332A82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A7E5DF-C75A-8349-BA5A-406AC8A45E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lIns="91440" anchor="ctr" anchorCtr="0"/>
          <a:lstStyle/>
          <a:p>
            <a:pPr marL="0" indent="0" algn="ctr">
              <a:buNone/>
            </a:pPr>
            <a:r>
              <a:rPr lang="en-US" sz="4800" b="1" dirty="0"/>
              <a:t>Intro to HTC and OSG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3EF8C7-A0ED-B344-8956-424AA2E4DC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04EDED-A79F-9441-BA56-EB4E3B389F44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2218174"/>
      </p:ext>
    </p:extLst>
  </p:cSld>
  <p:clrMapOvr>
    <a:masterClrMapping/>
  </p:clrMapOvr>
</p:sld>
</file>

<file path=ppt/theme/theme1.xml><?xml version="1.0" encoding="utf-8"?>
<a:theme xmlns:a="http://schemas.openxmlformats.org/drawingml/2006/main" name="OSG-Summer-School-Template">
  <a:themeElements>
    <a:clrScheme name="">
      <a:dk1>
        <a:srgbClr val="000000"/>
      </a:dk1>
      <a:lt1>
        <a:srgbClr val="FFFFFF"/>
      </a:lt1>
      <a:dk2>
        <a:srgbClr val="23005F"/>
      </a:dk2>
      <a:lt2>
        <a:srgbClr val="808080"/>
      </a:lt2>
      <a:accent1>
        <a:srgbClr val="C70000"/>
      </a:accent1>
      <a:accent2>
        <a:srgbClr val="5554FF"/>
      </a:accent2>
      <a:accent3>
        <a:srgbClr val="FFFFFF"/>
      </a:accent3>
      <a:accent4>
        <a:srgbClr val="000000"/>
      </a:accent4>
      <a:accent5>
        <a:srgbClr val="E0AAAA"/>
      </a:accent5>
      <a:accent6>
        <a:srgbClr val="4C4BE7"/>
      </a:accent6>
      <a:hlink>
        <a:srgbClr val="111A99"/>
      </a:hlink>
      <a:folHlink>
        <a:srgbClr val="99CC00"/>
      </a:folHlink>
    </a:clrScheme>
    <a:fontScheme name="Japanese Art">
      <a:majorFont>
        <a:latin typeface="Futura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Japanese Art 1">
        <a:dk1>
          <a:srgbClr val="000000"/>
        </a:dk1>
        <a:lt1>
          <a:srgbClr val="D9C641"/>
        </a:lt1>
        <a:dk2>
          <a:srgbClr val="23005F"/>
        </a:dk2>
        <a:lt2>
          <a:srgbClr val="808080"/>
        </a:lt2>
        <a:accent1>
          <a:srgbClr val="C70000"/>
        </a:accent1>
        <a:accent2>
          <a:srgbClr val="5554FF"/>
        </a:accent2>
        <a:accent3>
          <a:srgbClr val="E9DFB0"/>
        </a:accent3>
        <a:accent4>
          <a:srgbClr val="000000"/>
        </a:accent4>
        <a:accent5>
          <a:srgbClr val="E0AAAA"/>
        </a:accent5>
        <a:accent6>
          <a:srgbClr val="4C4BE7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16788</TotalTime>
  <Words>1087</Words>
  <Application>Microsoft Macintosh PowerPoint</Application>
  <PresentationFormat>On-screen Show (16:9)</PresentationFormat>
  <Paragraphs>177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ＭＳ Ｐゴシック</vt:lpstr>
      <vt:lpstr>Arial</vt:lpstr>
      <vt:lpstr>Calibri</vt:lpstr>
      <vt:lpstr>Futura</vt:lpstr>
      <vt:lpstr>Myriad Pro</vt:lpstr>
      <vt:lpstr>Symbol</vt:lpstr>
      <vt:lpstr>Times</vt:lpstr>
      <vt:lpstr>Wingdings</vt:lpstr>
      <vt:lpstr>OSG-Summer-School-Template</vt:lpstr>
      <vt:lpstr>Intro to the Virtual School Pilot, HTC, and OSG</vt:lpstr>
      <vt:lpstr>PowerPoint Presentation</vt:lpstr>
      <vt:lpstr>Why You Are Here</vt:lpstr>
      <vt:lpstr>Goals</vt:lpstr>
      <vt:lpstr>Format</vt:lpstr>
      <vt:lpstr>Mentor</vt:lpstr>
      <vt:lpstr>Communication Tools</vt:lpstr>
      <vt:lpstr>Feedback Is Vital</vt:lpstr>
      <vt:lpstr>PowerPoint Presentation</vt:lpstr>
      <vt:lpstr>Overview</vt:lpstr>
      <vt:lpstr>HTC: An Analogy</vt:lpstr>
      <vt:lpstr>HTC: An Analogy</vt:lpstr>
      <vt:lpstr>Serial Computing</vt:lpstr>
      <vt:lpstr>High Throughput Computing (HTC)</vt:lpstr>
      <vt:lpstr>High Performance Computing (HPC)</vt:lpstr>
      <vt:lpstr>High Throughput Computing (HTC)</vt:lpstr>
      <vt:lpstr>HTC Examples</vt:lpstr>
      <vt:lpstr>Example Challenge</vt:lpstr>
      <vt:lpstr>Distributed Computing</vt:lpstr>
      <vt:lpstr>Signs of HTC-able work</vt:lpstr>
      <vt:lpstr>What computing resources are available?</vt:lpstr>
      <vt:lpstr>Example Local Cluster</vt:lpstr>
      <vt:lpstr>Open Science Grid</vt:lpstr>
      <vt:lpstr>Is it OSG-able?</vt:lpstr>
      <vt:lpstr>For Researchers and Campuses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gthain</dc:creator>
  <cp:lastModifiedBy>Lauren Michael</cp:lastModifiedBy>
  <cp:revision>348</cp:revision>
  <cp:lastPrinted>2017-07-16T13:35:46Z</cp:lastPrinted>
  <dcterms:modified xsi:type="dcterms:W3CDTF">2020-07-14T02:49:34Z</dcterms:modified>
</cp:coreProperties>
</file>