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64"/>
  </p:notesMasterIdLst>
  <p:handoutMasterIdLst>
    <p:handoutMasterId r:id="rId65"/>
  </p:handoutMasterIdLst>
  <p:sldIdLst>
    <p:sldId id="256" r:id="rId2"/>
    <p:sldId id="339" r:id="rId3"/>
    <p:sldId id="306" r:id="rId4"/>
    <p:sldId id="309" r:id="rId5"/>
    <p:sldId id="307" r:id="rId6"/>
    <p:sldId id="310" r:id="rId7"/>
    <p:sldId id="311" r:id="rId8"/>
    <p:sldId id="401" r:id="rId9"/>
    <p:sldId id="397" r:id="rId10"/>
    <p:sldId id="336" r:id="rId11"/>
    <p:sldId id="406" r:id="rId12"/>
    <p:sldId id="410" r:id="rId13"/>
    <p:sldId id="407" r:id="rId14"/>
    <p:sldId id="408" r:id="rId15"/>
    <p:sldId id="331" r:id="rId16"/>
    <p:sldId id="317" r:id="rId17"/>
    <p:sldId id="399" r:id="rId18"/>
    <p:sldId id="332" r:id="rId19"/>
    <p:sldId id="314" r:id="rId20"/>
    <p:sldId id="402" r:id="rId21"/>
    <p:sldId id="341" r:id="rId22"/>
    <p:sldId id="395" r:id="rId23"/>
    <p:sldId id="333" r:id="rId24"/>
    <p:sldId id="411" r:id="rId25"/>
    <p:sldId id="420" r:id="rId26"/>
    <p:sldId id="386" r:id="rId27"/>
    <p:sldId id="403" r:id="rId28"/>
    <p:sldId id="321" r:id="rId29"/>
    <p:sldId id="404" r:id="rId30"/>
    <p:sldId id="413" r:id="rId31"/>
    <p:sldId id="346" r:id="rId32"/>
    <p:sldId id="405" r:id="rId33"/>
    <p:sldId id="419" r:id="rId34"/>
    <p:sldId id="421" r:id="rId35"/>
    <p:sldId id="384" r:id="rId36"/>
    <p:sldId id="328" r:id="rId37"/>
    <p:sldId id="329" r:id="rId38"/>
    <p:sldId id="389" r:id="rId39"/>
    <p:sldId id="355" r:id="rId40"/>
    <p:sldId id="418" r:id="rId41"/>
    <p:sldId id="357" r:id="rId42"/>
    <p:sldId id="414" r:id="rId43"/>
    <p:sldId id="415" r:id="rId44"/>
    <p:sldId id="416" r:id="rId45"/>
    <p:sldId id="425" r:id="rId46"/>
    <p:sldId id="417" r:id="rId47"/>
    <p:sldId id="412" r:id="rId48"/>
    <p:sldId id="356" r:id="rId49"/>
    <p:sldId id="426" r:id="rId50"/>
    <p:sldId id="422" r:id="rId51"/>
    <p:sldId id="362" r:id="rId52"/>
    <p:sldId id="363" r:id="rId53"/>
    <p:sldId id="423" r:id="rId54"/>
    <p:sldId id="364" r:id="rId55"/>
    <p:sldId id="424" r:id="rId56"/>
    <p:sldId id="394" r:id="rId57"/>
    <p:sldId id="370" r:id="rId58"/>
    <p:sldId id="371" r:id="rId59"/>
    <p:sldId id="372" r:id="rId60"/>
    <p:sldId id="373" r:id="rId61"/>
    <p:sldId id="374" r:id="rId62"/>
    <p:sldId id="375" r:id="rId63"/>
  </p:sldIdLst>
  <p:sldSz cx="9144000" cy="5715000" type="screen16x10"/>
  <p:notesSz cx="6858000" cy="9296400"/>
  <p:defaultTextStyle>
    <a:defPPr>
      <a:defRPr lang="en-US"/>
    </a:defPPr>
    <a:lvl1pPr algn="l" rtl="0" fontAlgn="base">
      <a:spcBef>
        <a:spcPct val="20000"/>
      </a:spcBef>
      <a:spcAft>
        <a:spcPct val="0"/>
      </a:spcAft>
      <a:buChar char="•"/>
      <a:defRPr sz="24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buChar char="•"/>
      <a:defRPr sz="24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buChar char="•"/>
      <a:defRPr sz="24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buChar char="•"/>
      <a:defRPr sz="24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buChar char="•"/>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0"/>
    <a:srgbClr val="FBF376"/>
    <a:srgbClr val="FFFFFF"/>
    <a:srgbClr val="FBF271"/>
    <a:srgbClr val="E5C425"/>
    <a:srgbClr val="E3BF24"/>
    <a:srgbClr val="0000CC"/>
    <a:srgbClr val="9933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2"/>
  </p:normalViewPr>
  <p:slideViewPr>
    <p:cSldViewPr snapToGrid="0">
      <p:cViewPr varScale="1">
        <p:scale>
          <a:sx n="125" d="100"/>
          <a:sy n="125" d="100"/>
        </p:scale>
        <p:origin x="1240" y="160"/>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5" d="100"/>
          <a:sy n="55" d="100"/>
        </p:scale>
        <p:origin x="-285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Times New Roman" charset="0"/>
                <a:ea typeface="+mn-ea"/>
                <a:cs typeface="+mn-cs"/>
              </a:defRPr>
            </a:lvl1pPr>
          </a:lstStyle>
          <a:p>
            <a:pPr>
              <a:defRPr/>
            </a:pPr>
            <a:endParaRPr lang="en-US"/>
          </a:p>
        </p:txBody>
      </p:sp>
      <p:sp>
        <p:nvSpPr>
          <p:cNvPr id="61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Times New Roman" charset="0"/>
                <a:ea typeface="+mn-ea"/>
                <a:cs typeface="+mn-cs"/>
              </a:defRPr>
            </a:lvl1pPr>
          </a:lstStyle>
          <a:p>
            <a:pPr>
              <a:defRPr/>
            </a:pPr>
            <a:endParaRPr lang="en-US"/>
          </a:p>
        </p:txBody>
      </p:sp>
      <p:sp>
        <p:nvSpPr>
          <p:cNvPr id="61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Times New Roman" charset="0"/>
                <a:ea typeface="+mn-ea"/>
                <a:cs typeface="+mn-cs"/>
              </a:defRPr>
            </a:lvl1pPr>
          </a:lstStyle>
          <a:p>
            <a:pPr>
              <a:defRPr/>
            </a:pPr>
            <a:endParaRPr lang="en-US"/>
          </a:p>
        </p:txBody>
      </p:sp>
      <p:sp>
        <p:nvSpPr>
          <p:cNvPr id="61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Times New Roman" charset="0"/>
              </a:defRPr>
            </a:lvl1pPr>
          </a:lstStyle>
          <a:p>
            <a:pPr>
              <a:defRPr/>
            </a:pPr>
            <a:fld id="{5FF8DD3E-47F1-EF4D-91B0-7B1096A4E361}" type="slidenum">
              <a:rPr lang="en-US"/>
              <a:pPr>
                <a:defRPr/>
              </a:pPr>
              <a:t>‹#›</a:t>
            </a:fld>
            <a:endParaRPr lang="en-US"/>
          </a:p>
        </p:txBody>
      </p:sp>
    </p:spTree>
    <p:extLst>
      <p:ext uri="{BB962C8B-B14F-4D97-AF65-F5344CB8AC3E}">
        <p14:creationId xmlns:p14="http://schemas.microsoft.com/office/powerpoint/2010/main" val="109321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Times New Roman" charset="0"/>
                <a:ea typeface="+mn-ea"/>
                <a:cs typeface="+mn-cs"/>
              </a:defRPr>
            </a:lvl1pPr>
          </a:lstStyle>
          <a:p>
            <a:pPr>
              <a:defRPr/>
            </a:pPr>
            <a:endParaRPr lang="en-US"/>
          </a:p>
        </p:txBody>
      </p:sp>
      <p:sp>
        <p:nvSpPr>
          <p:cNvPr id="16387"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Times New Roman"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641350" y="696913"/>
            <a:ext cx="55753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Times New Roman" charset="0"/>
                <a:ea typeface="+mn-ea"/>
                <a:cs typeface="+mn-cs"/>
              </a:defRPr>
            </a:lvl1pPr>
          </a:lstStyle>
          <a:p>
            <a:pPr>
              <a:defRPr/>
            </a:pPr>
            <a:endParaRPr lang="en-US"/>
          </a:p>
        </p:txBody>
      </p:sp>
      <p:sp>
        <p:nvSpPr>
          <p:cNvPr id="16391"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Times New Roman" charset="0"/>
              </a:defRPr>
            </a:lvl1pPr>
          </a:lstStyle>
          <a:p>
            <a:pPr>
              <a:defRPr/>
            </a:pPr>
            <a:fld id="{3BA99071-B492-4840-B901-3072850777DA}" type="slidenum">
              <a:rPr lang="en-US"/>
              <a:pPr>
                <a:defRPr/>
              </a:pPr>
              <a:t>‹#›</a:t>
            </a:fld>
            <a:endParaRPr lang="en-US"/>
          </a:p>
        </p:txBody>
      </p:sp>
    </p:spTree>
    <p:extLst>
      <p:ext uri="{BB962C8B-B14F-4D97-AF65-F5344CB8AC3E}">
        <p14:creationId xmlns:p14="http://schemas.microsoft.com/office/powerpoint/2010/main" val="1883451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3</a:t>
            </a:fld>
            <a:endParaRPr lang="en-US"/>
          </a:p>
        </p:txBody>
      </p:sp>
    </p:spTree>
    <p:extLst>
      <p:ext uri="{BB962C8B-B14F-4D97-AF65-F5344CB8AC3E}">
        <p14:creationId xmlns:p14="http://schemas.microsoft.com/office/powerpoint/2010/main" val="15108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multiply this slide?</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42</a:t>
            </a:fld>
            <a:endParaRPr lang="en-US"/>
          </a:p>
        </p:txBody>
      </p:sp>
    </p:spTree>
    <p:extLst>
      <p:ext uri="{BB962C8B-B14F-4D97-AF65-F5344CB8AC3E}">
        <p14:creationId xmlns:p14="http://schemas.microsoft.com/office/powerpoint/2010/main" val="212427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multiply this slide?</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43</a:t>
            </a:fld>
            <a:endParaRPr lang="en-US"/>
          </a:p>
        </p:txBody>
      </p:sp>
    </p:spTree>
    <p:extLst>
      <p:ext uri="{BB962C8B-B14F-4D97-AF65-F5344CB8AC3E}">
        <p14:creationId xmlns:p14="http://schemas.microsoft.com/office/powerpoint/2010/main" val="93173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multiply this slide?</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44</a:t>
            </a:fld>
            <a:endParaRPr lang="en-US"/>
          </a:p>
        </p:txBody>
      </p:sp>
    </p:spTree>
    <p:extLst>
      <p:ext uri="{BB962C8B-B14F-4D97-AF65-F5344CB8AC3E}">
        <p14:creationId xmlns:p14="http://schemas.microsoft.com/office/powerpoint/2010/main" val="3846067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multiply this slide?</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45</a:t>
            </a:fld>
            <a:endParaRPr lang="en-US"/>
          </a:p>
        </p:txBody>
      </p:sp>
    </p:spTree>
    <p:extLst>
      <p:ext uri="{BB962C8B-B14F-4D97-AF65-F5344CB8AC3E}">
        <p14:creationId xmlns:p14="http://schemas.microsoft.com/office/powerpoint/2010/main" val="1265786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multiply this slide?</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46</a:t>
            </a:fld>
            <a:endParaRPr lang="en-US"/>
          </a:p>
        </p:txBody>
      </p:sp>
    </p:spTree>
    <p:extLst>
      <p:ext uri="{BB962C8B-B14F-4D97-AF65-F5344CB8AC3E}">
        <p14:creationId xmlns:p14="http://schemas.microsoft.com/office/powerpoint/2010/main" val="320735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xfrm>
            <a:off x="641350" y="696913"/>
            <a:ext cx="5575300" cy="3486150"/>
          </a:xfrm>
          <a:ln/>
        </p:spPr>
      </p:sp>
      <p:sp>
        <p:nvSpPr>
          <p:cNvPr id="36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discuss a bit more about these – and how they’re used in jobs. </a:t>
            </a:r>
          </a:p>
          <a:p>
            <a:r>
              <a:rPr lang="en-US" dirty="0"/>
              <a:t>Distinguish between container/image + engine?</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fld id="{AC556EC6-27F5-7A43-AEFB-8A225907DE00}" type="slidenum">
              <a:rPr lang="en-US" sz="1200">
                <a:latin typeface="Times New Roman" charset="0"/>
              </a:rPr>
              <a:pPr eaLnBrk="1" hangingPunct="1"/>
              <a:t>48</a:t>
            </a:fld>
            <a:endParaRPr lang="en-US" sz="1200">
              <a:latin typeface="Times New Roman" charset="0"/>
            </a:endParaRPr>
          </a:p>
        </p:txBody>
      </p:sp>
    </p:spTree>
    <p:extLst>
      <p:ext uri="{BB962C8B-B14F-4D97-AF65-F5344CB8AC3E}">
        <p14:creationId xmlns:p14="http://schemas.microsoft.com/office/powerpoint/2010/main" val="293436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xfrm>
            <a:off x="641350" y="696913"/>
            <a:ext cx="5575300" cy="3486150"/>
          </a:xfrm>
          <a:ln/>
        </p:spPr>
      </p:sp>
      <p:sp>
        <p:nvSpPr>
          <p:cNvPr id="368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discuss a bit more about these – and how they’re used in jobs. </a:t>
            </a:r>
          </a:p>
          <a:p>
            <a:r>
              <a:rPr lang="en-US" dirty="0"/>
              <a:t>Distinguish between container/image + engine?</a:t>
            </a:r>
          </a:p>
        </p:txBody>
      </p:sp>
      <p:sp>
        <p:nvSpPr>
          <p:cNvPr id="368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fld id="{AC556EC6-27F5-7A43-AEFB-8A225907DE00}" type="slidenum">
              <a:rPr lang="en-US" sz="1200">
                <a:latin typeface="Times New Roman" charset="0"/>
              </a:rPr>
              <a:pPr eaLnBrk="1" hangingPunct="1"/>
              <a:t>49</a:t>
            </a:fld>
            <a:endParaRPr lang="en-US" sz="1200">
              <a:latin typeface="Times New Roman" charset="0"/>
            </a:endParaRPr>
          </a:p>
        </p:txBody>
      </p:sp>
    </p:spTree>
    <p:extLst>
      <p:ext uri="{BB962C8B-B14F-4D97-AF65-F5344CB8AC3E}">
        <p14:creationId xmlns:p14="http://schemas.microsoft.com/office/powerpoint/2010/main" val="769785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singularity image!! (check exercise also)</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51</a:t>
            </a:fld>
            <a:endParaRPr lang="en-US"/>
          </a:p>
        </p:txBody>
      </p:sp>
    </p:spTree>
    <p:extLst>
      <p:ext uri="{BB962C8B-B14F-4D97-AF65-F5344CB8AC3E}">
        <p14:creationId xmlns:p14="http://schemas.microsoft.com/office/powerpoint/2010/main" val="1827031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52</a:t>
            </a:fld>
            <a:endParaRPr lang="en-US"/>
          </a:p>
        </p:txBody>
      </p:sp>
    </p:spTree>
    <p:extLst>
      <p:ext uri="{BB962C8B-B14F-4D97-AF65-F5344CB8AC3E}">
        <p14:creationId xmlns:p14="http://schemas.microsoft.com/office/powerpoint/2010/main" val="192172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19</a:t>
            </a:fld>
            <a:endParaRPr lang="en-US"/>
          </a:p>
        </p:txBody>
      </p:sp>
    </p:spTree>
    <p:extLst>
      <p:ext uri="{BB962C8B-B14F-4D97-AF65-F5344CB8AC3E}">
        <p14:creationId xmlns:p14="http://schemas.microsoft.com/office/powerpoint/2010/main" val="67937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better icons for these slides</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28</a:t>
            </a:fld>
            <a:endParaRPr lang="en-US"/>
          </a:p>
        </p:txBody>
      </p:sp>
    </p:spTree>
    <p:extLst>
      <p:ext uri="{BB962C8B-B14F-4D97-AF65-F5344CB8AC3E}">
        <p14:creationId xmlns:p14="http://schemas.microsoft.com/office/powerpoint/2010/main" val="273815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better icons for these slides</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30</a:t>
            </a:fld>
            <a:endParaRPr lang="en-US"/>
          </a:p>
        </p:txBody>
      </p:sp>
    </p:spTree>
    <p:extLst>
      <p:ext uri="{BB962C8B-B14F-4D97-AF65-F5344CB8AC3E}">
        <p14:creationId xmlns:p14="http://schemas.microsoft.com/office/powerpoint/2010/main" val="167506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31</a:t>
            </a:fld>
            <a:endParaRPr lang="en-US"/>
          </a:p>
        </p:txBody>
      </p:sp>
    </p:spTree>
    <p:extLst>
      <p:ext uri="{BB962C8B-B14F-4D97-AF65-F5344CB8AC3E}">
        <p14:creationId xmlns:p14="http://schemas.microsoft.com/office/powerpoint/2010/main" val="2593156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something with colors or arrows</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35</a:t>
            </a:fld>
            <a:endParaRPr lang="en-US"/>
          </a:p>
        </p:txBody>
      </p:sp>
    </p:spTree>
    <p:extLst>
      <p:ext uri="{BB962C8B-B14F-4D97-AF65-F5344CB8AC3E}">
        <p14:creationId xmlns:p14="http://schemas.microsoft.com/office/powerpoint/2010/main" val="411540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on transition into containers</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38</a:t>
            </a:fld>
            <a:endParaRPr lang="en-US"/>
          </a:p>
        </p:txBody>
      </p:sp>
    </p:spTree>
    <p:extLst>
      <p:ext uri="{BB962C8B-B14F-4D97-AF65-F5344CB8AC3E}">
        <p14:creationId xmlns:p14="http://schemas.microsoft.com/office/powerpoint/2010/main" val="292252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39</a:t>
            </a:fld>
            <a:endParaRPr lang="en-US"/>
          </a:p>
        </p:txBody>
      </p:sp>
    </p:spTree>
    <p:extLst>
      <p:ext uri="{BB962C8B-B14F-4D97-AF65-F5344CB8AC3E}">
        <p14:creationId xmlns:p14="http://schemas.microsoft.com/office/powerpoint/2010/main" val="1921832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multiply this slide?</a:t>
            </a:r>
          </a:p>
        </p:txBody>
      </p:sp>
      <p:sp>
        <p:nvSpPr>
          <p:cNvPr id="4" name="Slide Number Placeholder 3"/>
          <p:cNvSpPr>
            <a:spLocks noGrp="1"/>
          </p:cNvSpPr>
          <p:nvPr>
            <p:ph type="sldNum" sz="quarter" idx="5"/>
          </p:nvPr>
        </p:nvSpPr>
        <p:spPr/>
        <p:txBody>
          <a:bodyPr/>
          <a:lstStyle/>
          <a:p>
            <a:pPr>
              <a:defRPr/>
            </a:pPr>
            <a:fld id="{3BA99071-B492-4840-B901-3072850777DA}" type="slidenum">
              <a:rPr lang="en-US" smtClean="0"/>
              <a:pPr>
                <a:defRPr/>
              </a:pPr>
              <a:t>41</a:t>
            </a:fld>
            <a:endParaRPr lang="en-US"/>
          </a:p>
        </p:txBody>
      </p:sp>
    </p:spTree>
    <p:extLst>
      <p:ext uri="{BB962C8B-B14F-4D97-AF65-F5344CB8AC3E}">
        <p14:creationId xmlns:p14="http://schemas.microsoft.com/office/powerpoint/2010/main" val="3652201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osg_logo_4c_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4084"/>
            <a:ext cx="1393825" cy="771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1" name="Rectangle 3"/>
          <p:cNvSpPr>
            <a:spLocks noGrp="1" noChangeArrowheads="1"/>
          </p:cNvSpPr>
          <p:nvPr>
            <p:ph type="ctrTitle"/>
          </p:nvPr>
        </p:nvSpPr>
        <p:spPr>
          <a:xfrm>
            <a:off x="685800" y="1905000"/>
            <a:ext cx="7772400" cy="952500"/>
          </a:xfrm>
        </p:spPr>
        <p:txBody>
          <a:bodyPr/>
          <a:lstStyle>
            <a:lvl1pPr>
              <a:defRPr>
                <a:solidFill>
                  <a:schemeClr val="hlink"/>
                </a:solidFill>
              </a:defRPr>
            </a:lvl1pPr>
          </a:lstStyle>
          <a:p>
            <a:r>
              <a:rPr lang="en-US"/>
              <a:t>Click to edit Master title style</a:t>
            </a:r>
          </a:p>
        </p:txBody>
      </p:sp>
      <p:sp>
        <p:nvSpPr>
          <p:cNvPr id="252932" name="Rectangle 4"/>
          <p:cNvSpPr>
            <a:spLocks noGrp="1" noChangeArrowheads="1"/>
          </p:cNvSpPr>
          <p:nvPr>
            <p:ph type="subTitle" idx="1"/>
          </p:nvPr>
        </p:nvSpPr>
        <p:spPr>
          <a:xfrm>
            <a:off x="647700" y="3238500"/>
            <a:ext cx="8128000" cy="1460500"/>
          </a:xfrm>
        </p:spPr>
        <p:txBody>
          <a:bodyPr/>
          <a:lstStyle>
            <a:lvl1pPr marL="0" indent="0" algn="ctr">
              <a:buFont typeface="Times" charset="0"/>
              <a:buNone/>
              <a:defRPr sz="2400" baseline="0">
                <a:solidFill>
                  <a:schemeClr val="hlink"/>
                </a:solidFill>
              </a:defRPr>
            </a:lvl1pPr>
          </a:lstStyle>
          <a:p>
            <a:r>
              <a:rPr lang="en-US"/>
              <a:t>Click to edit Master subtitle style</a:t>
            </a:r>
            <a:endParaRPr lang="en-US" dirty="0"/>
          </a:p>
        </p:txBody>
      </p:sp>
    </p:spTree>
    <p:extLst>
      <p:ext uri="{BB962C8B-B14F-4D97-AF65-F5344CB8AC3E}">
        <p14:creationId xmlns:p14="http://schemas.microsoft.com/office/powerpoint/2010/main" val="382528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22F3FE02-2123-EA4C-A94F-8BD251817356}" type="slidenum">
              <a:rPr lang="en-US"/>
              <a:pPr>
                <a:defRPr/>
              </a:pPr>
              <a:t>‹#›</a:t>
            </a:fld>
            <a:endParaRPr lang="en-US"/>
          </a:p>
        </p:txBody>
      </p:sp>
    </p:spTree>
    <p:extLst>
      <p:ext uri="{BB962C8B-B14F-4D97-AF65-F5344CB8AC3E}">
        <p14:creationId xmlns:p14="http://schemas.microsoft.com/office/powerpoint/2010/main" val="39345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95250"/>
            <a:ext cx="1943100" cy="492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700" y="95250"/>
            <a:ext cx="5676900" cy="492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098864F0-B1E3-9F45-B919-B0396DC420DF}" type="slidenum">
              <a:rPr lang="en-US"/>
              <a:pPr>
                <a:defRPr/>
              </a:pPr>
              <a:t>‹#›</a:t>
            </a:fld>
            <a:endParaRPr lang="en-US"/>
          </a:p>
        </p:txBody>
      </p:sp>
    </p:spTree>
    <p:extLst>
      <p:ext uri="{BB962C8B-B14F-4D97-AF65-F5344CB8AC3E}">
        <p14:creationId xmlns:p14="http://schemas.microsoft.com/office/powerpoint/2010/main" val="150215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898657B4-205D-B24E-AEAE-6437DE1B8C0C}" type="slidenum">
              <a:rPr lang="en-US"/>
              <a:pPr>
                <a:defRPr/>
              </a:pPr>
              <a:t>‹#›</a:t>
            </a:fld>
            <a:endParaRPr lang="en-US"/>
          </a:p>
        </p:txBody>
      </p:sp>
    </p:spTree>
    <p:extLst>
      <p:ext uri="{BB962C8B-B14F-4D97-AF65-F5344CB8AC3E}">
        <p14:creationId xmlns:p14="http://schemas.microsoft.com/office/powerpoint/2010/main" val="306788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8BFE71FC-3CEC-B144-967E-AA7A70603AA6}" type="slidenum">
              <a:rPr lang="en-US"/>
              <a:pPr>
                <a:defRPr/>
              </a:pPr>
              <a:t>‹#›</a:t>
            </a:fld>
            <a:endParaRPr lang="en-US"/>
          </a:p>
        </p:txBody>
      </p:sp>
    </p:spTree>
    <p:extLst>
      <p:ext uri="{BB962C8B-B14F-4D97-AF65-F5344CB8AC3E}">
        <p14:creationId xmlns:p14="http://schemas.microsoft.com/office/powerpoint/2010/main" val="403488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4700" y="1111250"/>
            <a:ext cx="3810000" cy="3905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7100" y="1111250"/>
            <a:ext cx="3810000" cy="3905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7F6F5275-A12D-A44F-9B0C-3A444D03215B}" type="slidenum">
              <a:rPr lang="en-US"/>
              <a:pPr>
                <a:defRPr/>
              </a:pPr>
              <a:t>‹#›</a:t>
            </a:fld>
            <a:endParaRPr lang="en-US"/>
          </a:p>
        </p:txBody>
      </p:sp>
    </p:spTree>
    <p:extLst>
      <p:ext uri="{BB962C8B-B14F-4D97-AF65-F5344CB8AC3E}">
        <p14:creationId xmlns:p14="http://schemas.microsoft.com/office/powerpoint/2010/main" val="180773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7161" y="98232"/>
            <a:ext cx="8229600" cy="9525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pPr>
              <a:defRPr/>
            </a:pPr>
            <a:fld id="{3043B5ED-FC22-7C4E-9818-F421B2F0D6B0}" type="slidenum">
              <a:rPr lang="en-US"/>
              <a:pPr>
                <a:defRPr/>
              </a:pPr>
              <a:t>‹#›</a:t>
            </a:fld>
            <a:endParaRPr lang="en-US"/>
          </a:p>
        </p:txBody>
      </p:sp>
    </p:spTree>
    <p:extLst>
      <p:ext uri="{BB962C8B-B14F-4D97-AF65-F5344CB8AC3E}">
        <p14:creationId xmlns:p14="http://schemas.microsoft.com/office/powerpoint/2010/main" val="318326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pPr>
              <a:defRPr/>
            </a:pPr>
            <a:fld id="{ECD1AD9C-E139-E049-9714-BA59E16C11E2}" type="slidenum">
              <a:rPr lang="en-US"/>
              <a:pPr>
                <a:defRPr/>
              </a:pPr>
              <a:t>‹#›</a:t>
            </a:fld>
            <a:endParaRPr lang="en-US"/>
          </a:p>
        </p:txBody>
      </p:sp>
    </p:spTree>
    <p:extLst>
      <p:ext uri="{BB962C8B-B14F-4D97-AF65-F5344CB8AC3E}">
        <p14:creationId xmlns:p14="http://schemas.microsoft.com/office/powerpoint/2010/main" val="428192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1EADBFD8-81D5-BC45-991A-615917728631}" type="slidenum">
              <a:rPr lang="en-US"/>
              <a:pPr>
                <a:defRPr/>
              </a:pPr>
              <a:t>‹#›</a:t>
            </a:fld>
            <a:endParaRPr lang="en-US"/>
          </a:p>
        </p:txBody>
      </p:sp>
    </p:spTree>
    <p:extLst>
      <p:ext uri="{BB962C8B-B14F-4D97-AF65-F5344CB8AC3E}">
        <p14:creationId xmlns:p14="http://schemas.microsoft.com/office/powerpoint/2010/main" val="177061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44C95522-B7CA-9843-9B17-8592A9B1CB23}" type="slidenum">
              <a:rPr lang="en-US"/>
              <a:pPr>
                <a:defRPr/>
              </a:pPr>
              <a:t>‹#›</a:t>
            </a:fld>
            <a:endParaRPr lang="en-US"/>
          </a:p>
        </p:txBody>
      </p:sp>
    </p:spTree>
    <p:extLst>
      <p:ext uri="{BB962C8B-B14F-4D97-AF65-F5344CB8AC3E}">
        <p14:creationId xmlns:p14="http://schemas.microsoft.com/office/powerpoint/2010/main" val="3875936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BD9A1C5E-D937-BC44-AAE7-C00EBEE05402}" type="slidenum">
              <a:rPr lang="en-US"/>
              <a:pPr>
                <a:defRPr/>
              </a:pPr>
              <a:t>‹#›</a:t>
            </a:fld>
            <a:endParaRPr lang="en-US"/>
          </a:p>
        </p:txBody>
      </p:sp>
    </p:spTree>
    <p:extLst>
      <p:ext uri="{BB962C8B-B14F-4D97-AF65-F5344CB8AC3E}">
        <p14:creationId xmlns:p14="http://schemas.microsoft.com/office/powerpoint/2010/main" val="1939107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1228725" y="95250"/>
            <a:ext cx="69469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774700" y="1111250"/>
            <a:ext cx="7772400"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10"/>
          <p:cNvSpPr>
            <a:spLocks noChangeArrowheads="1"/>
          </p:cNvSpPr>
          <p:nvPr/>
        </p:nvSpPr>
        <p:spPr bwMode="auto">
          <a:xfrm>
            <a:off x="-1266825" y="5007240"/>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0"/>
              </a:spcBef>
              <a:buFontTx/>
              <a:buNone/>
            </a:pPr>
            <a:endParaRPr lang="en-US">
              <a:cs typeface="Arial" charset="0"/>
            </a:endParaRPr>
          </a:p>
        </p:txBody>
      </p:sp>
      <p:sp>
        <p:nvSpPr>
          <p:cNvPr id="251918" name="Rectangle 14"/>
          <p:cNvSpPr>
            <a:spLocks noGrp="1" noChangeArrowheads="1"/>
          </p:cNvSpPr>
          <p:nvPr>
            <p:ph type="sldNum" sz="quarter" idx="4"/>
          </p:nvPr>
        </p:nvSpPr>
        <p:spPr bwMode="auto">
          <a:xfrm>
            <a:off x="8724900" y="5334000"/>
            <a:ext cx="4191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buFontTx/>
              <a:buNone/>
              <a:defRPr sz="1400">
                <a:solidFill>
                  <a:srgbClr val="FF8000"/>
                </a:solidFill>
              </a:defRPr>
            </a:lvl1pPr>
          </a:lstStyle>
          <a:p>
            <a:pPr>
              <a:defRPr/>
            </a:pPr>
            <a:fld id="{CBC6155D-3D72-B94B-BCEB-0BFD2CAEF424}" type="slidenum">
              <a:rPr lang="en-US"/>
              <a:pPr>
                <a:defRPr/>
              </a:pPr>
              <a:t>‹#›</a:t>
            </a:fld>
            <a:endParaRPr lang="en-US"/>
          </a:p>
        </p:txBody>
      </p:sp>
      <p:pic>
        <p:nvPicPr>
          <p:cNvPr id="1030" name="Picture 16" descr="osg_logo_4c_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51" y="145521"/>
            <a:ext cx="1393825" cy="771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17"/>
          <p:cNvSpPr>
            <a:spLocks noGrp="1" noChangeArrowheads="1"/>
          </p:cNvSpPr>
          <p:nvPr/>
        </p:nvSpPr>
        <p:spPr bwMode="auto">
          <a:xfrm>
            <a:off x="1" y="5394855"/>
            <a:ext cx="2265363" cy="320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0" hangingPunct="0">
              <a:spcBef>
                <a:spcPct val="0"/>
              </a:spcBef>
              <a:buFontTx/>
              <a:buNone/>
            </a:pPr>
            <a:r>
              <a:rPr lang="en-US" sz="1200" dirty="0">
                <a:solidFill>
                  <a:srgbClr val="FF8000"/>
                </a:solidFill>
              </a:rPr>
              <a:t>OSG Virtual School 2021</a:t>
            </a:r>
          </a:p>
        </p:txBody>
      </p:sp>
      <p:sp>
        <p:nvSpPr>
          <p:cNvPr id="1032" name="Line 18"/>
          <p:cNvSpPr>
            <a:spLocks noChangeShapeType="1"/>
          </p:cNvSpPr>
          <p:nvPr/>
        </p:nvSpPr>
        <p:spPr bwMode="auto">
          <a:xfrm>
            <a:off x="525463" y="963083"/>
            <a:ext cx="8618537"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4207"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hf hdr="0" ftr="0" dt="0"/>
  <p:txStyles>
    <p:titleStyle>
      <a:lvl1pPr algn="ctr" rtl="0" eaLnBrk="0" fontAlgn="base" hangingPunct="0">
        <a:spcBef>
          <a:spcPct val="0"/>
        </a:spcBef>
        <a:spcAft>
          <a:spcPct val="0"/>
        </a:spcAft>
        <a:defRPr kumimoji="1" sz="3600" b="1">
          <a:solidFill>
            <a:srgbClr val="000080"/>
          </a:solidFill>
          <a:latin typeface="+mn-lt"/>
          <a:ea typeface="ＭＳ Ｐゴシック" charset="0"/>
          <a:cs typeface="ＭＳ Ｐゴシック" charset="0"/>
        </a:defRPr>
      </a:lvl1pPr>
      <a:lvl2pPr algn="ctr" rtl="0" eaLnBrk="0" fontAlgn="base" hangingPunct="0">
        <a:spcBef>
          <a:spcPct val="0"/>
        </a:spcBef>
        <a:spcAft>
          <a:spcPct val="0"/>
        </a:spcAft>
        <a:defRPr kumimoji="1" sz="3600" b="1">
          <a:solidFill>
            <a:srgbClr val="000080"/>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3600" b="1">
          <a:solidFill>
            <a:srgbClr val="000080"/>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3600" b="1">
          <a:solidFill>
            <a:srgbClr val="000080"/>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3600" b="1">
          <a:solidFill>
            <a:srgbClr val="000080"/>
          </a:solidFill>
          <a:latin typeface="Arial" charset="0"/>
          <a:ea typeface="ＭＳ Ｐゴシック" charset="-128"/>
          <a:cs typeface="ＭＳ Ｐゴシック" charset="-128"/>
        </a:defRPr>
      </a:lvl5pPr>
      <a:lvl6pPr marL="457200" algn="ctr" rtl="0" fontAlgn="base">
        <a:spcBef>
          <a:spcPct val="0"/>
        </a:spcBef>
        <a:spcAft>
          <a:spcPct val="0"/>
        </a:spcAft>
        <a:defRPr kumimoji="1" sz="3200">
          <a:solidFill>
            <a:srgbClr val="000080"/>
          </a:solidFill>
          <a:latin typeface="Futura" charset="0"/>
          <a:ea typeface="ＭＳ Ｐゴシック" charset="-128"/>
          <a:cs typeface="ＭＳ Ｐゴシック" charset="-128"/>
        </a:defRPr>
      </a:lvl6pPr>
      <a:lvl7pPr marL="914400" algn="ctr" rtl="0" fontAlgn="base">
        <a:spcBef>
          <a:spcPct val="0"/>
        </a:spcBef>
        <a:spcAft>
          <a:spcPct val="0"/>
        </a:spcAft>
        <a:defRPr kumimoji="1" sz="3200">
          <a:solidFill>
            <a:srgbClr val="000080"/>
          </a:solidFill>
          <a:latin typeface="Futura" charset="0"/>
          <a:ea typeface="ＭＳ Ｐゴシック" charset="-128"/>
          <a:cs typeface="ＭＳ Ｐゴシック" charset="-128"/>
        </a:defRPr>
      </a:lvl7pPr>
      <a:lvl8pPr marL="1371600" algn="ctr" rtl="0" fontAlgn="base">
        <a:spcBef>
          <a:spcPct val="0"/>
        </a:spcBef>
        <a:spcAft>
          <a:spcPct val="0"/>
        </a:spcAft>
        <a:defRPr kumimoji="1" sz="3200">
          <a:solidFill>
            <a:srgbClr val="000080"/>
          </a:solidFill>
          <a:latin typeface="Futura" charset="0"/>
          <a:ea typeface="ＭＳ Ｐゴシック" charset="-128"/>
          <a:cs typeface="ＭＳ Ｐゴシック" charset="-128"/>
        </a:defRPr>
      </a:lvl8pPr>
      <a:lvl9pPr marL="1828800" algn="ctr" rtl="0" fontAlgn="base">
        <a:spcBef>
          <a:spcPct val="0"/>
        </a:spcBef>
        <a:spcAft>
          <a:spcPct val="0"/>
        </a:spcAft>
        <a:defRPr kumimoji="1" sz="3200">
          <a:solidFill>
            <a:srgbClr val="000080"/>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00080"/>
        </a:buClr>
        <a:buFont typeface="Times" charset="0"/>
        <a:buChar char="•"/>
        <a:defRPr kumimoji="1" sz="3200">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3C0000"/>
        </a:buClr>
        <a:buFont typeface="Symbol" charset="0"/>
        <a:buChar char=""/>
        <a:defRPr kumimoji="1" sz="2800">
          <a:solidFill>
            <a:schemeClr val="tx2"/>
          </a:solidFill>
          <a:latin typeface="+mn-lt"/>
          <a:ea typeface="ＭＳ Ｐゴシック" charset="0"/>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2"/>
          </a:solidFill>
          <a:latin typeface="+mn-lt"/>
          <a:ea typeface="ＭＳ Ｐゴシック" charset="0"/>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2"/>
          </a:solidFill>
          <a:latin typeface="+mn-lt"/>
          <a:ea typeface="ＭＳ Ｐゴシック" charset="0"/>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2"/>
          </a:solidFill>
          <a:latin typeface="+mn-lt"/>
          <a:ea typeface="ＭＳ Ｐゴシック" charset="0"/>
        </a:defRPr>
      </a:lvl5pPr>
      <a:lvl6pPr marL="2514600" indent="-228600" algn="l" rtl="0" fontAlgn="base">
        <a:spcBef>
          <a:spcPct val="20000"/>
        </a:spcBef>
        <a:spcAft>
          <a:spcPct val="0"/>
        </a:spcAft>
        <a:buClr>
          <a:srgbClr val="3C0000"/>
        </a:buClr>
        <a:buFont typeface="Wingdings" charset="2"/>
        <a:buChar char=""/>
        <a:defRPr kumimoji="1" sz="2000">
          <a:solidFill>
            <a:schemeClr val="tx2"/>
          </a:solidFill>
          <a:latin typeface="+mn-lt"/>
          <a:ea typeface="+mn-ea"/>
        </a:defRPr>
      </a:lvl6pPr>
      <a:lvl7pPr marL="2971800" indent="-228600" algn="l" rtl="0" fontAlgn="base">
        <a:spcBef>
          <a:spcPct val="20000"/>
        </a:spcBef>
        <a:spcAft>
          <a:spcPct val="0"/>
        </a:spcAft>
        <a:buClr>
          <a:srgbClr val="3C0000"/>
        </a:buClr>
        <a:buFont typeface="Wingdings" charset="2"/>
        <a:buChar char=""/>
        <a:defRPr kumimoji="1" sz="2000">
          <a:solidFill>
            <a:schemeClr val="tx2"/>
          </a:solidFill>
          <a:latin typeface="+mn-lt"/>
          <a:ea typeface="+mn-ea"/>
        </a:defRPr>
      </a:lvl7pPr>
      <a:lvl8pPr marL="3429000" indent="-228600" algn="l" rtl="0" fontAlgn="base">
        <a:spcBef>
          <a:spcPct val="20000"/>
        </a:spcBef>
        <a:spcAft>
          <a:spcPct val="0"/>
        </a:spcAft>
        <a:buClr>
          <a:srgbClr val="3C0000"/>
        </a:buClr>
        <a:buFont typeface="Wingdings" charset="2"/>
        <a:buChar char=""/>
        <a:defRPr kumimoji="1" sz="2000">
          <a:solidFill>
            <a:schemeClr val="tx2"/>
          </a:solidFill>
          <a:latin typeface="+mn-lt"/>
          <a:ea typeface="+mn-ea"/>
        </a:defRPr>
      </a:lvl8pPr>
      <a:lvl9pPr marL="3886200" indent="-228600" algn="l" rtl="0" fontAlgn="base">
        <a:spcBef>
          <a:spcPct val="20000"/>
        </a:spcBef>
        <a:spcAft>
          <a:spcPct val="0"/>
        </a:spcAft>
        <a:buClr>
          <a:srgbClr val="3C0000"/>
        </a:buClr>
        <a:buFont typeface="Wingdings" charset="2"/>
        <a:buChar char=""/>
        <a:defRPr kumimoji="1"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koch5@wis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jshontz/"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hyperlink" Target="https://www.flickr.com/photos/jshontz/1899191529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83699771@N00/9123847716" TargetMode="External"/><Relationship Id="rId2" Type="http://schemas.openxmlformats.org/officeDocument/2006/relationships/hyperlink" Target="https://www.flickr.com/photos/punktoad/" TargetMode="Externa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pikrepo.com/fbysj/blue-red-and-yellow-electric-wir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flickr.com/photos/12463666@N03/19207696956" TargetMode="External"/><Relationship Id="rId4" Type="http://schemas.openxmlformats.org/officeDocument/2006/relationships/hyperlink" Target="https://www.flickr.com/photos/12463666@N0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flickr.com/photos/ellaolsson/45165261135" TargetMode="External"/><Relationship Id="rId4" Type="http://schemas.openxmlformats.org/officeDocument/2006/relationships/hyperlink" Target="https://www.flickr.com/photos/ellaolsso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unsplash.com/@couleuroriginal?utm_source=unsplash&amp;utm_medium=referral&amp;utm_content=creditCopyText"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hyperlink" Target="https://unsplash.com/s/photos/suitcase?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flickr.com/photos/30478819@N08/27112156089" TargetMode="External"/><Relationship Id="rId4" Type="http://schemas.openxmlformats.org/officeDocument/2006/relationships/hyperlink" Target="https://www.flickr.com/photos/30478819@N08/"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docker.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sylabs.io/"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eople/krossbow/"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ommons.wikimedia.org/wiki/File:Julia_Child%27s_Kitchen_-_Smithsonian.jp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dmer/1556329177/" TargetMode="External"/><Relationship Id="rId2" Type="http://schemas.openxmlformats.org/officeDocument/2006/relationships/hyperlink" Target="https://www.flickr.com/photos/dmer/" TargetMode="Externa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p:txBody>
          <a:bodyPr/>
          <a:lstStyle/>
          <a:p>
            <a:pPr eaLnBrk="1" hangingPunct="1"/>
            <a:r>
              <a:rPr lang="en-US" sz="4000" dirty="0">
                <a:latin typeface="Arial" charset="0"/>
              </a:rPr>
              <a:t>Backpacking with Code: </a:t>
            </a:r>
            <a:br>
              <a:rPr lang="en-US" sz="4000" dirty="0">
                <a:latin typeface="Arial" charset="0"/>
              </a:rPr>
            </a:br>
            <a:r>
              <a:rPr lang="en-US" sz="4000" dirty="0">
                <a:latin typeface="Arial" charset="0"/>
              </a:rPr>
              <a:t>Software Portability for DHTC</a:t>
            </a:r>
            <a:endParaRPr lang="en-US" sz="2400" dirty="0">
              <a:latin typeface="Arial" charset="0"/>
            </a:endParaRPr>
          </a:p>
        </p:txBody>
      </p:sp>
      <p:sp>
        <p:nvSpPr>
          <p:cNvPr id="15362" name="Subtitle 2"/>
          <p:cNvSpPr>
            <a:spLocks noGrp="1"/>
          </p:cNvSpPr>
          <p:nvPr>
            <p:ph type="subTitle" idx="1"/>
          </p:nvPr>
        </p:nvSpPr>
        <p:spPr/>
        <p:txBody>
          <a:bodyPr/>
          <a:lstStyle/>
          <a:p>
            <a:pPr eaLnBrk="1" hangingPunct="1"/>
            <a:r>
              <a:rPr lang="en-US" dirty="0">
                <a:latin typeface="Arial" charset="0"/>
              </a:rPr>
              <a:t>Christina Koch (</a:t>
            </a:r>
            <a:r>
              <a:rPr lang="en-US" dirty="0">
                <a:latin typeface="Arial" charset="0"/>
                <a:hlinkClick r:id="rId2"/>
              </a:rPr>
              <a:t>ckoch5@wisc.edu</a:t>
            </a:r>
            <a:r>
              <a:rPr lang="en-US" dirty="0">
                <a:latin typeface="Arial" charset="0"/>
              </a:rPr>
              <a:t>)</a:t>
            </a:r>
          </a:p>
          <a:p>
            <a:pPr eaLnBrk="1" hangingPunct="1"/>
            <a:r>
              <a:rPr lang="en-US" dirty="0">
                <a:latin typeface="Arial" charset="0"/>
              </a:rPr>
              <a:t>Research Computing Facilitator</a:t>
            </a:r>
          </a:p>
          <a:p>
            <a:pPr eaLnBrk="1" hangingPunct="1"/>
            <a:r>
              <a:rPr lang="en-US" dirty="0">
                <a:latin typeface="Arial" charset="0"/>
              </a:rPr>
              <a:t>University of Wisconsin - Madison</a:t>
            </a:r>
          </a:p>
          <a:p>
            <a:pPr eaLnBrk="1" hangingPunct="1"/>
            <a:endParaRPr lang="en-US" dirty="0">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Arial" charset="0"/>
              </a:rPr>
              <a:t>How Software Works*</a:t>
            </a:r>
          </a:p>
        </p:txBody>
      </p:sp>
      <p:sp>
        <p:nvSpPr>
          <p:cNvPr id="2560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F17DFDEE-2169-AB45-82FC-DEEE28EF9C49}" type="slidenum">
              <a:rPr lang="en-US" sz="1400">
                <a:solidFill>
                  <a:srgbClr val="FF8000"/>
                </a:solidFill>
              </a:rPr>
              <a:pPr/>
              <a:t>10</a:t>
            </a:fld>
            <a:endParaRPr lang="en-US" sz="1400">
              <a:solidFill>
                <a:srgbClr val="FF8000"/>
              </a:solidFill>
            </a:endParaRPr>
          </a:p>
        </p:txBody>
      </p:sp>
      <p:sp>
        <p:nvSpPr>
          <p:cNvPr id="25605" name="TextBox 5"/>
          <p:cNvSpPr txBox="1">
            <a:spLocks noChangeArrowheads="1"/>
          </p:cNvSpPr>
          <p:nvPr/>
        </p:nvSpPr>
        <p:spPr bwMode="auto">
          <a:xfrm>
            <a:off x="268123" y="1515600"/>
            <a:ext cx="2173288" cy="13480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Program</a:t>
            </a:r>
          </a:p>
          <a:p>
            <a:pPr eaLnBrk="1" hangingPunct="1">
              <a:buFontTx/>
              <a:buNone/>
            </a:pPr>
            <a:r>
              <a:rPr lang="en-US" sz="1800" b="1" dirty="0">
                <a:solidFill>
                  <a:srgbClr val="000080"/>
                </a:solidFill>
              </a:rPr>
              <a:t>(software, code, executable, binary)</a:t>
            </a:r>
          </a:p>
        </p:txBody>
      </p:sp>
      <p:sp>
        <p:nvSpPr>
          <p:cNvPr id="25621" name="TextBox 39"/>
          <p:cNvSpPr txBox="1">
            <a:spLocks noChangeArrowheads="1"/>
          </p:cNvSpPr>
          <p:nvPr/>
        </p:nvSpPr>
        <p:spPr bwMode="auto">
          <a:xfrm>
            <a:off x="7573963" y="677334"/>
            <a:ext cx="77457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800"/>
              <a:t>*Not to scale</a:t>
            </a:r>
          </a:p>
        </p:txBody>
      </p:sp>
      <p:pic>
        <p:nvPicPr>
          <p:cNvPr id="25622" name="Picture 40" descr="RStudio-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617" y="3018771"/>
            <a:ext cx="911150" cy="858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Arial" charset="0"/>
              </a:rPr>
              <a:t>How Software Works*</a:t>
            </a:r>
          </a:p>
        </p:txBody>
      </p:sp>
      <p:sp>
        <p:nvSpPr>
          <p:cNvPr id="2560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F17DFDEE-2169-AB45-82FC-DEEE28EF9C49}" type="slidenum">
              <a:rPr lang="en-US" sz="1400">
                <a:solidFill>
                  <a:srgbClr val="FF8000"/>
                </a:solidFill>
              </a:rPr>
              <a:pPr/>
              <a:t>11</a:t>
            </a:fld>
            <a:endParaRPr lang="en-US" sz="1400">
              <a:solidFill>
                <a:srgbClr val="FF8000"/>
              </a:solidFill>
            </a:endParaRPr>
          </a:p>
        </p:txBody>
      </p:sp>
      <p:sp>
        <p:nvSpPr>
          <p:cNvPr id="25605" name="TextBox 5"/>
          <p:cNvSpPr txBox="1">
            <a:spLocks noChangeArrowheads="1"/>
          </p:cNvSpPr>
          <p:nvPr/>
        </p:nvSpPr>
        <p:spPr bwMode="auto">
          <a:xfrm>
            <a:off x="268123" y="1515600"/>
            <a:ext cx="2173288" cy="13480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Program</a:t>
            </a:r>
          </a:p>
          <a:p>
            <a:pPr eaLnBrk="1" hangingPunct="1">
              <a:buFontTx/>
              <a:buNone/>
            </a:pPr>
            <a:r>
              <a:rPr lang="en-US" sz="1800" b="1" dirty="0">
                <a:solidFill>
                  <a:srgbClr val="000080"/>
                </a:solidFill>
              </a:rPr>
              <a:t>(software, code, executable, binary)</a:t>
            </a:r>
          </a:p>
        </p:txBody>
      </p:sp>
      <p:sp>
        <p:nvSpPr>
          <p:cNvPr id="25606" name="TextBox 9"/>
          <p:cNvSpPr txBox="1">
            <a:spLocks noChangeArrowheads="1"/>
          </p:cNvSpPr>
          <p:nvPr/>
        </p:nvSpPr>
        <p:spPr bwMode="auto">
          <a:xfrm>
            <a:off x="2410373" y="1515600"/>
            <a:ext cx="2662237" cy="11633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Running Program</a:t>
            </a:r>
          </a:p>
          <a:p>
            <a:pPr eaLnBrk="1" hangingPunct="1">
              <a:buFontTx/>
              <a:buNone/>
            </a:pPr>
            <a:r>
              <a:rPr lang="en-US" sz="1800" b="1" dirty="0">
                <a:solidFill>
                  <a:srgbClr val="000080"/>
                </a:solidFill>
              </a:rPr>
              <a:t>(process, instance)</a:t>
            </a:r>
          </a:p>
        </p:txBody>
      </p:sp>
      <p:sp>
        <p:nvSpPr>
          <p:cNvPr id="25611" name="TextBox 15"/>
          <p:cNvSpPr txBox="1">
            <a:spLocks noChangeArrowheads="1"/>
          </p:cNvSpPr>
          <p:nvPr/>
        </p:nvSpPr>
        <p:spPr bwMode="auto">
          <a:xfrm>
            <a:off x="1344067" y="3109502"/>
            <a:ext cx="13246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launches to</a:t>
            </a:r>
          </a:p>
        </p:txBody>
      </p:sp>
      <p:sp>
        <p:nvSpPr>
          <p:cNvPr id="25621" name="TextBox 39"/>
          <p:cNvSpPr txBox="1">
            <a:spLocks noChangeArrowheads="1"/>
          </p:cNvSpPr>
          <p:nvPr/>
        </p:nvSpPr>
        <p:spPr bwMode="auto">
          <a:xfrm>
            <a:off x="7573963" y="677334"/>
            <a:ext cx="77457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800"/>
              <a:t>*Not to scale</a:t>
            </a:r>
          </a:p>
        </p:txBody>
      </p:sp>
      <p:pic>
        <p:nvPicPr>
          <p:cNvPr id="25622" name="Picture 40" descr="RStudio-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617" y="3018771"/>
            <a:ext cx="911150" cy="858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3" name="Picture 42" descr="rstudio-we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1225" y="2847946"/>
            <a:ext cx="16494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Straight Arrow Connector 34">
            <a:extLst>
              <a:ext uri="{FF2B5EF4-FFF2-40B4-BE49-F238E27FC236}">
                <a16:creationId xmlns:a16="http://schemas.microsoft.com/office/drawing/2014/main" id="{A75B9A13-EB97-FD4E-A526-B46AE2F56505}"/>
              </a:ext>
            </a:extLst>
          </p:cNvPr>
          <p:cNvCxnSpPr>
            <a:stCxn id="25622" idx="3"/>
            <a:endCxn id="25623" idx="1"/>
          </p:cNvCxnSpPr>
          <p:nvPr/>
        </p:nvCxnSpPr>
        <p:spPr bwMode="auto">
          <a:xfrm>
            <a:off x="1354767" y="3448058"/>
            <a:ext cx="1146458" cy="3138"/>
          </a:xfrm>
          <a:prstGeom prst="straightConnector1">
            <a:avLst/>
          </a:prstGeom>
          <a:noFill/>
          <a:ln w="9525" cap="flat" cmpd="sng" algn="ctr">
            <a:solidFill>
              <a:srgbClr val="0000CC"/>
            </a:solidFill>
            <a:prstDash val="solid"/>
            <a:round/>
            <a:headEnd type="none" w="med" len="med"/>
            <a:tailEnd type="triangle"/>
          </a:ln>
          <a:effectLst/>
        </p:spPr>
      </p:cxnSp>
    </p:spTree>
    <p:extLst>
      <p:ext uri="{BB962C8B-B14F-4D97-AF65-F5344CB8AC3E}">
        <p14:creationId xmlns:p14="http://schemas.microsoft.com/office/powerpoint/2010/main" val="250185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Arial" charset="0"/>
              </a:rPr>
              <a:t>How Software Works*</a:t>
            </a:r>
          </a:p>
        </p:txBody>
      </p:sp>
      <p:sp>
        <p:nvSpPr>
          <p:cNvPr id="2560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F17DFDEE-2169-AB45-82FC-DEEE28EF9C49}" type="slidenum">
              <a:rPr lang="en-US" sz="1400">
                <a:solidFill>
                  <a:srgbClr val="FF8000"/>
                </a:solidFill>
              </a:rPr>
              <a:pPr/>
              <a:t>12</a:t>
            </a:fld>
            <a:endParaRPr lang="en-US" sz="1400">
              <a:solidFill>
                <a:srgbClr val="FF8000"/>
              </a:solidFill>
            </a:endParaRPr>
          </a:p>
        </p:txBody>
      </p:sp>
      <p:sp>
        <p:nvSpPr>
          <p:cNvPr id="25605" name="TextBox 5"/>
          <p:cNvSpPr txBox="1">
            <a:spLocks noChangeArrowheads="1"/>
          </p:cNvSpPr>
          <p:nvPr/>
        </p:nvSpPr>
        <p:spPr bwMode="auto">
          <a:xfrm>
            <a:off x="268123" y="1515600"/>
            <a:ext cx="2173288" cy="13480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Program</a:t>
            </a:r>
          </a:p>
          <a:p>
            <a:pPr eaLnBrk="1" hangingPunct="1">
              <a:buFontTx/>
              <a:buNone/>
            </a:pPr>
            <a:r>
              <a:rPr lang="en-US" sz="1800" b="1" dirty="0">
                <a:solidFill>
                  <a:srgbClr val="000080"/>
                </a:solidFill>
              </a:rPr>
              <a:t>(software, code, executable, binary)</a:t>
            </a:r>
          </a:p>
        </p:txBody>
      </p:sp>
      <p:sp>
        <p:nvSpPr>
          <p:cNvPr id="25606" name="TextBox 9"/>
          <p:cNvSpPr txBox="1">
            <a:spLocks noChangeArrowheads="1"/>
          </p:cNvSpPr>
          <p:nvPr/>
        </p:nvSpPr>
        <p:spPr bwMode="auto">
          <a:xfrm>
            <a:off x="2410373" y="1515600"/>
            <a:ext cx="2662237" cy="11633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Running Program</a:t>
            </a:r>
          </a:p>
          <a:p>
            <a:pPr eaLnBrk="1" hangingPunct="1">
              <a:buFontTx/>
              <a:buNone/>
            </a:pPr>
            <a:r>
              <a:rPr lang="en-US" sz="1800" b="1" dirty="0">
                <a:solidFill>
                  <a:srgbClr val="000080"/>
                </a:solidFill>
              </a:rPr>
              <a:t>(process, instance)</a:t>
            </a:r>
          </a:p>
        </p:txBody>
      </p:sp>
      <p:sp>
        <p:nvSpPr>
          <p:cNvPr id="25609" name="TextBox 7"/>
          <p:cNvSpPr txBox="1">
            <a:spLocks noChangeArrowheads="1"/>
          </p:cNvSpPr>
          <p:nvPr/>
        </p:nvSpPr>
        <p:spPr bwMode="auto">
          <a:xfrm>
            <a:off x="3107892" y="4718432"/>
            <a:ext cx="10556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runs own tasks</a:t>
            </a:r>
          </a:p>
        </p:txBody>
      </p:sp>
      <p:sp>
        <p:nvSpPr>
          <p:cNvPr id="25611" name="TextBox 15"/>
          <p:cNvSpPr txBox="1">
            <a:spLocks noChangeArrowheads="1"/>
          </p:cNvSpPr>
          <p:nvPr/>
        </p:nvSpPr>
        <p:spPr bwMode="auto">
          <a:xfrm>
            <a:off x="1344067" y="3109502"/>
            <a:ext cx="13246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launches to</a:t>
            </a:r>
          </a:p>
        </p:txBody>
      </p:sp>
      <p:sp>
        <p:nvSpPr>
          <p:cNvPr id="25620" name="TextBox 71"/>
          <p:cNvSpPr txBox="1">
            <a:spLocks noChangeArrowheads="1"/>
          </p:cNvSpPr>
          <p:nvPr/>
        </p:nvSpPr>
        <p:spPr bwMode="auto">
          <a:xfrm>
            <a:off x="1180402" y="4142040"/>
            <a:ext cx="18827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depends on</a:t>
            </a:r>
          </a:p>
        </p:txBody>
      </p:sp>
      <p:sp>
        <p:nvSpPr>
          <p:cNvPr id="25621" name="TextBox 39"/>
          <p:cNvSpPr txBox="1">
            <a:spLocks noChangeArrowheads="1"/>
          </p:cNvSpPr>
          <p:nvPr/>
        </p:nvSpPr>
        <p:spPr bwMode="auto">
          <a:xfrm>
            <a:off x="7573963" y="677334"/>
            <a:ext cx="77457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800"/>
              <a:t>*Not to scale</a:t>
            </a:r>
          </a:p>
        </p:txBody>
      </p:sp>
      <p:pic>
        <p:nvPicPr>
          <p:cNvPr id="25622" name="Picture 40" descr="RStudio-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617" y="3018771"/>
            <a:ext cx="911150" cy="858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3" name="Picture 42" descr="rstudio-we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1225" y="2847946"/>
            <a:ext cx="16494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4" name="Picture 53" descr="Rlogo-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388" y="4472070"/>
            <a:ext cx="76064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Straight Arrow Connector 34">
            <a:extLst>
              <a:ext uri="{FF2B5EF4-FFF2-40B4-BE49-F238E27FC236}">
                <a16:creationId xmlns:a16="http://schemas.microsoft.com/office/drawing/2014/main" id="{A75B9A13-EB97-FD4E-A526-B46AE2F56505}"/>
              </a:ext>
            </a:extLst>
          </p:cNvPr>
          <p:cNvCxnSpPr>
            <a:stCxn id="25622" idx="3"/>
            <a:endCxn id="25623" idx="1"/>
          </p:cNvCxnSpPr>
          <p:nvPr/>
        </p:nvCxnSpPr>
        <p:spPr bwMode="auto">
          <a:xfrm>
            <a:off x="1354767" y="3448058"/>
            <a:ext cx="1146458" cy="3138"/>
          </a:xfrm>
          <a:prstGeom prst="straightConnector1">
            <a:avLst/>
          </a:prstGeom>
          <a:noFill/>
          <a:ln w="9525" cap="flat" cmpd="sng" algn="ctr">
            <a:solidFill>
              <a:srgbClr val="0000CC"/>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01EBFE87-92D9-014E-8743-2C3272358FDB}"/>
              </a:ext>
            </a:extLst>
          </p:cNvPr>
          <p:cNvCxnSpPr>
            <a:stCxn id="25623" idx="2"/>
            <a:endCxn id="25624" idx="3"/>
          </p:cNvCxnSpPr>
          <p:nvPr/>
        </p:nvCxnSpPr>
        <p:spPr bwMode="auto">
          <a:xfrm flipH="1">
            <a:off x="1184028" y="4054446"/>
            <a:ext cx="2141904" cy="707343"/>
          </a:xfrm>
          <a:prstGeom prst="straightConnector1">
            <a:avLst/>
          </a:prstGeom>
          <a:noFill/>
          <a:ln w="9525" cap="flat" cmpd="sng" algn="ctr">
            <a:solidFill>
              <a:srgbClr val="0000CC"/>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8195A506-5FBB-454A-866E-68371D2D3171}"/>
              </a:ext>
            </a:extLst>
          </p:cNvPr>
          <p:cNvCxnSpPr>
            <a:stCxn id="25623" idx="2"/>
            <a:endCxn id="25609" idx="0"/>
          </p:cNvCxnSpPr>
          <p:nvPr/>
        </p:nvCxnSpPr>
        <p:spPr bwMode="auto">
          <a:xfrm>
            <a:off x="3325932" y="4054446"/>
            <a:ext cx="309804" cy="663986"/>
          </a:xfrm>
          <a:prstGeom prst="straightConnector1">
            <a:avLst/>
          </a:prstGeom>
          <a:noFill/>
          <a:ln w="9525" cap="flat" cmpd="sng" algn="ctr">
            <a:solidFill>
              <a:srgbClr val="0000CC"/>
            </a:solidFill>
            <a:prstDash val="solid"/>
            <a:round/>
            <a:headEnd type="none" w="med" len="med"/>
            <a:tailEnd type="triangle"/>
          </a:ln>
          <a:effectLst/>
        </p:spPr>
      </p:cxnSp>
    </p:spTree>
    <p:extLst>
      <p:ext uri="{BB962C8B-B14F-4D97-AF65-F5344CB8AC3E}">
        <p14:creationId xmlns:p14="http://schemas.microsoft.com/office/powerpoint/2010/main" val="316510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Arial" charset="0"/>
              </a:rPr>
              <a:t>How Software Works*</a:t>
            </a:r>
          </a:p>
        </p:txBody>
      </p:sp>
      <p:sp>
        <p:nvSpPr>
          <p:cNvPr id="2560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F17DFDEE-2169-AB45-82FC-DEEE28EF9C49}" type="slidenum">
              <a:rPr lang="en-US" sz="1400">
                <a:solidFill>
                  <a:srgbClr val="FF8000"/>
                </a:solidFill>
              </a:rPr>
              <a:pPr/>
              <a:t>13</a:t>
            </a:fld>
            <a:endParaRPr lang="en-US" sz="1400">
              <a:solidFill>
                <a:srgbClr val="FF8000"/>
              </a:solidFill>
            </a:endParaRPr>
          </a:p>
        </p:txBody>
      </p:sp>
      <p:pic>
        <p:nvPicPr>
          <p:cNvPr id="25604" name="Picture 4" descr="o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0842" y="2759479"/>
            <a:ext cx="1481970" cy="1377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TextBox 5"/>
          <p:cNvSpPr txBox="1">
            <a:spLocks noChangeArrowheads="1"/>
          </p:cNvSpPr>
          <p:nvPr/>
        </p:nvSpPr>
        <p:spPr bwMode="auto">
          <a:xfrm>
            <a:off x="268123" y="1515600"/>
            <a:ext cx="2173288" cy="13480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Program</a:t>
            </a:r>
          </a:p>
          <a:p>
            <a:pPr eaLnBrk="1" hangingPunct="1">
              <a:buFontTx/>
              <a:buNone/>
            </a:pPr>
            <a:r>
              <a:rPr lang="en-US" sz="1800" b="1" dirty="0">
                <a:solidFill>
                  <a:srgbClr val="000080"/>
                </a:solidFill>
              </a:rPr>
              <a:t>(software, code, executable, binary)</a:t>
            </a:r>
          </a:p>
        </p:txBody>
      </p:sp>
      <p:sp>
        <p:nvSpPr>
          <p:cNvPr id="25606" name="TextBox 9"/>
          <p:cNvSpPr txBox="1">
            <a:spLocks noChangeArrowheads="1"/>
          </p:cNvSpPr>
          <p:nvPr/>
        </p:nvSpPr>
        <p:spPr bwMode="auto">
          <a:xfrm>
            <a:off x="2410373" y="1515600"/>
            <a:ext cx="2662237" cy="11633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Running Program</a:t>
            </a:r>
          </a:p>
          <a:p>
            <a:pPr eaLnBrk="1" hangingPunct="1">
              <a:buFontTx/>
              <a:buNone/>
            </a:pPr>
            <a:r>
              <a:rPr lang="en-US" sz="1800" b="1" dirty="0">
                <a:solidFill>
                  <a:srgbClr val="000080"/>
                </a:solidFill>
              </a:rPr>
              <a:t>(process, instance)</a:t>
            </a:r>
          </a:p>
        </p:txBody>
      </p:sp>
      <p:sp>
        <p:nvSpPr>
          <p:cNvPr id="25608" name="TextBox 11"/>
          <p:cNvSpPr txBox="1">
            <a:spLocks noChangeArrowheads="1"/>
          </p:cNvSpPr>
          <p:nvPr/>
        </p:nvSpPr>
        <p:spPr bwMode="auto">
          <a:xfrm>
            <a:off x="4964034" y="1516975"/>
            <a:ext cx="1622425"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Operating System</a:t>
            </a:r>
            <a:endParaRPr lang="en-US" sz="1800" b="1" dirty="0">
              <a:solidFill>
                <a:srgbClr val="000080"/>
              </a:solidFill>
            </a:endParaRPr>
          </a:p>
        </p:txBody>
      </p:sp>
      <p:sp>
        <p:nvSpPr>
          <p:cNvPr id="25609" name="TextBox 7"/>
          <p:cNvSpPr txBox="1">
            <a:spLocks noChangeArrowheads="1"/>
          </p:cNvSpPr>
          <p:nvPr/>
        </p:nvSpPr>
        <p:spPr bwMode="auto">
          <a:xfrm>
            <a:off x="3107892" y="4718432"/>
            <a:ext cx="10556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runs own tasks</a:t>
            </a:r>
          </a:p>
        </p:txBody>
      </p:sp>
      <p:sp>
        <p:nvSpPr>
          <p:cNvPr id="25610" name="TextBox 14"/>
          <p:cNvSpPr txBox="1">
            <a:spLocks noChangeArrowheads="1"/>
          </p:cNvSpPr>
          <p:nvPr/>
        </p:nvSpPr>
        <p:spPr bwMode="auto">
          <a:xfrm>
            <a:off x="4101803" y="2896434"/>
            <a:ext cx="13636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makes requests</a:t>
            </a:r>
          </a:p>
        </p:txBody>
      </p:sp>
      <p:sp>
        <p:nvSpPr>
          <p:cNvPr id="25611" name="TextBox 15"/>
          <p:cNvSpPr txBox="1">
            <a:spLocks noChangeArrowheads="1"/>
          </p:cNvSpPr>
          <p:nvPr/>
        </p:nvSpPr>
        <p:spPr bwMode="auto">
          <a:xfrm>
            <a:off x="1344067" y="3109502"/>
            <a:ext cx="13246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launches to</a:t>
            </a:r>
          </a:p>
        </p:txBody>
      </p:sp>
      <p:sp>
        <p:nvSpPr>
          <p:cNvPr id="25617" name="TextBox 62"/>
          <p:cNvSpPr txBox="1">
            <a:spLocks noChangeArrowheads="1"/>
          </p:cNvSpPr>
          <p:nvPr/>
        </p:nvSpPr>
        <p:spPr bwMode="auto">
          <a:xfrm>
            <a:off x="4124537" y="3440888"/>
            <a:ext cx="12858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monitors running programs</a:t>
            </a:r>
          </a:p>
        </p:txBody>
      </p:sp>
      <p:sp>
        <p:nvSpPr>
          <p:cNvPr id="25620" name="TextBox 71"/>
          <p:cNvSpPr txBox="1">
            <a:spLocks noChangeArrowheads="1"/>
          </p:cNvSpPr>
          <p:nvPr/>
        </p:nvSpPr>
        <p:spPr bwMode="auto">
          <a:xfrm>
            <a:off x="1180402" y="4142040"/>
            <a:ext cx="18827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depends on</a:t>
            </a:r>
          </a:p>
        </p:txBody>
      </p:sp>
      <p:sp>
        <p:nvSpPr>
          <p:cNvPr id="25621" name="TextBox 39"/>
          <p:cNvSpPr txBox="1">
            <a:spLocks noChangeArrowheads="1"/>
          </p:cNvSpPr>
          <p:nvPr/>
        </p:nvSpPr>
        <p:spPr bwMode="auto">
          <a:xfrm>
            <a:off x="7573963" y="677334"/>
            <a:ext cx="77457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800"/>
              <a:t>*Not to scale</a:t>
            </a:r>
          </a:p>
        </p:txBody>
      </p:sp>
      <p:pic>
        <p:nvPicPr>
          <p:cNvPr id="25622" name="Picture 40" descr="RStudio-Ba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617" y="3018771"/>
            <a:ext cx="911150" cy="858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3" name="Picture 42" descr="rstudio-we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1225" y="2847946"/>
            <a:ext cx="16494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4" name="Picture 53" descr="Rlogo-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388" y="4472070"/>
            <a:ext cx="76064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3" name="Straight Arrow Connector 32">
            <a:extLst>
              <a:ext uri="{FF2B5EF4-FFF2-40B4-BE49-F238E27FC236}">
                <a16:creationId xmlns:a16="http://schemas.microsoft.com/office/drawing/2014/main" id="{FBA30F1F-9C77-5044-A730-6400D360FB6A}"/>
              </a:ext>
            </a:extLst>
          </p:cNvPr>
          <p:cNvCxnSpPr>
            <a:stCxn id="25623" idx="3"/>
            <a:endCxn id="25604" idx="1"/>
          </p:cNvCxnSpPr>
          <p:nvPr/>
        </p:nvCxnSpPr>
        <p:spPr bwMode="auto">
          <a:xfrm flipV="1">
            <a:off x="4150638" y="3448057"/>
            <a:ext cx="970204" cy="3139"/>
          </a:xfrm>
          <a:prstGeom prst="straightConnector1">
            <a:avLst/>
          </a:prstGeom>
          <a:noFill/>
          <a:ln w="9525" cap="flat" cmpd="sng" algn="ctr">
            <a:solidFill>
              <a:srgbClr val="0000CC"/>
            </a:solidFill>
            <a:prstDash val="solid"/>
            <a:round/>
            <a:headEnd type="triangle"/>
            <a:tailEnd type="triangle"/>
          </a:ln>
          <a:effectLst/>
        </p:spPr>
      </p:cxnSp>
      <p:cxnSp>
        <p:nvCxnSpPr>
          <p:cNvPr id="35" name="Straight Arrow Connector 34">
            <a:extLst>
              <a:ext uri="{FF2B5EF4-FFF2-40B4-BE49-F238E27FC236}">
                <a16:creationId xmlns:a16="http://schemas.microsoft.com/office/drawing/2014/main" id="{A75B9A13-EB97-FD4E-A526-B46AE2F56505}"/>
              </a:ext>
            </a:extLst>
          </p:cNvPr>
          <p:cNvCxnSpPr>
            <a:stCxn id="25622" idx="3"/>
            <a:endCxn id="25623" idx="1"/>
          </p:cNvCxnSpPr>
          <p:nvPr/>
        </p:nvCxnSpPr>
        <p:spPr bwMode="auto">
          <a:xfrm>
            <a:off x="1354767" y="3448058"/>
            <a:ext cx="1146458" cy="3138"/>
          </a:xfrm>
          <a:prstGeom prst="straightConnector1">
            <a:avLst/>
          </a:prstGeom>
          <a:noFill/>
          <a:ln w="9525" cap="flat" cmpd="sng" algn="ctr">
            <a:solidFill>
              <a:srgbClr val="0000CC"/>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01EBFE87-92D9-014E-8743-2C3272358FDB}"/>
              </a:ext>
            </a:extLst>
          </p:cNvPr>
          <p:cNvCxnSpPr>
            <a:stCxn id="25623" idx="2"/>
            <a:endCxn id="25624" idx="3"/>
          </p:cNvCxnSpPr>
          <p:nvPr/>
        </p:nvCxnSpPr>
        <p:spPr bwMode="auto">
          <a:xfrm flipH="1">
            <a:off x="1184028" y="4054446"/>
            <a:ext cx="2141904" cy="707343"/>
          </a:xfrm>
          <a:prstGeom prst="straightConnector1">
            <a:avLst/>
          </a:prstGeom>
          <a:noFill/>
          <a:ln w="9525" cap="flat" cmpd="sng" algn="ctr">
            <a:solidFill>
              <a:srgbClr val="0000CC"/>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8195A506-5FBB-454A-866E-68371D2D3171}"/>
              </a:ext>
            </a:extLst>
          </p:cNvPr>
          <p:cNvCxnSpPr>
            <a:stCxn id="25623" idx="2"/>
            <a:endCxn id="25609" idx="0"/>
          </p:cNvCxnSpPr>
          <p:nvPr/>
        </p:nvCxnSpPr>
        <p:spPr bwMode="auto">
          <a:xfrm>
            <a:off x="3325932" y="4054446"/>
            <a:ext cx="309804" cy="663986"/>
          </a:xfrm>
          <a:prstGeom prst="straightConnector1">
            <a:avLst/>
          </a:prstGeom>
          <a:noFill/>
          <a:ln w="9525" cap="flat" cmpd="sng" algn="ctr">
            <a:solidFill>
              <a:srgbClr val="0000CC"/>
            </a:solidFill>
            <a:prstDash val="solid"/>
            <a:round/>
            <a:headEnd type="none" w="med" len="med"/>
            <a:tailEnd type="triangle"/>
          </a:ln>
          <a:effectLst/>
        </p:spPr>
      </p:cxnSp>
    </p:spTree>
    <p:extLst>
      <p:ext uri="{BB962C8B-B14F-4D97-AF65-F5344CB8AC3E}">
        <p14:creationId xmlns:p14="http://schemas.microsoft.com/office/powerpoint/2010/main" val="1288861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Arial" charset="0"/>
              </a:rPr>
              <a:t>How Software Works*</a:t>
            </a:r>
          </a:p>
        </p:txBody>
      </p:sp>
      <p:sp>
        <p:nvSpPr>
          <p:cNvPr id="2560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F17DFDEE-2169-AB45-82FC-DEEE28EF9C49}" type="slidenum">
              <a:rPr lang="en-US" sz="1400">
                <a:solidFill>
                  <a:srgbClr val="FF8000"/>
                </a:solidFill>
              </a:rPr>
              <a:pPr/>
              <a:t>14</a:t>
            </a:fld>
            <a:endParaRPr lang="en-US" sz="1400">
              <a:solidFill>
                <a:srgbClr val="FF8000"/>
              </a:solidFill>
            </a:endParaRPr>
          </a:p>
        </p:txBody>
      </p:sp>
      <p:pic>
        <p:nvPicPr>
          <p:cNvPr id="25603" name="Picture 1" descr="motherboar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6654" y="2889377"/>
            <a:ext cx="1451881" cy="1117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4" descr="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0842" y="2759479"/>
            <a:ext cx="1481970" cy="1377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TextBox 5"/>
          <p:cNvSpPr txBox="1">
            <a:spLocks noChangeArrowheads="1"/>
          </p:cNvSpPr>
          <p:nvPr/>
        </p:nvSpPr>
        <p:spPr bwMode="auto">
          <a:xfrm>
            <a:off x="268123" y="1515600"/>
            <a:ext cx="2173288" cy="13480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Program</a:t>
            </a:r>
          </a:p>
          <a:p>
            <a:pPr eaLnBrk="1" hangingPunct="1">
              <a:buFontTx/>
              <a:buNone/>
            </a:pPr>
            <a:r>
              <a:rPr lang="en-US" sz="1800" b="1" dirty="0">
                <a:solidFill>
                  <a:srgbClr val="000080"/>
                </a:solidFill>
              </a:rPr>
              <a:t>(software, code, executable, binary)</a:t>
            </a:r>
          </a:p>
        </p:txBody>
      </p:sp>
      <p:sp>
        <p:nvSpPr>
          <p:cNvPr id="25606" name="TextBox 9"/>
          <p:cNvSpPr txBox="1">
            <a:spLocks noChangeArrowheads="1"/>
          </p:cNvSpPr>
          <p:nvPr/>
        </p:nvSpPr>
        <p:spPr bwMode="auto">
          <a:xfrm>
            <a:off x="2410373" y="1515600"/>
            <a:ext cx="2662237" cy="11633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Running Program</a:t>
            </a:r>
          </a:p>
          <a:p>
            <a:pPr eaLnBrk="1" hangingPunct="1">
              <a:buFontTx/>
              <a:buNone/>
            </a:pPr>
            <a:r>
              <a:rPr lang="en-US" sz="1800" b="1" dirty="0">
                <a:solidFill>
                  <a:srgbClr val="000080"/>
                </a:solidFill>
              </a:rPr>
              <a:t>(process, instance)</a:t>
            </a:r>
          </a:p>
        </p:txBody>
      </p:sp>
      <p:sp>
        <p:nvSpPr>
          <p:cNvPr id="25607" name="TextBox 10"/>
          <p:cNvSpPr txBox="1">
            <a:spLocks noChangeArrowheads="1"/>
          </p:cNvSpPr>
          <p:nvPr/>
        </p:nvSpPr>
        <p:spPr bwMode="auto">
          <a:xfrm>
            <a:off x="6958281" y="1516975"/>
            <a:ext cx="1760538" cy="1071062"/>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Hardware</a:t>
            </a:r>
          </a:p>
          <a:p>
            <a:pPr eaLnBrk="1" hangingPunct="1">
              <a:buFontTx/>
              <a:buNone/>
            </a:pPr>
            <a:r>
              <a:rPr lang="en-US" sz="1800" b="1" dirty="0">
                <a:solidFill>
                  <a:srgbClr val="000080"/>
                </a:solidFill>
              </a:rPr>
              <a:t>(processors, memory, disk)</a:t>
            </a:r>
          </a:p>
        </p:txBody>
      </p:sp>
      <p:sp>
        <p:nvSpPr>
          <p:cNvPr id="25608" name="TextBox 11"/>
          <p:cNvSpPr txBox="1">
            <a:spLocks noChangeArrowheads="1"/>
          </p:cNvSpPr>
          <p:nvPr/>
        </p:nvSpPr>
        <p:spPr bwMode="auto">
          <a:xfrm>
            <a:off x="4964034" y="1516975"/>
            <a:ext cx="1622425"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b="1" dirty="0">
                <a:solidFill>
                  <a:srgbClr val="000080"/>
                </a:solidFill>
              </a:rPr>
              <a:t>Operating System</a:t>
            </a:r>
            <a:endParaRPr lang="en-US" sz="1800" b="1" dirty="0">
              <a:solidFill>
                <a:srgbClr val="000080"/>
              </a:solidFill>
            </a:endParaRPr>
          </a:p>
        </p:txBody>
      </p:sp>
      <p:sp>
        <p:nvSpPr>
          <p:cNvPr id="25609" name="TextBox 7"/>
          <p:cNvSpPr txBox="1">
            <a:spLocks noChangeArrowheads="1"/>
          </p:cNvSpPr>
          <p:nvPr/>
        </p:nvSpPr>
        <p:spPr bwMode="auto">
          <a:xfrm>
            <a:off x="3107892" y="4718432"/>
            <a:ext cx="10556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runs own tasks</a:t>
            </a:r>
          </a:p>
        </p:txBody>
      </p:sp>
      <p:sp>
        <p:nvSpPr>
          <p:cNvPr id="25610" name="TextBox 14"/>
          <p:cNvSpPr txBox="1">
            <a:spLocks noChangeArrowheads="1"/>
          </p:cNvSpPr>
          <p:nvPr/>
        </p:nvSpPr>
        <p:spPr bwMode="auto">
          <a:xfrm>
            <a:off x="4101803" y="2896434"/>
            <a:ext cx="13636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makes requests</a:t>
            </a:r>
          </a:p>
        </p:txBody>
      </p:sp>
      <p:sp>
        <p:nvSpPr>
          <p:cNvPr id="25611" name="TextBox 15"/>
          <p:cNvSpPr txBox="1">
            <a:spLocks noChangeArrowheads="1"/>
          </p:cNvSpPr>
          <p:nvPr/>
        </p:nvSpPr>
        <p:spPr bwMode="auto">
          <a:xfrm>
            <a:off x="1344067" y="3109502"/>
            <a:ext cx="13246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launches to</a:t>
            </a:r>
          </a:p>
        </p:txBody>
      </p:sp>
      <p:sp>
        <p:nvSpPr>
          <p:cNvPr id="25612" name="TextBox 16"/>
          <p:cNvSpPr txBox="1">
            <a:spLocks noChangeArrowheads="1"/>
          </p:cNvSpPr>
          <p:nvPr/>
        </p:nvSpPr>
        <p:spPr bwMode="auto">
          <a:xfrm>
            <a:off x="6212246" y="3469653"/>
            <a:ext cx="11144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translates program’s request</a:t>
            </a:r>
          </a:p>
        </p:txBody>
      </p:sp>
      <p:sp>
        <p:nvSpPr>
          <p:cNvPr id="25617" name="TextBox 62"/>
          <p:cNvSpPr txBox="1">
            <a:spLocks noChangeArrowheads="1"/>
          </p:cNvSpPr>
          <p:nvPr/>
        </p:nvSpPr>
        <p:spPr bwMode="auto">
          <a:xfrm>
            <a:off x="4124537" y="3440888"/>
            <a:ext cx="12858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monitors running programs</a:t>
            </a:r>
          </a:p>
        </p:txBody>
      </p:sp>
      <p:sp>
        <p:nvSpPr>
          <p:cNvPr id="25620" name="TextBox 71"/>
          <p:cNvSpPr txBox="1">
            <a:spLocks noChangeArrowheads="1"/>
          </p:cNvSpPr>
          <p:nvPr/>
        </p:nvSpPr>
        <p:spPr bwMode="auto">
          <a:xfrm>
            <a:off x="1180402" y="4142040"/>
            <a:ext cx="18827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depends on</a:t>
            </a:r>
          </a:p>
        </p:txBody>
      </p:sp>
      <p:sp>
        <p:nvSpPr>
          <p:cNvPr id="25621" name="TextBox 39"/>
          <p:cNvSpPr txBox="1">
            <a:spLocks noChangeArrowheads="1"/>
          </p:cNvSpPr>
          <p:nvPr/>
        </p:nvSpPr>
        <p:spPr bwMode="auto">
          <a:xfrm>
            <a:off x="7573963" y="677334"/>
            <a:ext cx="77457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800"/>
              <a:t>*Not to scale</a:t>
            </a:r>
          </a:p>
        </p:txBody>
      </p:sp>
      <p:pic>
        <p:nvPicPr>
          <p:cNvPr id="25622" name="Picture 40" descr="RStudio-B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617" y="3018771"/>
            <a:ext cx="911150" cy="858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3" name="Picture 42" descr="rstudio-we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1225" y="2847946"/>
            <a:ext cx="16494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4" name="Picture 53" descr="Rlogo-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388" y="4472070"/>
            <a:ext cx="76064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3" name="Straight Arrow Connector 32">
            <a:extLst>
              <a:ext uri="{FF2B5EF4-FFF2-40B4-BE49-F238E27FC236}">
                <a16:creationId xmlns:a16="http://schemas.microsoft.com/office/drawing/2014/main" id="{FBA30F1F-9C77-5044-A730-6400D360FB6A}"/>
              </a:ext>
            </a:extLst>
          </p:cNvPr>
          <p:cNvCxnSpPr>
            <a:stCxn id="25623" idx="3"/>
            <a:endCxn id="25604" idx="1"/>
          </p:cNvCxnSpPr>
          <p:nvPr/>
        </p:nvCxnSpPr>
        <p:spPr bwMode="auto">
          <a:xfrm flipV="1">
            <a:off x="4150638" y="3448057"/>
            <a:ext cx="970204" cy="3139"/>
          </a:xfrm>
          <a:prstGeom prst="straightConnector1">
            <a:avLst/>
          </a:prstGeom>
          <a:noFill/>
          <a:ln w="9525" cap="flat" cmpd="sng" algn="ctr">
            <a:solidFill>
              <a:srgbClr val="0000CC"/>
            </a:solidFill>
            <a:prstDash val="solid"/>
            <a:round/>
            <a:headEnd type="triangle"/>
            <a:tailEnd type="triangle"/>
          </a:ln>
          <a:effectLst/>
        </p:spPr>
      </p:cxnSp>
      <p:cxnSp>
        <p:nvCxnSpPr>
          <p:cNvPr id="35" name="Straight Arrow Connector 34">
            <a:extLst>
              <a:ext uri="{FF2B5EF4-FFF2-40B4-BE49-F238E27FC236}">
                <a16:creationId xmlns:a16="http://schemas.microsoft.com/office/drawing/2014/main" id="{A75B9A13-EB97-FD4E-A526-B46AE2F56505}"/>
              </a:ext>
            </a:extLst>
          </p:cNvPr>
          <p:cNvCxnSpPr>
            <a:stCxn id="25622" idx="3"/>
            <a:endCxn id="25623" idx="1"/>
          </p:cNvCxnSpPr>
          <p:nvPr/>
        </p:nvCxnSpPr>
        <p:spPr bwMode="auto">
          <a:xfrm>
            <a:off x="1354767" y="3448058"/>
            <a:ext cx="1146458" cy="3138"/>
          </a:xfrm>
          <a:prstGeom prst="straightConnector1">
            <a:avLst/>
          </a:prstGeom>
          <a:noFill/>
          <a:ln w="9525" cap="flat" cmpd="sng" algn="ctr">
            <a:solidFill>
              <a:srgbClr val="0000CC"/>
            </a:solidFill>
            <a:prstDash val="solid"/>
            <a:round/>
            <a:headEnd type="none" w="med" len="med"/>
            <a:tailEnd type="triangle"/>
          </a:ln>
          <a:effectLst/>
        </p:spPr>
      </p:cxnSp>
      <p:cxnSp>
        <p:nvCxnSpPr>
          <p:cNvPr id="60" name="Straight Arrow Connector 59">
            <a:extLst>
              <a:ext uri="{FF2B5EF4-FFF2-40B4-BE49-F238E27FC236}">
                <a16:creationId xmlns:a16="http://schemas.microsoft.com/office/drawing/2014/main" id="{FF774B48-A9F6-A44F-942D-C5D7312D366F}"/>
              </a:ext>
            </a:extLst>
          </p:cNvPr>
          <p:cNvCxnSpPr>
            <a:cxnSpLocks/>
            <a:stCxn id="25604" idx="3"/>
            <a:endCxn id="25603" idx="1"/>
          </p:cNvCxnSpPr>
          <p:nvPr/>
        </p:nvCxnSpPr>
        <p:spPr bwMode="auto">
          <a:xfrm>
            <a:off x="6602812" y="3448057"/>
            <a:ext cx="573842" cy="0"/>
          </a:xfrm>
          <a:prstGeom prst="straightConnector1">
            <a:avLst/>
          </a:prstGeom>
          <a:noFill/>
          <a:ln w="9525" cap="flat" cmpd="sng" algn="ctr">
            <a:solidFill>
              <a:srgbClr val="0000CC"/>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01EBFE87-92D9-014E-8743-2C3272358FDB}"/>
              </a:ext>
            </a:extLst>
          </p:cNvPr>
          <p:cNvCxnSpPr>
            <a:stCxn id="25623" idx="2"/>
            <a:endCxn id="25624" idx="3"/>
          </p:cNvCxnSpPr>
          <p:nvPr/>
        </p:nvCxnSpPr>
        <p:spPr bwMode="auto">
          <a:xfrm flipH="1">
            <a:off x="1184028" y="4054446"/>
            <a:ext cx="2141904" cy="707343"/>
          </a:xfrm>
          <a:prstGeom prst="straightConnector1">
            <a:avLst/>
          </a:prstGeom>
          <a:noFill/>
          <a:ln w="9525" cap="flat" cmpd="sng" algn="ctr">
            <a:solidFill>
              <a:srgbClr val="0000CC"/>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8195A506-5FBB-454A-866E-68371D2D3171}"/>
              </a:ext>
            </a:extLst>
          </p:cNvPr>
          <p:cNvCxnSpPr>
            <a:stCxn id="25623" idx="2"/>
            <a:endCxn id="25609" idx="0"/>
          </p:cNvCxnSpPr>
          <p:nvPr/>
        </p:nvCxnSpPr>
        <p:spPr bwMode="auto">
          <a:xfrm>
            <a:off x="3325932" y="4054446"/>
            <a:ext cx="309804" cy="663986"/>
          </a:xfrm>
          <a:prstGeom prst="straightConnector1">
            <a:avLst/>
          </a:prstGeom>
          <a:noFill/>
          <a:ln w="9525" cap="flat" cmpd="sng" algn="ctr">
            <a:solidFill>
              <a:srgbClr val="0000CC"/>
            </a:solidFill>
            <a:prstDash val="solid"/>
            <a:round/>
            <a:headEnd type="none" w="med" len="med"/>
            <a:tailEnd type="triangle"/>
          </a:ln>
          <a:effectLst/>
        </p:spPr>
      </p:cxnSp>
    </p:spTree>
    <p:extLst>
      <p:ext uri="{BB962C8B-B14F-4D97-AF65-F5344CB8AC3E}">
        <p14:creationId xmlns:p14="http://schemas.microsoft.com/office/powerpoint/2010/main" val="127949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dirty="0">
                <a:latin typeface="Arial" charset="0"/>
              </a:rPr>
              <a:t>How Software Works</a:t>
            </a:r>
          </a:p>
        </p:txBody>
      </p:sp>
      <p:sp>
        <p:nvSpPr>
          <p:cNvPr id="27650" name="Content Placeholder 2"/>
          <p:cNvSpPr>
            <a:spLocks noGrp="1"/>
          </p:cNvSpPr>
          <p:nvPr>
            <p:ph idx="1"/>
          </p:nvPr>
        </p:nvSpPr>
        <p:spPr/>
        <p:txBody>
          <a:bodyPr/>
          <a:lstStyle/>
          <a:p>
            <a:pPr>
              <a:defRPr/>
            </a:pPr>
            <a:r>
              <a:rPr lang="en-US" sz="2800" dirty="0">
                <a:latin typeface="Arial" charset="0"/>
              </a:rPr>
              <a:t>Principle: </a:t>
            </a:r>
          </a:p>
          <a:p>
            <a:pPr lvl="1">
              <a:defRPr/>
            </a:pPr>
            <a:r>
              <a:rPr lang="en-US" sz="2400" dirty="0">
                <a:latin typeface="Arial" charset="0"/>
              </a:rPr>
              <a:t>Software depends on the operating system, and other installed programs.</a:t>
            </a:r>
          </a:p>
          <a:p>
            <a:pPr>
              <a:defRPr/>
            </a:pPr>
            <a:r>
              <a:rPr lang="en-US" sz="2800" dirty="0">
                <a:latin typeface="Arial" charset="0"/>
              </a:rPr>
              <a:t>Implications for DHTC:</a:t>
            </a:r>
          </a:p>
          <a:p>
            <a:pPr lvl="1">
              <a:defRPr/>
            </a:pPr>
            <a:r>
              <a:rPr lang="en-US" sz="2400" dirty="0">
                <a:latin typeface="Arial" charset="0"/>
              </a:rPr>
              <a:t>Software must be able to run on target operating system (usually Linux).</a:t>
            </a:r>
          </a:p>
          <a:p>
            <a:pPr lvl="1">
              <a:defRPr/>
            </a:pPr>
            <a:r>
              <a:rPr lang="en-US" sz="2400" dirty="0">
                <a:latin typeface="Arial" charset="0"/>
              </a:rPr>
              <a:t>Know what else your software depends on.</a:t>
            </a:r>
          </a:p>
        </p:txBody>
      </p:sp>
      <p:sp>
        <p:nvSpPr>
          <p:cNvPr id="2662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BBC07D80-03AD-8E4A-90A8-62C57FAA1FC8}" type="slidenum">
              <a:rPr lang="en-US" sz="1400">
                <a:solidFill>
                  <a:srgbClr val="FF8000"/>
                </a:solidFill>
              </a:rPr>
              <a:pPr/>
              <a:t>15</a:t>
            </a:fld>
            <a:endParaRPr lang="en-US" sz="1400">
              <a:solidFill>
                <a:srgbClr val="FF8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Arial" charset="0"/>
              </a:rPr>
              <a:t>Location, Location, Location</a:t>
            </a:r>
          </a:p>
        </p:txBody>
      </p:sp>
      <p:sp>
        <p:nvSpPr>
          <p:cNvPr id="27650" name="Content Placeholder 2"/>
          <p:cNvSpPr>
            <a:spLocks noGrp="1"/>
          </p:cNvSpPr>
          <p:nvPr>
            <p:ph idx="1"/>
          </p:nvPr>
        </p:nvSpPr>
        <p:spPr>
          <a:xfrm>
            <a:off x="774700" y="1111250"/>
            <a:ext cx="7772400" cy="1145646"/>
          </a:xfrm>
        </p:spPr>
        <p:txBody>
          <a:bodyPr/>
          <a:lstStyle/>
          <a:p>
            <a:r>
              <a:rPr lang="en-US">
                <a:latin typeface="Arial" charset="0"/>
              </a:rPr>
              <a:t>Where can software be installed?</a:t>
            </a:r>
          </a:p>
        </p:txBody>
      </p:sp>
      <p:sp>
        <p:nvSpPr>
          <p:cNvPr id="2765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AAF67FD6-3069-6348-AC4E-2C3F88FF4F0A}" type="slidenum">
              <a:rPr lang="en-US" sz="1400">
                <a:solidFill>
                  <a:srgbClr val="FF8000"/>
                </a:solidFill>
              </a:rPr>
              <a:pPr/>
              <a:t>16</a:t>
            </a:fld>
            <a:endParaRPr lang="en-US" sz="1400">
              <a:solidFill>
                <a:srgbClr val="FF8000"/>
              </a:solidFill>
            </a:endParaRPr>
          </a:p>
        </p:txBody>
      </p:sp>
      <p:sp>
        <p:nvSpPr>
          <p:cNvPr id="27652" name="Rounded Rectangle 6"/>
          <p:cNvSpPr>
            <a:spLocks noChangeArrowheads="1"/>
          </p:cNvSpPr>
          <p:nvPr/>
        </p:nvSpPr>
        <p:spPr bwMode="auto">
          <a:xfrm>
            <a:off x="508793" y="2645172"/>
            <a:ext cx="658813"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 /</a:t>
            </a:r>
          </a:p>
        </p:txBody>
      </p:sp>
      <p:sp>
        <p:nvSpPr>
          <p:cNvPr id="27653" name="Rounded Rectangle 11"/>
          <p:cNvSpPr>
            <a:spLocks noChangeArrowheads="1"/>
          </p:cNvSpPr>
          <p:nvPr/>
        </p:nvSpPr>
        <p:spPr bwMode="auto">
          <a:xfrm>
            <a:off x="1742284" y="1908874"/>
            <a:ext cx="1189121"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bin/</a:t>
            </a:r>
          </a:p>
        </p:txBody>
      </p:sp>
      <p:sp>
        <p:nvSpPr>
          <p:cNvPr id="27654" name="Rounded Rectangle 12"/>
          <p:cNvSpPr>
            <a:spLocks noChangeArrowheads="1"/>
          </p:cNvSpPr>
          <p:nvPr/>
        </p:nvSpPr>
        <p:spPr bwMode="auto">
          <a:xfrm>
            <a:off x="1740003" y="2552151"/>
            <a:ext cx="1191403"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err="1"/>
              <a:t>usr</a:t>
            </a:r>
            <a:r>
              <a:rPr lang="en-US" dirty="0"/>
              <a:t>/</a:t>
            </a:r>
          </a:p>
        </p:txBody>
      </p:sp>
      <p:sp>
        <p:nvSpPr>
          <p:cNvPr id="27655" name="Rounded Rectangle 13"/>
          <p:cNvSpPr>
            <a:spLocks noChangeArrowheads="1"/>
          </p:cNvSpPr>
          <p:nvPr/>
        </p:nvSpPr>
        <p:spPr bwMode="auto">
          <a:xfrm>
            <a:off x="1713345" y="3182291"/>
            <a:ext cx="1218062"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lib/</a:t>
            </a:r>
          </a:p>
        </p:txBody>
      </p:sp>
      <p:sp>
        <p:nvSpPr>
          <p:cNvPr id="27657" name="Rounded Rectangle 15"/>
          <p:cNvSpPr>
            <a:spLocks noChangeArrowheads="1"/>
          </p:cNvSpPr>
          <p:nvPr/>
        </p:nvSpPr>
        <p:spPr bwMode="auto">
          <a:xfrm>
            <a:off x="1713345" y="3895387"/>
            <a:ext cx="1218062"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home/</a:t>
            </a:r>
          </a:p>
        </p:txBody>
      </p:sp>
      <p:sp>
        <p:nvSpPr>
          <p:cNvPr id="27658" name="Rounded Rectangle 19"/>
          <p:cNvSpPr>
            <a:spLocks noChangeArrowheads="1"/>
          </p:cNvSpPr>
          <p:nvPr/>
        </p:nvSpPr>
        <p:spPr bwMode="auto">
          <a:xfrm>
            <a:off x="3513975" y="3673346"/>
            <a:ext cx="1027113"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err="1"/>
              <a:t>ada</a:t>
            </a:r>
            <a:r>
              <a:rPr lang="en-US" dirty="0"/>
              <a:t>/	</a:t>
            </a:r>
          </a:p>
        </p:txBody>
      </p:sp>
      <p:sp>
        <p:nvSpPr>
          <p:cNvPr id="27659" name="Rounded Rectangle 20"/>
          <p:cNvSpPr>
            <a:spLocks noChangeArrowheads="1"/>
          </p:cNvSpPr>
          <p:nvPr/>
        </p:nvSpPr>
        <p:spPr bwMode="auto">
          <a:xfrm>
            <a:off x="3531155" y="4219296"/>
            <a:ext cx="1009934"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al/</a:t>
            </a:r>
          </a:p>
        </p:txBody>
      </p:sp>
      <p:sp>
        <p:nvSpPr>
          <p:cNvPr id="27660" name="Rounded Rectangle 21"/>
          <p:cNvSpPr>
            <a:spLocks noChangeArrowheads="1"/>
          </p:cNvSpPr>
          <p:nvPr/>
        </p:nvSpPr>
        <p:spPr bwMode="auto">
          <a:xfrm>
            <a:off x="3535916" y="2182701"/>
            <a:ext cx="981075"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bin/</a:t>
            </a:r>
          </a:p>
        </p:txBody>
      </p:sp>
      <p:sp>
        <p:nvSpPr>
          <p:cNvPr id="27661" name="Rounded Rectangle 22"/>
          <p:cNvSpPr>
            <a:spLocks noChangeArrowheads="1"/>
          </p:cNvSpPr>
          <p:nvPr/>
        </p:nvSpPr>
        <p:spPr bwMode="auto">
          <a:xfrm>
            <a:off x="3535917" y="2742521"/>
            <a:ext cx="981075"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a:t>local</a:t>
            </a:r>
          </a:p>
        </p:txBody>
      </p:sp>
      <p:cxnSp>
        <p:nvCxnSpPr>
          <p:cNvPr id="27663" name="Straight Connector 26"/>
          <p:cNvCxnSpPr>
            <a:cxnSpLocks noChangeShapeType="1"/>
          </p:cNvCxnSpPr>
          <p:nvPr/>
        </p:nvCxnSpPr>
        <p:spPr bwMode="auto">
          <a:xfrm>
            <a:off x="1881189" y="2200673"/>
            <a:ext cx="91440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cxnSp>
        <p:nvCxnSpPr>
          <p:cNvPr id="27664" name="Straight Connector 28"/>
          <p:cNvCxnSpPr>
            <a:cxnSpLocks noChangeShapeType="1"/>
            <a:stCxn id="27653" idx="1"/>
            <a:endCxn id="27652" idx="3"/>
          </p:cNvCxnSpPr>
          <p:nvPr/>
        </p:nvCxnSpPr>
        <p:spPr bwMode="auto">
          <a:xfrm flipH="1">
            <a:off x="1167606" y="2112603"/>
            <a:ext cx="574678" cy="73696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65" name="Straight Connector 30"/>
          <p:cNvCxnSpPr>
            <a:cxnSpLocks noChangeShapeType="1"/>
            <a:stCxn id="27654" idx="1"/>
            <a:endCxn id="27652" idx="3"/>
          </p:cNvCxnSpPr>
          <p:nvPr/>
        </p:nvCxnSpPr>
        <p:spPr bwMode="auto">
          <a:xfrm flipH="1">
            <a:off x="1167606" y="2755880"/>
            <a:ext cx="572397" cy="93683"/>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66" name="Straight Connector 33"/>
          <p:cNvCxnSpPr>
            <a:cxnSpLocks noChangeShapeType="1"/>
            <a:stCxn id="27655" idx="1"/>
            <a:endCxn id="27652" idx="3"/>
          </p:cNvCxnSpPr>
          <p:nvPr/>
        </p:nvCxnSpPr>
        <p:spPr bwMode="auto">
          <a:xfrm flipH="1" flipV="1">
            <a:off x="1167606" y="2849563"/>
            <a:ext cx="545739" cy="536457"/>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70" name="Straight Connector 42"/>
          <p:cNvCxnSpPr>
            <a:cxnSpLocks noChangeShapeType="1"/>
            <a:stCxn id="27659" idx="1"/>
            <a:endCxn id="27657" idx="3"/>
          </p:cNvCxnSpPr>
          <p:nvPr/>
        </p:nvCxnSpPr>
        <p:spPr bwMode="auto">
          <a:xfrm flipH="1" flipV="1">
            <a:off x="2931407" y="4099778"/>
            <a:ext cx="599748" cy="323909"/>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71" name="Straight Connector 44"/>
          <p:cNvCxnSpPr>
            <a:cxnSpLocks noChangeShapeType="1"/>
            <a:stCxn id="27660" idx="1"/>
            <a:endCxn id="27654" idx="3"/>
          </p:cNvCxnSpPr>
          <p:nvPr/>
        </p:nvCxnSpPr>
        <p:spPr bwMode="auto">
          <a:xfrm flipH="1">
            <a:off x="2931406" y="2386430"/>
            <a:ext cx="604510" cy="36945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72" name="Straight Connector 46"/>
          <p:cNvCxnSpPr>
            <a:cxnSpLocks noChangeShapeType="1"/>
            <a:stCxn id="27661" idx="1"/>
            <a:endCxn id="27654" idx="3"/>
          </p:cNvCxnSpPr>
          <p:nvPr/>
        </p:nvCxnSpPr>
        <p:spPr bwMode="auto">
          <a:xfrm flipH="1" flipV="1">
            <a:off x="2931406" y="2755880"/>
            <a:ext cx="604511" cy="19037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sp>
        <p:nvSpPr>
          <p:cNvPr id="27675" name="TextBox 49"/>
          <p:cNvSpPr txBox="1">
            <a:spLocks noChangeArrowheads="1"/>
          </p:cNvSpPr>
          <p:nvPr/>
        </p:nvSpPr>
        <p:spPr bwMode="auto">
          <a:xfrm>
            <a:off x="5715997" y="2386430"/>
            <a:ext cx="24596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solidFill>
                  <a:srgbClr val="993366"/>
                </a:solidFill>
              </a:rPr>
              <a:t>system locations</a:t>
            </a:r>
          </a:p>
        </p:txBody>
      </p:sp>
      <p:sp>
        <p:nvSpPr>
          <p:cNvPr id="27676" name="TextBox 50"/>
          <p:cNvSpPr txBox="1">
            <a:spLocks noChangeArrowheads="1"/>
          </p:cNvSpPr>
          <p:nvPr/>
        </p:nvSpPr>
        <p:spPr bwMode="auto">
          <a:xfrm>
            <a:off x="5715997" y="3899091"/>
            <a:ext cx="2117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solidFill>
                  <a:srgbClr val="993366"/>
                </a:solidFill>
              </a:rPr>
              <a:t>local locations</a:t>
            </a:r>
          </a:p>
        </p:txBody>
      </p:sp>
      <p:cxnSp>
        <p:nvCxnSpPr>
          <p:cNvPr id="60" name="Straight Connector 30">
            <a:extLst>
              <a:ext uri="{FF2B5EF4-FFF2-40B4-BE49-F238E27FC236}">
                <a16:creationId xmlns:a16="http://schemas.microsoft.com/office/drawing/2014/main" id="{D36661A3-4A41-124D-9725-BF972DA899E8}"/>
              </a:ext>
            </a:extLst>
          </p:cNvPr>
          <p:cNvCxnSpPr>
            <a:cxnSpLocks noChangeShapeType="1"/>
            <a:stCxn id="27657" idx="1"/>
            <a:endCxn id="27652" idx="3"/>
          </p:cNvCxnSpPr>
          <p:nvPr/>
        </p:nvCxnSpPr>
        <p:spPr bwMode="auto">
          <a:xfrm flipH="1" flipV="1">
            <a:off x="1167606" y="2849563"/>
            <a:ext cx="545739" cy="1250215"/>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66" name="Straight Connector 42">
            <a:extLst>
              <a:ext uri="{FF2B5EF4-FFF2-40B4-BE49-F238E27FC236}">
                <a16:creationId xmlns:a16="http://schemas.microsoft.com/office/drawing/2014/main" id="{9111AAF4-B7EF-BD43-9981-4C26F2913D53}"/>
              </a:ext>
            </a:extLst>
          </p:cNvPr>
          <p:cNvCxnSpPr>
            <a:cxnSpLocks noChangeShapeType="1"/>
            <a:stCxn id="27658" idx="1"/>
            <a:endCxn id="27657" idx="3"/>
          </p:cNvCxnSpPr>
          <p:nvPr/>
        </p:nvCxnSpPr>
        <p:spPr bwMode="auto">
          <a:xfrm flipH="1">
            <a:off x="2931407" y="3877737"/>
            <a:ext cx="582568" cy="222041"/>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sp>
        <p:nvSpPr>
          <p:cNvPr id="72" name="Right Brace 71">
            <a:extLst>
              <a:ext uri="{FF2B5EF4-FFF2-40B4-BE49-F238E27FC236}">
                <a16:creationId xmlns:a16="http://schemas.microsoft.com/office/drawing/2014/main" id="{D66AB915-1469-8B49-833B-C20590C72B25}"/>
              </a:ext>
            </a:extLst>
          </p:cNvPr>
          <p:cNvSpPr/>
          <p:nvPr/>
        </p:nvSpPr>
        <p:spPr bwMode="auto">
          <a:xfrm>
            <a:off x="5063952" y="1825720"/>
            <a:ext cx="487018" cy="1655809"/>
          </a:xfrm>
          <a:prstGeom prst="rightBrace">
            <a:avLst/>
          </a:prstGeom>
          <a:ln w="3810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Right Brace 100">
            <a:extLst>
              <a:ext uri="{FF2B5EF4-FFF2-40B4-BE49-F238E27FC236}">
                <a16:creationId xmlns:a16="http://schemas.microsoft.com/office/drawing/2014/main" id="{2068A8C9-DD67-884F-9128-BE666527AE2B}"/>
              </a:ext>
            </a:extLst>
          </p:cNvPr>
          <p:cNvSpPr/>
          <p:nvPr/>
        </p:nvSpPr>
        <p:spPr bwMode="auto">
          <a:xfrm>
            <a:off x="5063952" y="3623175"/>
            <a:ext cx="487018" cy="1145647"/>
          </a:xfrm>
          <a:prstGeom prst="rightBrace">
            <a:avLst/>
          </a:prstGeom>
          <a:ln w="3810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Arial" charset="0"/>
              </a:rPr>
              <a:t>Location, Location, Location</a:t>
            </a:r>
          </a:p>
        </p:txBody>
      </p:sp>
      <p:sp>
        <p:nvSpPr>
          <p:cNvPr id="27650" name="Content Placeholder 2"/>
          <p:cNvSpPr>
            <a:spLocks noGrp="1"/>
          </p:cNvSpPr>
          <p:nvPr>
            <p:ph idx="1"/>
          </p:nvPr>
        </p:nvSpPr>
        <p:spPr>
          <a:xfrm>
            <a:off x="774700" y="1111250"/>
            <a:ext cx="7772400" cy="1145646"/>
          </a:xfrm>
        </p:spPr>
        <p:txBody>
          <a:bodyPr/>
          <a:lstStyle/>
          <a:p>
            <a:r>
              <a:rPr lang="en-US" dirty="0">
                <a:latin typeface="Arial" charset="0"/>
              </a:rPr>
              <a:t>Who can add to these locations?  </a:t>
            </a:r>
          </a:p>
        </p:txBody>
      </p:sp>
      <p:sp>
        <p:nvSpPr>
          <p:cNvPr id="2765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AAF67FD6-3069-6348-AC4E-2C3F88FF4F0A}" type="slidenum">
              <a:rPr lang="en-US" sz="1400">
                <a:solidFill>
                  <a:srgbClr val="FF8000"/>
                </a:solidFill>
              </a:rPr>
              <a:pPr/>
              <a:t>17</a:t>
            </a:fld>
            <a:endParaRPr lang="en-US" sz="1400">
              <a:solidFill>
                <a:srgbClr val="FF8000"/>
              </a:solidFill>
            </a:endParaRPr>
          </a:p>
        </p:txBody>
      </p:sp>
      <p:sp>
        <p:nvSpPr>
          <p:cNvPr id="27652" name="Rounded Rectangle 6"/>
          <p:cNvSpPr>
            <a:spLocks noChangeArrowheads="1"/>
          </p:cNvSpPr>
          <p:nvPr/>
        </p:nvSpPr>
        <p:spPr bwMode="auto">
          <a:xfrm>
            <a:off x="508793" y="2645172"/>
            <a:ext cx="658813"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 /</a:t>
            </a:r>
          </a:p>
        </p:txBody>
      </p:sp>
      <p:sp>
        <p:nvSpPr>
          <p:cNvPr id="27653" name="Rounded Rectangle 11"/>
          <p:cNvSpPr>
            <a:spLocks noChangeArrowheads="1"/>
          </p:cNvSpPr>
          <p:nvPr/>
        </p:nvSpPr>
        <p:spPr bwMode="auto">
          <a:xfrm>
            <a:off x="1742284" y="1908874"/>
            <a:ext cx="1189121"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bin/</a:t>
            </a:r>
          </a:p>
        </p:txBody>
      </p:sp>
      <p:sp>
        <p:nvSpPr>
          <p:cNvPr id="27654" name="Rounded Rectangle 12"/>
          <p:cNvSpPr>
            <a:spLocks noChangeArrowheads="1"/>
          </p:cNvSpPr>
          <p:nvPr/>
        </p:nvSpPr>
        <p:spPr bwMode="auto">
          <a:xfrm>
            <a:off x="1740003" y="2552151"/>
            <a:ext cx="1191403"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err="1"/>
              <a:t>usr</a:t>
            </a:r>
            <a:r>
              <a:rPr lang="en-US" dirty="0"/>
              <a:t>/</a:t>
            </a:r>
          </a:p>
        </p:txBody>
      </p:sp>
      <p:sp>
        <p:nvSpPr>
          <p:cNvPr id="27655" name="Rounded Rectangle 13"/>
          <p:cNvSpPr>
            <a:spLocks noChangeArrowheads="1"/>
          </p:cNvSpPr>
          <p:nvPr/>
        </p:nvSpPr>
        <p:spPr bwMode="auto">
          <a:xfrm>
            <a:off x="1713345" y="3182291"/>
            <a:ext cx="1218062"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lib/</a:t>
            </a:r>
          </a:p>
        </p:txBody>
      </p:sp>
      <p:sp>
        <p:nvSpPr>
          <p:cNvPr id="27657" name="Rounded Rectangle 15"/>
          <p:cNvSpPr>
            <a:spLocks noChangeArrowheads="1"/>
          </p:cNvSpPr>
          <p:nvPr/>
        </p:nvSpPr>
        <p:spPr bwMode="auto">
          <a:xfrm>
            <a:off x="1713345" y="3895387"/>
            <a:ext cx="1218062"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home/</a:t>
            </a:r>
          </a:p>
        </p:txBody>
      </p:sp>
      <p:sp>
        <p:nvSpPr>
          <p:cNvPr id="27658" name="Rounded Rectangle 19"/>
          <p:cNvSpPr>
            <a:spLocks noChangeArrowheads="1"/>
          </p:cNvSpPr>
          <p:nvPr/>
        </p:nvSpPr>
        <p:spPr bwMode="auto">
          <a:xfrm>
            <a:off x="3513975" y="3673346"/>
            <a:ext cx="1027113"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err="1"/>
              <a:t>ada</a:t>
            </a:r>
            <a:r>
              <a:rPr lang="en-US" dirty="0"/>
              <a:t>/	</a:t>
            </a:r>
          </a:p>
        </p:txBody>
      </p:sp>
      <p:sp>
        <p:nvSpPr>
          <p:cNvPr id="27659" name="Rounded Rectangle 20"/>
          <p:cNvSpPr>
            <a:spLocks noChangeArrowheads="1"/>
          </p:cNvSpPr>
          <p:nvPr/>
        </p:nvSpPr>
        <p:spPr bwMode="auto">
          <a:xfrm>
            <a:off x="3531155" y="4219296"/>
            <a:ext cx="1009934" cy="408782"/>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al/</a:t>
            </a:r>
          </a:p>
        </p:txBody>
      </p:sp>
      <p:sp>
        <p:nvSpPr>
          <p:cNvPr id="27660" name="Rounded Rectangle 21"/>
          <p:cNvSpPr>
            <a:spLocks noChangeArrowheads="1"/>
          </p:cNvSpPr>
          <p:nvPr/>
        </p:nvSpPr>
        <p:spPr bwMode="auto">
          <a:xfrm>
            <a:off x="3535916" y="2182701"/>
            <a:ext cx="981075"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dirty="0"/>
              <a:t>bin/</a:t>
            </a:r>
          </a:p>
        </p:txBody>
      </p:sp>
      <p:sp>
        <p:nvSpPr>
          <p:cNvPr id="27661" name="Rounded Rectangle 22"/>
          <p:cNvSpPr>
            <a:spLocks noChangeArrowheads="1"/>
          </p:cNvSpPr>
          <p:nvPr/>
        </p:nvSpPr>
        <p:spPr bwMode="auto">
          <a:xfrm>
            <a:off x="3535917" y="2742521"/>
            <a:ext cx="981075" cy="407458"/>
          </a:xfrm>
          <a:prstGeom prst="roundRect">
            <a:avLst>
              <a:gd name="adj" fmla="val 16667"/>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lstStyle/>
          <a:p>
            <a:pPr>
              <a:buFontTx/>
              <a:buNone/>
            </a:pPr>
            <a:r>
              <a:rPr lang="en-US"/>
              <a:t>local</a:t>
            </a:r>
          </a:p>
        </p:txBody>
      </p:sp>
      <p:cxnSp>
        <p:nvCxnSpPr>
          <p:cNvPr id="27663" name="Straight Connector 26"/>
          <p:cNvCxnSpPr>
            <a:cxnSpLocks noChangeShapeType="1"/>
          </p:cNvCxnSpPr>
          <p:nvPr/>
        </p:nvCxnSpPr>
        <p:spPr bwMode="auto">
          <a:xfrm>
            <a:off x="1881189" y="2200673"/>
            <a:ext cx="91440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cxnSp>
        <p:nvCxnSpPr>
          <p:cNvPr id="27664" name="Straight Connector 28"/>
          <p:cNvCxnSpPr>
            <a:cxnSpLocks noChangeShapeType="1"/>
            <a:stCxn id="27653" idx="1"/>
            <a:endCxn id="27652" idx="3"/>
          </p:cNvCxnSpPr>
          <p:nvPr/>
        </p:nvCxnSpPr>
        <p:spPr bwMode="auto">
          <a:xfrm flipH="1">
            <a:off x="1167606" y="2112603"/>
            <a:ext cx="574678" cy="73696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65" name="Straight Connector 30"/>
          <p:cNvCxnSpPr>
            <a:cxnSpLocks noChangeShapeType="1"/>
            <a:stCxn id="27654" idx="1"/>
            <a:endCxn id="27652" idx="3"/>
          </p:cNvCxnSpPr>
          <p:nvPr/>
        </p:nvCxnSpPr>
        <p:spPr bwMode="auto">
          <a:xfrm flipH="1">
            <a:off x="1167606" y="2755880"/>
            <a:ext cx="572397" cy="93683"/>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66" name="Straight Connector 33"/>
          <p:cNvCxnSpPr>
            <a:cxnSpLocks noChangeShapeType="1"/>
            <a:stCxn id="27655" idx="1"/>
            <a:endCxn id="27652" idx="3"/>
          </p:cNvCxnSpPr>
          <p:nvPr/>
        </p:nvCxnSpPr>
        <p:spPr bwMode="auto">
          <a:xfrm flipH="1" flipV="1">
            <a:off x="1167606" y="2849563"/>
            <a:ext cx="545739" cy="536457"/>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70" name="Straight Connector 42"/>
          <p:cNvCxnSpPr>
            <a:cxnSpLocks noChangeShapeType="1"/>
            <a:stCxn id="27659" idx="1"/>
            <a:endCxn id="27657" idx="3"/>
          </p:cNvCxnSpPr>
          <p:nvPr/>
        </p:nvCxnSpPr>
        <p:spPr bwMode="auto">
          <a:xfrm flipH="1" flipV="1">
            <a:off x="2931407" y="4099778"/>
            <a:ext cx="599748" cy="323909"/>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71" name="Straight Connector 44"/>
          <p:cNvCxnSpPr>
            <a:cxnSpLocks noChangeShapeType="1"/>
            <a:stCxn id="27660" idx="1"/>
            <a:endCxn id="27654" idx="3"/>
          </p:cNvCxnSpPr>
          <p:nvPr/>
        </p:nvCxnSpPr>
        <p:spPr bwMode="auto">
          <a:xfrm flipH="1">
            <a:off x="2931406" y="2386430"/>
            <a:ext cx="604510" cy="36945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27672" name="Straight Connector 46"/>
          <p:cNvCxnSpPr>
            <a:cxnSpLocks noChangeShapeType="1"/>
            <a:stCxn id="27661" idx="1"/>
            <a:endCxn id="27654" idx="3"/>
          </p:cNvCxnSpPr>
          <p:nvPr/>
        </p:nvCxnSpPr>
        <p:spPr bwMode="auto">
          <a:xfrm flipH="1" flipV="1">
            <a:off x="2931406" y="2755880"/>
            <a:ext cx="604511" cy="19037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sp>
        <p:nvSpPr>
          <p:cNvPr id="27675" name="TextBox 49"/>
          <p:cNvSpPr txBox="1">
            <a:spLocks noChangeArrowheads="1"/>
          </p:cNvSpPr>
          <p:nvPr/>
        </p:nvSpPr>
        <p:spPr bwMode="auto">
          <a:xfrm>
            <a:off x="5715997" y="2386430"/>
            <a:ext cx="19656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solidFill>
                  <a:srgbClr val="993366"/>
                </a:solidFill>
              </a:rPr>
              <a:t>administrator</a:t>
            </a:r>
          </a:p>
        </p:txBody>
      </p:sp>
      <p:sp>
        <p:nvSpPr>
          <p:cNvPr id="27676" name="TextBox 50"/>
          <p:cNvSpPr txBox="1">
            <a:spLocks noChangeArrowheads="1"/>
          </p:cNvSpPr>
          <p:nvPr/>
        </p:nvSpPr>
        <p:spPr bwMode="auto">
          <a:xfrm>
            <a:off x="5715997" y="3899091"/>
            <a:ext cx="18806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solidFill>
                  <a:srgbClr val="993366"/>
                </a:solidFill>
              </a:rPr>
              <a:t>folder owner</a:t>
            </a:r>
          </a:p>
        </p:txBody>
      </p:sp>
      <p:cxnSp>
        <p:nvCxnSpPr>
          <p:cNvPr id="60" name="Straight Connector 30">
            <a:extLst>
              <a:ext uri="{FF2B5EF4-FFF2-40B4-BE49-F238E27FC236}">
                <a16:creationId xmlns:a16="http://schemas.microsoft.com/office/drawing/2014/main" id="{D36661A3-4A41-124D-9725-BF972DA899E8}"/>
              </a:ext>
            </a:extLst>
          </p:cNvPr>
          <p:cNvCxnSpPr>
            <a:cxnSpLocks noChangeShapeType="1"/>
            <a:stCxn id="27657" idx="1"/>
            <a:endCxn id="27652" idx="3"/>
          </p:cNvCxnSpPr>
          <p:nvPr/>
        </p:nvCxnSpPr>
        <p:spPr bwMode="auto">
          <a:xfrm flipH="1" flipV="1">
            <a:off x="1167606" y="2849563"/>
            <a:ext cx="545739" cy="1250215"/>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cxnSp>
        <p:nvCxnSpPr>
          <p:cNvPr id="66" name="Straight Connector 42">
            <a:extLst>
              <a:ext uri="{FF2B5EF4-FFF2-40B4-BE49-F238E27FC236}">
                <a16:creationId xmlns:a16="http://schemas.microsoft.com/office/drawing/2014/main" id="{9111AAF4-B7EF-BD43-9981-4C26F2913D53}"/>
              </a:ext>
            </a:extLst>
          </p:cNvPr>
          <p:cNvCxnSpPr>
            <a:cxnSpLocks noChangeShapeType="1"/>
            <a:stCxn id="27658" idx="1"/>
            <a:endCxn id="27657" idx="3"/>
          </p:cNvCxnSpPr>
          <p:nvPr/>
        </p:nvCxnSpPr>
        <p:spPr bwMode="auto">
          <a:xfrm flipH="1">
            <a:off x="2931407" y="3877737"/>
            <a:ext cx="582568" cy="222041"/>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sp>
        <p:nvSpPr>
          <p:cNvPr id="72" name="Right Brace 71">
            <a:extLst>
              <a:ext uri="{FF2B5EF4-FFF2-40B4-BE49-F238E27FC236}">
                <a16:creationId xmlns:a16="http://schemas.microsoft.com/office/drawing/2014/main" id="{D66AB915-1469-8B49-833B-C20590C72B25}"/>
              </a:ext>
            </a:extLst>
          </p:cNvPr>
          <p:cNvSpPr/>
          <p:nvPr/>
        </p:nvSpPr>
        <p:spPr bwMode="auto">
          <a:xfrm>
            <a:off x="5063952" y="1825720"/>
            <a:ext cx="487018" cy="1655809"/>
          </a:xfrm>
          <a:prstGeom prst="rightBrace">
            <a:avLst/>
          </a:prstGeom>
          <a:ln w="3810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a:extLst>
              <a:ext uri="{FF2B5EF4-FFF2-40B4-BE49-F238E27FC236}">
                <a16:creationId xmlns:a16="http://schemas.microsoft.com/office/drawing/2014/main" id="{1590A1CF-6C95-6B49-9772-2857E375B8B8}"/>
              </a:ext>
            </a:extLst>
          </p:cNvPr>
          <p:cNvSpPr/>
          <p:nvPr/>
        </p:nvSpPr>
        <p:spPr bwMode="auto">
          <a:xfrm>
            <a:off x="5063952" y="3623175"/>
            <a:ext cx="487018" cy="1145647"/>
          </a:xfrm>
          <a:prstGeom prst="rightBrace">
            <a:avLst/>
          </a:prstGeom>
          <a:ln w="3810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15986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dirty="0">
                <a:latin typeface="Arial" charset="0"/>
              </a:rPr>
              <a:t>Location, Location, Location</a:t>
            </a:r>
          </a:p>
        </p:txBody>
      </p:sp>
      <p:sp>
        <p:nvSpPr>
          <p:cNvPr id="27650" name="Content Placeholder 2"/>
          <p:cNvSpPr>
            <a:spLocks noGrp="1"/>
          </p:cNvSpPr>
          <p:nvPr>
            <p:ph idx="1"/>
          </p:nvPr>
        </p:nvSpPr>
        <p:spPr/>
        <p:txBody>
          <a:bodyPr/>
          <a:lstStyle/>
          <a:p>
            <a:pPr>
              <a:defRPr/>
            </a:pPr>
            <a:r>
              <a:rPr lang="en-US" dirty="0">
                <a:latin typeface="Arial" charset="0"/>
              </a:rPr>
              <a:t>Principle: </a:t>
            </a:r>
          </a:p>
          <a:p>
            <a:pPr lvl="1">
              <a:defRPr/>
            </a:pPr>
            <a:r>
              <a:rPr lang="en-US" dirty="0">
                <a:latin typeface="Arial" charset="0"/>
              </a:rPr>
              <a:t>Software files have to be installed somewhere in the file system.</a:t>
            </a:r>
          </a:p>
          <a:p>
            <a:pPr>
              <a:defRPr/>
            </a:pPr>
            <a:r>
              <a:rPr lang="en-US" dirty="0">
                <a:latin typeface="Arial" charset="0"/>
              </a:rPr>
              <a:t>Implications for DHTC:</a:t>
            </a:r>
          </a:p>
          <a:p>
            <a:pPr lvl="1">
              <a:defRPr/>
            </a:pPr>
            <a:r>
              <a:rPr lang="en-US" dirty="0">
                <a:latin typeface="Arial" charset="0"/>
              </a:rPr>
              <a:t>Software must be installable without administrative privileges. </a:t>
            </a:r>
          </a:p>
          <a:p>
            <a:pPr lvl="1">
              <a:defRPr/>
            </a:pPr>
            <a:r>
              <a:rPr lang="en-US" dirty="0">
                <a:latin typeface="Arial" charset="0"/>
              </a:rPr>
              <a:t>The software’s location needs to be accessible to you. </a:t>
            </a:r>
          </a:p>
          <a:p>
            <a:pPr lvl="1">
              <a:defRPr/>
            </a:pPr>
            <a:endParaRPr lang="en-US" dirty="0">
              <a:latin typeface="Arial" charset="0"/>
            </a:endParaRPr>
          </a:p>
        </p:txBody>
      </p:sp>
      <p:sp>
        <p:nvSpPr>
          <p:cNvPr id="30723"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7F6ADD06-0418-8A4B-9D7B-FA45CBCFA74E}" type="slidenum">
              <a:rPr lang="en-US" sz="1400">
                <a:solidFill>
                  <a:srgbClr val="FF8000"/>
                </a:solidFill>
              </a:rPr>
              <a:pPr/>
              <a:t>18</a:t>
            </a:fld>
            <a:endParaRPr lang="en-US" sz="1400">
              <a:solidFill>
                <a:srgbClr val="FF8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dirty="0">
                <a:latin typeface="Arial" charset="0"/>
              </a:rPr>
              <a:t>Command Line</a:t>
            </a:r>
          </a:p>
        </p:txBody>
      </p:sp>
      <p:pic>
        <p:nvPicPr>
          <p:cNvPr id="31749" name="Content Placeholder 4" descr="calculator command.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5300" y="1943100"/>
            <a:ext cx="5613400" cy="3581400"/>
          </a:xfrm>
        </p:spPr>
      </p:pic>
      <p:sp>
        <p:nvSpPr>
          <p:cNvPr id="31750"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6F236D56-CB83-A143-8FC9-AF9308E59075}" type="slidenum">
              <a:rPr lang="en-US" sz="1400">
                <a:solidFill>
                  <a:srgbClr val="FF8000"/>
                </a:solidFill>
              </a:rPr>
              <a:pPr/>
              <a:t>19</a:t>
            </a:fld>
            <a:endParaRPr lang="en-US" sz="1400">
              <a:solidFill>
                <a:srgbClr val="FF8000"/>
              </a:solidFill>
            </a:endParaRPr>
          </a:p>
        </p:txBody>
      </p:sp>
      <p:sp>
        <p:nvSpPr>
          <p:cNvPr id="8" name="TextBox 7">
            <a:extLst>
              <a:ext uri="{FF2B5EF4-FFF2-40B4-BE49-F238E27FC236}">
                <a16:creationId xmlns:a16="http://schemas.microsoft.com/office/drawing/2014/main" id="{8A5FEFB9-BF6B-BD45-A0D1-1043DC49C97A}"/>
              </a:ext>
            </a:extLst>
          </p:cNvPr>
          <p:cNvSpPr txBox="1"/>
          <p:nvPr/>
        </p:nvSpPr>
        <p:spPr>
          <a:xfrm>
            <a:off x="2494347" y="1401417"/>
            <a:ext cx="4155305" cy="461665"/>
          </a:xfrm>
          <a:prstGeom prst="rect">
            <a:avLst/>
          </a:prstGeom>
          <a:noFill/>
        </p:spPr>
        <p:txBody>
          <a:bodyPr wrap="none" rtlCol="0">
            <a:spAutoFit/>
          </a:bodyPr>
          <a:lstStyle/>
          <a:p>
            <a:pPr>
              <a:buNone/>
            </a:pPr>
            <a:r>
              <a:rPr lang="en-US" dirty="0"/>
              <a:t>How to automate programs?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Arial" charset="0"/>
              </a:rPr>
              <a:t>Goals For This Session</a:t>
            </a:r>
          </a:p>
        </p:txBody>
      </p:sp>
      <p:sp>
        <p:nvSpPr>
          <p:cNvPr id="16386" name="Content Placeholder 2"/>
          <p:cNvSpPr>
            <a:spLocks noGrp="1"/>
          </p:cNvSpPr>
          <p:nvPr>
            <p:ph idx="1"/>
          </p:nvPr>
        </p:nvSpPr>
        <p:spPr>
          <a:xfrm>
            <a:off x="723014" y="1361503"/>
            <a:ext cx="7697972" cy="4115594"/>
          </a:xfrm>
        </p:spPr>
        <p:txBody>
          <a:bodyPr/>
          <a:lstStyle/>
          <a:p>
            <a:r>
              <a:rPr lang="en-US" sz="2400" dirty="0">
                <a:latin typeface="Arial" charset="0"/>
              </a:rPr>
              <a:t>Describe what it means to make software “portable”</a:t>
            </a:r>
          </a:p>
          <a:p>
            <a:r>
              <a:rPr lang="en-US" sz="2400" dirty="0">
                <a:latin typeface="Arial" charset="0"/>
              </a:rPr>
              <a:t>Understand the basics of...</a:t>
            </a:r>
          </a:p>
          <a:p>
            <a:pPr lvl="1"/>
            <a:r>
              <a:rPr lang="en-US" sz="2000" dirty="0">
                <a:latin typeface="Arial" charset="0"/>
              </a:rPr>
              <a:t>how software works</a:t>
            </a:r>
          </a:p>
          <a:p>
            <a:pPr lvl="1"/>
            <a:r>
              <a:rPr lang="en-US" sz="2000" dirty="0">
                <a:latin typeface="Arial" charset="0"/>
              </a:rPr>
              <a:t>where software is installed</a:t>
            </a:r>
          </a:p>
          <a:p>
            <a:pPr lvl="1"/>
            <a:r>
              <a:rPr lang="en-US" sz="2000" dirty="0">
                <a:latin typeface="Arial" charset="0"/>
              </a:rPr>
              <a:t>how software is accessed and run</a:t>
            </a:r>
          </a:p>
          <a:p>
            <a:r>
              <a:rPr lang="en-US" sz="2400" dirty="0">
                <a:latin typeface="Arial" charset="0"/>
              </a:rPr>
              <a:t>...and the implications for Distributed High Throughput Computing (DHTC) and software portability.</a:t>
            </a:r>
          </a:p>
          <a:p>
            <a:r>
              <a:rPr lang="en-US" sz="2400" dirty="0">
                <a:latin typeface="Arial" charset="0"/>
              </a:rPr>
              <a:t>Learn about and use software portability techniques</a:t>
            </a:r>
            <a:endParaRPr lang="en-US" sz="2000" dirty="0">
              <a:latin typeface="Arial" charset="0"/>
            </a:endParaRPr>
          </a:p>
        </p:txBody>
      </p:sp>
      <p:sp>
        <p:nvSpPr>
          <p:cNvPr id="1638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C0C6EC70-D976-384A-8FAE-276D643F5399}" type="slidenum">
              <a:rPr lang="en-US" sz="1400">
                <a:solidFill>
                  <a:srgbClr val="FF8000"/>
                </a:solidFill>
              </a:rPr>
              <a:pPr/>
              <a:t>2</a:t>
            </a:fld>
            <a:endParaRPr lang="en-US" sz="1400">
              <a:solidFill>
                <a:srgbClr val="FF8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a:latin typeface="Arial" charset="0"/>
              </a:rPr>
              <a:t>Command Line</a:t>
            </a:r>
          </a:p>
        </p:txBody>
      </p:sp>
      <p:sp>
        <p:nvSpPr>
          <p:cNvPr id="27650" name="Content Placeholder 2"/>
          <p:cNvSpPr>
            <a:spLocks noGrp="1"/>
          </p:cNvSpPr>
          <p:nvPr>
            <p:ph idx="1"/>
          </p:nvPr>
        </p:nvSpPr>
        <p:spPr>
          <a:xfrm>
            <a:off x="612775" y="1111250"/>
            <a:ext cx="8123238" cy="3905250"/>
          </a:xfrm>
        </p:spPr>
        <p:txBody>
          <a:bodyPr/>
          <a:lstStyle/>
          <a:p>
            <a:pPr>
              <a:defRPr/>
            </a:pPr>
            <a:r>
              <a:rPr lang="en-US" dirty="0">
                <a:latin typeface="Arial" charset="0"/>
              </a:rPr>
              <a:t>Principle: </a:t>
            </a:r>
          </a:p>
          <a:p>
            <a:pPr lvl="1">
              <a:defRPr/>
            </a:pPr>
            <a:r>
              <a:rPr lang="en-US" dirty="0">
                <a:latin typeface="Arial" charset="0"/>
              </a:rPr>
              <a:t>To automatically run software, need to use text commands (command line).</a:t>
            </a:r>
          </a:p>
          <a:p>
            <a:pPr>
              <a:defRPr/>
            </a:pPr>
            <a:r>
              <a:rPr lang="en-US" dirty="0">
                <a:latin typeface="Arial" charset="0"/>
              </a:rPr>
              <a:t>Implications for DHTC:</a:t>
            </a:r>
          </a:p>
          <a:p>
            <a:pPr lvl="1">
              <a:defRPr/>
            </a:pPr>
            <a:r>
              <a:rPr lang="en-US" dirty="0">
                <a:latin typeface="Arial" charset="0"/>
              </a:rPr>
              <a:t>Software must have ability to be run from the command line.</a:t>
            </a:r>
          </a:p>
          <a:p>
            <a:pPr lvl="1">
              <a:defRPr/>
            </a:pPr>
            <a:r>
              <a:rPr lang="en-US" dirty="0">
                <a:latin typeface="Arial" charset="0"/>
              </a:rPr>
              <a:t>Multiple commands are okay, as long as they can be executed in order within a job.</a:t>
            </a:r>
          </a:p>
        </p:txBody>
      </p:sp>
      <p:sp>
        <p:nvSpPr>
          <p:cNvPr id="34819"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82B13BC1-D89B-234C-846D-C64B9CEA0F2F}" type="slidenum">
              <a:rPr lang="en-US" sz="1400">
                <a:solidFill>
                  <a:srgbClr val="FF8000"/>
                </a:solidFill>
              </a:rPr>
              <a:pPr/>
              <a:t>20</a:t>
            </a:fld>
            <a:endParaRPr lang="en-US" sz="1400">
              <a:solidFill>
                <a:srgbClr val="FF8000"/>
              </a:solidFill>
            </a:endParaRPr>
          </a:p>
        </p:txBody>
      </p:sp>
    </p:spTree>
    <p:extLst>
      <p:ext uri="{BB962C8B-B14F-4D97-AF65-F5344CB8AC3E}">
        <p14:creationId xmlns:p14="http://schemas.microsoft.com/office/powerpoint/2010/main" val="175219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95250"/>
            <a:ext cx="7600799" cy="952500"/>
          </a:xfrm>
        </p:spPr>
        <p:txBody>
          <a:bodyPr/>
          <a:lstStyle/>
          <a:p>
            <a:r>
              <a:rPr lang="en-US" dirty="0"/>
              <a:t>Command Line and Location</a:t>
            </a:r>
          </a:p>
        </p:txBody>
      </p:sp>
      <p:sp>
        <p:nvSpPr>
          <p:cNvPr id="8" name="Content Placeholder 7"/>
          <p:cNvSpPr>
            <a:spLocks noGrp="1"/>
          </p:cNvSpPr>
          <p:nvPr>
            <p:ph idx="1"/>
          </p:nvPr>
        </p:nvSpPr>
        <p:spPr/>
        <p:txBody>
          <a:bodyPr/>
          <a:lstStyle/>
          <a:p>
            <a:r>
              <a:rPr lang="en-US" dirty="0"/>
              <a:t>To run a program on the command line, your computer needs to know where the program is located in your computer’s file system. </a:t>
            </a:r>
          </a:p>
        </p:txBody>
      </p:sp>
      <p:sp>
        <p:nvSpPr>
          <p:cNvPr id="7" name="Slide Number Placeholder 6"/>
          <p:cNvSpPr>
            <a:spLocks noGrp="1"/>
          </p:cNvSpPr>
          <p:nvPr>
            <p:ph type="sldNum" sz="quarter" idx="10"/>
          </p:nvPr>
        </p:nvSpPr>
        <p:spPr/>
        <p:txBody>
          <a:bodyPr/>
          <a:lstStyle/>
          <a:p>
            <a:pPr>
              <a:defRPr/>
            </a:pPr>
            <a:fld id="{3043B5ED-FC22-7C4E-9818-F421B2F0D6B0}" type="slidenum">
              <a:rPr lang="en-US" smtClean="0"/>
              <a:pPr>
                <a:defRPr/>
              </a:pPr>
              <a:t>21</a:t>
            </a:fld>
            <a:endParaRPr lang="en-US"/>
          </a:p>
        </p:txBody>
      </p:sp>
      <p:sp>
        <p:nvSpPr>
          <p:cNvPr id="10" name="TextBox 9"/>
          <p:cNvSpPr txBox="1"/>
          <p:nvPr/>
        </p:nvSpPr>
        <p:spPr>
          <a:xfrm>
            <a:off x="774095" y="3531809"/>
            <a:ext cx="4850191" cy="1348061"/>
          </a:xfrm>
          <a:prstGeom prst="rect">
            <a:avLst/>
          </a:prstGeom>
          <a:solidFill>
            <a:schemeClr val="tx1"/>
          </a:solidFill>
        </p:spPr>
        <p:txBody>
          <a:bodyPr wrap="square" rtlCol="0">
            <a:spAutoFit/>
          </a:bodyPr>
          <a:lstStyle/>
          <a:p>
            <a:pPr>
              <a:buNone/>
            </a:pPr>
            <a:r>
              <a:rPr lang="en-US" dirty="0">
                <a:solidFill>
                  <a:schemeClr val="bg1"/>
                </a:solidFill>
                <a:latin typeface="Courier"/>
                <a:cs typeface="Courier"/>
              </a:rPr>
              <a:t>$ </a:t>
            </a:r>
            <a:r>
              <a:rPr lang="en-US" dirty="0" err="1">
                <a:solidFill>
                  <a:schemeClr val="bg1"/>
                </a:solidFill>
                <a:latin typeface="Courier"/>
                <a:cs typeface="Courier"/>
              </a:rPr>
              <a:t>ls</a:t>
            </a:r>
            <a:endParaRPr lang="en-US" dirty="0">
              <a:solidFill>
                <a:schemeClr val="bg1"/>
              </a:solidFill>
              <a:latin typeface="Courier"/>
              <a:cs typeface="Courier"/>
            </a:endParaRPr>
          </a:p>
          <a:p>
            <a:pPr>
              <a:buNone/>
            </a:pPr>
            <a:r>
              <a:rPr lang="en-US" dirty="0">
                <a:solidFill>
                  <a:schemeClr val="bg1"/>
                </a:solidFill>
                <a:latin typeface="Courier"/>
                <a:cs typeface="Courier"/>
              </a:rPr>
              <a:t>$ python</a:t>
            </a:r>
          </a:p>
          <a:p>
            <a:pPr>
              <a:buNone/>
            </a:pPr>
            <a:r>
              <a:rPr lang="en-US" dirty="0">
                <a:solidFill>
                  <a:schemeClr val="bg1"/>
                </a:solidFill>
                <a:latin typeface="Courier"/>
                <a:cs typeface="Courier"/>
              </a:rPr>
              <a:t>$ ~/</a:t>
            </a:r>
            <a:r>
              <a:rPr lang="en-US" dirty="0" err="1">
                <a:solidFill>
                  <a:schemeClr val="bg1"/>
                </a:solidFill>
                <a:latin typeface="Courier"/>
                <a:cs typeface="Courier"/>
              </a:rPr>
              <a:t>wrapper.sh</a:t>
            </a:r>
            <a:endParaRPr lang="en-US" dirty="0">
              <a:solidFill>
                <a:schemeClr val="bg1"/>
              </a:solidFill>
              <a:latin typeface="Courier"/>
              <a:cs typeface="Courier"/>
            </a:endParaRPr>
          </a:p>
        </p:txBody>
      </p:sp>
      <p:sp>
        <p:nvSpPr>
          <p:cNvPr id="12" name="TextBox 11"/>
          <p:cNvSpPr txBox="1"/>
          <p:nvPr/>
        </p:nvSpPr>
        <p:spPr>
          <a:xfrm>
            <a:off x="6108094" y="3664857"/>
            <a:ext cx="2591174" cy="929485"/>
          </a:xfrm>
          <a:prstGeom prst="rect">
            <a:avLst/>
          </a:prstGeom>
          <a:noFill/>
        </p:spPr>
        <p:txBody>
          <a:bodyPr wrap="none" rtlCol="0">
            <a:spAutoFit/>
          </a:bodyPr>
          <a:lstStyle/>
          <a:p>
            <a:pPr>
              <a:buNone/>
            </a:pPr>
            <a:r>
              <a:rPr lang="en-US" sz="1600" dirty="0"/>
              <a:t>How does the command</a:t>
            </a:r>
          </a:p>
          <a:p>
            <a:pPr>
              <a:buNone/>
            </a:pPr>
            <a:r>
              <a:rPr lang="en-US" sz="1600" dirty="0"/>
              <a:t>line know what `</a:t>
            </a:r>
            <a:r>
              <a:rPr lang="en-US" sz="1600" dirty="0" err="1"/>
              <a:t>ls`</a:t>
            </a:r>
            <a:r>
              <a:rPr lang="en-US" sz="1600" dirty="0"/>
              <a:t> is? </a:t>
            </a:r>
          </a:p>
          <a:p>
            <a:pPr>
              <a:buNone/>
            </a:pPr>
            <a:r>
              <a:rPr lang="en-US" sz="1600" dirty="0"/>
              <a:t>Where is python installed?</a:t>
            </a:r>
          </a:p>
        </p:txBody>
      </p:sp>
      <p:sp>
        <p:nvSpPr>
          <p:cNvPr id="13" name="Cloud 12"/>
          <p:cNvSpPr/>
          <p:nvPr/>
        </p:nvSpPr>
        <p:spPr bwMode="auto">
          <a:xfrm>
            <a:off x="5866190" y="3386667"/>
            <a:ext cx="2927048" cy="1657047"/>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83352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EAF33A-6499-6A49-AC5E-2DB1646F6EE9}"/>
              </a:ext>
            </a:extLst>
          </p:cNvPr>
          <p:cNvSpPr>
            <a:spLocks noGrp="1"/>
          </p:cNvSpPr>
          <p:nvPr>
            <p:ph type="title"/>
          </p:nvPr>
        </p:nvSpPr>
        <p:spPr/>
        <p:txBody>
          <a:bodyPr/>
          <a:lstStyle/>
          <a:p>
            <a:r>
              <a:rPr lang="en-US" dirty="0"/>
              <a:t>Two Location Options</a:t>
            </a:r>
          </a:p>
        </p:txBody>
      </p:sp>
      <p:sp>
        <p:nvSpPr>
          <p:cNvPr id="6" name="Text Placeholder 5">
            <a:extLst>
              <a:ext uri="{FF2B5EF4-FFF2-40B4-BE49-F238E27FC236}">
                <a16:creationId xmlns:a16="http://schemas.microsoft.com/office/drawing/2014/main" id="{68789910-E270-1F43-BF26-FB338BB515E8}"/>
              </a:ext>
            </a:extLst>
          </p:cNvPr>
          <p:cNvSpPr>
            <a:spLocks noGrp="1"/>
          </p:cNvSpPr>
          <p:nvPr>
            <p:ph type="body" idx="1"/>
          </p:nvPr>
        </p:nvSpPr>
        <p:spPr>
          <a:xfrm>
            <a:off x="457199" y="1279261"/>
            <a:ext cx="5516218" cy="533135"/>
          </a:xfrm>
        </p:spPr>
        <p:txBody>
          <a:bodyPr/>
          <a:lstStyle/>
          <a:p>
            <a:r>
              <a:rPr lang="en-US" dirty="0"/>
              <a:t>Provide a path (relative or absolute)</a:t>
            </a:r>
          </a:p>
        </p:txBody>
      </p:sp>
      <p:sp>
        <p:nvSpPr>
          <p:cNvPr id="8" name="Text Placeholder 7">
            <a:extLst>
              <a:ext uri="{FF2B5EF4-FFF2-40B4-BE49-F238E27FC236}">
                <a16:creationId xmlns:a16="http://schemas.microsoft.com/office/drawing/2014/main" id="{1292A53F-5287-D147-B9F1-BA751659A9CA}"/>
              </a:ext>
            </a:extLst>
          </p:cNvPr>
          <p:cNvSpPr>
            <a:spLocks noGrp="1"/>
          </p:cNvSpPr>
          <p:nvPr>
            <p:ph type="body" sz="quarter" idx="3"/>
          </p:nvPr>
        </p:nvSpPr>
        <p:spPr>
          <a:xfrm>
            <a:off x="484719" y="2857500"/>
            <a:ext cx="4041775" cy="533135"/>
          </a:xfrm>
        </p:spPr>
        <p:txBody>
          <a:bodyPr/>
          <a:lstStyle/>
          <a:p>
            <a:r>
              <a:rPr lang="en-US" dirty="0"/>
              <a:t>Use “the” PATH</a:t>
            </a:r>
          </a:p>
        </p:txBody>
      </p:sp>
      <p:sp>
        <p:nvSpPr>
          <p:cNvPr id="4" name="Slide Number Placeholder 3">
            <a:extLst>
              <a:ext uri="{FF2B5EF4-FFF2-40B4-BE49-F238E27FC236}">
                <a16:creationId xmlns:a16="http://schemas.microsoft.com/office/drawing/2014/main" id="{B8324FAD-4AB5-9144-A8C1-CC21CEE2D7AE}"/>
              </a:ext>
            </a:extLst>
          </p:cNvPr>
          <p:cNvSpPr>
            <a:spLocks noGrp="1"/>
          </p:cNvSpPr>
          <p:nvPr>
            <p:ph type="sldNum" sz="quarter" idx="10"/>
          </p:nvPr>
        </p:nvSpPr>
        <p:spPr/>
        <p:txBody>
          <a:bodyPr/>
          <a:lstStyle/>
          <a:p>
            <a:pPr>
              <a:defRPr/>
            </a:pPr>
            <a:fld id="{898657B4-205D-B24E-AEAE-6437DE1B8C0C}" type="slidenum">
              <a:rPr lang="en-US" smtClean="0"/>
              <a:pPr>
                <a:defRPr/>
              </a:pPr>
              <a:t>22</a:t>
            </a:fld>
            <a:endParaRPr lang="en-US"/>
          </a:p>
        </p:txBody>
      </p:sp>
      <p:sp>
        <p:nvSpPr>
          <p:cNvPr id="10" name="TextBox 9">
            <a:extLst>
              <a:ext uri="{FF2B5EF4-FFF2-40B4-BE49-F238E27FC236}">
                <a16:creationId xmlns:a16="http://schemas.microsoft.com/office/drawing/2014/main" id="{578B69D3-DA78-F047-93D9-5C6DB85C997D}"/>
              </a:ext>
            </a:extLst>
          </p:cNvPr>
          <p:cNvSpPr txBox="1"/>
          <p:nvPr/>
        </p:nvSpPr>
        <p:spPr>
          <a:xfrm>
            <a:off x="457199" y="1921129"/>
            <a:ext cx="8495693" cy="769441"/>
          </a:xfrm>
          <a:prstGeom prst="rect">
            <a:avLst/>
          </a:prstGeom>
          <a:solidFill>
            <a:schemeClr val="tx1"/>
          </a:solidFill>
        </p:spPr>
        <p:txBody>
          <a:bodyPr wrap="square" rtlCol="0">
            <a:spAutoFit/>
          </a:bodyPr>
          <a:lstStyle/>
          <a:p>
            <a:pPr>
              <a:buNone/>
            </a:pPr>
            <a:r>
              <a:rPr lang="en-US" sz="2000" dirty="0">
                <a:solidFill>
                  <a:schemeClr val="bg1"/>
                </a:solidFill>
                <a:latin typeface="Courier"/>
                <a:cs typeface="Courier"/>
              </a:rPr>
              <a:t>[~/Code]$ </a:t>
            </a:r>
            <a:r>
              <a:rPr lang="en-US" sz="2000" b="1" dirty="0" err="1">
                <a:solidFill>
                  <a:schemeClr val="bg1"/>
                </a:solidFill>
                <a:latin typeface="Courier"/>
                <a:cs typeface="Courier"/>
              </a:rPr>
              <a:t>mypy</a:t>
            </a:r>
            <a:r>
              <a:rPr lang="en-US" sz="2000" b="1" dirty="0">
                <a:solidFill>
                  <a:schemeClr val="bg1"/>
                </a:solidFill>
                <a:latin typeface="Courier"/>
                <a:cs typeface="Courier"/>
              </a:rPr>
              <a:t>/bin/python </a:t>
            </a:r>
            <a:r>
              <a:rPr lang="en-US" sz="2000" dirty="0">
                <a:solidFill>
                  <a:schemeClr val="bg1"/>
                </a:solidFill>
                <a:latin typeface="Courier"/>
                <a:cs typeface="Courier"/>
              </a:rPr>
              <a:t>--version</a:t>
            </a:r>
          </a:p>
          <a:p>
            <a:pPr>
              <a:buNone/>
            </a:pPr>
            <a:r>
              <a:rPr lang="en-US" sz="2000" dirty="0">
                <a:solidFill>
                  <a:schemeClr val="bg1"/>
                </a:solidFill>
                <a:latin typeface="Courier"/>
                <a:cs typeface="Courier"/>
              </a:rPr>
              <a:t>Python 2.7.7</a:t>
            </a:r>
          </a:p>
        </p:txBody>
      </p:sp>
      <p:sp>
        <p:nvSpPr>
          <p:cNvPr id="11" name="TextBox 10">
            <a:extLst>
              <a:ext uri="{FF2B5EF4-FFF2-40B4-BE49-F238E27FC236}">
                <a16:creationId xmlns:a16="http://schemas.microsoft.com/office/drawing/2014/main" id="{63FBD492-F151-0C4B-A87C-C1591A3678D8}"/>
              </a:ext>
            </a:extLst>
          </p:cNvPr>
          <p:cNvSpPr txBox="1"/>
          <p:nvPr/>
        </p:nvSpPr>
        <p:spPr>
          <a:xfrm>
            <a:off x="428094" y="3449775"/>
            <a:ext cx="8478763" cy="1975926"/>
          </a:xfrm>
          <a:prstGeom prst="rect">
            <a:avLst/>
          </a:prstGeom>
          <a:solidFill>
            <a:schemeClr val="tx1"/>
          </a:solidFill>
        </p:spPr>
        <p:txBody>
          <a:bodyPr wrap="square" rtlCol="0">
            <a:spAutoFit/>
          </a:bodyPr>
          <a:lstStyle/>
          <a:p>
            <a:pPr>
              <a:buNone/>
            </a:pPr>
            <a:r>
              <a:rPr lang="en-US" sz="1800" dirty="0">
                <a:solidFill>
                  <a:schemeClr val="bg1"/>
                </a:solidFill>
                <a:latin typeface="Courier"/>
                <a:cs typeface="Courier"/>
              </a:rPr>
              <a:t>$ export PATH</a:t>
            </a:r>
            <a:r>
              <a:rPr lang="en-US" sz="1800" b="1" dirty="0">
                <a:solidFill>
                  <a:schemeClr val="bg1"/>
                </a:solidFill>
                <a:latin typeface="Courier"/>
                <a:cs typeface="Courier"/>
              </a:rPr>
              <a:t>=/Users/</a:t>
            </a:r>
            <a:r>
              <a:rPr lang="en-US" sz="1800" b="1" dirty="0" err="1">
                <a:solidFill>
                  <a:schemeClr val="bg1"/>
                </a:solidFill>
                <a:latin typeface="Courier"/>
                <a:cs typeface="Courier"/>
              </a:rPr>
              <a:t>alice</a:t>
            </a:r>
            <a:r>
              <a:rPr lang="en-US" sz="1800" b="1" dirty="0">
                <a:solidFill>
                  <a:schemeClr val="bg1"/>
                </a:solidFill>
                <a:latin typeface="Courier"/>
                <a:cs typeface="Courier"/>
              </a:rPr>
              <a:t>/Code/</a:t>
            </a:r>
            <a:r>
              <a:rPr lang="en-US" sz="1800" b="1" dirty="0" err="1">
                <a:solidFill>
                  <a:schemeClr val="bg1"/>
                </a:solidFill>
                <a:latin typeface="Courier"/>
                <a:cs typeface="Courier"/>
              </a:rPr>
              <a:t>mypy</a:t>
            </a:r>
            <a:r>
              <a:rPr lang="en-US" sz="1800" b="1" dirty="0">
                <a:solidFill>
                  <a:schemeClr val="bg1"/>
                </a:solidFill>
                <a:latin typeface="Courier"/>
                <a:cs typeface="Courier"/>
              </a:rPr>
              <a:t>/bin</a:t>
            </a:r>
            <a:r>
              <a:rPr lang="en-US" sz="1800" dirty="0">
                <a:solidFill>
                  <a:schemeClr val="bg1"/>
                </a:solidFill>
                <a:latin typeface="Courier"/>
                <a:cs typeface="Courier"/>
              </a:rPr>
              <a:t>:$PATH</a:t>
            </a:r>
          </a:p>
          <a:p>
            <a:pPr>
              <a:buNone/>
            </a:pPr>
            <a:r>
              <a:rPr lang="en-US" sz="1800" dirty="0">
                <a:solidFill>
                  <a:schemeClr val="bg1"/>
                </a:solidFill>
                <a:latin typeface="Courier"/>
                <a:cs typeface="Courier"/>
              </a:rPr>
              <a:t>$ echo $PATH</a:t>
            </a:r>
          </a:p>
          <a:p>
            <a:pPr>
              <a:buNone/>
            </a:pPr>
            <a:r>
              <a:rPr lang="en-US" sz="1800" dirty="0">
                <a:solidFill>
                  <a:schemeClr val="bg1"/>
                </a:solidFill>
                <a:latin typeface="Courier"/>
                <a:cs typeface="Courier"/>
              </a:rPr>
              <a:t>/Users/</a:t>
            </a:r>
            <a:r>
              <a:rPr lang="en-US" sz="1800" dirty="0" err="1">
                <a:solidFill>
                  <a:schemeClr val="bg1"/>
                </a:solidFill>
                <a:latin typeface="Courier"/>
                <a:cs typeface="Courier"/>
              </a:rPr>
              <a:t>alice</a:t>
            </a:r>
            <a:r>
              <a:rPr lang="en-US" sz="1800" dirty="0">
                <a:solidFill>
                  <a:schemeClr val="bg1"/>
                </a:solidFill>
                <a:latin typeface="Courier"/>
                <a:cs typeface="Courier"/>
              </a:rPr>
              <a:t>/Code/</a:t>
            </a:r>
            <a:r>
              <a:rPr lang="en-US" sz="1800" dirty="0" err="1">
                <a:solidFill>
                  <a:schemeClr val="bg1"/>
                </a:solidFill>
                <a:latin typeface="Courier"/>
                <a:cs typeface="Courier"/>
              </a:rPr>
              <a:t>mypy</a:t>
            </a:r>
            <a:r>
              <a:rPr lang="en-US" sz="1800" dirty="0">
                <a:solidFill>
                  <a:schemeClr val="bg1"/>
                </a:solidFill>
                <a:latin typeface="Courier"/>
                <a:cs typeface="Courier"/>
              </a:rPr>
              <a:t>/bin:/</a:t>
            </a:r>
            <a:r>
              <a:rPr lang="en-US" sz="1800" dirty="0" err="1">
                <a:solidFill>
                  <a:schemeClr val="bg1"/>
                </a:solidFill>
                <a:latin typeface="Courier"/>
                <a:cs typeface="Courier"/>
              </a:rPr>
              <a:t>usr</a:t>
            </a:r>
            <a:r>
              <a:rPr lang="en-US" sz="1800" dirty="0">
                <a:solidFill>
                  <a:schemeClr val="bg1"/>
                </a:solidFill>
                <a:latin typeface="Courier"/>
                <a:cs typeface="Courier"/>
              </a:rPr>
              <a:t>/local/bin:/</a:t>
            </a:r>
            <a:r>
              <a:rPr lang="en-US" sz="1800" dirty="0" err="1">
                <a:solidFill>
                  <a:schemeClr val="bg1"/>
                </a:solidFill>
                <a:latin typeface="Courier"/>
                <a:cs typeface="Courier"/>
              </a:rPr>
              <a:t>usr</a:t>
            </a:r>
            <a:r>
              <a:rPr lang="en-US" sz="1800" dirty="0">
                <a:solidFill>
                  <a:schemeClr val="bg1"/>
                </a:solidFill>
                <a:latin typeface="Courier"/>
                <a:cs typeface="Courier"/>
              </a:rPr>
              <a:t>/bin:/bin:/</a:t>
            </a:r>
            <a:r>
              <a:rPr lang="en-US" sz="1800" dirty="0" err="1">
                <a:solidFill>
                  <a:schemeClr val="bg1"/>
                </a:solidFill>
                <a:latin typeface="Courier"/>
                <a:cs typeface="Courier"/>
              </a:rPr>
              <a:t>usr</a:t>
            </a:r>
            <a:r>
              <a:rPr lang="en-US" sz="1800" dirty="0">
                <a:solidFill>
                  <a:schemeClr val="bg1"/>
                </a:solidFill>
                <a:latin typeface="Courier"/>
                <a:cs typeface="Courier"/>
              </a:rPr>
              <a:t>/</a:t>
            </a:r>
            <a:r>
              <a:rPr lang="en-US" sz="1800" dirty="0" err="1">
                <a:solidFill>
                  <a:schemeClr val="bg1"/>
                </a:solidFill>
                <a:latin typeface="Courier"/>
                <a:cs typeface="Courier"/>
              </a:rPr>
              <a:t>sbin</a:t>
            </a:r>
            <a:r>
              <a:rPr lang="en-US" sz="1800" dirty="0">
                <a:solidFill>
                  <a:schemeClr val="bg1"/>
                </a:solidFill>
                <a:latin typeface="Courier"/>
                <a:cs typeface="Courier"/>
              </a:rPr>
              <a:t>:/</a:t>
            </a:r>
            <a:r>
              <a:rPr lang="en-US" sz="1800" dirty="0" err="1">
                <a:solidFill>
                  <a:schemeClr val="bg1"/>
                </a:solidFill>
                <a:latin typeface="Courier"/>
                <a:cs typeface="Courier"/>
              </a:rPr>
              <a:t>sbin</a:t>
            </a:r>
            <a:endParaRPr lang="en-US" sz="1800" dirty="0">
              <a:solidFill>
                <a:schemeClr val="bg1"/>
              </a:solidFill>
              <a:latin typeface="Courier"/>
              <a:cs typeface="Courier"/>
            </a:endParaRPr>
          </a:p>
          <a:p>
            <a:pPr>
              <a:buNone/>
            </a:pPr>
            <a:r>
              <a:rPr lang="en-US" sz="1800" dirty="0">
                <a:solidFill>
                  <a:schemeClr val="bg1"/>
                </a:solidFill>
                <a:latin typeface="Courier"/>
                <a:cs typeface="Courier"/>
              </a:rPr>
              <a:t>$ which python</a:t>
            </a:r>
          </a:p>
          <a:p>
            <a:pPr>
              <a:buNone/>
            </a:pPr>
            <a:r>
              <a:rPr lang="en-US" sz="1800" dirty="0">
                <a:solidFill>
                  <a:schemeClr val="bg1"/>
                </a:solidFill>
                <a:latin typeface="Courier"/>
                <a:cs typeface="Courier"/>
              </a:rPr>
              <a:t>/Users/</a:t>
            </a:r>
            <a:r>
              <a:rPr lang="en-US" sz="1800" dirty="0" err="1">
                <a:solidFill>
                  <a:schemeClr val="bg1"/>
                </a:solidFill>
                <a:latin typeface="Courier"/>
                <a:cs typeface="Courier"/>
              </a:rPr>
              <a:t>alice</a:t>
            </a:r>
            <a:r>
              <a:rPr lang="en-US" sz="1800" dirty="0">
                <a:solidFill>
                  <a:schemeClr val="bg1"/>
                </a:solidFill>
                <a:latin typeface="Courier"/>
                <a:cs typeface="Courier"/>
              </a:rPr>
              <a:t>/Code/</a:t>
            </a:r>
            <a:r>
              <a:rPr lang="en-US" sz="1800" dirty="0" err="1">
                <a:solidFill>
                  <a:schemeClr val="bg1"/>
                </a:solidFill>
                <a:latin typeface="Courier"/>
                <a:cs typeface="Courier"/>
              </a:rPr>
              <a:t>mypy</a:t>
            </a:r>
            <a:r>
              <a:rPr lang="en-US" sz="1800" dirty="0">
                <a:solidFill>
                  <a:schemeClr val="bg1"/>
                </a:solidFill>
                <a:latin typeface="Courier"/>
                <a:cs typeface="Courier"/>
              </a:rPr>
              <a:t>/bin/python</a:t>
            </a:r>
          </a:p>
        </p:txBody>
      </p:sp>
    </p:spTree>
    <p:extLst>
      <p:ext uri="{BB962C8B-B14F-4D97-AF65-F5344CB8AC3E}">
        <p14:creationId xmlns:p14="http://schemas.microsoft.com/office/powerpoint/2010/main" val="411821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a:latin typeface="Arial" charset="0"/>
              </a:rPr>
              <a:t>Command Line and Location</a:t>
            </a:r>
          </a:p>
        </p:txBody>
      </p:sp>
      <p:sp>
        <p:nvSpPr>
          <p:cNvPr id="27650" name="Content Placeholder 2"/>
          <p:cNvSpPr>
            <a:spLocks noGrp="1"/>
          </p:cNvSpPr>
          <p:nvPr>
            <p:ph idx="1"/>
          </p:nvPr>
        </p:nvSpPr>
        <p:spPr>
          <a:xfrm>
            <a:off x="612775" y="1111250"/>
            <a:ext cx="8123238" cy="3905250"/>
          </a:xfrm>
        </p:spPr>
        <p:txBody>
          <a:bodyPr/>
          <a:lstStyle/>
          <a:p>
            <a:pPr>
              <a:defRPr/>
            </a:pPr>
            <a:r>
              <a:rPr lang="en-US" dirty="0">
                <a:latin typeface="Arial" charset="0"/>
              </a:rPr>
              <a:t>Principle: </a:t>
            </a:r>
          </a:p>
          <a:p>
            <a:pPr lvl="1">
              <a:defRPr/>
            </a:pPr>
            <a:r>
              <a:rPr lang="en-US" dirty="0"/>
              <a:t>To run a program on the command line, the computer has to be able to find it. </a:t>
            </a:r>
            <a:endParaRPr lang="en-US" dirty="0">
              <a:latin typeface="Arial" charset="0"/>
            </a:endParaRPr>
          </a:p>
          <a:p>
            <a:pPr>
              <a:defRPr/>
            </a:pPr>
            <a:r>
              <a:rPr lang="en-US" dirty="0">
                <a:latin typeface="Arial" charset="0"/>
              </a:rPr>
              <a:t>Implications for DHTC: </a:t>
            </a:r>
          </a:p>
          <a:p>
            <a:pPr lvl="1">
              <a:defRPr/>
            </a:pPr>
            <a:r>
              <a:rPr lang="en-US" dirty="0">
                <a:latin typeface="Arial" charset="0"/>
              </a:rPr>
              <a:t>There are different ways to “find” your software on the command line: relative path, absolute path, and PATH variable</a:t>
            </a:r>
          </a:p>
        </p:txBody>
      </p:sp>
      <p:sp>
        <p:nvSpPr>
          <p:cNvPr id="34819"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82B13BC1-D89B-234C-846D-C64B9CEA0F2F}" type="slidenum">
              <a:rPr lang="en-US" sz="1400">
                <a:solidFill>
                  <a:srgbClr val="FF8000"/>
                </a:solidFill>
              </a:rPr>
              <a:pPr/>
              <a:t>23</a:t>
            </a:fld>
            <a:endParaRPr lang="en-US" sz="1400">
              <a:solidFill>
                <a:srgbClr val="FF8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D23E-68AE-6242-AD34-864A45085995}"/>
              </a:ext>
            </a:extLst>
          </p:cNvPr>
          <p:cNvSpPr>
            <a:spLocks noGrp="1"/>
          </p:cNvSpPr>
          <p:nvPr>
            <p:ph type="title"/>
          </p:nvPr>
        </p:nvSpPr>
        <p:spPr/>
        <p:txBody>
          <a:bodyPr/>
          <a:lstStyle/>
          <a:p>
            <a:r>
              <a:rPr lang="en-US" dirty="0"/>
              <a:t>Portability</a:t>
            </a:r>
          </a:p>
        </p:txBody>
      </p:sp>
      <p:sp>
        <p:nvSpPr>
          <p:cNvPr id="3" name="Content Placeholder 2">
            <a:extLst>
              <a:ext uri="{FF2B5EF4-FFF2-40B4-BE49-F238E27FC236}">
                <a16:creationId xmlns:a16="http://schemas.microsoft.com/office/drawing/2014/main" id="{33A502E8-F042-3A4C-8690-4DFE8531355B}"/>
              </a:ext>
            </a:extLst>
          </p:cNvPr>
          <p:cNvSpPr>
            <a:spLocks noGrp="1"/>
          </p:cNvSpPr>
          <p:nvPr>
            <p:ph idx="1"/>
          </p:nvPr>
        </p:nvSpPr>
        <p:spPr>
          <a:xfrm>
            <a:off x="774700" y="1111250"/>
            <a:ext cx="7772400" cy="3905250"/>
          </a:xfrm>
        </p:spPr>
        <p:txBody>
          <a:bodyPr/>
          <a:lstStyle/>
          <a:p>
            <a:r>
              <a:rPr lang="en-US" dirty="0"/>
              <a:t>Run “anywhere” by: </a:t>
            </a:r>
          </a:p>
          <a:p>
            <a:pPr lvl="1"/>
            <a:r>
              <a:rPr lang="en-US" dirty="0"/>
              <a:t>bringing along the (Linux-compatible) software files you need…</a:t>
            </a:r>
          </a:p>
          <a:p>
            <a:pPr lvl="1"/>
            <a:r>
              <a:rPr lang="en-US" dirty="0"/>
              <a:t>to a location you can access/control…</a:t>
            </a:r>
          </a:p>
          <a:p>
            <a:pPr lvl="1"/>
            <a:r>
              <a:rPr lang="en-US" dirty="0"/>
              <a:t>telling the command line where that location is…</a:t>
            </a:r>
          </a:p>
          <a:p>
            <a:pPr lvl="1"/>
            <a:r>
              <a:rPr lang="en-US" dirty="0"/>
              <a:t>and using it to run your code.</a:t>
            </a:r>
          </a:p>
        </p:txBody>
      </p:sp>
      <p:sp>
        <p:nvSpPr>
          <p:cNvPr id="4" name="Slide Number Placeholder 3">
            <a:extLst>
              <a:ext uri="{FF2B5EF4-FFF2-40B4-BE49-F238E27FC236}">
                <a16:creationId xmlns:a16="http://schemas.microsoft.com/office/drawing/2014/main" id="{ADB8EA97-1C30-AB41-9DAC-EE5A0B603D12}"/>
              </a:ext>
            </a:extLst>
          </p:cNvPr>
          <p:cNvSpPr>
            <a:spLocks noGrp="1"/>
          </p:cNvSpPr>
          <p:nvPr>
            <p:ph type="sldNum" sz="quarter" idx="10"/>
          </p:nvPr>
        </p:nvSpPr>
        <p:spPr/>
        <p:txBody>
          <a:bodyPr/>
          <a:lstStyle/>
          <a:p>
            <a:pPr>
              <a:defRPr/>
            </a:pPr>
            <a:fld id="{898657B4-205D-B24E-AEAE-6437DE1B8C0C}" type="slidenum">
              <a:rPr lang="en-US" smtClean="0"/>
              <a:pPr>
                <a:defRPr/>
              </a:pPr>
              <a:t>24</a:t>
            </a:fld>
            <a:endParaRPr lang="en-US"/>
          </a:p>
        </p:txBody>
      </p:sp>
    </p:spTree>
    <p:extLst>
      <p:ext uri="{BB962C8B-B14F-4D97-AF65-F5344CB8AC3E}">
        <p14:creationId xmlns:p14="http://schemas.microsoft.com/office/powerpoint/2010/main" val="4245097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9851-CB4C-8744-B49B-52AE3579BEBE}"/>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CFE58A84-1645-0B49-824B-40D7C014575A}"/>
              </a:ext>
            </a:extLst>
          </p:cNvPr>
          <p:cNvSpPr>
            <a:spLocks noGrp="1"/>
          </p:cNvSpPr>
          <p:nvPr>
            <p:ph idx="1"/>
          </p:nvPr>
        </p:nvSpPr>
        <p:spPr/>
        <p:txBody>
          <a:bodyPr/>
          <a:lstStyle/>
          <a:p>
            <a:r>
              <a:rPr lang="en-US" dirty="0"/>
              <a:t>GUI </a:t>
            </a:r>
            <a:r>
              <a:rPr lang="en-US" dirty="0">
                <a:sym typeface="Wingdings" pitchFamily="2" charset="2"/>
              </a:rPr>
              <a:t> Command line</a:t>
            </a:r>
          </a:p>
          <a:p>
            <a:r>
              <a:rPr lang="en-US" dirty="0">
                <a:sym typeface="Wingdings" pitchFamily="2" charset="2"/>
              </a:rPr>
              <a:t>Full installation  Bring along files</a:t>
            </a:r>
          </a:p>
          <a:p>
            <a:r>
              <a:rPr lang="en-US" dirty="0">
                <a:sym typeface="Wingdings" pitchFamily="2" charset="2"/>
              </a:rPr>
              <a:t>Adding installation to the command line</a:t>
            </a:r>
            <a:endParaRPr lang="en-US" dirty="0"/>
          </a:p>
        </p:txBody>
      </p:sp>
      <p:sp>
        <p:nvSpPr>
          <p:cNvPr id="4" name="Slide Number Placeholder 3">
            <a:extLst>
              <a:ext uri="{FF2B5EF4-FFF2-40B4-BE49-F238E27FC236}">
                <a16:creationId xmlns:a16="http://schemas.microsoft.com/office/drawing/2014/main" id="{FFFE2D4F-35FB-7543-BCE0-DCBA27BB8FBE}"/>
              </a:ext>
            </a:extLst>
          </p:cNvPr>
          <p:cNvSpPr>
            <a:spLocks noGrp="1"/>
          </p:cNvSpPr>
          <p:nvPr>
            <p:ph type="sldNum" sz="quarter" idx="10"/>
          </p:nvPr>
        </p:nvSpPr>
        <p:spPr/>
        <p:txBody>
          <a:bodyPr/>
          <a:lstStyle/>
          <a:p>
            <a:pPr>
              <a:defRPr/>
            </a:pPr>
            <a:fld id="{898657B4-205D-B24E-AEAE-6437DE1B8C0C}" type="slidenum">
              <a:rPr lang="en-US" smtClean="0"/>
              <a:pPr>
                <a:defRPr/>
              </a:pPr>
              <a:t>25</a:t>
            </a:fld>
            <a:endParaRPr lang="en-US"/>
          </a:p>
        </p:txBody>
      </p:sp>
    </p:spTree>
    <p:extLst>
      <p:ext uri="{BB962C8B-B14F-4D97-AF65-F5344CB8AC3E}">
        <p14:creationId xmlns:p14="http://schemas.microsoft.com/office/powerpoint/2010/main" val="49610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167F-DB05-2543-BE3A-5547FF70D462}"/>
              </a:ext>
            </a:extLst>
          </p:cNvPr>
          <p:cNvSpPr>
            <a:spLocks noGrp="1"/>
          </p:cNvSpPr>
          <p:nvPr>
            <p:ph type="title"/>
          </p:nvPr>
        </p:nvSpPr>
        <p:spPr/>
        <p:txBody>
          <a:bodyPr/>
          <a:lstStyle/>
          <a:p>
            <a:r>
              <a:rPr lang="en-US" dirty="0"/>
              <a:t>Bring Along </a:t>
            </a:r>
            <a:br>
              <a:rPr lang="en-US" dirty="0"/>
            </a:br>
            <a:r>
              <a:rPr lang="en-US" dirty="0"/>
              <a:t>Software Files</a:t>
            </a:r>
          </a:p>
        </p:txBody>
      </p:sp>
      <p:sp>
        <p:nvSpPr>
          <p:cNvPr id="4" name="Text Placeholder 3">
            <a:extLst>
              <a:ext uri="{FF2B5EF4-FFF2-40B4-BE49-F238E27FC236}">
                <a16:creationId xmlns:a16="http://schemas.microsoft.com/office/drawing/2014/main" id="{889D68B2-8312-1B4A-8487-B9035E7510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471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E7BB20-6A30-C044-8B08-5084C00ADBFD}"/>
              </a:ext>
            </a:extLst>
          </p:cNvPr>
          <p:cNvSpPr>
            <a:spLocks noGrp="1"/>
          </p:cNvSpPr>
          <p:nvPr>
            <p:ph type="title"/>
          </p:nvPr>
        </p:nvSpPr>
        <p:spPr>
          <a:xfrm>
            <a:off x="1228725" y="95250"/>
            <a:ext cx="7199658" cy="952500"/>
          </a:xfrm>
        </p:spPr>
        <p:txBody>
          <a:bodyPr/>
          <a:lstStyle/>
          <a:p>
            <a:r>
              <a:rPr lang="en-US" dirty="0"/>
              <a:t>Ways to Prepare Software Files</a:t>
            </a:r>
          </a:p>
        </p:txBody>
      </p:sp>
      <p:sp>
        <p:nvSpPr>
          <p:cNvPr id="6" name="Content Placeholder 5">
            <a:extLst>
              <a:ext uri="{FF2B5EF4-FFF2-40B4-BE49-F238E27FC236}">
                <a16:creationId xmlns:a16="http://schemas.microsoft.com/office/drawing/2014/main" id="{556F9C51-1A33-5048-9F27-A816E883834D}"/>
              </a:ext>
            </a:extLst>
          </p:cNvPr>
          <p:cNvSpPr>
            <a:spLocks noGrp="1"/>
          </p:cNvSpPr>
          <p:nvPr>
            <p:ph idx="1"/>
          </p:nvPr>
        </p:nvSpPr>
        <p:spPr>
          <a:xfrm>
            <a:off x="774700" y="1121189"/>
            <a:ext cx="7772400" cy="3905250"/>
          </a:xfrm>
        </p:spPr>
        <p:txBody>
          <a:bodyPr/>
          <a:lstStyle/>
          <a:p>
            <a:r>
              <a:rPr lang="en-US" dirty="0"/>
              <a:t>Download pre-compiled software</a:t>
            </a:r>
          </a:p>
          <a:p>
            <a:r>
              <a:rPr lang="en-US" dirty="0"/>
              <a:t>Compile yourself</a:t>
            </a:r>
          </a:p>
          <a:p>
            <a:pPr lvl="1"/>
            <a:r>
              <a:rPr lang="en-US" dirty="0"/>
              <a:t>Single binary file</a:t>
            </a:r>
          </a:p>
          <a:p>
            <a:pPr lvl="1"/>
            <a:r>
              <a:rPr lang="en-US" dirty="0"/>
              <a:t>Installation contained in a single folder</a:t>
            </a:r>
          </a:p>
        </p:txBody>
      </p:sp>
      <p:sp>
        <p:nvSpPr>
          <p:cNvPr id="4" name="Slide Number Placeholder 3">
            <a:extLst>
              <a:ext uri="{FF2B5EF4-FFF2-40B4-BE49-F238E27FC236}">
                <a16:creationId xmlns:a16="http://schemas.microsoft.com/office/drawing/2014/main" id="{9C6262DB-B235-8D49-BE76-6532A68A9522}"/>
              </a:ext>
            </a:extLst>
          </p:cNvPr>
          <p:cNvSpPr>
            <a:spLocks noGrp="1"/>
          </p:cNvSpPr>
          <p:nvPr>
            <p:ph type="sldNum" sz="quarter" idx="10"/>
          </p:nvPr>
        </p:nvSpPr>
        <p:spPr/>
        <p:txBody>
          <a:bodyPr/>
          <a:lstStyle/>
          <a:p>
            <a:pPr>
              <a:defRPr/>
            </a:pPr>
            <a:fld id="{8BFE71FC-3CEC-B144-967E-AA7A70603AA6}" type="slidenum">
              <a:rPr lang="en-US" smtClean="0"/>
              <a:pPr>
                <a:defRPr/>
              </a:pPr>
              <a:t>27</a:t>
            </a:fld>
            <a:endParaRPr lang="en-US"/>
          </a:p>
        </p:txBody>
      </p:sp>
    </p:spTree>
    <p:extLst>
      <p:ext uri="{BB962C8B-B14F-4D97-AF65-F5344CB8AC3E}">
        <p14:creationId xmlns:p14="http://schemas.microsoft.com/office/powerpoint/2010/main" val="999679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a:latin typeface="Arial" charset="0"/>
              </a:rPr>
              <a:t>What is Compilation?</a:t>
            </a:r>
          </a:p>
        </p:txBody>
      </p:sp>
      <p:sp>
        <p:nvSpPr>
          <p:cNvPr id="39938"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1B23B841-9F11-2143-8758-B157EB62EAF7}" type="slidenum">
              <a:rPr lang="en-US" sz="1400">
                <a:solidFill>
                  <a:srgbClr val="FF8000"/>
                </a:solidFill>
              </a:rPr>
              <a:pPr/>
              <a:t>28</a:t>
            </a:fld>
            <a:endParaRPr lang="en-US" sz="1400">
              <a:solidFill>
                <a:srgbClr val="FF8000"/>
              </a:solidFill>
            </a:endParaRPr>
          </a:p>
        </p:txBody>
      </p:sp>
      <p:cxnSp>
        <p:nvCxnSpPr>
          <p:cNvPr id="39943" name="Straight Arrow Connector 10"/>
          <p:cNvCxnSpPr>
            <a:cxnSpLocks noChangeShapeType="1"/>
          </p:cNvCxnSpPr>
          <p:nvPr/>
        </p:nvCxnSpPr>
        <p:spPr bwMode="auto">
          <a:xfrm>
            <a:off x="2906713" y="2256896"/>
            <a:ext cx="3029835" cy="0"/>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39944" name="Straight Arrow Connector 12"/>
          <p:cNvCxnSpPr>
            <a:cxnSpLocks noChangeShapeType="1"/>
          </p:cNvCxnSpPr>
          <p:nvPr/>
        </p:nvCxnSpPr>
        <p:spPr bwMode="auto">
          <a:xfrm flipV="1">
            <a:off x="4206876" y="2282032"/>
            <a:ext cx="138113" cy="1223698"/>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39945" name="Straight Arrow Connector 14"/>
          <p:cNvCxnSpPr>
            <a:cxnSpLocks noChangeShapeType="1"/>
          </p:cNvCxnSpPr>
          <p:nvPr/>
        </p:nvCxnSpPr>
        <p:spPr bwMode="auto">
          <a:xfrm flipH="1" flipV="1">
            <a:off x="4605340" y="2345533"/>
            <a:ext cx="814803" cy="1260738"/>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39946" name="Curved Connector 17"/>
          <p:cNvCxnSpPr>
            <a:cxnSpLocks noChangeShapeType="1"/>
            <a:endCxn id="8" idx="3"/>
          </p:cNvCxnSpPr>
          <p:nvPr/>
        </p:nvCxnSpPr>
        <p:spPr bwMode="auto">
          <a:xfrm flipH="1">
            <a:off x="5083961" y="2268071"/>
            <a:ext cx="2382235" cy="1984547"/>
          </a:xfrm>
          <a:prstGeom prst="curvedConnector3">
            <a:avLst>
              <a:gd name="adj1" fmla="val -9596"/>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39947" name="TextBox 22"/>
          <p:cNvSpPr txBox="1">
            <a:spLocks noChangeArrowheads="1"/>
          </p:cNvSpPr>
          <p:nvPr/>
        </p:nvSpPr>
        <p:spPr bwMode="auto">
          <a:xfrm>
            <a:off x="903289" y="1185334"/>
            <a:ext cx="19832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Source Code</a:t>
            </a:r>
          </a:p>
        </p:txBody>
      </p:sp>
      <p:sp>
        <p:nvSpPr>
          <p:cNvPr id="39948" name="TextBox 23"/>
          <p:cNvSpPr txBox="1">
            <a:spLocks noChangeArrowheads="1"/>
          </p:cNvSpPr>
          <p:nvPr/>
        </p:nvSpPr>
        <p:spPr bwMode="auto">
          <a:xfrm>
            <a:off x="6235114" y="1225578"/>
            <a:ext cx="1057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Binary</a:t>
            </a:r>
          </a:p>
        </p:txBody>
      </p:sp>
      <p:sp>
        <p:nvSpPr>
          <p:cNvPr id="39949" name="TextBox 24"/>
          <p:cNvSpPr txBox="1">
            <a:spLocks noChangeArrowheads="1"/>
          </p:cNvSpPr>
          <p:nvPr/>
        </p:nvSpPr>
        <p:spPr bwMode="auto">
          <a:xfrm>
            <a:off x="3111501" y="1886479"/>
            <a:ext cx="282504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compiled + linked into</a:t>
            </a:r>
          </a:p>
        </p:txBody>
      </p:sp>
      <p:sp>
        <p:nvSpPr>
          <p:cNvPr id="39950" name="TextBox 25"/>
          <p:cNvSpPr txBox="1">
            <a:spLocks noChangeArrowheads="1"/>
          </p:cNvSpPr>
          <p:nvPr/>
        </p:nvSpPr>
        <p:spPr bwMode="auto">
          <a:xfrm>
            <a:off x="6927349" y="3852507"/>
            <a:ext cx="91190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run on</a:t>
            </a:r>
          </a:p>
        </p:txBody>
      </p:sp>
      <p:sp>
        <p:nvSpPr>
          <p:cNvPr id="39951" name="TextBox 26"/>
          <p:cNvSpPr txBox="1">
            <a:spLocks noChangeArrowheads="1"/>
          </p:cNvSpPr>
          <p:nvPr/>
        </p:nvSpPr>
        <p:spPr bwMode="auto">
          <a:xfrm>
            <a:off x="4605340" y="2587360"/>
            <a:ext cx="10825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libraries</a:t>
            </a:r>
          </a:p>
        </p:txBody>
      </p:sp>
      <p:sp>
        <p:nvSpPr>
          <p:cNvPr id="39952" name="TextBox 27"/>
          <p:cNvSpPr txBox="1">
            <a:spLocks noChangeArrowheads="1"/>
          </p:cNvSpPr>
          <p:nvPr/>
        </p:nvSpPr>
        <p:spPr bwMode="auto">
          <a:xfrm>
            <a:off x="3147596" y="2472779"/>
            <a:ext cx="115929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compiler</a:t>
            </a:r>
          </a:p>
          <a:p>
            <a:pPr eaLnBrk="1" hangingPunct="1">
              <a:buFontTx/>
              <a:buNone/>
            </a:pPr>
            <a:r>
              <a:rPr lang="en-US" sz="2000" dirty="0"/>
              <a:t>and OS</a:t>
            </a:r>
          </a:p>
        </p:txBody>
      </p:sp>
      <p:cxnSp>
        <p:nvCxnSpPr>
          <p:cNvPr id="39953" name="Straight Arrow Connector 29"/>
          <p:cNvCxnSpPr>
            <a:cxnSpLocks noChangeShapeType="1"/>
          </p:cNvCxnSpPr>
          <p:nvPr/>
        </p:nvCxnSpPr>
        <p:spPr bwMode="auto">
          <a:xfrm flipH="1">
            <a:off x="5811599" y="2880674"/>
            <a:ext cx="719137" cy="765969"/>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39954" name="TextBox 32"/>
          <p:cNvSpPr txBox="1">
            <a:spLocks noChangeArrowheads="1"/>
          </p:cNvSpPr>
          <p:nvPr/>
        </p:nvSpPr>
        <p:spPr bwMode="auto">
          <a:xfrm>
            <a:off x="6235114" y="3079730"/>
            <a:ext cx="7264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uses</a:t>
            </a:r>
          </a:p>
        </p:txBody>
      </p:sp>
      <p:sp>
        <p:nvSpPr>
          <p:cNvPr id="2" name="TextBox 1">
            <a:extLst>
              <a:ext uri="{FF2B5EF4-FFF2-40B4-BE49-F238E27FC236}">
                <a16:creationId xmlns:a16="http://schemas.microsoft.com/office/drawing/2014/main" id="{FDAA004B-3349-954E-8BB4-E79238D61182}"/>
              </a:ext>
            </a:extLst>
          </p:cNvPr>
          <p:cNvSpPr txBox="1"/>
          <p:nvPr/>
        </p:nvSpPr>
        <p:spPr>
          <a:xfrm>
            <a:off x="0" y="4791670"/>
            <a:ext cx="3089307" cy="923330"/>
          </a:xfrm>
          <a:prstGeom prst="rect">
            <a:avLst/>
          </a:prstGeom>
          <a:noFill/>
        </p:spPr>
        <p:txBody>
          <a:bodyPr wrap="none" rtlCol="0">
            <a:spAutoFit/>
          </a:bodyPr>
          <a:lstStyle/>
          <a:p>
            <a:pPr>
              <a:buNone/>
            </a:pPr>
            <a:r>
              <a:rPr lang="en-US" sz="900" dirty="0"/>
              <a:t>binary code by Kiran </a:t>
            </a:r>
            <a:r>
              <a:rPr lang="en-US" sz="900" dirty="0" err="1"/>
              <a:t>Shastry</a:t>
            </a:r>
            <a:r>
              <a:rPr lang="en-US" sz="900" dirty="0"/>
              <a:t> from the Noun Project</a:t>
            </a:r>
          </a:p>
          <a:p>
            <a:pPr>
              <a:buNone/>
            </a:pPr>
            <a:r>
              <a:rPr lang="en-US" sz="900" dirty="0"/>
              <a:t>Source Code by Mohamed </a:t>
            </a:r>
            <a:r>
              <a:rPr lang="en-US" sz="900" dirty="0" err="1"/>
              <a:t>Mbarki</a:t>
            </a:r>
            <a:r>
              <a:rPr lang="en-US" sz="900" dirty="0"/>
              <a:t> from the Noun Project</a:t>
            </a:r>
          </a:p>
          <a:p>
            <a:pPr>
              <a:buNone/>
            </a:pPr>
            <a:r>
              <a:rPr lang="en-US" sz="900" dirty="0"/>
              <a:t>Computer by </a:t>
            </a:r>
            <a:r>
              <a:rPr lang="en-US" sz="900" dirty="0" err="1"/>
              <a:t>rahmat</a:t>
            </a:r>
            <a:r>
              <a:rPr lang="en-US" sz="900" dirty="0"/>
              <a:t> from the Noun Project</a:t>
            </a:r>
          </a:p>
          <a:p>
            <a:pPr>
              <a:buNone/>
            </a:pPr>
            <a:r>
              <a:rPr lang="en-US" sz="900" dirty="0"/>
              <a:t>books by Viral </a:t>
            </a:r>
            <a:r>
              <a:rPr lang="en-US" sz="900" dirty="0" err="1"/>
              <a:t>faisalovers</a:t>
            </a:r>
            <a:r>
              <a:rPr lang="en-US" sz="900" dirty="0"/>
              <a:t> from the Noun Project</a:t>
            </a:r>
          </a:p>
          <a:p>
            <a:pPr>
              <a:buNone/>
            </a:pPr>
            <a:endParaRPr lang="en-US" sz="1050" dirty="0"/>
          </a:p>
        </p:txBody>
      </p:sp>
      <p:pic>
        <p:nvPicPr>
          <p:cNvPr id="6" name="Picture 5">
            <a:extLst>
              <a:ext uri="{FF2B5EF4-FFF2-40B4-BE49-F238E27FC236}">
                <a16:creationId xmlns:a16="http://schemas.microsoft.com/office/drawing/2014/main" id="{44DD2F2C-1A22-DC4F-8620-EF599475047F}"/>
              </a:ext>
            </a:extLst>
          </p:cNvPr>
          <p:cNvPicPr>
            <a:picLocks noChangeAspect="1"/>
          </p:cNvPicPr>
          <p:nvPr/>
        </p:nvPicPr>
        <p:blipFill rotWithShape="1">
          <a:blip r:embed="rId3"/>
          <a:srcRect b="13968"/>
          <a:stretch/>
        </p:blipFill>
        <p:spPr>
          <a:xfrm>
            <a:off x="1287633" y="1691287"/>
            <a:ext cx="1389595" cy="1195488"/>
          </a:xfrm>
          <a:prstGeom prst="rect">
            <a:avLst/>
          </a:prstGeom>
        </p:spPr>
      </p:pic>
      <p:pic>
        <p:nvPicPr>
          <p:cNvPr id="8" name="Picture 7">
            <a:extLst>
              <a:ext uri="{FF2B5EF4-FFF2-40B4-BE49-F238E27FC236}">
                <a16:creationId xmlns:a16="http://schemas.microsoft.com/office/drawing/2014/main" id="{C25AD611-A18A-5E4E-B801-DA2E5DBE0218}"/>
              </a:ext>
            </a:extLst>
          </p:cNvPr>
          <p:cNvPicPr>
            <a:picLocks noChangeAspect="1"/>
          </p:cNvPicPr>
          <p:nvPr/>
        </p:nvPicPr>
        <p:blipFill rotWithShape="1">
          <a:blip r:embed="rId4"/>
          <a:srcRect b="15903"/>
          <a:stretch/>
        </p:blipFill>
        <p:spPr>
          <a:xfrm>
            <a:off x="3228912" y="3472595"/>
            <a:ext cx="1855049" cy="1560045"/>
          </a:xfrm>
          <a:prstGeom prst="rect">
            <a:avLst/>
          </a:prstGeom>
        </p:spPr>
      </p:pic>
      <p:pic>
        <p:nvPicPr>
          <p:cNvPr id="10" name="Picture 9">
            <a:extLst>
              <a:ext uri="{FF2B5EF4-FFF2-40B4-BE49-F238E27FC236}">
                <a16:creationId xmlns:a16="http://schemas.microsoft.com/office/drawing/2014/main" id="{FBCD2B57-FCEC-4D48-A461-403021E20E8E}"/>
              </a:ext>
            </a:extLst>
          </p:cNvPr>
          <p:cNvPicPr>
            <a:picLocks noChangeAspect="1"/>
          </p:cNvPicPr>
          <p:nvPr/>
        </p:nvPicPr>
        <p:blipFill rotWithShape="1">
          <a:blip r:embed="rId5"/>
          <a:srcRect b="14474"/>
          <a:stretch/>
        </p:blipFill>
        <p:spPr>
          <a:xfrm>
            <a:off x="5098700" y="3655199"/>
            <a:ext cx="962728" cy="823378"/>
          </a:xfrm>
          <a:prstGeom prst="rect">
            <a:avLst/>
          </a:prstGeom>
        </p:spPr>
      </p:pic>
      <p:sp>
        <p:nvSpPr>
          <p:cNvPr id="12" name="Teardrop 11">
            <a:extLst>
              <a:ext uri="{FF2B5EF4-FFF2-40B4-BE49-F238E27FC236}">
                <a16:creationId xmlns:a16="http://schemas.microsoft.com/office/drawing/2014/main" id="{0A1B0D74-C510-BD43-A3FB-08178776262D}"/>
              </a:ext>
            </a:extLst>
          </p:cNvPr>
          <p:cNvSpPr/>
          <p:nvPr/>
        </p:nvSpPr>
        <p:spPr bwMode="auto">
          <a:xfrm rot="12973085">
            <a:off x="4938561" y="3384404"/>
            <a:ext cx="1407613" cy="1388060"/>
          </a:xfrm>
          <a:prstGeom prst="teardrop">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20" name="Picture 19">
            <a:extLst>
              <a:ext uri="{FF2B5EF4-FFF2-40B4-BE49-F238E27FC236}">
                <a16:creationId xmlns:a16="http://schemas.microsoft.com/office/drawing/2014/main" id="{399D4ADE-0619-A24F-A17C-99226F692A7C}"/>
              </a:ext>
            </a:extLst>
          </p:cNvPr>
          <p:cNvPicPr>
            <a:picLocks noChangeAspect="1"/>
          </p:cNvPicPr>
          <p:nvPr/>
        </p:nvPicPr>
        <p:blipFill rotWithShape="1">
          <a:blip r:embed="rId6"/>
          <a:srcRect b="14956"/>
          <a:stretch/>
        </p:blipFill>
        <p:spPr>
          <a:xfrm>
            <a:off x="6061428" y="1607970"/>
            <a:ext cx="1405739" cy="119548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E47B-E9FA-B74E-8052-0AA193817358}"/>
              </a:ext>
            </a:extLst>
          </p:cNvPr>
          <p:cNvSpPr>
            <a:spLocks noGrp="1"/>
          </p:cNvSpPr>
          <p:nvPr>
            <p:ph type="title"/>
          </p:nvPr>
        </p:nvSpPr>
        <p:spPr/>
        <p:txBody>
          <a:bodyPr/>
          <a:lstStyle/>
          <a:p>
            <a:r>
              <a:rPr lang="en-US" dirty="0"/>
              <a:t>Compilation Process</a:t>
            </a:r>
          </a:p>
        </p:txBody>
      </p:sp>
      <p:sp>
        <p:nvSpPr>
          <p:cNvPr id="4" name="Content Placeholder 3">
            <a:extLst>
              <a:ext uri="{FF2B5EF4-FFF2-40B4-BE49-F238E27FC236}">
                <a16:creationId xmlns:a16="http://schemas.microsoft.com/office/drawing/2014/main" id="{03AE1D8C-12D9-8A43-A1E2-4633C072A777}"/>
              </a:ext>
            </a:extLst>
          </p:cNvPr>
          <p:cNvSpPr>
            <a:spLocks noGrp="1"/>
          </p:cNvSpPr>
          <p:nvPr>
            <p:ph idx="1"/>
          </p:nvPr>
        </p:nvSpPr>
        <p:spPr/>
        <p:txBody>
          <a:bodyPr/>
          <a:lstStyle/>
          <a:p>
            <a:r>
              <a:rPr lang="en-US" dirty="0"/>
              <a:t>Use a compiler (like </a:t>
            </a:r>
            <a:r>
              <a:rPr lang="en-US" dirty="0" err="1"/>
              <a:t>gcc</a:t>
            </a:r>
            <a:r>
              <a:rPr lang="en-US" dirty="0"/>
              <a:t>) directly</a:t>
            </a:r>
          </a:p>
          <a:p>
            <a:pPr lvl="1"/>
            <a:r>
              <a:rPr lang="en-US" dirty="0"/>
              <a:t>Can use options to control compilation process</a:t>
            </a:r>
          </a:p>
          <a:p>
            <a:r>
              <a:rPr lang="en-US" dirty="0"/>
              <a:t>More common: </a:t>
            </a:r>
          </a:p>
          <a:p>
            <a:pPr marL="457200" lvl="1" indent="0">
              <a:buNone/>
            </a:pPr>
            <a:r>
              <a:rPr lang="en-US" dirty="0"/>
              <a:t>./configure # can also include options</a:t>
            </a:r>
          </a:p>
          <a:p>
            <a:pPr marL="457200" lvl="1" indent="0">
              <a:buNone/>
            </a:pPr>
            <a:r>
              <a:rPr lang="en-US" dirty="0"/>
              <a:t>make</a:t>
            </a:r>
          </a:p>
          <a:p>
            <a:pPr marL="457200" lvl="1" indent="0">
              <a:buNone/>
            </a:pPr>
            <a:r>
              <a:rPr lang="en-US" dirty="0"/>
              <a:t>make install</a:t>
            </a:r>
          </a:p>
        </p:txBody>
      </p:sp>
      <p:sp>
        <p:nvSpPr>
          <p:cNvPr id="3" name="Slide Number Placeholder 2">
            <a:extLst>
              <a:ext uri="{FF2B5EF4-FFF2-40B4-BE49-F238E27FC236}">
                <a16:creationId xmlns:a16="http://schemas.microsoft.com/office/drawing/2014/main" id="{96789D0F-00BE-3D4A-9556-E609FE8E207F}"/>
              </a:ext>
            </a:extLst>
          </p:cNvPr>
          <p:cNvSpPr>
            <a:spLocks noGrp="1"/>
          </p:cNvSpPr>
          <p:nvPr>
            <p:ph type="sldNum" sz="quarter" idx="10"/>
          </p:nvPr>
        </p:nvSpPr>
        <p:spPr/>
        <p:txBody>
          <a:bodyPr/>
          <a:lstStyle/>
          <a:p>
            <a:pPr>
              <a:defRPr/>
            </a:pPr>
            <a:fld id="{ECD1AD9C-E139-E049-9714-BA59E16C11E2}" type="slidenum">
              <a:rPr lang="en-US" smtClean="0"/>
              <a:pPr>
                <a:defRPr/>
              </a:pPr>
              <a:t>29</a:t>
            </a:fld>
            <a:endParaRPr lang="en-US"/>
          </a:p>
        </p:txBody>
      </p:sp>
    </p:spTree>
    <p:extLst>
      <p:ext uri="{BB962C8B-B14F-4D97-AF65-F5344CB8AC3E}">
        <p14:creationId xmlns:p14="http://schemas.microsoft.com/office/powerpoint/2010/main" val="39623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latin typeface="Arial" charset="0"/>
              </a:rPr>
              <a:t>An Analogy</a:t>
            </a:r>
          </a:p>
        </p:txBody>
      </p:sp>
      <p:sp>
        <p:nvSpPr>
          <p:cNvPr id="18435" name="Content Placeholder 7"/>
          <p:cNvSpPr>
            <a:spLocks noGrp="1"/>
          </p:cNvSpPr>
          <p:nvPr>
            <p:ph sz="half" idx="2"/>
          </p:nvPr>
        </p:nvSpPr>
        <p:spPr>
          <a:xfrm>
            <a:off x="4702175" y="1598681"/>
            <a:ext cx="3862388" cy="2715315"/>
          </a:xfrm>
        </p:spPr>
        <p:txBody>
          <a:bodyPr/>
          <a:lstStyle/>
          <a:p>
            <a:pPr marL="0" indent="0">
              <a:buFont typeface="Times" charset="0"/>
              <a:buNone/>
            </a:pPr>
            <a:r>
              <a:rPr lang="en-US" sz="3600" dirty="0">
                <a:latin typeface="Arial" charset="0"/>
              </a:rPr>
              <a:t>Running software on your own computer is like cooking in your own kitchen.</a:t>
            </a:r>
          </a:p>
        </p:txBody>
      </p:sp>
      <p:sp>
        <p:nvSpPr>
          <p:cNvPr id="18436"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B32282E1-464C-0F42-8F36-060CC02196B5}" type="slidenum">
              <a:rPr lang="en-US" sz="1400">
                <a:solidFill>
                  <a:srgbClr val="FF8000"/>
                </a:solidFill>
              </a:rPr>
              <a:pPr/>
              <a:t>3</a:t>
            </a:fld>
            <a:endParaRPr lang="en-US" sz="1400">
              <a:solidFill>
                <a:srgbClr val="FF8000"/>
              </a:solidFill>
            </a:endParaRPr>
          </a:p>
        </p:txBody>
      </p:sp>
      <p:sp>
        <p:nvSpPr>
          <p:cNvPr id="18437" name="TextBox 4"/>
          <p:cNvSpPr txBox="1">
            <a:spLocks noChangeArrowheads="1"/>
          </p:cNvSpPr>
          <p:nvPr/>
        </p:nvSpPr>
        <p:spPr bwMode="auto">
          <a:xfrm>
            <a:off x="688975" y="1912938"/>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endParaRPr lang="en-US"/>
          </a:p>
        </p:txBody>
      </p:sp>
      <p:sp>
        <p:nvSpPr>
          <p:cNvPr id="2" name="TextBox 1">
            <a:extLst>
              <a:ext uri="{FF2B5EF4-FFF2-40B4-BE49-F238E27FC236}">
                <a16:creationId xmlns:a16="http://schemas.microsoft.com/office/drawing/2014/main" id="{DB6CAEFB-541C-0E49-A32D-4D8DFB02421A}"/>
              </a:ext>
            </a:extLst>
          </p:cNvPr>
          <p:cNvSpPr txBox="1"/>
          <p:nvPr/>
        </p:nvSpPr>
        <p:spPr>
          <a:xfrm>
            <a:off x="6798929" y="5468779"/>
            <a:ext cx="2135521" cy="246221"/>
          </a:xfrm>
          <a:prstGeom prst="rect">
            <a:avLst/>
          </a:prstGeom>
          <a:noFill/>
        </p:spPr>
        <p:txBody>
          <a:bodyPr wrap="none" rtlCol="0">
            <a:spAutoFit/>
          </a:bodyPr>
          <a:lstStyle/>
          <a:p>
            <a:pPr>
              <a:buNone/>
            </a:pPr>
            <a:r>
              <a:rPr lang="en-US" sz="1000" dirty="0"/>
              <a:t>Photo by </a:t>
            </a:r>
            <a:r>
              <a:rPr lang="en-US" sz="1000" dirty="0">
                <a:hlinkClick r:id="rId3"/>
              </a:rPr>
              <a:t>jschantz</a:t>
            </a:r>
            <a:r>
              <a:rPr lang="en-US" sz="1000" dirty="0"/>
              <a:t> on </a:t>
            </a:r>
            <a:r>
              <a:rPr lang="en-US" sz="1000" dirty="0">
                <a:hlinkClick r:id="rId4"/>
              </a:rPr>
              <a:t>flickr</a:t>
            </a:r>
            <a:r>
              <a:rPr lang="en-US" sz="1000" dirty="0"/>
              <a:t>, CC-BY</a:t>
            </a:r>
          </a:p>
        </p:txBody>
      </p:sp>
      <p:pic>
        <p:nvPicPr>
          <p:cNvPr id="6" name="Content Placeholder 5">
            <a:extLst>
              <a:ext uri="{FF2B5EF4-FFF2-40B4-BE49-F238E27FC236}">
                <a16:creationId xmlns:a16="http://schemas.microsoft.com/office/drawing/2014/main" id="{9CD2071C-6932-1E47-80C7-F3F48E84361E}"/>
              </a:ext>
            </a:extLst>
          </p:cNvPr>
          <p:cNvPicPr>
            <a:picLocks noGrp="1" noChangeAspect="1"/>
          </p:cNvPicPr>
          <p:nvPr>
            <p:ph sz="half" idx="1"/>
          </p:nvPr>
        </p:nvPicPr>
        <p:blipFill>
          <a:blip r:embed="rId5"/>
          <a:stretch>
            <a:fillRect/>
          </a:stretch>
        </p:blipFill>
        <p:spPr>
          <a:xfrm>
            <a:off x="688975" y="1773996"/>
            <a:ext cx="3810000" cy="2540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5F887A-DBBB-6548-8DA0-AA7C6D4A4985}"/>
              </a:ext>
            </a:extLst>
          </p:cNvPr>
          <p:cNvPicPr>
            <a:picLocks noChangeAspect="1"/>
          </p:cNvPicPr>
          <p:nvPr/>
        </p:nvPicPr>
        <p:blipFill rotWithShape="1">
          <a:blip r:embed="rId3"/>
          <a:srcRect b="14956"/>
          <a:stretch/>
        </p:blipFill>
        <p:spPr>
          <a:xfrm>
            <a:off x="6061428" y="1607970"/>
            <a:ext cx="1405739" cy="1195489"/>
          </a:xfrm>
          <a:prstGeom prst="rect">
            <a:avLst/>
          </a:prstGeom>
        </p:spPr>
      </p:pic>
      <p:sp>
        <p:nvSpPr>
          <p:cNvPr id="39937" name="Title 1"/>
          <p:cNvSpPr>
            <a:spLocks noGrp="1"/>
          </p:cNvSpPr>
          <p:nvPr>
            <p:ph type="title"/>
          </p:nvPr>
        </p:nvSpPr>
        <p:spPr/>
        <p:txBody>
          <a:bodyPr/>
          <a:lstStyle/>
          <a:p>
            <a:r>
              <a:rPr lang="en-US" dirty="0">
                <a:latin typeface="Arial" charset="0"/>
              </a:rPr>
              <a:t>Static Linking</a:t>
            </a:r>
          </a:p>
        </p:txBody>
      </p:sp>
      <p:sp>
        <p:nvSpPr>
          <p:cNvPr id="39938"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1B23B841-9F11-2143-8758-B157EB62EAF7}" type="slidenum">
              <a:rPr lang="en-US" sz="1400">
                <a:solidFill>
                  <a:srgbClr val="FF8000"/>
                </a:solidFill>
              </a:rPr>
              <a:pPr/>
              <a:t>30</a:t>
            </a:fld>
            <a:endParaRPr lang="en-US" sz="1400">
              <a:solidFill>
                <a:srgbClr val="FF8000"/>
              </a:solidFill>
            </a:endParaRPr>
          </a:p>
        </p:txBody>
      </p:sp>
      <p:cxnSp>
        <p:nvCxnSpPr>
          <p:cNvPr id="39943" name="Straight Arrow Connector 10"/>
          <p:cNvCxnSpPr>
            <a:cxnSpLocks noChangeShapeType="1"/>
          </p:cNvCxnSpPr>
          <p:nvPr/>
        </p:nvCxnSpPr>
        <p:spPr bwMode="auto">
          <a:xfrm>
            <a:off x="2906713" y="2256896"/>
            <a:ext cx="3029835" cy="0"/>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39944" name="Straight Arrow Connector 12"/>
          <p:cNvCxnSpPr>
            <a:cxnSpLocks noChangeShapeType="1"/>
          </p:cNvCxnSpPr>
          <p:nvPr/>
        </p:nvCxnSpPr>
        <p:spPr bwMode="auto">
          <a:xfrm flipV="1">
            <a:off x="4206876" y="2282032"/>
            <a:ext cx="138113" cy="1223698"/>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39945" name="Straight Arrow Connector 14"/>
          <p:cNvCxnSpPr>
            <a:cxnSpLocks noChangeShapeType="1"/>
          </p:cNvCxnSpPr>
          <p:nvPr/>
        </p:nvCxnSpPr>
        <p:spPr bwMode="auto">
          <a:xfrm flipH="1" flipV="1">
            <a:off x="4605340" y="2345533"/>
            <a:ext cx="814803" cy="1260738"/>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39947" name="TextBox 22"/>
          <p:cNvSpPr txBox="1">
            <a:spLocks noChangeArrowheads="1"/>
          </p:cNvSpPr>
          <p:nvPr/>
        </p:nvSpPr>
        <p:spPr bwMode="auto">
          <a:xfrm>
            <a:off x="903289" y="1185334"/>
            <a:ext cx="19832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Source Code</a:t>
            </a:r>
          </a:p>
        </p:txBody>
      </p:sp>
      <p:sp>
        <p:nvSpPr>
          <p:cNvPr id="39948" name="TextBox 23"/>
          <p:cNvSpPr txBox="1">
            <a:spLocks noChangeArrowheads="1"/>
          </p:cNvSpPr>
          <p:nvPr/>
        </p:nvSpPr>
        <p:spPr bwMode="auto">
          <a:xfrm>
            <a:off x="5690746" y="1189164"/>
            <a:ext cx="24897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Static Binary</a:t>
            </a:r>
          </a:p>
        </p:txBody>
      </p:sp>
      <p:sp>
        <p:nvSpPr>
          <p:cNvPr id="39949" name="TextBox 24"/>
          <p:cNvSpPr txBox="1">
            <a:spLocks noChangeArrowheads="1"/>
          </p:cNvSpPr>
          <p:nvPr/>
        </p:nvSpPr>
        <p:spPr bwMode="auto">
          <a:xfrm>
            <a:off x="2677229" y="1886479"/>
            <a:ext cx="32593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compiled + static link into</a:t>
            </a:r>
          </a:p>
        </p:txBody>
      </p:sp>
      <p:sp>
        <p:nvSpPr>
          <p:cNvPr id="39951" name="TextBox 26"/>
          <p:cNvSpPr txBox="1">
            <a:spLocks noChangeArrowheads="1"/>
          </p:cNvSpPr>
          <p:nvPr/>
        </p:nvSpPr>
        <p:spPr bwMode="auto">
          <a:xfrm>
            <a:off x="4605340" y="2587360"/>
            <a:ext cx="10825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libraries</a:t>
            </a:r>
          </a:p>
        </p:txBody>
      </p:sp>
      <p:sp>
        <p:nvSpPr>
          <p:cNvPr id="39952" name="TextBox 27"/>
          <p:cNvSpPr txBox="1">
            <a:spLocks noChangeArrowheads="1"/>
          </p:cNvSpPr>
          <p:nvPr/>
        </p:nvSpPr>
        <p:spPr bwMode="auto">
          <a:xfrm>
            <a:off x="3147596" y="2472779"/>
            <a:ext cx="115929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compiler</a:t>
            </a:r>
          </a:p>
          <a:p>
            <a:pPr eaLnBrk="1" hangingPunct="1">
              <a:buFontTx/>
              <a:buNone/>
            </a:pPr>
            <a:r>
              <a:rPr lang="en-US" sz="2000" dirty="0"/>
              <a:t>and OS</a:t>
            </a:r>
          </a:p>
        </p:txBody>
      </p:sp>
      <p:sp>
        <p:nvSpPr>
          <p:cNvPr id="2" name="TextBox 1">
            <a:extLst>
              <a:ext uri="{FF2B5EF4-FFF2-40B4-BE49-F238E27FC236}">
                <a16:creationId xmlns:a16="http://schemas.microsoft.com/office/drawing/2014/main" id="{FDAA004B-3349-954E-8BB4-E79238D61182}"/>
              </a:ext>
            </a:extLst>
          </p:cNvPr>
          <p:cNvSpPr txBox="1"/>
          <p:nvPr/>
        </p:nvSpPr>
        <p:spPr>
          <a:xfrm>
            <a:off x="27002" y="5207042"/>
            <a:ext cx="3084499" cy="253916"/>
          </a:xfrm>
          <a:prstGeom prst="rect">
            <a:avLst/>
          </a:prstGeom>
          <a:noFill/>
        </p:spPr>
        <p:txBody>
          <a:bodyPr wrap="none" rtlCol="0">
            <a:spAutoFit/>
          </a:bodyPr>
          <a:lstStyle/>
          <a:p>
            <a:pPr>
              <a:buNone/>
            </a:pPr>
            <a:r>
              <a:rPr lang="en-US" sz="1050" dirty="0"/>
              <a:t>Book by Aleksandr Vector from the Noun Project</a:t>
            </a:r>
          </a:p>
        </p:txBody>
      </p:sp>
      <p:pic>
        <p:nvPicPr>
          <p:cNvPr id="6" name="Picture 5">
            <a:extLst>
              <a:ext uri="{FF2B5EF4-FFF2-40B4-BE49-F238E27FC236}">
                <a16:creationId xmlns:a16="http://schemas.microsoft.com/office/drawing/2014/main" id="{44DD2F2C-1A22-DC4F-8620-EF599475047F}"/>
              </a:ext>
            </a:extLst>
          </p:cNvPr>
          <p:cNvPicPr>
            <a:picLocks noChangeAspect="1"/>
          </p:cNvPicPr>
          <p:nvPr/>
        </p:nvPicPr>
        <p:blipFill rotWithShape="1">
          <a:blip r:embed="rId4"/>
          <a:srcRect b="13968"/>
          <a:stretch/>
        </p:blipFill>
        <p:spPr>
          <a:xfrm>
            <a:off x="1287633" y="1691287"/>
            <a:ext cx="1389595" cy="1195488"/>
          </a:xfrm>
          <a:prstGeom prst="rect">
            <a:avLst/>
          </a:prstGeom>
        </p:spPr>
      </p:pic>
      <p:pic>
        <p:nvPicPr>
          <p:cNvPr id="8" name="Picture 7">
            <a:extLst>
              <a:ext uri="{FF2B5EF4-FFF2-40B4-BE49-F238E27FC236}">
                <a16:creationId xmlns:a16="http://schemas.microsoft.com/office/drawing/2014/main" id="{C25AD611-A18A-5E4E-B801-DA2E5DBE0218}"/>
              </a:ext>
            </a:extLst>
          </p:cNvPr>
          <p:cNvPicPr>
            <a:picLocks noChangeAspect="1"/>
          </p:cNvPicPr>
          <p:nvPr/>
        </p:nvPicPr>
        <p:blipFill rotWithShape="1">
          <a:blip r:embed="rId5"/>
          <a:srcRect b="15903"/>
          <a:stretch/>
        </p:blipFill>
        <p:spPr>
          <a:xfrm>
            <a:off x="3228912" y="3472595"/>
            <a:ext cx="1855049" cy="1560045"/>
          </a:xfrm>
          <a:prstGeom prst="rect">
            <a:avLst/>
          </a:prstGeom>
        </p:spPr>
      </p:pic>
      <p:pic>
        <p:nvPicPr>
          <p:cNvPr id="10" name="Picture 9">
            <a:extLst>
              <a:ext uri="{FF2B5EF4-FFF2-40B4-BE49-F238E27FC236}">
                <a16:creationId xmlns:a16="http://schemas.microsoft.com/office/drawing/2014/main" id="{FBCD2B57-FCEC-4D48-A461-403021E20E8E}"/>
              </a:ext>
            </a:extLst>
          </p:cNvPr>
          <p:cNvPicPr>
            <a:picLocks noChangeAspect="1"/>
          </p:cNvPicPr>
          <p:nvPr/>
        </p:nvPicPr>
        <p:blipFill rotWithShape="1">
          <a:blip r:embed="rId6"/>
          <a:srcRect b="14474"/>
          <a:stretch/>
        </p:blipFill>
        <p:spPr>
          <a:xfrm>
            <a:off x="5098700" y="3655199"/>
            <a:ext cx="962728" cy="823378"/>
          </a:xfrm>
          <a:prstGeom prst="rect">
            <a:avLst/>
          </a:prstGeom>
        </p:spPr>
      </p:pic>
      <p:sp>
        <p:nvSpPr>
          <p:cNvPr id="12" name="Teardrop 11">
            <a:extLst>
              <a:ext uri="{FF2B5EF4-FFF2-40B4-BE49-F238E27FC236}">
                <a16:creationId xmlns:a16="http://schemas.microsoft.com/office/drawing/2014/main" id="{0A1B0D74-C510-BD43-A3FB-08178776262D}"/>
              </a:ext>
            </a:extLst>
          </p:cNvPr>
          <p:cNvSpPr/>
          <p:nvPr/>
        </p:nvSpPr>
        <p:spPr bwMode="auto">
          <a:xfrm rot="12973085">
            <a:off x="4938561" y="3384404"/>
            <a:ext cx="1407613" cy="1388060"/>
          </a:xfrm>
          <a:prstGeom prst="teardrop">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4757A513-8C72-8E47-A28C-E52E09C9930B}"/>
              </a:ext>
            </a:extLst>
          </p:cNvPr>
          <p:cNvPicPr>
            <a:picLocks noChangeAspect="1"/>
          </p:cNvPicPr>
          <p:nvPr/>
        </p:nvPicPr>
        <p:blipFill rotWithShape="1">
          <a:blip r:embed="rId7"/>
          <a:srcRect b="20664"/>
          <a:stretch/>
        </p:blipFill>
        <p:spPr>
          <a:xfrm>
            <a:off x="6414425" y="2251100"/>
            <a:ext cx="635805" cy="504422"/>
          </a:xfrm>
          <a:prstGeom prst="rect">
            <a:avLst/>
          </a:prstGeom>
        </p:spPr>
      </p:pic>
      <p:cxnSp>
        <p:nvCxnSpPr>
          <p:cNvPr id="26" name="Straight Arrow Connector 14">
            <a:extLst>
              <a:ext uri="{FF2B5EF4-FFF2-40B4-BE49-F238E27FC236}">
                <a16:creationId xmlns:a16="http://schemas.microsoft.com/office/drawing/2014/main" id="{C151B22E-1360-E54A-A694-01BF3C7BDD56}"/>
              </a:ext>
            </a:extLst>
          </p:cNvPr>
          <p:cNvCxnSpPr>
            <a:cxnSpLocks noChangeShapeType="1"/>
            <a:stCxn id="25" idx="3"/>
          </p:cNvCxnSpPr>
          <p:nvPr/>
        </p:nvCxnSpPr>
        <p:spPr bwMode="auto">
          <a:xfrm>
            <a:off x="7467167" y="2205715"/>
            <a:ext cx="792250" cy="267064"/>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29" name="Straight Arrow Connector 14">
            <a:extLst>
              <a:ext uri="{FF2B5EF4-FFF2-40B4-BE49-F238E27FC236}">
                <a16:creationId xmlns:a16="http://schemas.microsoft.com/office/drawing/2014/main" id="{4E347932-33D0-384F-8535-69BB92C2EF3B}"/>
              </a:ext>
            </a:extLst>
          </p:cNvPr>
          <p:cNvCxnSpPr>
            <a:cxnSpLocks noChangeShapeType="1"/>
            <a:stCxn id="25" idx="3"/>
          </p:cNvCxnSpPr>
          <p:nvPr/>
        </p:nvCxnSpPr>
        <p:spPr bwMode="auto">
          <a:xfrm>
            <a:off x="7467167" y="2205715"/>
            <a:ext cx="862180" cy="1152630"/>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32" name="Straight Arrow Connector 14">
            <a:extLst>
              <a:ext uri="{FF2B5EF4-FFF2-40B4-BE49-F238E27FC236}">
                <a16:creationId xmlns:a16="http://schemas.microsoft.com/office/drawing/2014/main" id="{34238152-2DDA-7B43-B248-BFD85B75736C}"/>
              </a:ext>
            </a:extLst>
          </p:cNvPr>
          <p:cNvCxnSpPr>
            <a:cxnSpLocks noChangeShapeType="1"/>
            <a:stCxn id="25" idx="3"/>
          </p:cNvCxnSpPr>
          <p:nvPr/>
        </p:nvCxnSpPr>
        <p:spPr bwMode="auto">
          <a:xfrm>
            <a:off x="7467167" y="2205715"/>
            <a:ext cx="932317" cy="2388049"/>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36" name="TextBox 25">
            <a:extLst>
              <a:ext uri="{FF2B5EF4-FFF2-40B4-BE49-F238E27FC236}">
                <a16:creationId xmlns:a16="http://schemas.microsoft.com/office/drawing/2014/main" id="{1558C0EA-B13E-5E4E-A4E1-B9EFC107A937}"/>
              </a:ext>
            </a:extLst>
          </p:cNvPr>
          <p:cNvSpPr txBox="1">
            <a:spLocks noChangeArrowheads="1"/>
          </p:cNvSpPr>
          <p:nvPr/>
        </p:nvSpPr>
        <p:spPr bwMode="auto">
          <a:xfrm>
            <a:off x="7195748" y="3678324"/>
            <a:ext cx="17387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run anywhere</a:t>
            </a:r>
          </a:p>
        </p:txBody>
      </p:sp>
    </p:spTree>
    <p:extLst>
      <p:ext uri="{BB962C8B-B14F-4D97-AF65-F5344CB8AC3E}">
        <p14:creationId xmlns:p14="http://schemas.microsoft.com/office/powerpoint/2010/main" val="1838033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latin typeface="Arial" charset="0"/>
                <a:ea typeface="ＭＳ Ｐゴシック" charset="0"/>
                <a:cs typeface="ＭＳ Ｐゴシック" charset="0"/>
              </a:rPr>
              <a:t>Interpreted Code</a:t>
            </a:r>
          </a:p>
        </p:txBody>
      </p:sp>
      <p:sp>
        <p:nvSpPr>
          <p:cNvPr id="3" name="Content Placeholder 2"/>
          <p:cNvSpPr>
            <a:spLocks noGrp="1"/>
          </p:cNvSpPr>
          <p:nvPr>
            <p:ph idx="1"/>
          </p:nvPr>
        </p:nvSpPr>
        <p:spPr>
          <a:xfrm>
            <a:off x="428626" y="1111251"/>
            <a:ext cx="8118475" cy="4077229"/>
          </a:xfrm>
        </p:spPr>
        <p:txBody>
          <a:bodyPr/>
          <a:lstStyle/>
          <a:p>
            <a:pPr>
              <a:defRPr/>
            </a:pPr>
            <a:r>
              <a:rPr lang="en-US" dirty="0"/>
              <a:t>Instead of being compiled and then run…</a:t>
            </a:r>
          </a:p>
          <a:p>
            <a:pPr marL="0" indent="0">
              <a:buFont typeface="Times" charset="0"/>
              <a:buNone/>
              <a:defRPr/>
            </a:pPr>
            <a:endParaRPr lang="en-US" dirty="0"/>
          </a:p>
          <a:p>
            <a:pPr marL="0" indent="0">
              <a:buFont typeface="Times" charset="0"/>
              <a:buNone/>
              <a:defRPr/>
            </a:pPr>
            <a:endParaRPr lang="en-US" dirty="0"/>
          </a:p>
          <a:p>
            <a:pPr>
              <a:defRPr/>
            </a:pPr>
            <a:r>
              <a:rPr lang="en-US" dirty="0"/>
              <a:t>…interpreted languages are translated into binary code “on the fly.”</a:t>
            </a:r>
          </a:p>
        </p:txBody>
      </p:sp>
      <p:sp>
        <p:nvSpPr>
          <p:cNvPr id="2355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104C4BDA-6212-2E4A-854D-8F58842D4D50}" type="slidenum">
              <a:rPr lang="en-US" sz="1400">
                <a:solidFill>
                  <a:srgbClr val="FF8000"/>
                </a:solidFill>
              </a:rPr>
              <a:pPr/>
              <a:t>31</a:t>
            </a:fld>
            <a:endParaRPr lang="en-US" sz="1400">
              <a:solidFill>
                <a:srgbClr val="FF8000"/>
              </a:solidFill>
            </a:endParaRPr>
          </a:p>
        </p:txBody>
      </p:sp>
      <p:sp>
        <p:nvSpPr>
          <p:cNvPr id="19" name="TextBox 18">
            <a:extLst>
              <a:ext uri="{FF2B5EF4-FFF2-40B4-BE49-F238E27FC236}">
                <a16:creationId xmlns:a16="http://schemas.microsoft.com/office/drawing/2014/main" id="{83881A36-AD18-5944-9E5E-0EC472774C0B}"/>
              </a:ext>
            </a:extLst>
          </p:cNvPr>
          <p:cNvSpPr txBox="1"/>
          <p:nvPr/>
        </p:nvSpPr>
        <p:spPr>
          <a:xfrm>
            <a:off x="0" y="4867623"/>
            <a:ext cx="3130985" cy="641714"/>
          </a:xfrm>
          <a:prstGeom prst="rect">
            <a:avLst/>
          </a:prstGeom>
          <a:noFill/>
        </p:spPr>
        <p:txBody>
          <a:bodyPr wrap="none" rtlCol="0">
            <a:spAutoFit/>
          </a:bodyPr>
          <a:lstStyle/>
          <a:p>
            <a:pPr>
              <a:buNone/>
            </a:pPr>
            <a:r>
              <a:rPr lang="en-US" sz="1050" dirty="0"/>
              <a:t>script by Adrien Coquet from the Noun Project</a:t>
            </a:r>
          </a:p>
          <a:p>
            <a:pPr>
              <a:buNone/>
            </a:pPr>
            <a:r>
              <a:rPr lang="en-US" sz="1050" dirty="0"/>
              <a:t>translate by Adrien Coquet from the Noun Project</a:t>
            </a:r>
          </a:p>
          <a:p>
            <a:pPr>
              <a:buNone/>
            </a:pPr>
            <a:r>
              <a:rPr lang="en-US" sz="1050" dirty="0"/>
              <a:t>coding by </a:t>
            </a:r>
            <a:r>
              <a:rPr lang="en-US" sz="1050" dirty="0" err="1"/>
              <a:t>Vectorstall</a:t>
            </a:r>
            <a:r>
              <a:rPr lang="en-US" sz="1050" dirty="0"/>
              <a:t> from the Noun Project</a:t>
            </a:r>
          </a:p>
        </p:txBody>
      </p:sp>
      <p:pic>
        <p:nvPicPr>
          <p:cNvPr id="7" name="Picture 6">
            <a:extLst>
              <a:ext uri="{FF2B5EF4-FFF2-40B4-BE49-F238E27FC236}">
                <a16:creationId xmlns:a16="http://schemas.microsoft.com/office/drawing/2014/main" id="{0EF30678-9EAA-3D42-BFE9-0CB7AFC0FFE2}"/>
              </a:ext>
            </a:extLst>
          </p:cNvPr>
          <p:cNvPicPr>
            <a:picLocks noChangeAspect="1"/>
          </p:cNvPicPr>
          <p:nvPr/>
        </p:nvPicPr>
        <p:blipFill rotWithShape="1">
          <a:blip r:embed="rId3"/>
          <a:srcRect b="19444"/>
          <a:stretch/>
        </p:blipFill>
        <p:spPr>
          <a:xfrm>
            <a:off x="2933042" y="3797440"/>
            <a:ext cx="1414013" cy="1139066"/>
          </a:xfrm>
          <a:prstGeom prst="rect">
            <a:avLst/>
          </a:prstGeom>
        </p:spPr>
      </p:pic>
      <p:pic>
        <p:nvPicPr>
          <p:cNvPr id="22" name="Picture 21">
            <a:extLst>
              <a:ext uri="{FF2B5EF4-FFF2-40B4-BE49-F238E27FC236}">
                <a16:creationId xmlns:a16="http://schemas.microsoft.com/office/drawing/2014/main" id="{994B46A7-5FDD-9240-B843-46F7A327B356}"/>
              </a:ext>
            </a:extLst>
          </p:cNvPr>
          <p:cNvPicPr>
            <a:picLocks noChangeAspect="1"/>
          </p:cNvPicPr>
          <p:nvPr/>
        </p:nvPicPr>
        <p:blipFill rotWithShape="1">
          <a:blip r:embed="rId4"/>
          <a:srcRect b="13968"/>
          <a:stretch/>
        </p:blipFill>
        <p:spPr>
          <a:xfrm>
            <a:off x="1390412" y="1776779"/>
            <a:ext cx="1173306" cy="1009411"/>
          </a:xfrm>
          <a:prstGeom prst="rect">
            <a:avLst/>
          </a:prstGeom>
        </p:spPr>
      </p:pic>
      <p:pic>
        <p:nvPicPr>
          <p:cNvPr id="23" name="Picture 22">
            <a:extLst>
              <a:ext uri="{FF2B5EF4-FFF2-40B4-BE49-F238E27FC236}">
                <a16:creationId xmlns:a16="http://schemas.microsoft.com/office/drawing/2014/main" id="{9802B89E-FB87-EF44-B6C7-1FFEC7D4A7C6}"/>
              </a:ext>
            </a:extLst>
          </p:cNvPr>
          <p:cNvPicPr>
            <a:picLocks noChangeAspect="1"/>
          </p:cNvPicPr>
          <p:nvPr/>
        </p:nvPicPr>
        <p:blipFill rotWithShape="1">
          <a:blip r:embed="rId5"/>
          <a:srcRect b="15903"/>
          <a:stretch/>
        </p:blipFill>
        <p:spPr>
          <a:xfrm>
            <a:off x="6482700" y="1711255"/>
            <a:ext cx="1363000" cy="1146245"/>
          </a:xfrm>
          <a:prstGeom prst="rect">
            <a:avLst/>
          </a:prstGeom>
        </p:spPr>
      </p:pic>
      <p:pic>
        <p:nvPicPr>
          <p:cNvPr id="24" name="Picture 23">
            <a:extLst>
              <a:ext uri="{FF2B5EF4-FFF2-40B4-BE49-F238E27FC236}">
                <a16:creationId xmlns:a16="http://schemas.microsoft.com/office/drawing/2014/main" id="{4F00EF57-79CB-B944-A60D-BA57D624F793}"/>
              </a:ext>
            </a:extLst>
          </p:cNvPr>
          <p:cNvPicPr>
            <a:picLocks noChangeAspect="1"/>
          </p:cNvPicPr>
          <p:nvPr/>
        </p:nvPicPr>
        <p:blipFill rotWithShape="1">
          <a:blip r:embed="rId6"/>
          <a:srcRect b="14956"/>
          <a:stretch/>
        </p:blipFill>
        <p:spPr>
          <a:xfrm>
            <a:off x="3951757" y="1756901"/>
            <a:ext cx="1240486" cy="1054952"/>
          </a:xfrm>
          <a:prstGeom prst="rect">
            <a:avLst/>
          </a:prstGeom>
        </p:spPr>
      </p:pic>
      <p:pic>
        <p:nvPicPr>
          <p:cNvPr id="25" name="Picture 24">
            <a:extLst>
              <a:ext uri="{FF2B5EF4-FFF2-40B4-BE49-F238E27FC236}">
                <a16:creationId xmlns:a16="http://schemas.microsoft.com/office/drawing/2014/main" id="{38590F3C-97AB-2649-934B-22214A3E5EEC}"/>
              </a:ext>
            </a:extLst>
          </p:cNvPr>
          <p:cNvPicPr>
            <a:picLocks noChangeAspect="1"/>
          </p:cNvPicPr>
          <p:nvPr/>
        </p:nvPicPr>
        <p:blipFill rotWithShape="1">
          <a:blip r:embed="rId5"/>
          <a:srcRect b="15903"/>
          <a:stretch/>
        </p:blipFill>
        <p:spPr>
          <a:xfrm>
            <a:off x="6482700" y="3797440"/>
            <a:ext cx="1363000" cy="1146245"/>
          </a:xfrm>
          <a:prstGeom prst="rect">
            <a:avLst/>
          </a:prstGeom>
        </p:spPr>
      </p:pic>
      <p:pic>
        <p:nvPicPr>
          <p:cNvPr id="9" name="Picture 8">
            <a:extLst>
              <a:ext uri="{FF2B5EF4-FFF2-40B4-BE49-F238E27FC236}">
                <a16:creationId xmlns:a16="http://schemas.microsoft.com/office/drawing/2014/main" id="{C864CE52-A2FF-D746-8E71-F00479EA265F}"/>
              </a:ext>
            </a:extLst>
          </p:cNvPr>
          <p:cNvPicPr>
            <a:picLocks noChangeAspect="1"/>
          </p:cNvPicPr>
          <p:nvPr/>
        </p:nvPicPr>
        <p:blipFill rotWithShape="1">
          <a:blip r:embed="rId7"/>
          <a:srcRect b="17049"/>
          <a:stretch/>
        </p:blipFill>
        <p:spPr>
          <a:xfrm>
            <a:off x="1133025" y="3912558"/>
            <a:ext cx="1095618" cy="908829"/>
          </a:xfrm>
          <a:prstGeom prst="rect">
            <a:avLst/>
          </a:prstGeom>
        </p:spPr>
      </p:pic>
      <p:pic>
        <p:nvPicPr>
          <p:cNvPr id="13" name="Picture 12">
            <a:extLst>
              <a:ext uri="{FF2B5EF4-FFF2-40B4-BE49-F238E27FC236}">
                <a16:creationId xmlns:a16="http://schemas.microsoft.com/office/drawing/2014/main" id="{FFE479C3-B820-A144-BF5E-31BAAA144513}"/>
              </a:ext>
            </a:extLst>
          </p:cNvPr>
          <p:cNvPicPr>
            <a:picLocks noChangeAspect="1"/>
          </p:cNvPicPr>
          <p:nvPr/>
        </p:nvPicPr>
        <p:blipFill rotWithShape="1">
          <a:blip r:embed="rId8"/>
          <a:srcRect b="17391"/>
          <a:stretch/>
        </p:blipFill>
        <p:spPr>
          <a:xfrm>
            <a:off x="4870176" y="3964668"/>
            <a:ext cx="973999" cy="804608"/>
          </a:xfrm>
          <a:prstGeom prst="rect">
            <a:avLst/>
          </a:prstGeom>
        </p:spPr>
      </p:pic>
      <p:cxnSp>
        <p:nvCxnSpPr>
          <p:cNvPr id="15" name="Straight Arrow Connector 14">
            <a:extLst>
              <a:ext uri="{FF2B5EF4-FFF2-40B4-BE49-F238E27FC236}">
                <a16:creationId xmlns:a16="http://schemas.microsoft.com/office/drawing/2014/main" id="{ADC5CB9A-1E93-1F41-BEF7-527D1D9255B2}"/>
              </a:ext>
            </a:extLst>
          </p:cNvPr>
          <p:cNvCxnSpPr>
            <a:cxnSpLocks/>
            <a:stCxn id="22" idx="3"/>
            <a:endCxn id="24" idx="1"/>
          </p:cNvCxnSpPr>
          <p:nvPr/>
        </p:nvCxnSpPr>
        <p:spPr bwMode="auto">
          <a:xfrm>
            <a:off x="2563718" y="2281485"/>
            <a:ext cx="1388039" cy="2892"/>
          </a:xfrm>
          <a:prstGeom prst="straightConnector1">
            <a:avLst/>
          </a:prstGeom>
          <a:noFill/>
          <a:ln w="9525" cap="flat" cmpd="sng" algn="ctr">
            <a:solidFill>
              <a:srgbClr val="0000CC"/>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DA00531F-5548-B341-81F3-7DE33BCF630D}"/>
              </a:ext>
            </a:extLst>
          </p:cNvPr>
          <p:cNvCxnSpPr>
            <a:cxnSpLocks/>
            <a:endCxn id="23" idx="1"/>
          </p:cNvCxnSpPr>
          <p:nvPr/>
        </p:nvCxnSpPr>
        <p:spPr bwMode="auto">
          <a:xfrm>
            <a:off x="5192243" y="2281484"/>
            <a:ext cx="1290457" cy="2894"/>
          </a:xfrm>
          <a:prstGeom prst="straightConnector1">
            <a:avLst/>
          </a:prstGeom>
          <a:noFill/>
          <a:ln w="9525" cap="flat" cmpd="sng" algn="ctr">
            <a:solidFill>
              <a:srgbClr val="0000CC"/>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22460D14-4DC9-FD4F-89C0-C7F7721C283E}"/>
              </a:ext>
            </a:extLst>
          </p:cNvPr>
          <p:cNvCxnSpPr>
            <a:cxnSpLocks/>
            <a:stCxn id="9" idx="3"/>
            <a:endCxn id="7" idx="1"/>
          </p:cNvCxnSpPr>
          <p:nvPr/>
        </p:nvCxnSpPr>
        <p:spPr bwMode="auto">
          <a:xfrm>
            <a:off x="2228643" y="4366973"/>
            <a:ext cx="704399" cy="0"/>
          </a:xfrm>
          <a:prstGeom prst="straightConnector1">
            <a:avLst/>
          </a:prstGeom>
          <a:noFill/>
          <a:ln w="9525" cap="flat" cmpd="sng" algn="ctr">
            <a:solidFill>
              <a:srgbClr val="0000CC"/>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FC625036-58E5-C94A-83AE-DBABA493756A}"/>
              </a:ext>
            </a:extLst>
          </p:cNvPr>
          <p:cNvCxnSpPr>
            <a:cxnSpLocks/>
            <a:stCxn id="7" idx="3"/>
            <a:endCxn id="13" idx="1"/>
          </p:cNvCxnSpPr>
          <p:nvPr/>
        </p:nvCxnSpPr>
        <p:spPr bwMode="auto">
          <a:xfrm flipV="1">
            <a:off x="4347055" y="4366972"/>
            <a:ext cx="523121" cy="1"/>
          </a:xfrm>
          <a:prstGeom prst="straightConnector1">
            <a:avLst/>
          </a:prstGeom>
          <a:noFill/>
          <a:ln w="9525" cap="flat" cmpd="sng" algn="ctr">
            <a:solidFill>
              <a:srgbClr val="0000CC"/>
            </a:solidFill>
            <a:prstDash val="solid"/>
            <a:round/>
            <a:headEnd type="none" w="med" len="med"/>
            <a:tailEnd type="triangle"/>
          </a:ln>
          <a:effectLst/>
        </p:spPr>
      </p:cxnSp>
      <p:cxnSp>
        <p:nvCxnSpPr>
          <p:cNvPr id="44" name="Straight Arrow Connector 43">
            <a:extLst>
              <a:ext uri="{FF2B5EF4-FFF2-40B4-BE49-F238E27FC236}">
                <a16:creationId xmlns:a16="http://schemas.microsoft.com/office/drawing/2014/main" id="{2C8214A6-7723-3645-96A7-00FD18545750}"/>
              </a:ext>
            </a:extLst>
          </p:cNvPr>
          <p:cNvCxnSpPr>
            <a:cxnSpLocks/>
            <a:stCxn id="13" idx="3"/>
            <a:endCxn id="25" idx="1"/>
          </p:cNvCxnSpPr>
          <p:nvPr/>
        </p:nvCxnSpPr>
        <p:spPr bwMode="auto">
          <a:xfrm>
            <a:off x="5844175" y="4366972"/>
            <a:ext cx="638525" cy="3591"/>
          </a:xfrm>
          <a:prstGeom prst="straightConnector1">
            <a:avLst/>
          </a:prstGeom>
          <a:noFill/>
          <a:ln w="9525" cap="flat" cmpd="sng" algn="ctr">
            <a:solidFill>
              <a:srgbClr val="0000CC"/>
            </a:solidFill>
            <a:prstDash val="solid"/>
            <a:round/>
            <a:headEnd type="none" w="med" len="med"/>
            <a:tailEnd type="triangle"/>
          </a:ln>
          <a:effectLst/>
        </p:spPr>
      </p:cxnSp>
    </p:spTree>
    <p:extLst>
      <p:ext uri="{BB962C8B-B14F-4D97-AF65-F5344CB8AC3E}">
        <p14:creationId xmlns:p14="http://schemas.microsoft.com/office/powerpoint/2010/main" val="304358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F3E4-310B-E440-BCBE-E3FAE36D809D}"/>
              </a:ext>
            </a:extLst>
          </p:cNvPr>
          <p:cNvSpPr>
            <a:spLocks noGrp="1"/>
          </p:cNvSpPr>
          <p:nvPr>
            <p:ph type="title"/>
          </p:nvPr>
        </p:nvSpPr>
        <p:spPr/>
        <p:txBody>
          <a:bodyPr/>
          <a:lstStyle/>
          <a:p>
            <a:r>
              <a:rPr lang="en-US" dirty="0"/>
              <a:t>What Kind of Code?</a:t>
            </a:r>
          </a:p>
        </p:txBody>
      </p:sp>
      <p:sp>
        <p:nvSpPr>
          <p:cNvPr id="3" name="Content Placeholder 2">
            <a:extLst>
              <a:ext uri="{FF2B5EF4-FFF2-40B4-BE49-F238E27FC236}">
                <a16:creationId xmlns:a16="http://schemas.microsoft.com/office/drawing/2014/main" id="{8BD27DCC-2CE4-6943-BD30-682F228A057E}"/>
              </a:ext>
            </a:extLst>
          </p:cNvPr>
          <p:cNvSpPr>
            <a:spLocks noGrp="1"/>
          </p:cNvSpPr>
          <p:nvPr>
            <p:ph idx="1"/>
          </p:nvPr>
        </p:nvSpPr>
        <p:spPr/>
        <p:txBody>
          <a:bodyPr/>
          <a:lstStyle/>
          <a:p>
            <a:r>
              <a:rPr lang="en-US" dirty="0"/>
              <a:t>Programs written in C, C++ and Fortran are typically compiled. </a:t>
            </a:r>
          </a:p>
          <a:p>
            <a:r>
              <a:rPr lang="en-US" dirty="0"/>
              <a:t>For interpreted (scripting) languages like </a:t>
            </a:r>
            <a:r>
              <a:rPr lang="en-US" dirty="0" err="1"/>
              <a:t>perl</a:t>
            </a:r>
            <a:r>
              <a:rPr lang="en-US" dirty="0"/>
              <a:t>, Python, R, or Julia: </a:t>
            </a:r>
          </a:p>
          <a:p>
            <a:pPr lvl="1"/>
            <a:r>
              <a:rPr lang="en-US" dirty="0"/>
              <a:t>Don’t compile the scripts, but *do* use a compiled copy of the underlying language interpreter.</a:t>
            </a:r>
          </a:p>
        </p:txBody>
      </p:sp>
      <p:sp>
        <p:nvSpPr>
          <p:cNvPr id="4" name="Slide Number Placeholder 3">
            <a:extLst>
              <a:ext uri="{FF2B5EF4-FFF2-40B4-BE49-F238E27FC236}">
                <a16:creationId xmlns:a16="http://schemas.microsoft.com/office/drawing/2014/main" id="{52193E6C-B61A-8F4B-9212-397A52258F21}"/>
              </a:ext>
            </a:extLst>
          </p:cNvPr>
          <p:cNvSpPr>
            <a:spLocks noGrp="1"/>
          </p:cNvSpPr>
          <p:nvPr>
            <p:ph type="sldNum" sz="quarter" idx="10"/>
          </p:nvPr>
        </p:nvSpPr>
        <p:spPr/>
        <p:txBody>
          <a:bodyPr/>
          <a:lstStyle/>
          <a:p>
            <a:pPr>
              <a:defRPr/>
            </a:pPr>
            <a:fld id="{898657B4-205D-B24E-AEAE-6437DE1B8C0C}" type="slidenum">
              <a:rPr lang="en-US" smtClean="0"/>
              <a:pPr>
                <a:defRPr/>
              </a:pPr>
              <a:t>32</a:t>
            </a:fld>
            <a:endParaRPr lang="en-US"/>
          </a:p>
        </p:txBody>
      </p:sp>
    </p:spTree>
    <p:extLst>
      <p:ext uri="{BB962C8B-B14F-4D97-AF65-F5344CB8AC3E}">
        <p14:creationId xmlns:p14="http://schemas.microsoft.com/office/powerpoint/2010/main" val="3696596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396BA4-F0A5-F540-9141-D1C0BF31DEBD}"/>
              </a:ext>
            </a:extLst>
          </p:cNvPr>
          <p:cNvPicPr>
            <a:picLocks noChangeAspect="1"/>
          </p:cNvPicPr>
          <p:nvPr/>
        </p:nvPicPr>
        <p:blipFill rotWithShape="1">
          <a:blip r:embed="rId2"/>
          <a:srcRect b="15535"/>
          <a:stretch/>
        </p:blipFill>
        <p:spPr>
          <a:xfrm>
            <a:off x="4602477" y="3292167"/>
            <a:ext cx="1359435" cy="1148248"/>
          </a:xfrm>
          <a:prstGeom prst="rect">
            <a:avLst/>
          </a:prstGeom>
        </p:spPr>
      </p:pic>
      <p:sp>
        <p:nvSpPr>
          <p:cNvPr id="2" name="Title 1">
            <a:extLst>
              <a:ext uri="{FF2B5EF4-FFF2-40B4-BE49-F238E27FC236}">
                <a16:creationId xmlns:a16="http://schemas.microsoft.com/office/drawing/2014/main" id="{CF0DB551-5EC7-F646-AEC4-F1A42513C834}"/>
              </a:ext>
            </a:extLst>
          </p:cNvPr>
          <p:cNvSpPr>
            <a:spLocks noGrp="1"/>
          </p:cNvSpPr>
          <p:nvPr>
            <p:ph type="title"/>
          </p:nvPr>
        </p:nvSpPr>
        <p:spPr/>
        <p:txBody>
          <a:bodyPr/>
          <a:lstStyle/>
          <a:p>
            <a:r>
              <a:rPr lang="en-US" dirty="0" err="1"/>
              <a:t>Matlab</a:t>
            </a:r>
            <a:endParaRPr lang="en-US" dirty="0"/>
          </a:p>
        </p:txBody>
      </p:sp>
      <p:sp>
        <p:nvSpPr>
          <p:cNvPr id="3" name="Content Placeholder 2">
            <a:extLst>
              <a:ext uri="{FF2B5EF4-FFF2-40B4-BE49-F238E27FC236}">
                <a16:creationId xmlns:a16="http://schemas.microsoft.com/office/drawing/2014/main" id="{5EBB4451-D75F-404B-BA26-6A2A53CF858E}"/>
              </a:ext>
            </a:extLst>
          </p:cNvPr>
          <p:cNvSpPr>
            <a:spLocks noGrp="1"/>
          </p:cNvSpPr>
          <p:nvPr>
            <p:ph idx="1"/>
          </p:nvPr>
        </p:nvSpPr>
        <p:spPr/>
        <p:txBody>
          <a:bodyPr/>
          <a:lstStyle/>
          <a:p>
            <a:r>
              <a:rPr lang="en-US" dirty="0" err="1"/>
              <a:t>Matlab</a:t>
            </a:r>
            <a:r>
              <a:rPr lang="en-US" dirty="0"/>
              <a:t> is a scripting language…but can also be compiled. </a:t>
            </a:r>
          </a:p>
        </p:txBody>
      </p:sp>
      <p:sp>
        <p:nvSpPr>
          <p:cNvPr id="4" name="Slide Number Placeholder 3">
            <a:extLst>
              <a:ext uri="{FF2B5EF4-FFF2-40B4-BE49-F238E27FC236}">
                <a16:creationId xmlns:a16="http://schemas.microsoft.com/office/drawing/2014/main" id="{1454C517-D358-E342-BB88-D8976BD02A34}"/>
              </a:ext>
            </a:extLst>
          </p:cNvPr>
          <p:cNvSpPr>
            <a:spLocks noGrp="1"/>
          </p:cNvSpPr>
          <p:nvPr>
            <p:ph type="sldNum" sz="quarter" idx="10"/>
          </p:nvPr>
        </p:nvSpPr>
        <p:spPr/>
        <p:txBody>
          <a:bodyPr/>
          <a:lstStyle/>
          <a:p>
            <a:pPr>
              <a:defRPr/>
            </a:pPr>
            <a:fld id="{898657B4-205D-B24E-AEAE-6437DE1B8C0C}" type="slidenum">
              <a:rPr lang="en-US" smtClean="0"/>
              <a:pPr>
                <a:defRPr/>
              </a:pPr>
              <a:t>33</a:t>
            </a:fld>
            <a:endParaRPr lang="en-US"/>
          </a:p>
        </p:txBody>
      </p:sp>
      <p:pic>
        <p:nvPicPr>
          <p:cNvPr id="10" name="Picture 9">
            <a:extLst>
              <a:ext uri="{FF2B5EF4-FFF2-40B4-BE49-F238E27FC236}">
                <a16:creationId xmlns:a16="http://schemas.microsoft.com/office/drawing/2014/main" id="{24B62865-DAA9-F54D-982B-6AA0C74955EB}"/>
              </a:ext>
            </a:extLst>
          </p:cNvPr>
          <p:cNvPicPr>
            <a:picLocks noChangeAspect="1"/>
          </p:cNvPicPr>
          <p:nvPr/>
        </p:nvPicPr>
        <p:blipFill rotWithShape="1">
          <a:blip r:embed="rId3"/>
          <a:srcRect b="14956"/>
          <a:stretch/>
        </p:blipFill>
        <p:spPr>
          <a:xfrm>
            <a:off x="4649223" y="2252742"/>
            <a:ext cx="1240486" cy="1054952"/>
          </a:xfrm>
          <a:prstGeom prst="rect">
            <a:avLst/>
          </a:prstGeom>
        </p:spPr>
      </p:pic>
      <p:pic>
        <p:nvPicPr>
          <p:cNvPr id="11" name="Picture 10">
            <a:extLst>
              <a:ext uri="{FF2B5EF4-FFF2-40B4-BE49-F238E27FC236}">
                <a16:creationId xmlns:a16="http://schemas.microsoft.com/office/drawing/2014/main" id="{C169A03E-4327-D24D-B9CE-1FA0CE1BC622}"/>
              </a:ext>
            </a:extLst>
          </p:cNvPr>
          <p:cNvPicPr>
            <a:picLocks noChangeAspect="1"/>
          </p:cNvPicPr>
          <p:nvPr/>
        </p:nvPicPr>
        <p:blipFill rotWithShape="1">
          <a:blip r:embed="rId4"/>
          <a:srcRect b="17049"/>
          <a:stretch/>
        </p:blipFill>
        <p:spPr>
          <a:xfrm>
            <a:off x="624035" y="2243084"/>
            <a:ext cx="1295058" cy="1074267"/>
          </a:xfrm>
          <a:prstGeom prst="rect">
            <a:avLst/>
          </a:prstGeom>
        </p:spPr>
      </p:pic>
      <p:pic>
        <p:nvPicPr>
          <p:cNvPr id="12" name="Picture 11">
            <a:extLst>
              <a:ext uri="{FF2B5EF4-FFF2-40B4-BE49-F238E27FC236}">
                <a16:creationId xmlns:a16="http://schemas.microsoft.com/office/drawing/2014/main" id="{A2E3A381-91EF-184D-8D05-D9CB9FE5038C}"/>
              </a:ext>
            </a:extLst>
          </p:cNvPr>
          <p:cNvPicPr>
            <a:picLocks noChangeAspect="1"/>
          </p:cNvPicPr>
          <p:nvPr/>
        </p:nvPicPr>
        <p:blipFill rotWithShape="1">
          <a:blip r:embed="rId5"/>
          <a:srcRect b="17391"/>
          <a:stretch/>
        </p:blipFill>
        <p:spPr>
          <a:xfrm>
            <a:off x="6234195" y="2889933"/>
            <a:ext cx="973999" cy="804608"/>
          </a:xfrm>
          <a:prstGeom prst="rect">
            <a:avLst/>
          </a:prstGeom>
        </p:spPr>
      </p:pic>
      <p:cxnSp>
        <p:nvCxnSpPr>
          <p:cNvPr id="14" name="Straight Arrow Connector 13">
            <a:extLst>
              <a:ext uri="{FF2B5EF4-FFF2-40B4-BE49-F238E27FC236}">
                <a16:creationId xmlns:a16="http://schemas.microsoft.com/office/drawing/2014/main" id="{49F00D06-7994-7144-A9CA-C1B116A213EE}"/>
              </a:ext>
            </a:extLst>
          </p:cNvPr>
          <p:cNvCxnSpPr>
            <a:stCxn id="11" idx="3"/>
            <a:endCxn id="10" idx="1"/>
          </p:cNvCxnSpPr>
          <p:nvPr/>
        </p:nvCxnSpPr>
        <p:spPr bwMode="auto">
          <a:xfrm>
            <a:off x="1919093" y="2780218"/>
            <a:ext cx="2730130" cy="0"/>
          </a:xfrm>
          <a:prstGeom prst="straightConnector1">
            <a:avLst/>
          </a:prstGeom>
          <a:noFill/>
          <a:ln w="9525" cap="flat" cmpd="sng" algn="ctr">
            <a:solidFill>
              <a:srgbClr val="0000CC"/>
            </a:solidFill>
            <a:prstDash val="solid"/>
            <a:round/>
            <a:headEnd type="none" w="med" len="med"/>
            <a:tailEnd type="triangle"/>
          </a:ln>
          <a:effectLst/>
        </p:spPr>
      </p:cxnSp>
      <p:sp>
        <p:nvSpPr>
          <p:cNvPr id="16" name="Right Brace 15">
            <a:extLst>
              <a:ext uri="{FF2B5EF4-FFF2-40B4-BE49-F238E27FC236}">
                <a16:creationId xmlns:a16="http://schemas.microsoft.com/office/drawing/2014/main" id="{2B2849F1-8903-234D-8C9F-409F88F57359}"/>
              </a:ext>
            </a:extLst>
          </p:cNvPr>
          <p:cNvSpPr/>
          <p:nvPr/>
        </p:nvSpPr>
        <p:spPr bwMode="auto">
          <a:xfrm>
            <a:off x="5592726" y="2169045"/>
            <a:ext cx="595423" cy="2289799"/>
          </a:xfrm>
          <a:prstGeom prst="rightBrace">
            <a:avLst/>
          </a:prstGeom>
          <a:noFill/>
          <a:ln w="19050" cap="flat" cmpd="sng" algn="ctr">
            <a:solidFill>
              <a:srgbClr val="0000CC"/>
            </a:solidFill>
            <a:prstDash val="solid"/>
            <a:round/>
            <a:headEnd type="none" w="med" len="med"/>
            <a:tailEnd type="none" w="med" len="med"/>
          </a:ln>
          <a:effectLst/>
        </p:spPr>
        <p:txBody>
          <a:bodyPr rtlCol="0" anchor="ctr"/>
          <a:lstStyle/>
          <a:p>
            <a:pPr algn="ctr"/>
            <a:endParaRPr lang="en-US"/>
          </a:p>
        </p:txBody>
      </p:sp>
      <p:sp>
        <p:nvSpPr>
          <p:cNvPr id="17" name="TextBox 16">
            <a:extLst>
              <a:ext uri="{FF2B5EF4-FFF2-40B4-BE49-F238E27FC236}">
                <a16:creationId xmlns:a16="http://schemas.microsoft.com/office/drawing/2014/main" id="{30CACAC7-E1DB-F346-B25B-53A2630E1726}"/>
              </a:ext>
            </a:extLst>
          </p:cNvPr>
          <p:cNvSpPr txBox="1"/>
          <p:nvPr/>
        </p:nvSpPr>
        <p:spPr>
          <a:xfrm>
            <a:off x="1919093" y="2422989"/>
            <a:ext cx="3123388" cy="1077218"/>
          </a:xfrm>
          <a:prstGeom prst="rect">
            <a:avLst/>
          </a:prstGeom>
          <a:noFill/>
        </p:spPr>
        <p:txBody>
          <a:bodyPr wrap="square" rtlCol="0">
            <a:spAutoFit/>
          </a:bodyPr>
          <a:lstStyle/>
          <a:p>
            <a:pPr>
              <a:buNone/>
            </a:pPr>
            <a:r>
              <a:rPr lang="en-US" sz="2000" dirty="0"/>
              <a:t>compile .m files using </a:t>
            </a:r>
            <a:r>
              <a:rPr lang="en-US" sz="2000" dirty="0" err="1"/>
              <a:t>Matlab</a:t>
            </a:r>
            <a:r>
              <a:rPr lang="en-US" sz="2000" dirty="0"/>
              <a:t> compiler (mcc)</a:t>
            </a:r>
          </a:p>
          <a:p>
            <a:pPr>
              <a:buNone/>
            </a:pPr>
            <a:r>
              <a:rPr lang="en-US" sz="2000" dirty="0"/>
              <a:t>[Requires license]</a:t>
            </a:r>
          </a:p>
        </p:txBody>
      </p:sp>
      <p:pic>
        <p:nvPicPr>
          <p:cNvPr id="18" name="Picture 17">
            <a:extLst>
              <a:ext uri="{FF2B5EF4-FFF2-40B4-BE49-F238E27FC236}">
                <a16:creationId xmlns:a16="http://schemas.microsoft.com/office/drawing/2014/main" id="{50BBB227-8D47-E34D-B148-A8A6F182979C}"/>
              </a:ext>
            </a:extLst>
          </p:cNvPr>
          <p:cNvPicPr>
            <a:picLocks noChangeAspect="1"/>
          </p:cNvPicPr>
          <p:nvPr/>
        </p:nvPicPr>
        <p:blipFill rotWithShape="1">
          <a:blip r:embed="rId6"/>
          <a:srcRect b="15903"/>
          <a:stretch/>
        </p:blipFill>
        <p:spPr>
          <a:xfrm>
            <a:off x="7259408" y="2719114"/>
            <a:ext cx="1363000" cy="1146245"/>
          </a:xfrm>
          <a:prstGeom prst="rect">
            <a:avLst/>
          </a:prstGeom>
        </p:spPr>
      </p:pic>
      <p:cxnSp>
        <p:nvCxnSpPr>
          <p:cNvPr id="20" name="Straight Arrow Connector 19">
            <a:extLst>
              <a:ext uri="{FF2B5EF4-FFF2-40B4-BE49-F238E27FC236}">
                <a16:creationId xmlns:a16="http://schemas.microsoft.com/office/drawing/2014/main" id="{314D4E36-A7F1-7449-8473-39BCDBFC088C}"/>
              </a:ext>
            </a:extLst>
          </p:cNvPr>
          <p:cNvCxnSpPr>
            <a:cxnSpLocks/>
          </p:cNvCxnSpPr>
          <p:nvPr/>
        </p:nvCxnSpPr>
        <p:spPr bwMode="auto">
          <a:xfrm>
            <a:off x="6234195" y="3302870"/>
            <a:ext cx="1025213" cy="0"/>
          </a:xfrm>
          <a:prstGeom prst="straightConnector1">
            <a:avLst/>
          </a:prstGeom>
          <a:noFill/>
          <a:ln w="19050" cap="flat" cmpd="sng" algn="ctr">
            <a:solidFill>
              <a:srgbClr val="0000CC"/>
            </a:solidFill>
            <a:prstDash val="solid"/>
            <a:round/>
            <a:headEnd type="none" w="med" len="med"/>
            <a:tailEnd type="triangle"/>
          </a:ln>
          <a:effectLst/>
        </p:spPr>
      </p:cxnSp>
      <p:sp>
        <p:nvSpPr>
          <p:cNvPr id="23" name="TextBox 22">
            <a:extLst>
              <a:ext uri="{FF2B5EF4-FFF2-40B4-BE49-F238E27FC236}">
                <a16:creationId xmlns:a16="http://schemas.microsoft.com/office/drawing/2014/main" id="{CBFCFA48-1E01-B446-8122-B58F99B4A123}"/>
              </a:ext>
            </a:extLst>
          </p:cNvPr>
          <p:cNvSpPr txBox="1"/>
          <p:nvPr/>
        </p:nvSpPr>
        <p:spPr>
          <a:xfrm>
            <a:off x="4817520" y="4425579"/>
            <a:ext cx="4326480" cy="1077218"/>
          </a:xfrm>
          <a:prstGeom prst="rect">
            <a:avLst/>
          </a:prstGeom>
          <a:noFill/>
        </p:spPr>
        <p:txBody>
          <a:bodyPr wrap="square" rtlCol="0">
            <a:spAutoFit/>
          </a:bodyPr>
          <a:lstStyle/>
          <a:p>
            <a:pPr>
              <a:buNone/>
            </a:pPr>
            <a:r>
              <a:rPr lang="en-US" sz="2000" dirty="0"/>
              <a:t>compiled file and </a:t>
            </a:r>
            <a:r>
              <a:rPr lang="en-US" sz="2000" dirty="0" err="1"/>
              <a:t>Matlab</a:t>
            </a:r>
            <a:r>
              <a:rPr lang="en-US" sz="2000" dirty="0"/>
              <a:t> Runtime work together to run program. </a:t>
            </a:r>
          </a:p>
          <a:p>
            <a:pPr>
              <a:buNone/>
            </a:pPr>
            <a:r>
              <a:rPr lang="en-US" sz="2000" dirty="0"/>
              <a:t>[no license needed]</a:t>
            </a:r>
          </a:p>
        </p:txBody>
      </p:sp>
      <p:sp>
        <p:nvSpPr>
          <p:cNvPr id="24" name="TextBox 23">
            <a:extLst>
              <a:ext uri="{FF2B5EF4-FFF2-40B4-BE49-F238E27FC236}">
                <a16:creationId xmlns:a16="http://schemas.microsoft.com/office/drawing/2014/main" id="{A8B7DCC6-9B9E-A447-8F44-6959096B9580}"/>
              </a:ext>
            </a:extLst>
          </p:cNvPr>
          <p:cNvSpPr txBox="1"/>
          <p:nvPr/>
        </p:nvSpPr>
        <p:spPr>
          <a:xfrm>
            <a:off x="0" y="5063992"/>
            <a:ext cx="3068469" cy="447815"/>
          </a:xfrm>
          <a:prstGeom prst="rect">
            <a:avLst/>
          </a:prstGeom>
          <a:noFill/>
        </p:spPr>
        <p:txBody>
          <a:bodyPr wrap="none" rtlCol="0">
            <a:spAutoFit/>
          </a:bodyPr>
          <a:lstStyle/>
          <a:p>
            <a:pPr>
              <a:buNone/>
            </a:pPr>
            <a:r>
              <a:rPr lang="en-US" sz="1050" dirty="0"/>
              <a:t>M File by Viktor </a:t>
            </a:r>
            <a:r>
              <a:rPr lang="en-US" sz="1050" dirty="0" err="1"/>
              <a:t>Vorobyev</a:t>
            </a:r>
            <a:r>
              <a:rPr lang="en-US" sz="1050" dirty="0"/>
              <a:t> from the Noun Project</a:t>
            </a:r>
          </a:p>
          <a:p>
            <a:pPr>
              <a:buNone/>
            </a:pPr>
            <a:r>
              <a:rPr lang="en-US" sz="1050" dirty="0"/>
              <a:t>Gears by Trevor Dsouza from the Noun Project</a:t>
            </a:r>
          </a:p>
        </p:txBody>
      </p:sp>
      <p:pic>
        <p:nvPicPr>
          <p:cNvPr id="26" name="Picture 25">
            <a:extLst>
              <a:ext uri="{FF2B5EF4-FFF2-40B4-BE49-F238E27FC236}">
                <a16:creationId xmlns:a16="http://schemas.microsoft.com/office/drawing/2014/main" id="{971CDBA4-2AB5-3E43-A3A3-1CF78B1261BC}"/>
              </a:ext>
            </a:extLst>
          </p:cNvPr>
          <p:cNvPicPr>
            <a:picLocks noChangeAspect="1"/>
          </p:cNvPicPr>
          <p:nvPr/>
        </p:nvPicPr>
        <p:blipFill rotWithShape="1">
          <a:blip r:embed="rId7"/>
          <a:srcRect b="24609"/>
          <a:stretch/>
        </p:blipFill>
        <p:spPr>
          <a:xfrm>
            <a:off x="4787015" y="3301122"/>
            <a:ext cx="990357" cy="746643"/>
          </a:xfrm>
          <a:prstGeom prst="rect">
            <a:avLst/>
          </a:prstGeom>
        </p:spPr>
      </p:pic>
    </p:spTree>
    <p:extLst>
      <p:ext uri="{BB962C8B-B14F-4D97-AF65-F5344CB8AC3E}">
        <p14:creationId xmlns:p14="http://schemas.microsoft.com/office/powerpoint/2010/main" val="608663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167F-DB05-2543-BE3A-5547FF70D462}"/>
              </a:ext>
            </a:extLst>
          </p:cNvPr>
          <p:cNvSpPr>
            <a:spLocks noGrp="1"/>
          </p:cNvSpPr>
          <p:nvPr>
            <p:ph type="title"/>
          </p:nvPr>
        </p:nvSpPr>
        <p:spPr/>
        <p:txBody>
          <a:bodyPr/>
          <a:lstStyle/>
          <a:p>
            <a:r>
              <a:rPr lang="en-US" dirty="0"/>
              <a:t>Run "Brought-Along"</a:t>
            </a:r>
            <a:br>
              <a:rPr lang="en-US" dirty="0"/>
            </a:br>
            <a:r>
              <a:rPr lang="en-US" dirty="0"/>
              <a:t>Software Files</a:t>
            </a:r>
          </a:p>
        </p:txBody>
      </p:sp>
      <p:sp>
        <p:nvSpPr>
          <p:cNvPr id="4" name="Text Placeholder 3">
            <a:extLst>
              <a:ext uri="{FF2B5EF4-FFF2-40B4-BE49-F238E27FC236}">
                <a16:creationId xmlns:a16="http://schemas.microsoft.com/office/drawing/2014/main" id="{889D68B2-8312-1B4A-8487-B9035E7510C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15081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CA6C-ED5B-9D42-9A54-26B0625297D4}"/>
              </a:ext>
            </a:extLst>
          </p:cNvPr>
          <p:cNvSpPr>
            <a:spLocks noGrp="1"/>
          </p:cNvSpPr>
          <p:nvPr>
            <p:ph type="title"/>
          </p:nvPr>
        </p:nvSpPr>
        <p:spPr/>
        <p:txBody>
          <a:bodyPr/>
          <a:lstStyle/>
          <a:p>
            <a:r>
              <a:rPr lang="en-US" dirty="0"/>
              <a:t>Ways to Run Software</a:t>
            </a:r>
          </a:p>
        </p:txBody>
      </p:sp>
      <p:sp>
        <p:nvSpPr>
          <p:cNvPr id="5" name="Text Placeholder 4">
            <a:extLst>
              <a:ext uri="{FF2B5EF4-FFF2-40B4-BE49-F238E27FC236}">
                <a16:creationId xmlns:a16="http://schemas.microsoft.com/office/drawing/2014/main" id="{FEB45DDE-1352-074D-8C1F-16B903720AD2}"/>
              </a:ext>
            </a:extLst>
          </p:cNvPr>
          <p:cNvSpPr>
            <a:spLocks noGrp="1"/>
          </p:cNvSpPr>
          <p:nvPr>
            <p:ph type="body" idx="1"/>
          </p:nvPr>
        </p:nvSpPr>
        <p:spPr/>
        <p:txBody>
          <a:bodyPr/>
          <a:lstStyle/>
          <a:p>
            <a:r>
              <a:rPr lang="en-US" dirty="0"/>
              <a:t>Executable</a:t>
            </a:r>
          </a:p>
        </p:txBody>
      </p:sp>
      <p:sp>
        <p:nvSpPr>
          <p:cNvPr id="6" name="Content Placeholder 5">
            <a:extLst>
              <a:ext uri="{FF2B5EF4-FFF2-40B4-BE49-F238E27FC236}">
                <a16:creationId xmlns:a16="http://schemas.microsoft.com/office/drawing/2014/main" id="{0B4E7D96-ABA6-6E44-BD8F-832D4DB51ACD}"/>
              </a:ext>
            </a:extLst>
          </p:cNvPr>
          <p:cNvSpPr>
            <a:spLocks noGrp="1"/>
          </p:cNvSpPr>
          <p:nvPr>
            <p:ph sz="half" idx="2"/>
          </p:nvPr>
        </p:nvSpPr>
        <p:spPr/>
        <p:txBody>
          <a:bodyPr/>
          <a:lstStyle/>
          <a:p>
            <a:r>
              <a:rPr lang="en-US" dirty="0"/>
              <a:t>Software must be a single compiled binary file.</a:t>
            </a:r>
          </a:p>
        </p:txBody>
      </p:sp>
      <p:sp>
        <p:nvSpPr>
          <p:cNvPr id="7" name="Text Placeholder 6">
            <a:extLst>
              <a:ext uri="{FF2B5EF4-FFF2-40B4-BE49-F238E27FC236}">
                <a16:creationId xmlns:a16="http://schemas.microsoft.com/office/drawing/2014/main" id="{DCC04AD1-DC06-F04D-B410-0DFED8DF4C81}"/>
              </a:ext>
            </a:extLst>
          </p:cNvPr>
          <p:cNvSpPr>
            <a:spLocks noGrp="1"/>
          </p:cNvSpPr>
          <p:nvPr>
            <p:ph type="body" sz="quarter" idx="3"/>
          </p:nvPr>
        </p:nvSpPr>
        <p:spPr/>
        <p:txBody>
          <a:bodyPr/>
          <a:lstStyle/>
          <a:p>
            <a:r>
              <a:rPr lang="en-US" dirty="0"/>
              <a:t>Wrapper Script</a:t>
            </a:r>
          </a:p>
        </p:txBody>
      </p:sp>
      <p:sp>
        <p:nvSpPr>
          <p:cNvPr id="8" name="Content Placeholder 7">
            <a:extLst>
              <a:ext uri="{FF2B5EF4-FFF2-40B4-BE49-F238E27FC236}">
                <a16:creationId xmlns:a16="http://schemas.microsoft.com/office/drawing/2014/main" id="{E6196A64-11E2-6D4A-9243-7A02459A9644}"/>
              </a:ext>
            </a:extLst>
          </p:cNvPr>
          <p:cNvSpPr>
            <a:spLocks noGrp="1"/>
          </p:cNvSpPr>
          <p:nvPr>
            <p:ph sz="quarter" idx="4"/>
          </p:nvPr>
        </p:nvSpPr>
        <p:spPr/>
        <p:txBody>
          <a:bodyPr/>
          <a:lstStyle/>
          <a:p>
            <a:r>
              <a:rPr lang="en-US" dirty="0"/>
              <a:t>Software can be in any compiled format.</a:t>
            </a:r>
          </a:p>
        </p:txBody>
      </p:sp>
      <p:sp>
        <p:nvSpPr>
          <p:cNvPr id="4" name="Slide Number Placeholder 3">
            <a:extLst>
              <a:ext uri="{FF2B5EF4-FFF2-40B4-BE49-F238E27FC236}">
                <a16:creationId xmlns:a16="http://schemas.microsoft.com/office/drawing/2014/main" id="{3E3DD218-A61C-7640-B9FE-31FFF4321FCA}"/>
              </a:ext>
            </a:extLst>
          </p:cNvPr>
          <p:cNvSpPr>
            <a:spLocks noGrp="1"/>
          </p:cNvSpPr>
          <p:nvPr>
            <p:ph type="sldNum" sz="quarter" idx="10"/>
          </p:nvPr>
        </p:nvSpPr>
        <p:spPr/>
        <p:txBody>
          <a:bodyPr/>
          <a:lstStyle/>
          <a:p>
            <a:pPr>
              <a:defRPr/>
            </a:pPr>
            <a:fld id="{898657B4-205D-B24E-AEAE-6437DE1B8C0C}" type="slidenum">
              <a:rPr lang="en-US" smtClean="0"/>
              <a:pPr>
                <a:defRPr/>
              </a:pPr>
              <a:t>35</a:t>
            </a:fld>
            <a:endParaRPr lang="en-US"/>
          </a:p>
        </p:txBody>
      </p:sp>
      <p:sp>
        <p:nvSpPr>
          <p:cNvPr id="3" name="TextBox 2">
            <a:extLst>
              <a:ext uri="{FF2B5EF4-FFF2-40B4-BE49-F238E27FC236}">
                <a16:creationId xmlns:a16="http://schemas.microsoft.com/office/drawing/2014/main" id="{70699B06-216F-744F-8D4C-C1D673C0EA6B}"/>
              </a:ext>
            </a:extLst>
          </p:cNvPr>
          <p:cNvSpPr txBox="1"/>
          <p:nvPr/>
        </p:nvSpPr>
        <p:spPr>
          <a:xfrm>
            <a:off x="742915" y="2802554"/>
            <a:ext cx="3468757" cy="1034129"/>
          </a:xfrm>
          <a:prstGeom prst="rect">
            <a:avLst/>
          </a:prstGeom>
          <a:solidFill>
            <a:schemeClr val="accent3">
              <a:lumMod val="85000"/>
            </a:schemeClr>
          </a:solidFill>
        </p:spPr>
        <p:txBody>
          <a:bodyPr wrap="square" rtlCol="0">
            <a:spAutoFit/>
          </a:bodyPr>
          <a:lstStyle/>
          <a:p>
            <a:pPr>
              <a:buNone/>
            </a:pPr>
            <a:r>
              <a:rPr lang="en-US" sz="1800" dirty="0">
                <a:latin typeface="Consolas" panose="020B0609020204030204" pitchFamily="49" charset="0"/>
                <a:cs typeface="Consolas" panose="020B0609020204030204" pitchFamily="49" charset="0"/>
              </a:rPr>
              <a:t>executable = </a:t>
            </a:r>
            <a:r>
              <a:rPr lang="en-US" sz="1800" dirty="0" err="1">
                <a:solidFill>
                  <a:schemeClr val="accent1">
                    <a:lumMod val="75000"/>
                  </a:schemeClr>
                </a:solidFill>
                <a:latin typeface="Consolas" panose="020B0609020204030204" pitchFamily="49" charset="0"/>
                <a:cs typeface="Consolas" panose="020B0609020204030204" pitchFamily="49" charset="0"/>
              </a:rPr>
              <a:t>program.exe</a:t>
            </a:r>
            <a:endParaRPr lang="en-US" sz="1800" dirty="0">
              <a:solidFill>
                <a:schemeClr val="accent1">
                  <a:lumMod val="75000"/>
                </a:schemeClr>
              </a:solidFill>
              <a:latin typeface="Consolas" panose="020B0609020204030204" pitchFamily="49" charset="0"/>
              <a:cs typeface="Consolas" panose="020B0609020204030204" pitchFamily="49" charset="0"/>
            </a:endParaRPr>
          </a:p>
          <a:p>
            <a:pPr>
              <a:buNone/>
            </a:pPr>
            <a:endParaRPr lang="en-US" sz="1800" dirty="0">
              <a:latin typeface="Consolas" panose="020B0609020204030204" pitchFamily="49" charset="0"/>
              <a:cs typeface="Consolas" panose="020B0609020204030204" pitchFamily="49" charset="0"/>
            </a:endParaRPr>
          </a:p>
          <a:p>
            <a:pPr>
              <a:buNone/>
            </a:pPr>
            <a:r>
              <a:rPr lang="en-US" sz="1800" dirty="0">
                <a:latin typeface="Consolas" panose="020B0609020204030204" pitchFamily="49" charset="0"/>
                <a:cs typeface="Consolas" panose="020B0609020204030204" pitchFamily="49" charset="0"/>
              </a:rPr>
              <a:t>queue 1</a:t>
            </a:r>
          </a:p>
        </p:txBody>
      </p:sp>
      <p:sp>
        <p:nvSpPr>
          <p:cNvPr id="9" name="TextBox 8">
            <a:extLst>
              <a:ext uri="{FF2B5EF4-FFF2-40B4-BE49-F238E27FC236}">
                <a16:creationId xmlns:a16="http://schemas.microsoft.com/office/drawing/2014/main" id="{79BB9D47-5C16-404B-85F6-C5DFD6E3C408}"/>
              </a:ext>
            </a:extLst>
          </p:cNvPr>
          <p:cNvSpPr txBox="1"/>
          <p:nvPr/>
        </p:nvSpPr>
        <p:spPr>
          <a:xfrm>
            <a:off x="4783103" y="2797584"/>
            <a:ext cx="3468757" cy="1224951"/>
          </a:xfrm>
          <a:prstGeom prst="rect">
            <a:avLst/>
          </a:prstGeom>
          <a:solidFill>
            <a:schemeClr val="accent3">
              <a:lumMod val="85000"/>
            </a:schemeClr>
          </a:solidFill>
        </p:spPr>
        <p:txBody>
          <a:bodyPr wrap="square" rtlCol="0">
            <a:spAutoFit/>
          </a:bodyPr>
          <a:lstStyle/>
          <a:p>
            <a:pPr>
              <a:buNone/>
            </a:pPr>
            <a:r>
              <a:rPr lang="en-US" sz="1600" dirty="0">
                <a:latin typeface="Consolas" panose="020B0609020204030204" pitchFamily="49" charset="0"/>
                <a:cs typeface="Consolas" panose="020B0609020204030204" pitchFamily="49" charset="0"/>
              </a:rPr>
              <a:t>executable = </a:t>
            </a:r>
            <a:r>
              <a:rPr lang="en-US" sz="1600" dirty="0" err="1">
                <a:solidFill>
                  <a:schemeClr val="accent6">
                    <a:lumMod val="75000"/>
                  </a:schemeClr>
                </a:solidFill>
                <a:latin typeface="Consolas" panose="020B0609020204030204" pitchFamily="49" charset="0"/>
                <a:cs typeface="Consolas" panose="020B0609020204030204" pitchFamily="49" charset="0"/>
              </a:rPr>
              <a:t>run_program.sh</a:t>
            </a:r>
            <a:endParaRPr lang="en-US" sz="1600" dirty="0">
              <a:solidFill>
                <a:schemeClr val="accent6">
                  <a:lumMod val="75000"/>
                </a:schemeClr>
              </a:solidFill>
              <a:latin typeface="Consolas" panose="020B0609020204030204" pitchFamily="49" charset="0"/>
              <a:cs typeface="Consolas" panose="020B0609020204030204" pitchFamily="49" charset="0"/>
            </a:endParaRPr>
          </a:p>
          <a:p>
            <a:pPr>
              <a:buNone/>
            </a:pPr>
            <a:r>
              <a:rPr lang="en-US" sz="1600" dirty="0" err="1">
                <a:latin typeface="Consolas" panose="020B0609020204030204" pitchFamily="49" charset="0"/>
                <a:cs typeface="Consolas" panose="020B0609020204030204" pitchFamily="49" charset="0"/>
              </a:rPr>
              <a:t>transfer_input_files</a:t>
            </a:r>
            <a:r>
              <a:rPr lang="en-US" sz="1600" dirty="0">
                <a:latin typeface="Consolas" panose="020B0609020204030204" pitchFamily="49" charset="0"/>
                <a:cs typeface="Consolas" panose="020B0609020204030204" pitchFamily="49" charset="0"/>
              </a:rPr>
              <a:t> = </a:t>
            </a:r>
          </a:p>
          <a:p>
            <a:pPr>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program.tar.gz</a:t>
            </a:r>
            <a:endParaRPr lang="en-US" sz="1600" dirty="0">
              <a:latin typeface="Consolas" panose="020B0609020204030204" pitchFamily="49" charset="0"/>
              <a:cs typeface="Consolas" panose="020B0609020204030204" pitchFamily="49" charset="0"/>
            </a:endParaRPr>
          </a:p>
          <a:p>
            <a:pPr>
              <a:buNone/>
            </a:pPr>
            <a:r>
              <a:rPr lang="en-US" sz="1600" dirty="0">
                <a:latin typeface="Consolas" panose="020B0609020204030204" pitchFamily="49" charset="0"/>
                <a:cs typeface="Consolas" panose="020B0609020204030204" pitchFamily="49" charset="0"/>
              </a:rPr>
              <a:t>queue 1</a:t>
            </a:r>
          </a:p>
        </p:txBody>
      </p:sp>
      <p:sp>
        <p:nvSpPr>
          <p:cNvPr id="10" name="TextBox 9">
            <a:extLst>
              <a:ext uri="{FF2B5EF4-FFF2-40B4-BE49-F238E27FC236}">
                <a16:creationId xmlns:a16="http://schemas.microsoft.com/office/drawing/2014/main" id="{18239361-2F67-B14E-8CAE-6F7C9F7EC9F1}"/>
              </a:ext>
            </a:extLst>
          </p:cNvPr>
          <p:cNvSpPr txBox="1"/>
          <p:nvPr/>
        </p:nvSpPr>
        <p:spPr>
          <a:xfrm>
            <a:off x="4783103" y="4071007"/>
            <a:ext cx="3468757" cy="1520416"/>
          </a:xfrm>
          <a:prstGeom prst="rect">
            <a:avLst/>
          </a:prstGeom>
          <a:solidFill>
            <a:schemeClr val="accent3">
              <a:lumMod val="85000"/>
            </a:schemeClr>
          </a:solidFill>
          <a:ln w="19050">
            <a:solidFill>
              <a:schemeClr val="accent6">
                <a:lumMod val="75000"/>
              </a:schemeClr>
            </a:solidFill>
          </a:ln>
        </p:spPr>
        <p:txBody>
          <a:bodyPr wrap="square" rtlCol="0">
            <a:spAutoFit/>
          </a:bodyPr>
          <a:lstStyle/>
          <a:p>
            <a:pPr>
              <a:buNone/>
            </a:pPr>
            <a:r>
              <a:rPr lang="en-US" sz="1600" dirty="0">
                <a:latin typeface="Consolas" panose="020B0609020204030204" pitchFamily="49" charset="0"/>
                <a:cs typeface="Consolas" panose="020B0609020204030204" pitchFamily="49" charset="0"/>
              </a:rPr>
              <a:t>#!/bin/bash</a:t>
            </a:r>
          </a:p>
          <a:p>
            <a:pPr>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run_program.sh</a:t>
            </a:r>
            <a:endParaRPr lang="en-US" sz="1600" dirty="0">
              <a:latin typeface="Consolas" panose="020B0609020204030204" pitchFamily="49" charset="0"/>
              <a:cs typeface="Consolas" panose="020B0609020204030204" pitchFamily="49" charset="0"/>
            </a:endParaRPr>
          </a:p>
          <a:p>
            <a:pPr>
              <a:buNone/>
            </a:pPr>
            <a:endParaRPr lang="en-US" sz="1600" dirty="0">
              <a:latin typeface="Consolas" panose="020B0609020204030204" pitchFamily="49" charset="0"/>
              <a:cs typeface="Consolas" panose="020B0609020204030204" pitchFamily="49" charset="0"/>
            </a:endParaRPr>
          </a:p>
          <a:p>
            <a:pPr>
              <a:buNone/>
            </a:pPr>
            <a:r>
              <a:rPr lang="en-US" sz="1600" dirty="0">
                <a:latin typeface="Consolas" panose="020B0609020204030204" pitchFamily="49" charset="0"/>
                <a:cs typeface="Consolas" panose="020B0609020204030204" pitchFamily="49" charset="0"/>
              </a:rPr>
              <a:t>tar –</a:t>
            </a:r>
            <a:r>
              <a:rPr lang="en-US" sz="1600" dirty="0" err="1">
                <a:latin typeface="Consolas" panose="020B0609020204030204" pitchFamily="49" charset="0"/>
                <a:cs typeface="Consolas" panose="020B0609020204030204" pitchFamily="49" charset="0"/>
              </a:rPr>
              <a:t>xzf</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program.tar.gz</a:t>
            </a:r>
            <a:endParaRPr lang="en-US" sz="1600" dirty="0">
              <a:latin typeface="Consolas" panose="020B0609020204030204" pitchFamily="49" charset="0"/>
              <a:cs typeface="Consolas" panose="020B0609020204030204" pitchFamily="49" charset="0"/>
            </a:endParaRPr>
          </a:p>
          <a:p>
            <a:pPr>
              <a:buNone/>
            </a:pPr>
            <a:r>
              <a:rPr lang="en-US" sz="1600" dirty="0">
                <a:latin typeface="Consolas" panose="020B0609020204030204" pitchFamily="49" charset="0"/>
                <a:cs typeface="Consolas" panose="020B0609020204030204" pitchFamily="49" charset="0"/>
              </a:rPr>
              <a:t>program/bin/run </a:t>
            </a:r>
            <a:r>
              <a:rPr lang="en-US" sz="1600" dirty="0" err="1">
                <a:latin typeface="Consolas" panose="020B0609020204030204" pitchFamily="49" charset="0"/>
                <a:cs typeface="Consolas" panose="020B0609020204030204" pitchFamily="49" charset="0"/>
              </a:rPr>
              <a:t>in.dat</a:t>
            </a:r>
            <a:endParaRPr lang="en-US" sz="1600" dirty="0">
              <a:latin typeface="Consolas" panose="020B0609020204030204" pitchFamily="49" charset="0"/>
              <a:cs typeface="Consolas" panose="020B0609020204030204" pitchFamily="49" charset="0"/>
            </a:endParaRPr>
          </a:p>
        </p:txBody>
      </p:sp>
      <p:sp>
        <p:nvSpPr>
          <p:cNvPr id="11" name="TextBox 10">
            <a:extLst>
              <a:ext uri="{FF2B5EF4-FFF2-40B4-BE49-F238E27FC236}">
                <a16:creationId xmlns:a16="http://schemas.microsoft.com/office/drawing/2014/main" id="{AEC6F7C7-287E-7E42-B4F4-2652066E2BC0}"/>
              </a:ext>
            </a:extLst>
          </p:cNvPr>
          <p:cNvSpPr txBox="1"/>
          <p:nvPr/>
        </p:nvSpPr>
        <p:spPr>
          <a:xfrm>
            <a:off x="742915" y="4050847"/>
            <a:ext cx="3468757" cy="369332"/>
          </a:xfrm>
          <a:prstGeom prst="rect">
            <a:avLst/>
          </a:prstGeom>
          <a:blipFill>
            <a:blip r:embed="rId3"/>
            <a:tile tx="0" ty="0" sx="100000" sy="100000" flip="none" algn="tl"/>
          </a:blipFill>
          <a:ln w="19050">
            <a:solidFill>
              <a:schemeClr val="accent1">
                <a:lumMod val="75000"/>
              </a:schemeClr>
            </a:solidFill>
          </a:ln>
        </p:spPr>
        <p:txBody>
          <a:bodyPr wrap="square" rtlCol="0">
            <a:spAutoFit/>
          </a:bodyPr>
          <a:lstStyle/>
          <a:p>
            <a:pPr algn="ctr">
              <a:buNone/>
            </a:pPr>
            <a:r>
              <a:rPr lang="en-US" sz="1800" dirty="0" err="1">
                <a:latin typeface="Consolas" panose="020B0609020204030204" pitchFamily="49" charset="0"/>
                <a:cs typeface="Consolas" panose="020B0609020204030204" pitchFamily="49" charset="0"/>
              </a:rPr>
              <a:t>program.exe</a:t>
            </a:r>
            <a:endParaRPr lang="en-US" sz="1800" dirty="0">
              <a:latin typeface="Consolas" panose="020B0609020204030204" pitchFamily="49" charset="0"/>
              <a:cs typeface="Consolas" panose="020B0609020204030204" pitchFamily="49" charset="0"/>
            </a:endParaRPr>
          </a:p>
        </p:txBody>
      </p:sp>
      <p:cxnSp>
        <p:nvCxnSpPr>
          <p:cNvPr id="14" name="Straight Arrow Connector 13">
            <a:extLst>
              <a:ext uri="{FF2B5EF4-FFF2-40B4-BE49-F238E27FC236}">
                <a16:creationId xmlns:a16="http://schemas.microsoft.com/office/drawing/2014/main" id="{61157B9C-EDB8-8745-A672-8049BB8394FC}"/>
              </a:ext>
            </a:extLst>
          </p:cNvPr>
          <p:cNvCxnSpPr>
            <a:cxnSpLocks/>
          </p:cNvCxnSpPr>
          <p:nvPr/>
        </p:nvCxnSpPr>
        <p:spPr bwMode="auto">
          <a:xfrm flipV="1">
            <a:off x="3130826" y="3120887"/>
            <a:ext cx="0" cy="929960"/>
          </a:xfrm>
          <a:prstGeom prst="straightConnector1">
            <a:avLst/>
          </a:prstGeom>
          <a:noFill/>
          <a:ln w="28575" cap="flat" cmpd="sng" algn="ctr">
            <a:solidFill>
              <a:schemeClr val="accent1">
                <a:lumMod val="75000"/>
              </a:schemeClr>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5E02D08A-265F-BD48-9C43-3DBE6D3007C8}"/>
              </a:ext>
            </a:extLst>
          </p:cNvPr>
          <p:cNvCxnSpPr/>
          <p:nvPr/>
        </p:nvCxnSpPr>
        <p:spPr bwMode="auto">
          <a:xfrm flipV="1">
            <a:off x="7832034" y="3120887"/>
            <a:ext cx="0" cy="950120"/>
          </a:xfrm>
          <a:prstGeom prst="straightConnector1">
            <a:avLst/>
          </a:prstGeom>
          <a:noFill/>
          <a:ln w="28575" cap="flat" cmpd="sng" algn="ctr">
            <a:solidFill>
              <a:schemeClr val="accent6">
                <a:lumMod val="75000"/>
              </a:schemeClr>
            </a:solidFill>
            <a:prstDash val="solid"/>
            <a:round/>
            <a:headEnd type="none" w="med" len="med"/>
            <a:tailEnd type="triangle"/>
          </a:ln>
          <a:effectLst/>
        </p:spPr>
      </p:cxnSp>
    </p:spTree>
    <p:extLst>
      <p:ext uri="{BB962C8B-B14F-4D97-AF65-F5344CB8AC3E}">
        <p14:creationId xmlns:p14="http://schemas.microsoft.com/office/powerpoint/2010/main" val="1974918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dirty="0">
                <a:latin typeface="Arial" charset="0"/>
              </a:rPr>
              <a:t>Single Binary Workflow</a:t>
            </a:r>
          </a:p>
        </p:txBody>
      </p:sp>
      <p:sp>
        <p:nvSpPr>
          <p:cNvPr id="43010"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DF7CF1CB-D971-F747-A652-6CABEDC2BD4B}" type="slidenum">
              <a:rPr lang="en-US" sz="1400">
                <a:solidFill>
                  <a:srgbClr val="FF8000"/>
                </a:solidFill>
              </a:rPr>
              <a:pPr/>
              <a:t>36</a:t>
            </a:fld>
            <a:endParaRPr lang="en-US" sz="1400">
              <a:solidFill>
                <a:srgbClr val="FF8000"/>
              </a:solidFill>
            </a:endParaRPr>
          </a:p>
        </p:txBody>
      </p:sp>
      <p:sp>
        <p:nvSpPr>
          <p:cNvPr id="43013" name="TextBox 22"/>
          <p:cNvSpPr txBox="1">
            <a:spLocks noChangeArrowheads="1"/>
          </p:cNvSpPr>
          <p:nvPr/>
        </p:nvSpPr>
        <p:spPr bwMode="auto">
          <a:xfrm>
            <a:off x="239217" y="1354511"/>
            <a:ext cx="1348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Option 1</a:t>
            </a:r>
          </a:p>
        </p:txBody>
      </p:sp>
      <p:sp>
        <p:nvSpPr>
          <p:cNvPr id="43014" name="TextBox 23"/>
          <p:cNvSpPr txBox="1">
            <a:spLocks noChangeArrowheads="1"/>
          </p:cNvSpPr>
          <p:nvPr/>
        </p:nvSpPr>
        <p:spPr bwMode="auto">
          <a:xfrm>
            <a:off x="3271227" y="2089197"/>
            <a:ext cx="18781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Static binary</a:t>
            </a:r>
          </a:p>
        </p:txBody>
      </p:sp>
      <p:sp>
        <p:nvSpPr>
          <p:cNvPr id="43018" name="Rounded Rectangle 2"/>
          <p:cNvSpPr>
            <a:spLocks noChangeArrowheads="1"/>
          </p:cNvSpPr>
          <p:nvPr/>
        </p:nvSpPr>
        <p:spPr bwMode="auto">
          <a:xfrm>
            <a:off x="2995002" y="1835198"/>
            <a:ext cx="2493962" cy="2510896"/>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19" name="Rounded Rectangle 29"/>
          <p:cNvSpPr>
            <a:spLocks noChangeArrowheads="1"/>
          </p:cNvSpPr>
          <p:nvPr/>
        </p:nvSpPr>
        <p:spPr bwMode="auto">
          <a:xfrm>
            <a:off x="6700838" y="1452563"/>
            <a:ext cx="1377950" cy="1161521"/>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20" name="Rounded Rectangle 31"/>
          <p:cNvSpPr>
            <a:spLocks noChangeArrowheads="1"/>
          </p:cNvSpPr>
          <p:nvPr/>
        </p:nvSpPr>
        <p:spPr bwMode="auto">
          <a:xfrm>
            <a:off x="6700838" y="2701396"/>
            <a:ext cx="1377950" cy="1161521"/>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21" name="Rounded Rectangle 32"/>
          <p:cNvSpPr>
            <a:spLocks noChangeArrowheads="1"/>
          </p:cNvSpPr>
          <p:nvPr/>
        </p:nvSpPr>
        <p:spPr bwMode="auto">
          <a:xfrm>
            <a:off x="6699250" y="3988595"/>
            <a:ext cx="1377950" cy="1161521"/>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22" name="TextBox 33"/>
          <p:cNvSpPr txBox="1">
            <a:spLocks noChangeArrowheads="1"/>
          </p:cNvSpPr>
          <p:nvPr/>
        </p:nvSpPr>
        <p:spPr bwMode="auto">
          <a:xfrm>
            <a:off x="2768600" y="1375834"/>
            <a:ext cx="20831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Submit server</a:t>
            </a:r>
          </a:p>
        </p:txBody>
      </p:sp>
      <p:sp>
        <p:nvSpPr>
          <p:cNvPr id="43023" name="TextBox 34"/>
          <p:cNvSpPr txBox="1">
            <a:spLocks noChangeArrowheads="1"/>
          </p:cNvSpPr>
          <p:nvPr/>
        </p:nvSpPr>
        <p:spPr bwMode="auto">
          <a:xfrm>
            <a:off x="6256339" y="1045105"/>
            <a:ext cx="22373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Execute server</a:t>
            </a:r>
          </a:p>
        </p:txBody>
      </p:sp>
      <p:cxnSp>
        <p:nvCxnSpPr>
          <p:cNvPr id="43024" name="Straight Arrow Connector 9"/>
          <p:cNvCxnSpPr>
            <a:cxnSpLocks noChangeShapeType="1"/>
            <a:stCxn id="43018" idx="3"/>
            <a:endCxn id="43019" idx="1"/>
          </p:cNvCxnSpPr>
          <p:nvPr/>
        </p:nvCxnSpPr>
        <p:spPr bwMode="auto">
          <a:xfrm flipV="1">
            <a:off x="5488964" y="2033324"/>
            <a:ext cx="1211874" cy="1057322"/>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3025" name="Straight Arrow Connector 15"/>
          <p:cNvCxnSpPr>
            <a:cxnSpLocks noChangeShapeType="1"/>
            <a:stCxn id="43018" idx="3"/>
            <a:endCxn id="43020" idx="1"/>
          </p:cNvCxnSpPr>
          <p:nvPr/>
        </p:nvCxnSpPr>
        <p:spPr bwMode="auto">
          <a:xfrm>
            <a:off x="5488964" y="3090646"/>
            <a:ext cx="1211874" cy="191511"/>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3026" name="Straight Arrow Connector 19"/>
          <p:cNvCxnSpPr>
            <a:cxnSpLocks noChangeShapeType="1"/>
            <a:stCxn id="43018" idx="3"/>
            <a:endCxn id="43021" idx="1"/>
          </p:cNvCxnSpPr>
          <p:nvPr/>
        </p:nvCxnSpPr>
        <p:spPr bwMode="auto">
          <a:xfrm>
            <a:off x="5488964" y="3090646"/>
            <a:ext cx="1210286" cy="1478710"/>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3039" name="Straight Arrow Connector 47"/>
          <p:cNvCxnSpPr>
            <a:cxnSpLocks noChangeShapeType="1"/>
          </p:cNvCxnSpPr>
          <p:nvPr/>
        </p:nvCxnSpPr>
        <p:spPr bwMode="auto">
          <a:xfrm>
            <a:off x="1826698" y="2670308"/>
            <a:ext cx="1492155" cy="573796"/>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43040" name="TextBox 48"/>
          <p:cNvSpPr txBox="1">
            <a:spLocks noChangeArrowheads="1"/>
          </p:cNvSpPr>
          <p:nvPr/>
        </p:nvSpPr>
        <p:spPr bwMode="auto">
          <a:xfrm>
            <a:off x="329703" y="1660105"/>
            <a:ext cx="12452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compile</a:t>
            </a:r>
          </a:p>
        </p:txBody>
      </p:sp>
      <p:pic>
        <p:nvPicPr>
          <p:cNvPr id="43041" name="Picture 51" descr="brows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056" y="4397375"/>
            <a:ext cx="1841920"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3042" name="Straight Arrow Connector 53"/>
          <p:cNvCxnSpPr>
            <a:cxnSpLocks noChangeShapeType="1"/>
            <a:stCxn id="43041" idx="0"/>
          </p:cNvCxnSpPr>
          <p:nvPr/>
        </p:nvCxnSpPr>
        <p:spPr bwMode="auto">
          <a:xfrm flipV="1">
            <a:off x="1419016" y="3244104"/>
            <a:ext cx="1899837" cy="1153271"/>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43043" name="TextBox 54"/>
          <p:cNvSpPr txBox="1">
            <a:spLocks noChangeArrowheads="1"/>
          </p:cNvSpPr>
          <p:nvPr/>
        </p:nvSpPr>
        <p:spPr bwMode="auto">
          <a:xfrm>
            <a:off x="515328" y="3836459"/>
            <a:ext cx="15023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download</a:t>
            </a:r>
          </a:p>
        </p:txBody>
      </p:sp>
      <p:sp>
        <p:nvSpPr>
          <p:cNvPr id="43044" name="TextBox 55"/>
          <p:cNvSpPr txBox="1">
            <a:spLocks noChangeArrowheads="1"/>
          </p:cNvSpPr>
          <p:nvPr/>
        </p:nvSpPr>
        <p:spPr bwMode="auto">
          <a:xfrm>
            <a:off x="470879" y="3492501"/>
            <a:ext cx="1348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Option 2</a:t>
            </a:r>
          </a:p>
        </p:txBody>
      </p:sp>
      <p:cxnSp>
        <p:nvCxnSpPr>
          <p:cNvPr id="43045" name="Straight Connector 57"/>
          <p:cNvCxnSpPr>
            <a:cxnSpLocks noChangeShapeType="1"/>
          </p:cNvCxnSpPr>
          <p:nvPr/>
        </p:nvCxnSpPr>
        <p:spPr bwMode="auto">
          <a:xfrm>
            <a:off x="230188" y="3315231"/>
            <a:ext cx="2109788" cy="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cxnSp>
      <p:pic>
        <p:nvPicPr>
          <p:cNvPr id="40" name="Picture 39">
            <a:extLst>
              <a:ext uri="{FF2B5EF4-FFF2-40B4-BE49-F238E27FC236}">
                <a16:creationId xmlns:a16="http://schemas.microsoft.com/office/drawing/2014/main" id="{0D0EA12F-9F08-0C4F-8838-E23141DF7F1D}"/>
              </a:ext>
            </a:extLst>
          </p:cNvPr>
          <p:cNvPicPr>
            <a:picLocks noChangeAspect="1"/>
          </p:cNvPicPr>
          <p:nvPr/>
        </p:nvPicPr>
        <p:blipFill rotWithShape="1">
          <a:blip r:embed="rId3"/>
          <a:srcRect b="14956"/>
          <a:stretch/>
        </p:blipFill>
        <p:spPr>
          <a:xfrm>
            <a:off x="3515953" y="2684412"/>
            <a:ext cx="1405739" cy="1195489"/>
          </a:xfrm>
          <a:prstGeom prst="rect">
            <a:avLst/>
          </a:prstGeom>
        </p:spPr>
      </p:pic>
      <p:pic>
        <p:nvPicPr>
          <p:cNvPr id="41" name="Picture 40">
            <a:extLst>
              <a:ext uri="{FF2B5EF4-FFF2-40B4-BE49-F238E27FC236}">
                <a16:creationId xmlns:a16="http://schemas.microsoft.com/office/drawing/2014/main" id="{52EAA492-BB09-DA47-9770-85FC4C44DD64}"/>
              </a:ext>
            </a:extLst>
          </p:cNvPr>
          <p:cNvPicPr>
            <a:picLocks noChangeAspect="1"/>
          </p:cNvPicPr>
          <p:nvPr/>
        </p:nvPicPr>
        <p:blipFill rotWithShape="1">
          <a:blip r:embed="rId4"/>
          <a:srcRect b="20664"/>
          <a:stretch/>
        </p:blipFill>
        <p:spPr>
          <a:xfrm>
            <a:off x="3868950" y="3327542"/>
            <a:ext cx="635805" cy="504422"/>
          </a:xfrm>
          <a:prstGeom prst="rect">
            <a:avLst/>
          </a:prstGeom>
        </p:spPr>
      </p:pic>
      <p:pic>
        <p:nvPicPr>
          <p:cNvPr id="42" name="Picture 41">
            <a:extLst>
              <a:ext uri="{FF2B5EF4-FFF2-40B4-BE49-F238E27FC236}">
                <a16:creationId xmlns:a16="http://schemas.microsoft.com/office/drawing/2014/main" id="{EF6D3EDE-C044-5E4C-A584-861A4E2C1E12}"/>
              </a:ext>
            </a:extLst>
          </p:cNvPr>
          <p:cNvPicPr>
            <a:picLocks noChangeAspect="1"/>
          </p:cNvPicPr>
          <p:nvPr/>
        </p:nvPicPr>
        <p:blipFill rotWithShape="1">
          <a:blip r:embed="rId3"/>
          <a:srcRect b="14956"/>
          <a:stretch/>
        </p:blipFill>
        <p:spPr>
          <a:xfrm>
            <a:off x="6831923" y="1547325"/>
            <a:ext cx="1206682" cy="1026204"/>
          </a:xfrm>
          <a:prstGeom prst="rect">
            <a:avLst/>
          </a:prstGeom>
        </p:spPr>
      </p:pic>
      <p:pic>
        <p:nvPicPr>
          <p:cNvPr id="43" name="Picture 42">
            <a:extLst>
              <a:ext uri="{FF2B5EF4-FFF2-40B4-BE49-F238E27FC236}">
                <a16:creationId xmlns:a16="http://schemas.microsoft.com/office/drawing/2014/main" id="{A2585EE9-0A93-3847-8EF7-4B1AD1B6ECE9}"/>
              </a:ext>
            </a:extLst>
          </p:cNvPr>
          <p:cNvPicPr>
            <a:picLocks noChangeAspect="1"/>
          </p:cNvPicPr>
          <p:nvPr/>
        </p:nvPicPr>
        <p:blipFill rotWithShape="1">
          <a:blip r:embed="rId4"/>
          <a:srcRect b="20664"/>
          <a:stretch/>
        </p:blipFill>
        <p:spPr>
          <a:xfrm>
            <a:off x="7158990" y="2107161"/>
            <a:ext cx="545773" cy="432994"/>
          </a:xfrm>
          <a:prstGeom prst="rect">
            <a:avLst/>
          </a:prstGeom>
        </p:spPr>
      </p:pic>
      <p:pic>
        <p:nvPicPr>
          <p:cNvPr id="44" name="Picture 43">
            <a:extLst>
              <a:ext uri="{FF2B5EF4-FFF2-40B4-BE49-F238E27FC236}">
                <a16:creationId xmlns:a16="http://schemas.microsoft.com/office/drawing/2014/main" id="{B20E79C7-8686-7949-83F4-7DC20DDEBEE5}"/>
              </a:ext>
            </a:extLst>
          </p:cNvPr>
          <p:cNvPicPr>
            <a:picLocks noChangeAspect="1"/>
          </p:cNvPicPr>
          <p:nvPr/>
        </p:nvPicPr>
        <p:blipFill rotWithShape="1">
          <a:blip r:embed="rId3"/>
          <a:srcRect b="14956"/>
          <a:stretch/>
        </p:blipFill>
        <p:spPr>
          <a:xfrm>
            <a:off x="6853513" y="2769055"/>
            <a:ext cx="1206682" cy="1026204"/>
          </a:xfrm>
          <a:prstGeom prst="rect">
            <a:avLst/>
          </a:prstGeom>
        </p:spPr>
      </p:pic>
      <p:pic>
        <p:nvPicPr>
          <p:cNvPr id="45" name="Picture 44">
            <a:extLst>
              <a:ext uri="{FF2B5EF4-FFF2-40B4-BE49-F238E27FC236}">
                <a16:creationId xmlns:a16="http://schemas.microsoft.com/office/drawing/2014/main" id="{D548283C-5E3B-7F42-B092-DA29CC3B9C73}"/>
              </a:ext>
            </a:extLst>
          </p:cNvPr>
          <p:cNvPicPr>
            <a:picLocks noChangeAspect="1"/>
          </p:cNvPicPr>
          <p:nvPr/>
        </p:nvPicPr>
        <p:blipFill rotWithShape="1">
          <a:blip r:embed="rId4"/>
          <a:srcRect b="20664"/>
          <a:stretch/>
        </p:blipFill>
        <p:spPr>
          <a:xfrm>
            <a:off x="7180580" y="3328891"/>
            <a:ext cx="545773" cy="432994"/>
          </a:xfrm>
          <a:prstGeom prst="rect">
            <a:avLst/>
          </a:prstGeom>
        </p:spPr>
      </p:pic>
      <p:pic>
        <p:nvPicPr>
          <p:cNvPr id="46" name="Picture 45">
            <a:extLst>
              <a:ext uri="{FF2B5EF4-FFF2-40B4-BE49-F238E27FC236}">
                <a16:creationId xmlns:a16="http://schemas.microsoft.com/office/drawing/2014/main" id="{2DD0B341-5B06-4F44-AA97-8CF03B5E46FE}"/>
              </a:ext>
            </a:extLst>
          </p:cNvPr>
          <p:cNvPicPr>
            <a:picLocks noChangeAspect="1"/>
          </p:cNvPicPr>
          <p:nvPr/>
        </p:nvPicPr>
        <p:blipFill rotWithShape="1">
          <a:blip r:embed="rId3"/>
          <a:srcRect b="14956"/>
          <a:stretch/>
        </p:blipFill>
        <p:spPr>
          <a:xfrm>
            <a:off x="6871555" y="4056253"/>
            <a:ext cx="1206682" cy="1026204"/>
          </a:xfrm>
          <a:prstGeom prst="rect">
            <a:avLst/>
          </a:prstGeom>
        </p:spPr>
      </p:pic>
      <p:pic>
        <p:nvPicPr>
          <p:cNvPr id="47" name="Picture 46">
            <a:extLst>
              <a:ext uri="{FF2B5EF4-FFF2-40B4-BE49-F238E27FC236}">
                <a16:creationId xmlns:a16="http://schemas.microsoft.com/office/drawing/2014/main" id="{6E1C629D-1CF1-D344-BB68-24921C3EEB30}"/>
              </a:ext>
            </a:extLst>
          </p:cNvPr>
          <p:cNvPicPr>
            <a:picLocks noChangeAspect="1"/>
          </p:cNvPicPr>
          <p:nvPr/>
        </p:nvPicPr>
        <p:blipFill rotWithShape="1">
          <a:blip r:embed="rId4"/>
          <a:srcRect b="20664"/>
          <a:stretch/>
        </p:blipFill>
        <p:spPr>
          <a:xfrm>
            <a:off x="7198622" y="4616089"/>
            <a:ext cx="545773" cy="432994"/>
          </a:xfrm>
          <a:prstGeom prst="rect">
            <a:avLst/>
          </a:prstGeom>
        </p:spPr>
      </p:pic>
      <p:pic>
        <p:nvPicPr>
          <p:cNvPr id="48" name="Picture 47">
            <a:extLst>
              <a:ext uri="{FF2B5EF4-FFF2-40B4-BE49-F238E27FC236}">
                <a16:creationId xmlns:a16="http://schemas.microsoft.com/office/drawing/2014/main" id="{51A5F2C3-C017-F84C-8709-2810846FB438}"/>
              </a:ext>
            </a:extLst>
          </p:cNvPr>
          <p:cNvPicPr>
            <a:picLocks noChangeAspect="1"/>
          </p:cNvPicPr>
          <p:nvPr/>
        </p:nvPicPr>
        <p:blipFill rotWithShape="1">
          <a:blip r:embed="rId5"/>
          <a:srcRect b="13968"/>
          <a:stretch/>
        </p:blipFill>
        <p:spPr>
          <a:xfrm>
            <a:off x="925986" y="2221021"/>
            <a:ext cx="987352" cy="849432"/>
          </a:xfrm>
          <a:prstGeom prst="rect">
            <a:avLst/>
          </a:prstGeom>
        </p:spPr>
      </p:pic>
    </p:spTree>
    <p:extLst>
      <p:ext uri="{BB962C8B-B14F-4D97-AF65-F5344CB8AC3E}">
        <p14:creationId xmlns:p14="http://schemas.microsoft.com/office/powerpoint/2010/main" val="2933496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dirty="0">
                <a:latin typeface="Arial" charset="0"/>
              </a:rPr>
              <a:t>Wrapper Script Workflow</a:t>
            </a:r>
          </a:p>
        </p:txBody>
      </p:sp>
      <p:sp>
        <p:nvSpPr>
          <p:cNvPr id="47106"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71AC78C8-10C2-A843-882E-D2283988E32F}" type="slidenum">
              <a:rPr lang="en-US" sz="1400">
                <a:solidFill>
                  <a:srgbClr val="FF8000"/>
                </a:solidFill>
              </a:rPr>
              <a:pPr/>
              <a:t>37</a:t>
            </a:fld>
            <a:endParaRPr lang="en-US" sz="1400">
              <a:solidFill>
                <a:srgbClr val="FF8000"/>
              </a:solidFill>
            </a:endParaRPr>
          </a:p>
        </p:txBody>
      </p:sp>
      <p:sp>
        <p:nvSpPr>
          <p:cNvPr id="47107" name="Rounded Rectangle 2"/>
          <p:cNvSpPr>
            <a:spLocks noChangeArrowheads="1"/>
          </p:cNvSpPr>
          <p:nvPr/>
        </p:nvSpPr>
        <p:spPr bwMode="auto">
          <a:xfrm>
            <a:off x="366713" y="1861344"/>
            <a:ext cx="2493962" cy="3430323"/>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08" name="Rounded Rectangle 29"/>
          <p:cNvSpPr>
            <a:spLocks noChangeArrowheads="1"/>
          </p:cNvSpPr>
          <p:nvPr/>
        </p:nvSpPr>
        <p:spPr bwMode="auto">
          <a:xfrm>
            <a:off x="4421188" y="1516063"/>
            <a:ext cx="3917950" cy="1161521"/>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09" name="Rounded Rectangle 31"/>
          <p:cNvSpPr>
            <a:spLocks noChangeArrowheads="1"/>
          </p:cNvSpPr>
          <p:nvPr/>
        </p:nvSpPr>
        <p:spPr bwMode="auto">
          <a:xfrm>
            <a:off x="4421189" y="2766219"/>
            <a:ext cx="3902075" cy="116019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10" name="Rounded Rectangle 32"/>
          <p:cNvSpPr>
            <a:spLocks noChangeArrowheads="1"/>
          </p:cNvSpPr>
          <p:nvPr/>
        </p:nvSpPr>
        <p:spPr bwMode="auto">
          <a:xfrm>
            <a:off x="4419601" y="4053417"/>
            <a:ext cx="3889375" cy="116019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11" name="TextBox 33"/>
          <p:cNvSpPr txBox="1">
            <a:spLocks noChangeArrowheads="1"/>
          </p:cNvSpPr>
          <p:nvPr/>
        </p:nvSpPr>
        <p:spPr bwMode="auto">
          <a:xfrm>
            <a:off x="488950" y="1440657"/>
            <a:ext cx="20831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Submit server</a:t>
            </a:r>
          </a:p>
        </p:txBody>
      </p:sp>
      <p:sp>
        <p:nvSpPr>
          <p:cNvPr id="47112" name="TextBox 34"/>
          <p:cNvSpPr txBox="1">
            <a:spLocks noChangeArrowheads="1"/>
          </p:cNvSpPr>
          <p:nvPr/>
        </p:nvSpPr>
        <p:spPr bwMode="auto">
          <a:xfrm>
            <a:off x="3976689" y="1108605"/>
            <a:ext cx="22373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Execute server</a:t>
            </a:r>
          </a:p>
        </p:txBody>
      </p:sp>
      <p:cxnSp>
        <p:nvCxnSpPr>
          <p:cNvPr id="47113" name="Straight Arrow Connector 9"/>
          <p:cNvCxnSpPr>
            <a:cxnSpLocks noChangeShapeType="1"/>
            <a:stCxn id="47107" idx="3"/>
            <a:endCxn id="47108" idx="1"/>
          </p:cNvCxnSpPr>
          <p:nvPr/>
        </p:nvCxnSpPr>
        <p:spPr bwMode="auto">
          <a:xfrm flipV="1">
            <a:off x="2860676" y="2096824"/>
            <a:ext cx="1560513" cy="1479021"/>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7114" name="Straight Arrow Connector 15"/>
          <p:cNvCxnSpPr>
            <a:cxnSpLocks noChangeShapeType="1"/>
            <a:stCxn id="47107" idx="3"/>
            <a:endCxn id="47109" idx="1"/>
          </p:cNvCxnSpPr>
          <p:nvPr/>
        </p:nvCxnSpPr>
        <p:spPr bwMode="auto">
          <a:xfrm flipV="1">
            <a:off x="2860676" y="3346979"/>
            <a:ext cx="1560513" cy="228865"/>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7115" name="Straight Arrow Connector 19"/>
          <p:cNvCxnSpPr>
            <a:cxnSpLocks noChangeShapeType="1"/>
            <a:stCxn id="47107" idx="3"/>
            <a:endCxn id="47110" idx="1"/>
          </p:cNvCxnSpPr>
          <p:nvPr/>
        </p:nvCxnSpPr>
        <p:spPr bwMode="auto">
          <a:xfrm>
            <a:off x="2860676" y="3575844"/>
            <a:ext cx="1558925" cy="1058333"/>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47124" name="TextBox 20"/>
          <p:cNvSpPr txBox="1">
            <a:spLocks noChangeArrowheads="1"/>
          </p:cNvSpPr>
          <p:nvPr/>
        </p:nvSpPr>
        <p:spPr bwMode="auto">
          <a:xfrm>
            <a:off x="5584825" y="1555751"/>
            <a:ext cx="18165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set up        run</a:t>
            </a:r>
          </a:p>
        </p:txBody>
      </p:sp>
      <p:sp>
        <p:nvSpPr>
          <p:cNvPr id="47125" name="Left Brace 21"/>
          <p:cNvSpPr>
            <a:spLocks/>
          </p:cNvSpPr>
          <p:nvPr/>
        </p:nvSpPr>
        <p:spPr bwMode="auto">
          <a:xfrm>
            <a:off x="5126038" y="1657615"/>
            <a:ext cx="336550" cy="904875"/>
          </a:xfrm>
          <a:prstGeom prst="leftBrace">
            <a:avLst>
              <a:gd name="adj1" fmla="val 8335"/>
              <a:gd name="adj2" fmla="val 50000"/>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en-US"/>
          </a:p>
        </p:txBody>
      </p:sp>
      <p:sp>
        <p:nvSpPr>
          <p:cNvPr id="47126" name="TextBox 58"/>
          <p:cNvSpPr txBox="1">
            <a:spLocks noChangeArrowheads="1"/>
          </p:cNvSpPr>
          <p:nvPr/>
        </p:nvSpPr>
        <p:spPr bwMode="auto">
          <a:xfrm>
            <a:off x="407832" y="1947916"/>
            <a:ext cx="179408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wrapper script</a:t>
            </a:r>
          </a:p>
        </p:txBody>
      </p:sp>
      <p:sp>
        <p:nvSpPr>
          <p:cNvPr id="47127" name="TextBox 59"/>
          <p:cNvSpPr txBox="1">
            <a:spLocks noChangeArrowheads="1"/>
          </p:cNvSpPr>
          <p:nvPr/>
        </p:nvSpPr>
        <p:spPr bwMode="auto">
          <a:xfrm>
            <a:off x="348639" y="3251573"/>
            <a:ext cx="2540087" cy="1025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lnSpc>
                <a:spcPts val="2400"/>
              </a:lnSpc>
              <a:buFontTx/>
              <a:buNone/>
            </a:pPr>
            <a:r>
              <a:rPr lang="en-US" sz="2000" dirty="0"/>
              <a:t>source code, compiled code or single binary</a:t>
            </a:r>
          </a:p>
        </p:txBody>
      </p:sp>
      <p:sp>
        <p:nvSpPr>
          <p:cNvPr id="47135" name="Left Brace 67"/>
          <p:cNvSpPr>
            <a:spLocks/>
          </p:cNvSpPr>
          <p:nvPr/>
        </p:nvSpPr>
        <p:spPr bwMode="auto">
          <a:xfrm>
            <a:off x="5202238" y="2944813"/>
            <a:ext cx="336550" cy="904875"/>
          </a:xfrm>
          <a:prstGeom prst="leftBrace">
            <a:avLst>
              <a:gd name="adj1" fmla="val 8335"/>
              <a:gd name="adj2" fmla="val 50000"/>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en-US"/>
          </a:p>
        </p:txBody>
      </p:sp>
      <p:sp>
        <p:nvSpPr>
          <p:cNvPr id="47143" name="Left Brace 75"/>
          <p:cNvSpPr>
            <a:spLocks/>
          </p:cNvSpPr>
          <p:nvPr/>
        </p:nvSpPr>
        <p:spPr bwMode="auto">
          <a:xfrm>
            <a:off x="5248275" y="4258469"/>
            <a:ext cx="336550" cy="904875"/>
          </a:xfrm>
          <a:prstGeom prst="leftBrace">
            <a:avLst>
              <a:gd name="adj1" fmla="val 8335"/>
              <a:gd name="adj2" fmla="val 50000"/>
            </a:avLst>
          </a:prstGeom>
          <a:noFill/>
          <a:ln w="9525">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en-US"/>
          </a:p>
        </p:txBody>
      </p:sp>
      <p:sp>
        <p:nvSpPr>
          <p:cNvPr id="41" name="TextBox 20">
            <a:extLst>
              <a:ext uri="{FF2B5EF4-FFF2-40B4-BE49-F238E27FC236}">
                <a16:creationId xmlns:a16="http://schemas.microsoft.com/office/drawing/2014/main" id="{E8871B35-2ADE-9F4A-A03D-AB202F2E2FBC}"/>
              </a:ext>
            </a:extLst>
          </p:cNvPr>
          <p:cNvSpPr txBox="1">
            <a:spLocks noChangeArrowheads="1"/>
          </p:cNvSpPr>
          <p:nvPr/>
        </p:nvSpPr>
        <p:spPr bwMode="auto">
          <a:xfrm>
            <a:off x="5602448" y="2799659"/>
            <a:ext cx="18165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set up        run</a:t>
            </a:r>
          </a:p>
        </p:txBody>
      </p:sp>
      <p:sp>
        <p:nvSpPr>
          <p:cNvPr id="42" name="TextBox 20">
            <a:extLst>
              <a:ext uri="{FF2B5EF4-FFF2-40B4-BE49-F238E27FC236}">
                <a16:creationId xmlns:a16="http://schemas.microsoft.com/office/drawing/2014/main" id="{1D568D4E-2C21-0642-9D01-D8D91B4FA503}"/>
              </a:ext>
            </a:extLst>
          </p:cNvPr>
          <p:cNvSpPr txBox="1">
            <a:spLocks noChangeArrowheads="1"/>
          </p:cNvSpPr>
          <p:nvPr/>
        </p:nvSpPr>
        <p:spPr bwMode="auto">
          <a:xfrm>
            <a:off x="5688217" y="4094132"/>
            <a:ext cx="18165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set up        run</a:t>
            </a:r>
          </a:p>
        </p:txBody>
      </p:sp>
      <p:pic>
        <p:nvPicPr>
          <p:cNvPr id="43" name="Picture 42">
            <a:extLst>
              <a:ext uri="{FF2B5EF4-FFF2-40B4-BE49-F238E27FC236}">
                <a16:creationId xmlns:a16="http://schemas.microsoft.com/office/drawing/2014/main" id="{7305BA56-F978-0744-B9BC-8EA09BE9245E}"/>
              </a:ext>
            </a:extLst>
          </p:cNvPr>
          <p:cNvPicPr>
            <a:picLocks noChangeAspect="1"/>
          </p:cNvPicPr>
          <p:nvPr/>
        </p:nvPicPr>
        <p:blipFill rotWithShape="1">
          <a:blip r:embed="rId2"/>
          <a:srcRect b="14956"/>
          <a:stretch/>
        </p:blipFill>
        <p:spPr>
          <a:xfrm>
            <a:off x="1304873" y="4254534"/>
            <a:ext cx="863636" cy="734466"/>
          </a:xfrm>
          <a:prstGeom prst="rect">
            <a:avLst/>
          </a:prstGeom>
        </p:spPr>
      </p:pic>
      <p:pic>
        <p:nvPicPr>
          <p:cNvPr id="44" name="Picture 43">
            <a:extLst>
              <a:ext uri="{FF2B5EF4-FFF2-40B4-BE49-F238E27FC236}">
                <a16:creationId xmlns:a16="http://schemas.microsoft.com/office/drawing/2014/main" id="{889EDD25-ECAA-6449-8819-0984A4FD8F11}"/>
              </a:ext>
            </a:extLst>
          </p:cNvPr>
          <p:cNvPicPr>
            <a:picLocks noChangeAspect="1"/>
          </p:cNvPicPr>
          <p:nvPr/>
        </p:nvPicPr>
        <p:blipFill rotWithShape="1">
          <a:blip r:embed="rId3"/>
          <a:srcRect b="17049"/>
          <a:stretch/>
        </p:blipFill>
        <p:spPr>
          <a:xfrm>
            <a:off x="500637" y="4190434"/>
            <a:ext cx="1014442" cy="841492"/>
          </a:xfrm>
          <a:prstGeom prst="rect">
            <a:avLst/>
          </a:prstGeom>
        </p:spPr>
      </p:pic>
      <p:pic>
        <p:nvPicPr>
          <p:cNvPr id="45" name="Picture 44">
            <a:extLst>
              <a:ext uri="{FF2B5EF4-FFF2-40B4-BE49-F238E27FC236}">
                <a16:creationId xmlns:a16="http://schemas.microsoft.com/office/drawing/2014/main" id="{6CA53BE3-8344-A443-B11C-7C6E955785E7}"/>
              </a:ext>
            </a:extLst>
          </p:cNvPr>
          <p:cNvPicPr>
            <a:picLocks noChangeAspect="1"/>
          </p:cNvPicPr>
          <p:nvPr/>
        </p:nvPicPr>
        <p:blipFill rotWithShape="1">
          <a:blip r:embed="rId4"/>
          <a:srcRect b="19444"/>
          <a:stretch/>
        </p:blipFill>
        <p:spPr>
          <a:xfrm>
            <a:off x="6371425" y="4508625"/>
            <a:ext cx="630781" cy="508129"/>
          </a:xfrm>
          <a:prstGeom prst="rect">
            <a:avLst/>
          </a:prstGeom>
        </p:spPr>
      </p:pic>
      <p:pic>
        <p:nvPicPr>
          <p:cNvPr id="46" name="Picture 45">
            <a:extLst>
              <a:ext uri="{FF2B5EF4-FFF2-40B4-BE49-F238E27FC236}">
                <a16:creationId xmlns:a16="http://schemas.microsoft.com/office/drawing/2014/main" id="{1EF6C380-C72A-084E-9E30-4661BB4DEB1E}"/>
              </a:ext>
            </a:extLst>
          </p:cNvPr>
          <p:cNvPicPr>
            <a:picLocks noChangeAspect="1"/>
          </p:cNvPicPr>
          <p:nvPr/>
        </p:nvPicPr>
        <p:blipFill rotWithShape="1">
          <a:blip r:embed="rId3"/>
          <a:srcRect b="17049"/>
          <a:stretch/>
        </p:blipFill>
        <p:spPr>
          <a:xfrm>
            <a:off x="5584825" y="4524894"/>
            <a:ext cx="571545" cy="474104"/>
          </a:xfrm>
          <a:prstGeom prst="rect">
            <a:avLst/>
          </a:prstGeom>
        </p:spPr>
      </p:pic>
      <p:pic>
        <p:nvPicPr>
          <p:cNvPr id="47" name="Picture 46">
            <a:extLst>
              <a:ext uri="{FF2B5EF4-FFF2-40B4-BE49-F238E27FC236}">
                <a16:creationId xmlns:a16="http://schemas.microsoft.com/office/drawing/2014/main" id="{D6901DBC-1174-D94A-8BC8-D154C4D02E4E}"/>
              </a:ext>
            </a:extLst>
          </p:cNvPr>
          <p:cNvPicPr>
            <a:picLocks noChangeAspect="1"/>
          </p:cNvPicPr>
          <p:nvPr/>
        </p:nvPicPr>
        <p:blipFill rotWithShape="1">
          <a:blip r:embed="rId5"/>
          <a:srcRect b="17391"/>
          <a:stretch/>
        </p:blipFill>
        <p:spPr>
          <a:xfrm>
            <a:off x="7197767" y="4552078"/>
            <a:ext cx="508101" cy="419736"/>
          </a:xfrm>
          <a:prstGeom prst="rect">
            <a:avLst/>
          </a:prstGeom>
        </p:spPr>
      </p:pic>
      <p:cxnSp>
        <p:nvCxnSpPr>
          <p:cNvPr id="48" name="Straight Arrow Connector 47">
            <a:extLst>
              <a:ext uri="{FF2B5EF4-FFF2-40B4-BE49-F238E27FC236}">
                <a16:creationId xmlns:a16="http://schemas.microsoft.com/office/drawing/2014/main" id="{6D79F2A2-1AF8-6F41-8856-4F1719C6FF5B}"/>
              </a:ext>
            </a:extLst>
          </p:cNvPr>
          <p:cNvCxnSpPr>
            <a:cxnSpLocks/>
            <a:stCxn id="46" idx="3"/>
            <a:endCxn id="45" idx="1"/>
          </p:cNvCxnSpPr>
          <p:nvPr/>
        </p:nvCxnSpPr>
        <p:spPr bwMode="auto">
          <a:xfrm>
            <a:off x="6156370" y="4761946"/>
            <a:ext cx="215055" cy="744"/>
          </a:xfrm>
          <a:prstGeom prst="straightConnector1">
            <a:avLst/>
          </a:prstGeom>
          <a:noFill/>
          <a:ln w="9525" cap="flat" cmpd="sng" algn="ctr">
            <a:solidFill>
              <a:srgbClr val="0000CC"/>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32D85301-F041-4048-AC6A-7A479160212B}"/>
              </a:ext>
            </a:extLst>
          </p:cNvPr>
          <p:cNvCxnSpPr>
            <a:cxnSpLocks/>
            <a:stCxn id="45" idx="3"/>
            <a:endCxn id="47" idx="1"/>
          </p:cNvCxnSpPr>
          <p:nvPr/>
        </p:nvCxnSpPr>
        <p:spPr bwMode="auto">
          <a:xfrm flipV="1">
            <a:off x="7002206" y="4761946"/>
            <a:ext cx="195561" cy="744"/>
          </a:xfrm>
          <a:prstGeom prst="straightConnector1">
            <a:avLst/>
          </a:prstGeom>
          <a:noFill/>
          <a:ln w="9525" cap="flat" cmpd="sng" algn="ctr">
            <a:solidFill>
              <a:srgbClr val="0000CC"/>
            </a:solidFill>
            <a:prstDash val="solid"/>
            <a:round/>
            <a:headEnd type="none" w="med" len="med"/>
            <a:tailEnd type="triangle"/>
          </a:ln>
          <a:effectLst/>
        </p:spPr>
      </p:cxnSp>
      <p:pic>
        <p:nvPicPr>
          <p:cNvPr id="59" name="Picture 58">
            <a:extLst>
              <a:ext uri="{FF2B5EF4-FFF2-40B4-BE49-F238E27FC236}">
                <a16:creationId xmlns:a16="http://schemas.microsoft.com/office/drawing/2014/main" id="{508D4099-9A86-ED45-BE90-5AAB93917677}"/>
              </a:ext>
            </a:extLst>
          </p:cNvPr>
          <p:cNvPicPr>
            <a:picLocks noChangeAspect="1"/>
          </p:cNvPicPr>
          <p:nvPr/>
        </p:nvPicPr>
        <p:blipFill rotWithShape="1">
          <a:blip r:embed="rId4"/>
          <a:srcRect b="19444"/>
          <a:stretch/>
        </p:blipFill>
        <p:spPr>
          <a:xfrm>
            <a:off x="6293567" y="1904463"/>
            <a:ext cx="630781" cy="508129"/>
          </a:xfrm>
          <a:prstGeom prst="rect">
            <a:avLst/>
          </a:prstGeom>
        </p:spPr>
      </p:pic>
      <p:pic>
        <p:nvPicPr>
          <p:cNvPr id="60" name="Picture 59">
            <a:extLst>
              <a:ext uri="{FF2B5EF4-FFF2-40B4-BE49-F238E27FC236}">
                <a16:creationId xmlns:a16="http://schemas.microsoft.com/office/drawing/2014/main" id="{008B2FAA-D7D7-594D-8D88-B7693C9532D5}"/>
              </a:ext>
            </a:extLst>
          </p:cNvPr>
          <p:cNvPicPr>
            <a:picLocks noChangeAspect="1"/>
          </p:cNvPicPr>
          <p:nvPr/>
        </p:nvPicPr>
        <p:blipFill rotWithShape="1">
          <a:blip r:embed="rId3"/>
          <a:srcRect b="17049"/>
          <a:stretch/>
        </p:blipFill>
        <p:spPr>
          <a:xfrm>
            <a:off x="5506967" y="1920732"/>
            <a:ext cx="571545" cy="474104"/>
          </a:xfrm>
          <a:prstGeom prst="rect">
            <a:avLst/>
          </a:prstGeom>
        </p:spPr>
      </p:pic>
      <p:pic>
        <p:nvPicPr>
          <p:cNvPr id="61" name="Picture 60">
            <a:extLst>
              <a:ext uri="{FF2B5EF4-FFF2-40B4-BE49-F238E27FC236}">
                <a16:creationId xmlns:a16="http://schemas.microsoft.com/office/drawing/2014/main" id="{78AD959D-64B1-9047-9038-4110D7B7FA51}"/>
              </a:ext>
            </a:extLst>
          </p:cNvPr>
          <p:cNvPicPr>
            <a:picLocks noChangeAspect="1"/>
          </p:cNvPicPr>
          <p:nvPr/>
        </p:nvPicPr>
        <p:blipFill rotWithShape="1">
          <a:blip r:embed="rId5"/>
          <a:srcRect b="17391"/>
          <a:stretch/>
        </p:blipFill>
        <p:spPr>
          <a:xfrm>
            <a:off x="7119909" y="1947916"/>
            <a:ext cx="508101" cy="419736"/>
          </a:xfrm>
          <a:prstGeom prst="rect">
            <a:avLst/>
          </a:prstGeom>
        </p:spPr>
      </p:pic>
      <p:cxnSp>
        <p:nvCxnSpPr>
          <p:cNvPr id="62" name="Straight Arrow Connector 61">
            <a:extLst>
              <a:ext uri="{FF2B5EF4-FFF2-40B4-BE49-F238E27FC236}">
                <a16:creationId xmlns:a16="http://schemas.microsoft.com/office/drawing/2014/main" id="{007AD2DE-7214-364D-AED2-8ECF7208B610}"/>
              </a:ext>
            </a:extLst>
          </p:cNvPr>
          <p:cNvCxnSpPr>
            <a:cxnSpLocks/>
            <a:stCxn id="60" idx="3"/>
            <a:endCxn id="59" idx="1"/>
          </p:cNvCxnSpPr>
          <p:nvPr/>
        </p:nvCxnSpPr>
        <p:spPr bwMode="auto">
          <a:xfrm>
            <a:off x="6078512" y="2157784"/>
            <a:ext cx="215055" cy="744"/>
          </a:xfrm>
          <a:prstGeom prst="straightConnector1">
            <a:avLst/>
          </a:prstGeom>
          <a:noFill/>
          <a:ln w="9525" cap="flat" cmpd="sng" algn="ctr">
            <a:solidFill>
              <a:srgbClr val="0000CC"/>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67780210-17BC-4D40-A234-485B62ADD5EC}"/>
              </a:ext>
            </a:extLst>
          </p:cNvPr>
          <p:cNvCxnSpPr>
            <a:cxnSpLocks/>
            <a:stCxn id="59" idx="3"/>
            <a:endCxn id="61" idx="1"/>
          </p:cNvCxnSpPr>
          <p:nvPr/>
        </p:nvCxnSpPr>
        <p:spPr bwMode="auto">
          <a:xfrm flipV="1">
            <a:off x="6924348" y="2157784"/>
            <a:ext cx="195561" cy="744"/>
          </a:xfrm>
          <a:prstGeom prst="straightConnector1">
            <a:avLst/>
          </a:prstGeom>
          <a:noFill/>
          <a:ln w="9525" cap="flat" cmpd="sng" algn="ctr">
            <a:solidFill>
              <a:srgbClr val="0000CC"/>
            </a:solidFill>
            <a:prstDash val="solid"/>
            <a:round/>
            <a:headEnd type="none" w="med" len="med"/>
            <a:tailEnd type="triangle"/>
          </a:ln>
          <a:effectLst/>
        </p:spPr>
      </p:cxnSp>
      <p:pic>
        <p:nvPicPr>
          <p:cNvPr id="64" name="Picture 63">
            <a:extLst>
              <a:ext uri="{FF2B5EF4-FFF2-40B4-BE49-F238E27FC236}">
                <a16:creationId xmlns:a16="http://schemas.microsoft.com/office/drawing/2014/main" id="{90B6AE84-C4DD-3149-9D21-82734F9F398A}"/>
              </a:ext>
            </a:extLst>
          </p:cNvPr>
          <p:cNvPicPr>
            <a:picLocks noChangeAspect="1"/>
          </p:cNvPicPr>
          <p:nvPr/>
        </p:nvPicPr>
        <p:blipFill rotWithShape="1">
          <a:blip r:embed="rId4"/>
          <a:srcRect b="19444"/>
          <a:stretch/>
        </p:blipFill>
        <p:spPr>
          <a:xfrm>
            <a:off x="6293567" y="3217538"/>
            <a:ext cx="630781" cy="508129"/>
          </a:xfrm>
          <a:prstGeom prst="rect">
            <a:avLst/>
          </a:prstGeom>
        </p:spPr>
      </p:pic>
      <p:pic>
        <p:nvPicPr>
          <p:cNvPr id="65" name="Picture 64">
            <a:extLst>
              <a:ext uri="{FF2B5EF4-FFF2-40B4-BE49-F238E27FC236}">
                <a16:creationId xmlns:a16="http://schemas.microsoft.com/office/drawing/2014/main" id="{5444AD40-4C21-4F4C-857F-5061CA33D51B}"/>
              </a:ext>
            </a:extLst>
          </p:cNvPr>
          <p:cNvPicPr>
            <a:picLocks noChangeAspect="1"/>
          </p:cNvPicPr>
          <p:nvPr/>
        </p:nvPicPr>
        <p:blipFill rotWithShape="1">
          <a:blip r:embed="rId3"/>
          <a:srcRect b="17049"/>
          <a:stretch/>
        </p:blipFill>
        <p:spPr>
          <a:xfrm>
            <a:off x="5506967" y="3233807"/>
            <a:ext cx="571545" cy="474104"/>
          </a:xfrm>
          <a:prstGeom prst="rect">
            <a:avLst/>
          </a:prstGeom>
        </p:spPr>
      </p:pic>
      <p:pic>
        <p:nvPicPr>
          <p:cNvPr id="66" name="Picture 65">
            <a:extLst>
              <a:ext uri="{FF2B5EF4-FFF2-40B4-BE49-F238E27FC236}">
                <a16:creationId xmlns:a16="http://schemas.microsoft.com/office/drawing/2014/main" id="{2000C98E-9674-9E43-B992-10322C669B24}"/>
              </a:ext>
            </a:extLst>
          </p:cNvPr>
          <p:cNvPicPr>
            <a:picLocks noChangeAspect="1"/>
          </p:cNvPicPr>
          <p:nvPr/>
        </p:nvPicPr>
        <p:blipFill rotWithShape="1">
          <a:blip r:embed="rId5"/>
          <a:srcRect b="17391"/>
          <a:stretch/>
        </p:blipFill>
        <p:spPr>
          <a:xfrm>
            <a:off x="7119909" y="3260991"/>
            <a:ext cx="508101" cy="419736"/>
          </a:xfrm>
          <a:prstGeom prst="rect">
            <a:avLst/>
          </a:prstGeom>
        </p:spPr>
      </p:pic>
      <p:cxnSp>
        <p:nvCxnSpPr>
          <p:cNvPr id="67" name="Straight Arrow Connector 66">
            <a:extLst>
              <a:ext uri="{FF2B5EF4-FFF2-40B4-BE49-F238E27FC236}">
                <a16:creationId xmlns:a16="http://schemas.microsoft.com/office/drawing/2014/main" id="{7A9FEDEB-08B5-3448-AB00-5604C171B790}"/>
              </a:ext>
            </a:extLst>
          </p:cNvPr>
          <p:cNvCxnSpPr>
            <a:cxnSpLocks/>
            <a:stCxn id="65" idx="3"/>
            <a:endCxn id="64" idx="1"/>
          </p:cNvCxnSpPr>
          <p:nvPr/>
        </p:nvCxnSpPr>
        <p:spPr bwMode="auto">
          <a:xfrm>
            <a:off x="6078512" y="3470859"/>
            <a:ext cx="215055" cy="744"/>
          </a:xfrm>
          <a:prstGeom prst="straightConnector1">
            <a:avLst/>
          </a:prstGeom>
          <a:noFill/>
          <a:ln w="9525" cap="flat" cmpd="sng" algn="ctr">
            <a:solidFill>
              <a:srgbClr val="0000CC"/>
            </a:solidFill>
            <a:prstDash val="solid"/>
            <a:round/>
            <a:headEnd type="none" w="med" len="med"/>
            <a:tailEnd type="triangle"/>
          </a:ln>
          <a:effectLst/>
        </p:spPr>
      </p:cxnSp>
      <p:cxnSp>
        <p:nvCxnSpPr>
          <p:cNvPr id="68" name="Straight Arrow Connector 67">
            <a:extLst>
              <a:ext uri="{FF2B5EF4-FFF2-40B4-BE49-F238E27FC236}">
                <a16:creationId xmlns:a16="http://schemas.microsoft.com/office/drawing/2014/main" id="{CC76AB3D-0CEC-4E46-9BCE-3185BC9B3921}"/>
              </a:ext>
            </a:extLst>
          </p:cNvPr>
          <p:cNvCxnSpPr>
            <a:cxnSpLocks/>
            <a:stCxn id="64" idx="3"/>
            <a:endCxn id="66" idx="1"/>
          </p:cNvCxnSpPr>
          <p:nvPr/>
        </p:nvCxnSpPr>
        <p:spPr bwMode="auto">
          <a:xfrm flipV="1">
            <a:off x="6924348" y="3470859"/>
            <a:ext cx="195561" cy="744"/>
          </a:xfrm>
          <a:prstGeom prst="straightConnector1">
            <a:avLst/>
          </a:prstGeom>
          <a:noFill/>
          <a:ln w="9525" cap="flat" cmpd="sng" algn="ctr">
            <a:solidFill>
              <a:srgbClr val="0000CC"/>
            </a:solidFill>
            <a:prstDash val="solid"/>
            <a:round/>
            <a:headEnd type="none" w="med" len="med"/>
            <a:tailEnd type="triangle"/>
          </a:ln>
          <a:effectLst/>
        </p:spPr>
      </p:cxnSp>
      <p:sp>
        <p:nvSpPr>
          <p:cNvPr id="69" name="TextBox 68">
            <a:extLst>
              <a:ext uri="{FF2B5EF4-FFF2-40B4-BE49-F238E27FC236}">
                <a16:creationId xmlns:a16="http://schemas.microsoft.com/office/drawing/2014/main" id="{BA5C2734-39EC-4C41-B3C6-5808DEA670EA}"/>
              </a:ext>
            </a:extLst>
          </p:cNvPr>
          <p:cNvSpPr txBox="1"/>
          <p:nvPr/>
        </p:nvSpPr>
        <p:spPr>
          <a:xfrm>
            <a:off x="0" y="5266085"/>
            <a:ext cx="3299301" cy="253916"/>
          </a:xfrm>
          <a:prstGeom prst="rect">
            <a:avLst/>
          </a:prstGeom>
          <a:noFill/>
        </p:spPr>
        <p:txBody>
          <a:bodyPr wrap="none" rtlCol="0">
            <a:spAutoFit/>
          </a:bodyPr>
          <a:lstStyle/>
          <a:p>
            <a:pPr>
              <a:buNone/>
            </a:pPr>
            <a:r>
              <a:rPr lang="en-US" sz="1050" dirty="0"/>
              <a:t>script by ✦ </a:t>
            </a:r>
            <a:r>
              <a:rPr lang="en-US" sz="1050" dirty="0" err="1"/>
              <a:t>Shmidt</a:t>
            </a:r>
            <a:r>
              <a:rPr lang="en-US" sz="1050" dirty="0"/>
              <a:t> Sergey ✦ from the Noun Project</a:t>
            </a:r>
          </a:p>
        </p:txBody>
      </p:sp>
      <p:pic>
        <p:nvPicPr>
          <p:cNvPr id="12" name="Picture 11">
            <a:extLst>
              <a:ext uri="{FF2B5EF4-FFF2-40B4-BE49-F238E27FC236}">
                <a16:creationId xmlns:a16="http://schemas.microsoft.com/office/drawing/2014/main" id="{E3E69BBF-1EB2-D14B-94AE-3AC2ABEB660C}"/>
              </a:ext>
            </a:extLst>
          </p:cNvPr>
          <p:cNvPicPr>
            <a:picLocks noChangeAspect="1"/>
          </p:cNvPicPr>
          <p:nvPr/>
        </p:nvPicPr>
        <p:blipFill rotWithShape="1">
          <a:blip r:embed="rId6"/>
          <a:srcRect b="14241"/>
          <a:stretch/>
        </p:blipFill>
        <p:spPr>
          <a:xfrm>
            <a:off x="820736" y="2313256"/>
            <a:ext cx="1018761" cy="873673"/>
          </a:xfrm>
          <a:prstGeom prst="rect">
            <a:avLst/>
          </a:prstGeom>
        </p:spPr>
      </p:pic>
      <p:pic>
        <p:nvPicPr>
          <p:cNvPr id="72" name="Picture 71">
            <a:extLst>
              <a:ext uri="{FF2B5EF4-FFF2-40B4-BE49-F238E27FC236}">
                <a16:creationId xmlns:a16="http://schemas.microsoft.com/office/drawing/2014/main" id="{74703823-0EC0-A149-A48A-B49DCFF884D3}"/>
              </a:ext>
            </a:extLst>
          </p:cNvPr>
          <p:cNvPicPr>
            <a:picLocks noChangeAspect="1"/>
          </p:cNvPicPr>
          <p:nvPr/>
        </p:nvPicPr>
        <p:blipFill rotWithShape="1">
          <a:blip r:embed="rId6"/>
          <a:srcRect b="14241"/>
          <a:stretch/>
        </p:blipFill>
        <p:spPr>
          <a:xfrm>
            <a:off x="4558630" y="3091478"/>
            <a:ext cx="594321" cy="509680"/>
          </a:xfrm>
          <a:prstGeom prst="rect">
            <a:avLst/>
          </a:prstGeom>
        </p:spPr>
      </p:pic>
      <p:pic>
        <p:nvPicPr>
          <p:cNvPr id="73" name="Picture 72">
            <a:extLst>
              <a:ext uri="{FF2B5EF4-FFF2-40B4-BE49-F238E27FC236}">
                <a16:creationId xmlns:a16="http://schemas.microsoft.com/office/drawing/2014/main" id="{D7D813B3-061A-D34A-8555-C6FFE6EF9800}"/>
              </a:ext>
            </a:extLst>
          </p:cNvPr>
          <p:cNvPicPr>
            <a:picLocks noChangeAspect="1"/>
          </p:cNvPicPr>
          <p:nvPr/>
        </p:nvPicPr>
        <p:blipFill rotWithShape="1">
          <a:blip r:embed="rId6"/>
          <a:srcRect b="14241"/>
          <a:stretch/>
        </p:blipFill>
        <p:spPr>
          <a:xfrm>
            <a:off x="4576182" y="1841983"/>
            <a:ext cx="594321" cy="509680"/>
          </a:xfrm>
          <a:prstGeom prst="rect">
            <a:avLst/>
          </a:prstGeom>
        </p:spPr>
      </p:pic>
      <p:pic>
        <p:nvPicPr>
          <p:cNvPr id="74" name="Picture 73">
            <a:extLst>
              <a:ext uri="{FF2B5EF4-FFF2-40B4-BE49-F238E27FC236}">
                <a16:creationId xmlns:a16="http://schemas.microsoft.com/office/drawing/2014/main" id="{60663AC0-799B-FA4A-AC0D-33DEDA617F60}"/>
              </a:ext>
            </a:extLst>
          </p:cNvPr>
          <p:cNvPicPr>
            <a:picLocks noChangeAspect="1"/>
          </p:cNvPicPr>
          <p:nvPr/>
        </p:nvPicPr>
        <p:blipFill rotWithShape="1">
          <a:blip r:embed="rId6"/>
          <a:srcRect b="14241"/>
          <a:stretch/>
        </p:blipFill>
        <p:spPr>
          <a:xfrm>
            <a:off x="4607763" y="4456066"/>
            <a:ext cx="594321" cy="509680"/>
          </a:xfrm>
          <a:prstGeom prst="rect">
            <a:avLst/>
          </a:prstGeom>
        </p:spPr>
      </p:pic>
    </p:spTree>
    <p:extLst>
      <p:ext uri="{BB962C8B-B14F-4D97-AF65-F5344CB8AC3E}">
        <p14:creationId xmlns:p14="http://schemas.microsoft.com/office/powerpoint/2010/main" val="3673986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364A-0422-F94A-AB1B-7D8A3270E7A1}"/>
              </a:ext>
            </a:extLst>
          </p:cNvPr>
          <p:cNvSpPr>
            <a:spLocks noGrp="1"/>
          </p:cNvSpPr>
          <p:nvPr>
            <p:ph type="title"/>
          </p:nvPr>
        </p:nvSpPr>
        <p:spPr/>
        <p:txBody>
          <a:bodyPr/>
          <a:lstStyle/>
          <a:p>
            <a:r>
              <a:rPr lang="en-US" dirty="0"/>
              <a:t>Bring Along Containers</a:t>
            </a:r>
          </a:p>
        </p:txBody>
      </p:sp>
      <p:sp>
        <p:nvSpPr>
          <p:cNvPr id="4" name="Text Placeholder 3">
            <a:extLst>
              <a:ext uri="{FF2B5EF4-FFF2-40B4-BE49-F238E27FC236}">
                <a16:creationId xmlns:a16="http://schemas.microsoft.com/office/drawing/2014/main" id="{DB975ED1-D542-FA40-A724-6EBCD57488F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88955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atin typeface="Arial" charset="0"/>
                <a:ea typeface="ＭＳ Ｐゴシック" charset="0"/>
                <a:cs typeface="ＭＳ Ｐゴシック" charset="0"/>
              </a:rPr>
              <a:t>Containers</a:t>
            </a:r>
          </a:p>
        </p:txBody>
      </p:sp>
      <p:sp>
        <p:nvSpPr>
          <p:cNvPr id="3" name="Content Placeholder 2"/>
          <p:cNvSpPr>
            <a:spLocks noGrp="1"/>
          </p:cNvSpPr>
          <p:nvPr>
            <p:ph idx="1"/>
          </p:nvPr>
        </p:nvSpPr>
        <p:spPr>
          <a:xfrm>
            <a:off x="774701" y="1111250"/>
            <a:ext cx="7764463" cy="2006865"/>
          </a:xfrm>
        </p:spPr>
        <p:txBody>
          <a:bodyPr/>
          <a:lstStyle/>
          <a:p>
            <a:pPr>
              <a:defRPr/>
            </a:pPr>
            <a:r>
              <a:rPr lang="en-US" sz="2800" dirty="0"/>
              <a:t>Containers are a tool for capturing an entire job “environment” (software, libraries, operating system) into an “image” that can be used again. </a:t>
            </a:r>
          </a:p>
          <a:p>
            <a:pPr>
              <a:defRPr/>
            </a:pPr>
            <a:endParaRPr lang="en-US" dirty="0"/>
          </a:p>
          <a:p>
            <a:pPr marL="0" indent="0">
              <a:buFont typeface="Times" charset="0"/>
              <a:buNone/>
              <a:defRPr/>
            </a:pPr>
            <a:endParaRPr lang="en-US" dirty="0"/>
          </a:p>
          <a:p>
            <a:pPr marL="0" indent="0">
              <a:buFont typeface="Times" charset="0"/>
              <a:buNone/>
              <a:defRPr/>
            </a:pPr>
            <a:endParaRPr lang="en-US" sz="1400" dirty="0"/>
          </a:p>
        </p:txBody>
      </p:sp>
      <p:sp>
        <p:nvSpPr>
          <p:cNvPr id="34819"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865CAD89-08D1-254C-B135-895A8D109FB3}" type="slidenum">
              <a:rPr lang="en-US" sz="1400">
                <a:solidFill>
                  <a:srgbClr val="FF8000"/>
                </a:solidFill>
              </a:rPr>
              <a:pPr/>
              <a:t>39</a:t>
            </a:fld>
            <a:endParaRPr lang="en-US" sz="1400">
              <a:solidFill>
                <a:srgbClr val="FF8000"/>
              </a:solidFill>
            </a:endParaRPr>
          </a:p>
        </p:txBody>
      </p:sp>
      <p:pic>
        <p:nvPicPr>
          <p:cNvPr id="34820" name="Picture 1" descr="single-cube_318-361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135" y="3216833"/>
            <a:ext cx="2531080" cy="218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6" descr="R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4716" y="4140229"/>
            <a:ext cx="884575"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Box 4"/>
          <p:cNvSpPr txBox="1">
            <a:spLocks noChangeArrowheads="1"/>
          </p:cNvSpPr>
          <p:nvPr/>
        </p:nvSpPr>
        <p:spPr bwMode="auto">
          <a:xfrm>
            <a:off x="4939714" y="5473515"/>
            <a:ext cx="387317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100" dirty="0"/>
              <a:t>Credit: polaroid photos by Nick Bluth from the Noun Project</a:t>
            </a:r>
          </a:p>
        </p:txBody>
      </p:sp>
      <p:pic>
        <p:nvPicPr>
          <p:cNvPr id="34823" name="Picture 7" descr="noun_782805_cc.png"/>
          <p:cNvPicPr>
            <a:picLocks noChangeAspect="1"/>
          </p:cNvPicPr>
          <p:nvPr/>
        </p:nvPicPr>
        <p:blipFill>
          <a:blip r:embed="rId5">
            <a:extLst>
              <a:ext uri="{28A0092B-C50C-407E-A947-70E740481C1C}">
                <a14:useLocalDpi xmlns:a14="http://schemas.microsoft.com/office/drawing/2010/main" val="0"/>
              </a:ext>
            </a:extLst>
          </a:blip>
          <a:srcRect b="17281"/>
          <a:stretch>
            <a:fillRect/>
          </a:stretch>
        </p:blipFill>
        <p:spPr bwMode="auto">
          <a:xfrm>
            <a:off x="3854304" y="3723510"/>
            <a:ext cx="1438275" cy="99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4" name="Picture 8" descr="rstudio-hex-ggplot2-dot-ps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34612" y="3296208"/>
            <a:ext cx="749666" cy="731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9" descr="tidyr-hexbin-sticker-from-rstudi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14179" y="4342636"/>
            <a:ext cx="798724" cy="775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6" name="Picture 10" descr="readr-hexbin-sticker-from-rstudi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1142" y="3830666"/>
            <a:ext cx="85084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7" name="Picture 13" descr="single-cube_318-361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7850" y="3181114"/>
            <a:ext cx="2451479" cy="2184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8" name="Picture 14" descr="R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1124" y="4164986"/>
            <a:ext cx="856756"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9" name="Picture 15" descr="rstudio-hex-ggplot2-dot-ps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76302" y="3260490"/>
            <a:ext cx="726089" cy="731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0" name="Picture 16" descr="tidyr-hexbin-sticker-from-rstudi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57412" y="4305594"/>
            <a:ext cx="773604" cy="775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1" name="Picture 17" descr="readr-hexbin-sticker-from-rstudi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25912" y="3794948"/>
            <a:ext cx="822604"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Arrow Connector 12"/>
          <p:cNvCxnSpPr>
            <a:stCxn id="34820" idx="3"/>
            <a:endCxn id="34823" idx="1"/>
          </p:cNvCxnSpPr>
          <p:nvPr/>
        </p:nvCxnSpPr>
        <p:spPr bwMode="auto">
          <a:xfrm flipV="1">
            <a:off x="3281215" y="4219604"/>
            <a:ext cx="573089" cy="89297"/>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34823" idx="3"/>
            <a:endCxn id="34827" idx="1"/>
          </p:cNvCxnSpPr>
          <p:nvPr/>
        </p:nvCxnSpPr>
        <p:spPr bwMode="auto">
          <a:xfrm>
            <a:off x="5292579" y="4219604"/>
            <a:ext cx="755271" cy="5357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0798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a:latin typeface="Arial" charset="0"/>
              </a:rPr>
              <a:t>On Your Computer</a:t>
            </a:r>
          </a:p>
        </p:txBody>
      </p:sp>
      <p:sp>
        <p:nvSpPr>
          <p:cNvPr id="3" name="Content Placeholder 2"/>
          <p:cNvSpPr>
            <a:spLocks noGrp="1"/>
          </p:cNvSpPr>
          <p:nvPr>
            <p:ph idx="1"/>
          </p:nvPr>
        </p:nvSpPr>
        <p:spPr/>
        <p:txBody>
          <a:bodyPr/>
          <a:lstStyle/>
          <a:p>
            <a:pPr>
              <a:defRPr/>
            </a:pPr>
            <a:r>
              <a:rPr lang="en-US" sz="2800" dirty="0">
                <a:latin typeface="Arial" charset="0"/>
              </a:rPr>
              <a:t>You know what you already have.</a:t>
            </a:r>
          </a:p>
          <a:p>
            <a:pPr lvl="1">
              <a:defRPr/>
            </a:pPr>
            <a:r>
              <a:rPr lang="en-US" sz="2400" dirty="0">
                <a:latin typeface="Arial" charset="0"/>
              </a:rPr>
              <a:t>All the software you need is already installed.</a:t>
            </a:r>
          </a:p>
          <a:p>
            <a:pPr>
              <a:defRPr/>
            </a:pPr>
            <a:r>
              <a:rPr lang="en-US" sz="2800" dirty="0">
                <a:latin typeface="Arial" charset="0"/>
              </a:rPr>
              <a:t>You know where everything is (mostly). </a:t>
            </a:r>
          </a:p>
          <a:p>
            <a:pPr>
              <a:defRPr/>
            </a:pPr>
            <a:r>
              <a:rPr lang="en-US" sz="2800" dirty="0">
                <a:latin typeface="Arial" charset="0"/>
              </a:rPr>
              <a:t>You have full control.</a:t>
            </a:r>
          </a:p>
          <a:p>
            <a:pPr lvl="1">
              <a:defRPr/>
            </a:pPr>
            <a:r>
              <a:rPr lang="en-US" sz="2400" dirty="0">
                <a:latin typeface="Arial" charset="0"/>
              </a:rPr>
              <a:t>You can add new programs when and where you want.</a:t>
            </a:r>
          </a:p>
          <a:p>
            <a:pPr>
              <a:defRPr/>
            </a:pPr>
            <a:endParaRPr lang="en-US" sz="2800" dirty="0">
              <a:latin typeface="Arial" charset="0"/>
            </a:endParaRPr>
          </a:p>
        </p:txBody>
      </p:sp>
      <p:sp>
        <p:nvSpPr>
          <p:cNvPr id="19459"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A5AA4010-126B-4B47-B4F6-5F20F3246CA6}" type="slidenum">
              <a:rPr lang="en-US" sz="1400">
                <a:solidFill>
                  <a:srgbClr val="FF8000"/>
                </a:solidFill>
              </a:rPr>
              <a:pPr/>
              <a:t>4</a:t>
            </a:fld>
            <a:endParaRPr lang="en-US" sz="1400">
              <a:solidFill>
                <a:srgbClr val="FF8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9E0E-81DB-5B41-8AEF-603E350B9F2E}"/>
              </a:ext>
            </a:extLst>
          </p:cNvPr>
          <p:cNvSpPr>
            <a:spLocks noGrp="1"/>
          </p:cNvSpPr>
          <p:nvPr>
            <p:ph type="title"/>
          </p:nvPr>
        </p:nvSpPr>
        <p:spPr/>
        <p:txBody>
          <a:bodyPr/>
          <a:lstStyle/>
          <a:p>
            <a:r>
              <a:rPr lang="en-US" dirty="0"/>
              <a:t>Returning to Our Analogy…</a:t>
            </a:r>
          </a:p>
        </p:txBody>
      </p:sp>
      <p:sp>
        <p:nvSpPr>
          <p:cNvPr id="3" name="Content Placeholder 2">
            <a:extLst>
              <a:ext uri="{FF2B5EF4-FFF2-40B4-BE49-F238E27FC236}">
                <a16:creationId xmlns:a16="http://schemas.microsoft.com/office/drawing/2014/main" id="{91899923-85E9-274E-9B21-DDE2F7582006}"/>
              </a:ext>
            </a:extLst>
          </p:cNvPr>
          <p:cNvSpPr>
            <a:spLocks noGrp="1"/>
          </p:cNvSpPr>
          <p:nvPr>
            <p:ph idx="1"/>
          </p:nvPr>
        </p:nvSpPr>
        <p:spPr/>
        <p:txBody>
          <a:bodyPr/>
          <a:lstStyle/>
          <a:p>
            <a:r>
              <a:rPr lang="en-US" dirty="0"/>
              <a:t>Using a container is kind of like bringing along a whole kitchen…</a:t>
            </a:r>
          </a:p>
        </p:txBody>
      </p:sp>
      <p:sp>
        <p:nvSpPr>
          <p:cNvPr id="4" name="Slide Number Placeholder 3">
            <a:extLst>
              <a:ext uri="{FF2B5EF4-FFF2-40B4-BE49-F238E27FC236}">
                <a16:creationId xmlns:a16="http://schemas.microsoft.com/office/drawing/2014/main" id="{1FFAC767-48BD-E741-9AC6-5BF1DE37E897}"/>
              </a:ext>
            </a:extLst>
          </p:cNvPr>
          <p:cNvSpPr>
            <a:spLocks noGrp="1"/>
          </p:cNvSpPr>
          <p:nvPr>
            <p:ph type="sldNum" sz="quarter" idx="10"/>
          </p:nvPr>
        </p:nvSpPr>
        <p:spPr/>
        <p:txBody>
          <a:bodyPr/>
          <a:lstStyle/>
          <a:p>
            <a:pPr>
              <a:defRPr/>
            </a:pPr>
            <a:fld id="{898657B4-205D-B24E-AEAE-6437DE1B8C0C}" type="slidenum">
              <a:rPr lang="en-US" smtClean="0"/>
              <a:pPr>
                <a:defRPr/>
              </a:pPr>
              <a:t>40</a:t>
            </a:fld>
            <a:endParaRPr lang="en-US"/>
          </a:p>
        </p:txBody>
      </p:sp>
      <p:sp>
        <p:nvSpPr>
          <p:cNvPr id="5" name="Rectangle 4">
            <a:extLst>
              <a:ext uri="{FF2B5EF4-FFF2-40B4-BE49-F238E27FC236}">
                <a16:creationId xmlns:a16="http://schemas.microsoft.com/office/drawing/2014/main" id="{8F8562AE-E65C-7F4C-B3DB-FDECEB2B6466}"/>
              </a:ext>
            </a:extLst>
          </p:cNvPr>
          <p:cNvSpPr/>
          <p:nvPr/>
        </p:nvSpPr>
        <p:spPr>
          <a:xfrm>
            <a:off x="4269547" y="5423573"/>
            <a:ext cx="4572000" cy="261610"/>
          </a:xfrm>
          <a:prstGeom prst="rect">
            <a:avLst/>
          </a:prstGeom>
        </p:spPr>
        <p:txBody>
          <a:bodyPr>
            <a:spAutoFit/>
          </a:bodyPr>
          <a:lstStyle/>
          <a:p>
            <a:pPr algn="r">
              <a:buNone/>
            </a:pPr>
            <a:r>
              <a:rPr lang="en-US" sz="1100" dirty="0"/>
              <a:t>Photo by </a:t>
            </a:r>
            <a:r>
              <a:rPr lang="en-US" sz="1100" dirty="0" err="1">
                <a:hlinkClick r:id="rId2"/>
              </a:rPr>
              <a:t>PunkToad</a:t>
            </a:r>
            <a:r>
              <a:rPr lang="en-US" sz="1100" dirty="0"/>
              <a:t> on </a:t>
            </a:r>
            <a:r>
              <a:rPr lang="en-US" sz="1100" dirty="0">
                <a:hlinkClick r:id="rId3"/>
              </a:rPr>
              <a:t>Flickr</a:t>
            </a:r>
            <a:r>
              <a:rPr lang="en-US" sz="1100" dirty="0"/>
              <a:t>, CC-BY</a:t>
            </a:r>
          </a:p>
        </p:txBody>
      </p:sp>
      <p:pic>
        <p:nvPicPr>
          <p:cNvPr id="7" name="Picture 6">
            <a:extLst>
              <a:ext uri="{FF2B5EF4-FFF2-40B4-BE49-F238E27FC236}">
                <a16:creationId xmlns:a16="http://schemas.microsoft.com/office/drawing/2014/main" id="{A4A1CB43-9DC0-B549-9D2F-527EDE3CE216}"/>
              </a:ext>
            </a:extLst>
          </p:cNvPr>
          <p:cNvPicPr>
            <a:picLocks noChangeAspect="1"/>
          </p:cNvPicPr>
          <p:nvPr/>
        </p:nvPicPr>
        <p:blipFill>
          <a:blip r:embed="rId4"/>
          <a:stretch>
            <a:fillRect/>
          </a:stretch>
        </p:blipFill>
        <p:spPr>
          <a:xfrm>
            <a:off x="2519017" y="2261704"/>
            <a:ext cx="3673060" cy="2754796"/>
          </a:xfrm>
          <a:prstGeom prst="rect">
            <a:avLst/>
          </a:prstGeom>
        </p:spPr>
      </p:pic>
    </p:spTree>
    <p:extLst>
      <p:ext uri="{BB962C8B-B14F-4D97-AF65-F5344CB8AC3E}">
        <p14:creationId xmlns:p14="http://schemas.microsoft.com/office/powerpoint/2010/main" val="2814478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Containers?</a:t>
            </a:r>
          </a:p>
        </p:txBody>
      </p:sp>
      <p:sp>
        <p:nvSpPr>
          <p:cNvPr id="3" name="Content Placeholder 2"/>
          <p:cNvSpPr>
            <a:spLocks noGrp="1"/>
          </p:cNvSpPr>
          <p:nvPr>
            <p:ph sz="half" idx="1"/>
          </p:nvPr>
        </p:nvSpPr>
        <p:spPr>
          <a:xfrm>
            <a:off x="774700" y="2186608"/>
            <a:ext cx="3810000" cy="2829891"/>
          </a:xfrm>
        </p:spPr>
        <p:txBody>
          <a:bodyPr/>
          <a:lstStyle/>
          <a:p>
            <a:pPr marL="0" indent="0">
              <a:buNone/>
            </a:pPr>
            <a:r>
              <a:rPr lang="en-US" dirty="0"/>
              <a:t>Why use containers instead of the methods we just discussed?</a:t>
            </a:r>
          </a:p>
        </p:txBody>
      </p:sp>
      <p:sp>
        <p:nvSpPr>
          <p:cNvPr id="5" name="Content Placeholder 4">
            <a:extLst>
              <a:ext uri="{FF2B5EF4-FFF2-40B4-BE49-F238E27FC236}">
                <a16:creationId xmlns:a16="http://schemas.microsoft.com/office/drawing/2014/main" id="{17F18898-9AEA-5546-A19A-544199C6E6BB}"/>
              </a:ext>
            </a:extLst>
          </p:cNvPr>
          <p:cNvSpPr>
            <a:spLocks noGrp="1"/>
          </p:cNvSpPr>
          <p:nvPr>
            <p:ph sz="half" idx="2"/>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41</a:t>
            </a:fld>
            <a:endParaRPr lang="en-US"/>
          </a:p>
        </p:txBody>
      </p:sp>
    </p:spTree>
    <p:extLst>
      <p:ext uri="{BB962C8B-B14F-4D97-AF65-F5344CB8AC3E}">
        <p14:creationId xmlns:p14="http://schemas.microsoft.com/office/powerpoint/2010/main" val="3384119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Containers?</a:t>
            </a:r>
          </a:p>
        </p:txBody>
      </p:sp>
      <p:sp>
        <p:nvSpPr>
          <p:cNvPr id="3" name="Content Placeholder 2"/>
          <p:cNvSpPr>
            <a:spLocks noGrp="1"/>
          </p:cNvSpPr>
          <p:nvPr>
            <p:ph sz="half" idx="1"/>
          </p:nvPr>
        </p:nvSpPr>
        <p:spPr>
          <a:xfrm>
            <a:off x="774700" y="2107096"/>
            <a:ext cx="3810000" cy="2909404"/>
          </a:xfrm>
        </p:spPr>
        <p:txBody>
          <a:bodyPr/>
          <a:lstStyle/>
          <a:p>
            <a:r>
              <a:rPr lang="en-US" sz="2800" dirty="0"/>
              <a:t>Complex installations: </a:t>
            </a:r>
            <a:r>
              <a:rPr lang="en-US" sz="2000" dirty="0"/>
              <a:t>software that has a lot of dependencies or components.</a:t>
            </a:r>
          </a:p>
        </p:txBody>
      </p:sp>
      <p:pic>
        <p:nvPicPr>
          <p:cNvPr id="8" name="Content Placeholder 7">
            <a:extLst>
              <a:ext uri="{FF2B5EF4-FFF2-40B4-BE49-F238E27FC236}">
                <a16:creationId xmlns:a16="http://schemas.microsoft.com/office/drawing/2014/main" id="{028B6B26-4006-2D43-968F-60203D3023E9}"/>
              </a:ext>
            </a:extLst>
          </p:cNvPr>
          <p:cNvPicPr>
            <a:picLocks noGrp="1" noChangeAspect="1"/>
          </p:cNvPicPr>
          <p:nvPr>
            <p:ph sz="half" idx="2"/>
          </p:nvPr>
        </p:nvPicPr>
        <p:blipFill>
          <a:blip r:embed="rId3"/>
          <a:stretch>
            <a:fillRect/>
          </a:stretch>
        </p:blipFill>
        <p:spPr>
          <a:xfrm>
            <a:off x="4737100" y="1797050"/>
            <a:ext cx="3810000" cy="2533650"/>
          </a:xfrm>
        </p:spPr>
      </p:pic>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42</a:t>
            </a:fld>
            <a:endParaRPr lang="en-US"/>
          </a:p>
        </p:txBody>
      </p:sp>
      <p:sp>
        <p:nvSpPr>
          <p:cNvPr id="6" name="Rectangle 5">
            <a:extLst>
              <a:ext uri="{FF2B5EF4-FFF2-40B4-BE49-F238E27FC236}">
                <a16:creationId xmlns:a16="http://schemas.microsoft.com/office/drawing/2014/main" id="{8E15561B-91D5-984D-9BE2-C03E6FC28CA4}"/>
              </a:ext>
            </a:extLst>
          </p:cNvPr>
          <p:cNvSpPr/>
          <p:nvPr/>
        </p:nvSpPr>
        <p:spPr>
          <a:xfrm>
            <a:off x="4269547" y="5423573"/>
            <a:ext cx="4572000" cy="261610"/>
          </a:xfrm>
          <a:prstGeom prst="rect">
            <a:avLst/>
          </a:prstGeom>
        </p:spPr>
        <p:txBody>
          <a:bodyPr>
            <a:spAutoFit/>
          </a:bodyPr>
          <a:lstStyle/>
          <a:p>
            <a:pPr algn="r">
              <a:buNone/>
            </a:pPr>
            <a:r>
              <a:rPr lang="en-US" sz="1100" dirty="0"/>
              <a:t>Photo on </a:t>
            </a:r>
            <a:r>
              <a:rPr lang="en-US" sz="1100" dirty="0">
                <a:hlinkClick r:id="rId4"/>
              </a:rPr>
              <a:t>pikrepo</a:t>
            </a:r>
            <a:endParaRPr lang="en-US" sz="1100" dirty="0"/>
          </a:p>
        </p:txBody>
      </p:sp>
    </p:spTree>
    <p:extLst>
      <p:ext uri="{BB962C8B-B14F-4D97-AF65-F5344CB8AC3E}">
        <p14:creationId xmlns:p14="http://schemas.microsoft.com/office/powerpoint/2010/main" val="945826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Containers?</a:t>
            </a:r>
          </a:p>
        </p:txBody>
      </p:sp>
      <p:sp>
        <p:nvSpPr>
          <p:cNvPr id="3" name="Content Placeholder 2"/>
          <p:cNvSpPr>
            <a:spLocks noGrp="1"/>
          </p:cNvSpPr>
          <p:nvPr>
            <p:ph sz="half" idx="1"/>
          </p:nvPr>
        </p:nvSpPr>
        <p:spPr>
          <a:xfrm>
            <a:off x="774700" y="2186608"/>
            <a:ext cx="3810000" cy="2829891"/>
          </a:xfrm>
        </p:spPr>
        <p:txBody>
          <a:bodyPr/>
          <a:lstStyle/>
          <a:p>
            <a:r>
              <a:rPr lang="en-US" sz="2800" dirty="0"/>
              <a:t>Software that can’t be moved: </a:t>
            </a:r>
            <a:r>
              <a:rPr lang="en-US" sz="2000" dirty="0"/>
              <a:t>do files or libraries have to be at a specific path?</a:t>
            </a:r>
          </a:p>
        </p:txBody>
      </p:sp>
      <p:pic>
        <p:nvPicPr>
          <p:cNvPr id="8" name="Content Placeholder 7">
            <a:extLst>
              <a:ext uri="{FF2B5EF4-FFF2-40B4-BE49-F238E27FC236}">
                <a16:creationId xmlns:a16="http://schemas.microsoft.com/office/drawing/2014/main" id="{AB1EE3AD-5BBB-784E-B74A-22CF37461E35}"/>
              </a:ext>
            </a:extLst>
          </p:cNvPr>
          <p:cNvPicPr>
            <a:picLocks noGrp="1" noChangeAspect="1"/>
          </p:cNvPicPr>
          <p:nvPr>
            <p:ph sz="half" idx="2"/>
          </p:nvPr>
        </p:nvPicPr>
        <p:blipFill>
          <a:blip r:embed="rId3"/>
          <a:stretch>
            <a:fillRect/>
          </a:stretch>
        </p:blipFill>
        <p:spPr>
          <a:xfrm>
            <a:off x="4737100" y="1793875"/>
            <a:ext cx="3810000" cy="2540000"/>
          </a:xfrm>
        </p:spPr>
      </p:pic>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43</a:t>
            </a:fld>
            <a:endParaRPr lang="en-US"/>
          </a:p>
        </p:txBody>
      </p:sp>
      <p:sp>
        <p:nvSpPr>
          <p:cNvPr id="6" name="Rectangle 5">
            <a:extLst>
              <a:ext uri="{FF2B5EF4-FFF2-40B4-BE49-F238E27FC236}">
                <a16:creationId xmlns:a16="http://schemas.microsoft.com/office/drawing/2014/main" id="{2A71B892-2574-3F47-AFDE-5300351CCEB9}"/>
              </a:ext>
            </a:extLst>
          </p:cNvPr>
          <p:cNvSpPr/>
          <p:nvPr/>
        </p:nvSpPr>
        <p:spPr>
          <a:xfrm>
            <a:off x="4269547" y="5423573"/>
            <a:ext cx="4572000" cy="261610"/>
          </a:xfrm>
          <a:prstGeom prst="rect">
            <a:avLst/>
          </a:prstGeom>
        </p:spPr>
        <p:txBody>
          <a:bodyPr>
            <a:spAutoFit/>
          </a:bodyPr>
          <a:lstStyle/>
          <a:p>
            <a:pPr algn="r">
              <a:buNone/>
            </a:pPr>
            <a:r>
              <a:rPr lang="en-US" sz="1100" dirty="0"/>
              <a:t>Photo by </a:t>
            </a:r>
            <a:r>
              <a:rPr lang="en-US" sz="1100" dirty="0">
                <a:hlinkClick r:id="rId4"/>
              </a:rPr>
              <a:t>R. Miller</a:t>
            </a:r>
            <a:r>
              <a:rPr lang="en-US" sz="1100" dirty="0"/>
              <a:t> on </a:t>
            </a:r>
            <a:r>
              <a:rPr lang="en-US" sz="1100" dirty="0">
                <a:hlinkClick r:id="rId5"/>
              </a:rPr>
              <a:t>Flickr</a:t>
            </a:r>
            <a:r>
              <a:rPr lang="en-US" sz="1100" dirty="0"/>
              <a:t>, CC-BY</a:t>
            </a:r>
          </a:p>
        </p:txBody>
      </p:sp>
    </p:spTree>
    <p:extLst>
      <p:ext uri="{BB962C8B-B14F-4D97-AF65-F5344CB8AC3E}">
        <p14:creationId xmlns:p14="http://schemas.microsoft.com/office/powerpoint/2010/main" val="2987764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Containers?</a:t>
            </a:r>
          </a:p>
        </p:txBody>
      </p:sp>
      <p:sp>
        <p:nvSpPr>
          <p:cNvPr id="3" name="Content Placeholder 2"/>
          <p:cNvSpPr>
            <a:spLocks noGrp="1"/>
          </p:cNvSpPr>
          <p:nvPr>
            <p:ph sz="half" idx="1"/>
          </p:nvPr>
        </p:nvSpPr>
        <p:spPr>
          <a:xfrm>
            <a:off x="774700" y="2365512"/>
            <a:ext cx="3810000" cy="2650987"/>
          </a:xfrm>
        </p:spPr>
        <p:txBody>
          <a:bodyPr/>
          <a:lstStyle/>
          <a:p>
            <a:r>
              <a:rPr lang="en-US" dirty="0"/>
              <a:t>Sharing with others: </a:t>
            </a:r>
            <a:r>
              <a:rPr lang="en-US" sz="2000" dirty="0"/>
              <a:t>one container can be used by a whole group that’s doing the same thing.</a:t>
            </a:r>
          </a:p>
        </p:txBody>
      </p:sp>
      <p:pic>
        <p:nvPicPr>
          <p:cNvPr id="8" name="Content Placeholder 7">
            <a:extLst>
              <a:ext uri="{FF2B5EF4-FFF2-40B4-BE49-F238E27FC236}">
                <a16:creationId xmlns:a16="http://schemas.microsoft.com/office/drawing/2014/main" id="{392D0A54-FE9F-6A41-913A-EBB6FE5DC1D1}"/>
              </a:ext>
            </a:extLst>
          </p:cNvPr>
          <p:cNvPicPr>
            <a:picLocks noGrp="1" noChangeAspect="1"/>
          </p:cNvPicPr>
          <p:nvPr>
            <p:ph sz="half" idx="2"/>
          </p:nvPr>
        </p:nvPicPr>
        <p:blipFill>
          <a:blip r:embed="rId3"/>
          <a:stretch>
            <a:fillRect/>
          </a:stretch>
        </p:blipFill>
        <p:spPr>
          <a:xfrm>
            <a:off x="4737100" y="1635125"/>
            <a:ext cx="3810000" cy="2857500"/>
          </a:xfrm>
        </p:spPr>
      </p:pic>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44</a:t>
            </a:fld>
            <a:endParaRPr lang="en-US"/>
          </a:p>
        </p:txBody>
      </p:sp>
      <p:sp>
        <p:nvSpPr>
          <p:cNvPr id="6" name="Rectangle 5">
            <a:extLst>
              <a:ext uri="{FF2B5EF4-FFF2-40B4-BE49-F238E27FC236}">
                <a16:creationId xmlns:a16="http://schemas.microsoft.com/office/drawing/2014/main" id="{8C5706E0-4FE8-AD4E-A2B5-64FECA0D1367}"/>
              </a:ext>
            </a:extLst>
          </p:cNvPr>
          <p:cNvSpPr/>
          <p:nvPr/>
        </p:nvSpPr>
        <p:spPr>
          <a:xfrm>
            <a:off x="4269547" y="5423573"/>
            <a:ext cx="4572000" cy="261610"/>
          </a:xfrm>
          <a:prstGeom prst="rect">
            <a:avLst/>
          </a:prstGeom>
        </p:spPr>
        <p:txBody>
          <a:bodyPr>
            <a:spAutoFit/>
          </a:bodyPr>
          <a:lstStyle/>
          <a:p>
            <a:pPr algn="r">
              <a:buNone/>
            </a:pPr>
            <a:r>
              <a:rPr lang="en-US" sz="1100" dirty="0"/>
              <a:t>Photo by </a:t>
            </a:r>
            <a:r>
              <a:rPr lang="en-US" sz="1100" dirty="0">
                <a:hlinkClick r:id="rId4"/>
              </a:rPr>
              <a:t>Ella Olsson</a:t>
            </a:r>
            <a:r>
              <a:rPr lang="en-US" sz="1100" dirty="0"/>
              <a:t> on </a:t>
            </a:r>
            <a:r>
              <a:rPr lang="en-US" sz="1100" dirty="0">
                <a:hlinkClick r:id="rId5"/>
              </a:rPr>
              <a:t>Flickr</a:t>
            </a:r>
            <a:r>
              <a:rPr lang="en-US" sz="1100" dirty="0"/>
              <a:t>, CC-BY</a:t>
            </a:r>
          </a:p>
        </p:txBody>
      </p:sp>
    </p:spTree>
    <p:extLst>
      <p:ext uri="{BB962C8B-B14F-4D97-AF65-F5344CB8AC3E}">
        <p14:creationId xmlns:p14="http://schemas.microsoft.com/office/powerpoint/2010/main" val="357643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Containers?</a:t>
            </a:r>
          </a:p>
        </p:txBody>
      </p:sp>
      <p:sp>
        <p:nvSpPr>
          <p:cNvPr id="3" name="Content Placeholder 2"/>
          <p:cNvSpPr>
            <a:spLocks noGrp="1"/>
          </p:cNvSpPr>
          <p:nvPr>
            <p:ph sz="half" idx="1"/>
          </p:nvPr>
        </p:nvSpPr>
        <p:spPr>
          <a:xfrm>
            <a:off x="774700" y="2365512"/>
            <a:ext cx="3810000" cy="2650987"/>
          </a:xfrm>
        </p:spPr>
        <p:txBody>
          <a:bodyPr/>
          <a:lstStyle/>
          <a:p>
            <a:r>
              <a:rPr lang="en-US" dirty="0"/>
              <a:t>Running on different systems: </a:t>
            </a:r>
            <a:r>
              <a:rPr lang="en-US" sz="2000" dirty="0"/>
              <a:t>The same container can run on Linux, Mac and Windows</a:t>
            </a:r>
          </a:p>
        </p:txBody>
      </p:sp>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45</a:t>
            </a:fld>
            <a:endParaRPr lang="en-US"/>
          </a:p>
        </p:txBody>
      </p:sp>
      <p:sp>
        <p:nvSpPr>
          <p:cNvPr id="6" name="Rectangle 5">
            <a:extLst>
              <a:ext uri="{FF2B5EF4-FFF2-40B4-BE49-F238E27FC236}">
                <a16:creationId xmlns:a16="http://schemas.microsoft.com/office/drawing/2014/main" id="{8C5706E0-4FE8-AD4E-A2B5-64FECA0D1367}"/>
              </a:ext>
            </a:extLst>
          </p:cNvPr>
          <p:cNvSpPr/>
          <p:nvPr/>
        </p:nvSpPr>
        <p:spPr>
          <a:xfrm>
            <a:off x="4269547" y="5423573"/>
            <a:ext cx="4572000" cy="261610"/>
          </a:xfrm>
          <a:prstGeom prst="rect">
            <a:avLst/>
          </a:prstGeom>
        </p:spPr>
        <p:txBody>
          <a:bodyPr>
            <a:spAutoFit/>
          </a:bodyPr>
          <a:lstStyle/>
          <a:p>
            <a:pPr algn="r">
              <a:buNone/>
            </a:pPr>
            <a:r>
              <a:rPr lang="en-US" sz="1100" dirty="0"/>
              <a:t>Photo by </a:t>
            </a:r>
            <a:r>
              <a:rPr lang="en-US" sz="1100" dirty="0">
                <a:hlinkClick r:id="rId3"/>
              </a:rPr>
              <a:t>Ilona Frey</a:t>
            </a:r>
            <a:r>
              <a:rPr lang="en-US" sz="1100" dirty="0"/>
              <a:t> on </a:t>
            </a:r>
            <a:r>
              <a:rPr lang="en-US" sz="1100" dirty="0">
                <a:hlinkClick r:id="rId4"/>
              </a:rPr>
              <a:t>Unsplash</a:t>
            </a:r>
            <a:r>
              <a:rPr lang="en-US" sz="1100" dirty="0"/>
              <a:t> </a:t>
            </a:r>
          </a:p>
        </p:txBody>
      </p:sp>
      <p:pic>
        <p:nvPicPr>
          <p:cNvPr id="10" name="Content Placeholder 9" descr="A blue suitcase on a bench&#10;&#10;Description automatically generated with low confidence">
            <a:extLst>
              <a:ext uri="{FF2B5EF4-FFF2-40B4-BE49-F238E27FC236}">
                <a16:creationId xmlns:a16="http://schemas.microsoft.com/office/drawing/2014/main" id="{B25CA7D0-1494-A944-8F96-E349FB942E5A}"/>
              </a:ext>
            </a:extLst>
          </p:cNvPr>
          <p:cNvPicPr>
            <a:picLocks noGrp="1" noChangeAspect="1"/>
          </p:cNvPicPr>
          <p:nvPr>
            <p:ph sz="half" idx="2"/>
          </p:nvPr>
        </p:nvPicPr>
        <p:blipFill>
          <a:blip r:embed="rId5"/>
          <a:stretch>
            <a:fillRect/>
          </a:stretch>
        </p:blipFill>
        <p:spPr>
          <a:xfrm>
            <a:off x="4737100" y="1793875"/>
            <a:ext cx="3810000" cy="2540000"/>
          </a:xfrm>
        </p:spPr>
      </p:pic>
    </p:spTree>
    <p:extLst>
      <p:ext uri="{BB962C8B-B14F-4D97-AF65-F5344CB8AC3E}">
        <p14:creationId xmlns:p14="http://schemas.microsoft.com/office/powerpoint/2010/main" val="408375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Containers?</a:t>
            </a:r>
          </a:p>
        </p:txBody>
      </p:sp>
      <p:sp>
        <p:nvSpPr>
          <p:cNvPr id="3" name="Content Placeholder 2"/>
          <p:cNvSpPr>
            <a:spLocks noGrp="1"/>
          </p:cNvSpPr>
          <p:nvPr>
            <p:ph sz="half" idx="1"/>
          </p:nvPr>
        </p:nvSpPr>
        <p:spPr>
          <a:xfrm>
            <a:off x="774700" y="2464904"/>
            <a:ext cx="3810000" cy="2551596"/>
          </a:xfrm>
        </p:spPr>
        <p:txBody>
          <a:bodyPr/>
          <a:lstStyle/>
          <a:p>
            <a:r>
              <a:rPr lang="en-US" sz="2800" dirty="0"/>
              <a:t>Reproducibility: </a:t>
            </a:r>
            <a:r>
              <a:rPr lang="en-US" sz="2000" dirty="0"/>
              <a:t>save a copy of your environment.</a:t>
            </a:r>
            <a:endParaRPr lang="en-US" sz="2800" dirty="0"/>
          </a:p>
        </p:txBody>
      </p:sp>
      <p:pic>
        <p:nvPicPr>
          <p:cNvPr id="8" name="Content Placeholder 7">
            <a:extLst>
              <a:ext uri="{FF2B5EF4-FFF2-40B4-BE49-F238E27FC236}">
                <a16:creationId xmlns:a16="http://schemas.microsoft.com/office/drawing/2014/main" id="{8E9320AA-81B4-954B-92F9-7CECFCBBC94E}"/>
              </a:ext>
            </a:extLst>
          </p:cNvPr>
          <p:cNvPicPr>
            <a:picLocks noGrp="1" noChangeAspect="1"/>
          </p:cNvPicPr>
          <p:nvPr>
            <p:ph sz="half" idx="2"/>
          </p:nvPr>
        </p:nvPicPr>
        <p:blipFill>
          <a:blip r:embed="rId3"/>
          <a:stretch>
            <a:fillRect/>
          </a:stretch>
        </p:blipFill>
        <p:spPr>
          <a:xfrm>
            <a:off x="4737100" y="1793875"/>
            <a:ext cx="3810000" cy="2540000"/>
          </a:xfrm>
        </p:spPr>
      </p:pic>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46</a:t>
            </a:fld>
            <a:endParaRPr lang="en-US"/>
          </a:p>
        </p:txBody>
      </p:sp>
      <p:sp>
        <p:nvSpPr>
          <p:cNvPr id="6" name="Rectangle 5">
            <a:extLst>
              <a:ext uri="{FF2B5EF4-FFF2-40B4-BE49-F238E27FC236}">
                <a16:creationId xmlns:a16="http://schemas.microsoft.com/office/drawing/2014/main" id="{26D7DEF9-5BFF-6844-A323-CB27EB50D507}"/>
              </a:ext>
            </a:extLst>
          </p:cNvPr>
          <p:cNvSpPr/>
          <p:nvPr/>
        </p:nvSpPr>
        <p:spPr>
          <a:xfrm>
            <a:off x="4269547" y="5423573"/>
            <a:ext cx="4572000" cy="261610"/>
          </a:xfrm>
          <a:prstGeom prst="rect">
            <a:avLst/>
          </a:prstGeom>
        </p:spPr>
        <p:txBody>
          <a:bodyPr>
            <a:spAutoFit/>
          </a:bodyPr>
          <a:lstStyle/>
          <a:p>
            <a:pPr algn="r">
              <a:buNone/>
            </a:pPr>
            <a:r>
              <a:rPr lang="en-US" sz="1100" dirty="0"/>
              <a:t>Photo by </a:t>
            </a:r>
            <a:r>
              <a:rPr lang="en-US" sz="1100" dirty="0">
                <a:hlinkClick r:id="rId4"/>
              </a:rPr>
              <a:t>Marco </a:t>
            </a:r>
            <a:r>
              <a:rPr lang="en-US" sz="1100" dirty="0" err="1">
                <a:hlinkClick r:id="rId4"/>
              </a:rPr>
              <a:t>Verch</a:t>
            </a:r>
            <a:r>
              <a:rPr lang="en-US" sz="1100" dirty="0"/>
              <a:t> on </a:t>
            </a:r>
            <a:r>
              <a:rPr lang="en-US" sz="1100" dirty="0">
                <a:hlinkClick r:id="rId5"/>
              </a:rPr>
              <a:t>Flickr</a:t>
            </a:r>
            <a:r>
              <a:rPr lang="en-US" sz="1100" dirty="0"/>
              <a:t>, CC-BY</a:t>
            </a:r>
          </a:p>
        </p:txBody>
      </p:sp>
    </p:spTree>
    <p:extLst>
      <p:ext uri="{BB962C8B-B14F-4D97-AF65-F5344CB8AC3E}">
        <p14:creationId xmlns:p14="http://schemas.microsoft.com/office/powerpoint/2010/main" val="1419889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883D-DF8C-7A4C-989D-6306C67774F6}"/>
              </a:ext>
            </a:extLst>
          </p:cNvPr>
          <p:cNvSpPr>
            <a:spLocks noGrp="1"/>
          </p:cNvSpPr>
          <p:nvPr>
            <p:ph type="title"/>
          </p:nvPr>
        </p:nvSpPr>
        <p:spPr/>
        <p:txBody>
          <a:bodyPr/>
          <a:lstStyle/>
          <a:p>
            <a:r>
              <a:rPr lang="en-US" dirty="0"/>
              <a:t>Getting Containers</a:t>
            </a:r>
          </a:p>
        </p:txBody>
      </p:sp>
      <p:sp>
        <p:nvSpPr>
          <p:cNvPr id="3" name="Content Placeholder 2">
            <a:extLst>
              <a:ext uri="{FF2B5EF4-FFF2-40B4-BE49-F238E27FC236}">
                <a16:creationId xmlns:a16="http://schemas.microsoft.com/office/drawing/2014/main" id="{4D53A68F-EFF8-B546-93B2-303438FEBCD0}"/>
              </a:ext>
            </a:extLst>
          </p:cNvPr>
          <p:cNvSpPr>
            <a:spLocks noGrp="1"/>
          </p:cNvSpPr>
          <p:nvPr>
            <p:ph idx="1"/>
          </p:nvPr>
        </p:nvSpPr>
        <p:spPr/>
        <p:txBody>
          <a:bodyPr/>
          <a:lstStyle/>
          <a:p>
            <a:r>
              <a:rPr lang="en-US" dirty="0"/>
              <a:t>To use a container as your software portability tool, need to either:</a:t>
            </a:r>
          </a:p>
          <a:p>
            <a:pPr lvl="1"/>
            <a:r>
              <a:rPr lang="en-US" dirty="0"/>
              <a:t>Find a pre-existing container with what you need.</a:t>
            </a:r>
          </a:p>
          <a:p>
            <a:pPr lvl="1"/>
            <a:r>
              <a:rPr lang="en-US" dirty="0"/>
              <a:t>Build your own container.*</a:t>
            </a:r>
          </a:p>
        </p:txBody>
      </p:sp>
      <p:sp>
        <p:nvSpPr>
          <p:cNvPr id="4" name="Slide Number Placeholder 3">
            <a:extLst>
              <a:ext uri="{FF2B5EF4-FFF2-40B4-BE49-F238E27FC236}">
                <a16:creationId xmlns:a16="http://schemas.microsoft.com/office/drawing/2014/main" id="{F5BD3C38-7ECB-CD43-A0C2-181D1EB47554}"/>
              </a:ext>
            </a:extLst>
          </p:cNvPr>
          <p:cNvSpPr>
            <a:spLocks noGrp="1"/>
          </p:cNvSpPr>
          <p:nvPr>
            <p:ph type="sldNum" sz="quarter" idx="10"/>
          </p:nvPr>
        </p:nvSpPr>
        <p:spPr/>
        <p:txBody>
          <a:bodyPr/>
          <a:lstStyle/>
          <a:p>
            <a:pPr>
              <a:defRPr/>
            </a:pPr>
            <a:fld id="{898657B4-205D-B24E-AEAE-6437DE1B8C0C}" type="slidenum">
              <a:rPr lang="en-US" smtClean="0"/>
              <a:pPr>
                <a:defRPr/>
              </a:pPr>
              <a:t>47</a:t>
            </a:fld>
            <a:endParaRPr lang="en-US"/>
          </a:p>
        </p:txBody>
      </p:sp>
      <p:sp>
        <p:nvSpPr>
          <p:cNvPr id="5" name="TextBox 4">
            <a:extLst>
              <a:ext uri="{FF2B5EF4-FFF2-40B4-BE49-F238E27FC236}">
                <a16:creationId xmlns:a16="http://schemas.microsoft.com/office/drawing/2014/main" id="{610097CA-B07B-1D43-B31C-742E171AB845}"/>
              </a:ext>
            </a:extLst>
          </p:cNvPr>
          <p:cNvSpPr txBox="1"/>
          <p:nvPr/>
        </p:nvSpPr>
        <p:spPr>
          <a:xfrm>
            <a:off x="6374710" y="5345668"/>
            <a:ext cx="2172390" cy="369332"/>
          </a:xfrm>
          <a:prstGeom prst="rect">
            <a:avLst/>
          </a:prstGeom>
          <a:noFill/>
        </p:spPr>
        <p:txBody>
          <a:bodyPr wrap="none" rtlCol="0">
            <a:spAutoFit/>
          </a:bodyPr>
          <a:lstStyle/>
          <a:p>
            <a:pPr>
              <a:buNone/>
            </a:pPr>
            <a:r>
              <a:rPr lang="en-US" sz="1800" dirty="0"/>
              <a:t>* not covered today</a:t>
            </a:r>
          </a:p>
        </p:txBody>
      </p:sp>
    </p:spTree>
    <p:extLst>
      <p:ext uri="{BB962C8B-B14F-4D97-AF65-F5344CB8AC3E}">
        <p14:creationId xmlns:p14="http://schemas.microsoft.com/office/powerpoint/2010/main" val="1422192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dirty="0">
                <a:latin typeface="Arial" charset="0"/>
                <a:ea typeface="ＭＳ Ｐゴシック" charset="0"/>
                <a:cs typeface="ＭＳ Ｐゴシック" charset="0"/>
              </a:rPr>
              <a:t>Container Types</a:t>
            </a:r>
          </a:p>
        </p:txBody>
      </p:sp>
      <p:sp>
        <p:nvSpPr>
          <p:cNvPr id="38914" name="Content Placeholder 2"/>
          <p:cNvSpPr>
            <a:spLocks noGrp="1"/>
          </p:cNvSpPr>
          <p:nvPr>
            <p:ph idx="1"/>
          </p:nvPr>
        </p:nvSpPr>
        <p:spPr>
          <a:xfrm>
            <a:off x="682015" y="1111249"/>
            <a:ext cx="8125387" cy="4109861"/>
          </a:xfrm>
        </p:spPr>
        <p:txBody>
          <a:bodyPr/>
          <a:lstStyle/>
          <a:p>
            <a:pPr>
              <a:defRPr/>
            </a:pPr>
            <a:r>
              <a:rPr lang="en-US" dirty="0"/>
              <a:t>Two common container systems: </a:t>
            </a:r>
          </a:p>
          <a:p>
            <a:pPr marL="57150" indent="0">
              <a:buFont typeface="Times" charset="0"/>
              <a:buNone/>
              <a:defRPr/>
            </a:pPr>
            <a:r>
              <a:rPr lang="en-US" dirty="0" err="1"/>
              <a:t>Docker</a:t>
            </a:r>
            <a:r>
              <a:rPr lang="en-US" dirty="0"/>
              <a:t>				Singularity</a:t>
            </a:r>
          </a:p>
          <a:p>
            <a:pPr marL="57150" indent="0">
              <a:buNone/>
              <a:defRPr/>
            </a:pPr>
            <a:r>
              <a:rPr lang="en-US" sz="2400" dirty="0">
                <a:hlinkClick r:id="rId3"/>
              </a:rPr>
              <a:t>https://www.docker.com/</a:t>
            </a:r>
            <a:r>
              <a:rPr lang="en-US" sz="2400" dirty="0"/>
              <a:t> 		</a:t>
            </a:r>
            <a:r>
              <a:rPr lang="en-US" sz="2400" dirty="0">
                <a:hlinkClick r:id="rId4"/>
              </a:rPr>
              <a:t>https://sylabs.io/</a:t>
            </a:r>
            <a:r>
              <a:rPr lang="en-US" sz="2400" dirty="0"/>
              <a:t> </a:t>
            </a:r>
            <a:endParaRPr lang="en-US" dirty="0"/>
          </a:p>
          <a:p>
            <a:pPr marL="0" indent="0">
              <a:buFont typeface="Times" charset="0"/>
              <a:buNone/>
              <a:defRPr/>
            </a:pPr>
            <a:endParaRPr lang="en-US" dirty="0">
              <a:latin typeface="Arial" charset="0"/>
              <a:ea typeface="ＭＳ Ｐゴシック" charset="0"/>
              <a:cs typeface="ＭＳ Ｐゴシック" charset="0"/>
            </a:endParaRPr>
          </a:p>
          <a:p>
            <a:pPr marL="0" indent="0">
              <a:buNone/>
              <a:defRPr/>
            </a:pPr>
            <a:endParaRPr lang="en-US" dirty="0">
              <a:latin typeface="Arial" charset="0"/>
              <a:ea typeface="ＭＳ Ｐゴシック" charset="0"/>
              <a:cs typeface="ＭＳ Ｐゴシック" charset="0"/>
            </a:endParaRPr>
          </a:p>
          <a:p>
            <a:pPr>
              <a:defRPr/>
            </a:pPr>
            <a:endParaRPr lang="en-US" sz="2000" dirty="0">
              <a:latin typeface="Arial" charset="0"/>
              <a:ea typeface="ＭＳ Ｐゴシック" charset="0"/>
              <a:cs typeface="ＭＳ Ｐゴシック" charset="0"/>
            </a:endParaRPr>
          </a:p>
          <a:p>
            <a:pPr marL="0" indent="0">
              <a:buFont typeface="Times" charset="0"/>
              <a:buNone/>
              <a:defRPr/>
            </a:pPr>
            <a:endParaRPr lang="en-US" sz="1200" dirty="0">
              <a:latin typeface="Arial" charset="0"/>
              <a:ea typeface="ＭＳ Ｐゴシック" charset="0"/>
              <a:cs typeface="ＭＳ Ｐゴシック" charset="0"/>
            </a:endParaRP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97AAC499-1BB9-BC4A-AA35-623F188461AF}" type="slidenum">
              <a:rPr lang="en-US" sz="1400">
                <a:solidFill>
                  <a:srgbClr val="FF8000"/>
                </a:solidFill>
              </a:rPr>
              <a:pPr/>
              <a:t>48</a:t>
            </a:fld>
            <a:endParaRPr lang="en-US" sz="1400">
              <a:solidFill>
                <a:srgbClr val="FF8000"/>
              </a:solidFill>
            </a:endParaRPr>
          </a:p>
        </p:txBody>
      </p:sp>
      <p:pic>
        <p:nvPicPr>
          <p:cNvPr id="35845" name="Picture 2" descr="Docker_(container_engine)_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1565" y="3255824"/>
            <a:ext cx="2895902" cy="664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3" descr="singularit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31543" y="3227042"/>
            <a:ext cx="1089025" cy="854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49154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dirty="0">
                <a:latin typeface="Arial" charset="0"/>
                <a:ea typeface="ＭＳ Ｐゴシック" charset="0"/>
                <a:cs typeface="ＭＳ Ｐゴシック" charset="0"/>
              </a:rPr>
              <a:t>Container Types</a:t>
            </a:r>
          </a:p>
        </p:txBody>
      </p:sp>
      <p:sp>
        <p:nvSpPr>
          <p:cNvPr id="38914" name="Content Placeholder 2"/>
          <p:cNvSpPr>
            <a:spLocks noGrp="1"/>
          </p:cNvSpPr>
          <p:nvPr>
            <p:ph idx="1"/>
          </p:nvPr>
        </p:nvSpPr>
        <p:spPr>
          <a:xfrm>
            <a:off x="682015" y="1111249"/>
            <a:ext cx="7212305" cy="4109861"/>
          </a:xfrm>
        </p:spPr>
        <p:txBody>
          <a:bodyPr/>
          <a:lstStyle/>
          <a:p>
            <a:pPr>
              <a:defRPr/>
            </a:pPr>
            <a:r>
              <a:rPr lang="en-US" sz="2400" dirty="0"/>
              <a:t>Container system = </a:t>
            </a:r>
          </a:p>
          <a:p>
            <a:pPr lvl="1">
              <a:defRPr/>
            </a:pPr>
            <a:r>
              <a:rPr lang="en-US" sz="2000" dirty="0"/>
              <a:t>Container </a:t>
            </a:r>
            <a:r>
              <a:rPr lang="en-US" sz="2000" b="1" dirty="0"/>
              <a:t>image</a:t>
            </a:r>
            <a:r>
              <a:rPr lang="en-US" sz="2000" dirty="0"/>
              <a:t> </a:t>
            </a:r>
            <a:r>
              <a:rPr lang="en-US" sz="2000" b="1" dirty="0"/>
              <a:t>format</a:t>
            </a:r>
          </a:p>
          <a:p>
            <a:pPr lvl="1">
              <a:defRPr/>
            </a:pPr>
            <a:r>
              <a:rPr lang="en-US" sz="2000" dirty="0"/>
              <a:t>Container "</a:t>
            </a:r>
            <a:r>
              <a:rPr lang="en-US" sz="2000" b="1" dirty="0"/>
              <a:t>engine</a:t>
            </a:r>
            <a:r>
              <a:rPr lang="en-US" sz="2000" dirty="0"/>
              <a:t>" for running</a:t>
            </a:r>
          </a:p>
          <a:p>
            <a:pPr>
              <a:defRPr/>
            </a:pPr>
            <a:r>
              <a:rPr lang="en-US" sz="2400" b="1" dirty="0"/>
              <a:t>Image</a:t>
            </a:r>
            <a:r>
              <a:rPr lang="en-US" sz="2400" dirty="0"/>
              <a:t> </a:t>
            </a:r>
            <a:r>
              <a:rPr lang="en-US" sz="2400" b="1" dirty="0"/>
              <a:t>Format</a:t>
            </a:r>
          </a:p>
          <a:p>
            <a:pPr lvl="1">
              <a:defRPr/>
            </a:pPr>
            <a:r>
              <a:rPr lang="en-US" sz="2000" dirty="0"/>
              <a:t>Always Linux-based</a:t>
            </a:r>
          </a:p>
          <a:p>
            <a:pPr lvl="1">
              <a:defRPr/>
            </a:pPr>
            <a:r>
              <a:rPr lang="en-US" sz="2000" dirty="0"/>
              <a:t>Docker images can be converted to Singularity images</a:t>
            </a:r>
          </a:p>
          <a:p>
            <a:pPr>
              <a:defRPr/>
            </a:pPr>
            <a:r>
              <a:rPr lang="en-US" sz="2400" dirty="0"/>
              <a:t>"</a:t>
            </a:r>
            <a:r>
              <a:rPr lang="en-US" sz="2400" b="1" dirty="0"/>
              <a:t>Engine</a:t>
            </a:r>
            <a:r>
              <a:rPr lang="en-US" sz="2400" dirty="0"/>
              <a:t>" capabilities</a:t>
            </a:r>
          </a:p>
          <a:p>
            <a:pPr lvl="1">
              <a:defRPr/>
            </a:pPr>
            <a:r>
              <a:rPr lang="en-US" sz="2000" dirty="0"/>
              <a:t>Singularity "engine" can run both Docker + Singularity images</a:t>
            </a:r>
          </a:p>
          <a:p>
            <a:pPr lvl="1">
              <a:defRPr/>
            </a:pPr>
            <a:r>
              <a:rPr lang="en-US" sz="2000" dirty="0"/>
              <a:t>Docker "engine" installs on Linux, Mac, Windows, meaning Docker containers can be run on any OS</a:t>
            </a:r>
          </a:p>
        </p:txBody>
      </p:sp>
      <p:sp>
        <p:nvSpPr>
          <p:cNvPr id="35844"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97AAC499-1BB9-BC4A-AA35-623F188461AF}" type="slidenum">
              <a:rPr lang="en-US" sz="1400">
                <a:solidFill>
                  <a:srgbClr val="FF8000"/>
                </a:solidFill>
              </a:rPr>
              <a:pPr/>
              <a:t>49</a:t>
            </a:fld>
            <a:endParaRPr lang="en-US" sz="1400">
              <a:solidFill>
                <a:srgbClr val="FF8000"/>
              </a:solidFill>
            </a:endParaRPr>
          </a:p>
        </p:txBody>
      </p:sp>
      <p:pic>
        <p:nvPicPr>
          <p:cNvPr id="35845" name="Picture 2" descr="Docker_(container_engine)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8548" y="1315846"/>
            <a:ext cx="2895902" cy="664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6" name="Picture 3" descr="singular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147591"/>
            <a:ext cx="1089025" cy="854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50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a:latin typeface="Arial" charset="0"/>
              </a:rPr>
              <a:t>The Challenge</a:t>
            </a:r>
          </a:p>
        </p:txBody>
      </p:sp>
      <p:sp>
        <p:nvSpPr>
          <p:cNvPr id="20483"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28F8A0AF-3DBA-5247-BA1D-6D1699CB5453}" type="slidenum">
              <a:rPr lang="en-US" sz="1400">
                <a:solidFill>
                  <a:srgbClr val="FF8000"/>
                </a:solidFill>
              </a:rPr>
              <a:pPr/>
              <a:t>5</a:t>
            </a:fld>
            <a:endParaRPr lang="en-US" sz="1400">
              <a:solidFill>
                <a:srgbClr val="FF8000"/>
              </a:solidFill>
            </a:endParaRPr>
          </a:p>
        </p:txBody>
      </p:sp>
      <p:sp>
        <p:nvSpPr>
          <p:cNvPr id="20484" name="TextBox 4"/>
          <p:cNvSpPr txBox="1">
            <a:spLocks noChangeArrowheads="1"/>
          </p:cNvSpPr>
          <p:nvPr/>
        </p:nvSpPr>
        <p:spPr bwMode="auto">
          <a:xfrm>
            <a:off x="688975" y="1912938"/>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endParaRPr lang="en-US"/>
          </a:p>
        </p:txBody>
      </p:sp>
      <p:sp>
        <p:nvSpPr>
          <p:cNvPr id="20485" name="Action Button: Help 11">
            <a:hlinkClick r:id="" action="ppaction://noaction" highlightClick="1"/>
          </p:cNvPr>
          <p:cNvSpPr>
            <a:spLocks noChangeArrowheads="1"/>
          </p:cNvSpPr>
          <p:nvPr/>
        </p:nvSpPr>
        <p:spPr bwMode="auto">
          <a:xfrm>
            <a:off x="7237413" y="3111500"/>
            <a:ext cx="1041400" cy="867833"/>
          </a:xfrm>
          <a:prstGeom prst="actionButtonHelp">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 name="Content Placeholder 7"/>
          <p:cNvSpPr txBox="1">
            <a:spLocks/>
          </p:cNvSpPr>
          <p:nvPr/>
        </p:nvSpPr>
        <p:spPr bwMode="auto">
          <a:xfrm>
            <a:off x="501650" y="4250532"/>
            <a:ext cx="8401050" cy="1083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a:buClr>
                <a:srgbClr val="000080"/>
              </a:buClr>
              <a:buFont typeface="Times" charset="0"/>
              <a:buNone/>
            </a:pPr>
            <a:r>
              <a:rPr kumimoji="1" lang="en-US" sz="3200" dirty="0">
                <a:solidFill>
                  <a:schemeClr val="tx2"/>
                </a:solidFill>
              </a:rPr>
              <a:t>Running on a shared computer is like cooking in someone else’s kitchen.</a:t>
            </a:r>
          </a:p>
        </p:txBody>
      </p:sp>
      <p:pic>
        <p:nvPicPr>
          <p:cNvPr id="6" name="Content Placeholder 5">
            <a:extLst>
              <a:ext uri="{FF2B5EF4-FFF2-40B4-BE49-F238E27FC236}">
                <a16:creationId xmlns:a16="http://schemas.microsoft.com/office/drawing/2014/main" id="{5C2C428C-D53D-8843-919D-DF04CC135E9F}"/>
              </a:ext>
            </a:extLst>
          </p:cNvPr>
          <p:cNvPicPr>
            <a:picLocks noGrp="1" noChangeAspect="1"/>
          </p:cNvPicPr>
          <p:nvPr>
            <p:ph idx="1"/>
          </p:nvPr>
        </p:nvPicPr>
        <p:blipFill>
          <a:blip r:embed="rId2"/>
          <a:stretch>
            <a:fillRect/>
          </a:stretch>
        </p:blipFill>
        <p:spPr>
          <a:xfrm>
            <a:off x="2242066" y="1175897"/>
            <a:ext cx="4015409" cy="3011557"/>
          </a:xfrm>
        </p:spPr>
      </p:pic>
      <p:sp>
        <p:nvSpPr>
          <p:cNvPr id="4" name="TextBox 3">
            <a:extLst>
              <a:ext uri="{FF2B5EF4-FFF2-40B4-BE49-F238E27FC236}">
                <a16:creationId xmlns:a16="http://schemas.microsoft.com/office/drawing/2014/main" id="{C7E73F0F-2F72-A847-AD52-99572CE6CA3C}"/>
              </a:ext>
            </a:extLst>
          </p:cNvPr>
          <p:cNvSpPr txBox="1"/>
          <p:nvPr/>
        </p:nvSpPr>
        <p:spPr>
          <a:xfrm>
            <a:off x="6220555" y="5468779"/>
            <a:ext cx="2682145" cy="246221"/>
          </a:xfrm>
          <a:prstGeom prst="rect">
            <a:avLst/>
          </a:prstGeom>
          <a:noFill/>
        </p:spPr>
        <p:txBody>
          <a:bodyPr wrap="none" rtlCol="0">
            <a:spAutoFit/>
          </a:bodyPr>
          <a:lstStyle/>
          <a:p>
            <a:pPr>
              <a:buNone/>
            </a:pPr>
            <a:r>
              <a:rPr lang="en-US" sz="1000" dirty="0"/>
              <a:t>Photo by </a:t>
            </a:r>
            <a:r>
              <a:rPr lang="en-US" sz="1000" dirty="0">
                <a:hlinkClick r:id="rId3"/>
              </a:rPr>
              <a:t>F </a:t>
            </a:r>
            <a:r>
              <a:rPr lang="en-US" sz="1000" dirty="0" err="1">
                <a:hlinkClick r:id="rId3"/>
              </a:rPr>
              <a:t>Deventhal</a:t>
            </a:r>
            <a:r>
              <a:rPr lang="en-US" sz="1000" dirty="0"/>
              <a:t> on </a:t>
            </a:r>
            <a:r>
              <a:rPr lang="en-US" sz="1000" dirty="0">
                <a:hlinkClick r:id="rId4"/>
              </a:rPr>
              <a:t>Wikimedia</a:t>
            </a:r>
            <a:r>
              <a:rPr lang="en-US" sz="1000" dirty="0"/>
              <a:t>, CC-BY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F131-8B07-0244-827E-53462B0A706D}"/>
              </a:ext>
            </a:extLst>
          </p:cNvPr>
          <p:cNvSpPr>
            <a:spLocks noGrp="1"/>
          </p:cNvSpPr>
          <p:nvPr>
            <p:ph type="title"/>
          </p:nvPr>
        </p:nvSpPr>
        <p:spPr/>
        <p:txBody>
          <a:bodyPr/>
          <a:lstStyle/>
          <a:p>
            <a:r>
              <a:rPr lang="en-US" dirty="0"/>
              <a:t>Run Containers</a:t>
            </a:r>
          </a:p>
        </p:txBody>
      </p:sp>
      <p:sp>
        <p:nvSpPr>
          <p:cNvPr id="3" name="Text Placeholder 2">
            <a:extLst>
              <a:ext uri="{FF2B5EF4-FFF2-40B4-BE49-F238E27FC236}">
                <a16:creationId xmlns:a16="http://schemas.microsoft.com/office/drawing/2014/main" id="{971F8BE0-F505-9B4C-9227-8837E8C9B6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74BF2F-53D9-7F4C-8CC7-261F588E97DF}"/>
              </a:ext>
            </a:extLst>
          </p:cNvPr>
          <p:cNvSpPr>
            <a:spLocks noGrp="1"/>
          </p:cNvSpPr>
          <p:nvPr>
            <p:ph type="sldNum" sz="quarter" idx="10"/>
          </p:nvPr>
        </p:nvSpPr>
        <p:spPr/>
        <p:txBody>
          <a:bodyPr/>
          <a:lstStyle/>
          <a:p>
            <a:pPr>
              <a:defRPr/>
            </a:pPr>
            <a:fld id="{8BFE71FC-3CEC-B144-967E-AA7A70603AA6}" type="slidenum">
              <a:rPr lang="en-US" smtClean="0"/>
              <a:pPr>
                <a:defRPr/>
              </a:pPr>
              <a:t>50</a:t>
            </a:fld>
            <a:endParaRPr lang="en-US"/>
          </a:p>
        </p:txBody>
      </p:sp>
    </p:spTree>
    <p:extLst>
      <p:ext uri="{BB962C8B-B14F-4D97-AF65-F5344CB8AC3E}">
        <p14:creationId xmlns:p14="http://schemas.microsoft.com/office/powerpoint/2010/main" val="323096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Submit File Requirements</a:t>
            </a:r>
          </a:p>
        </p:txBody>
      </p:sp>
      <p:sp>
        <p:nvSpPr>
          <p:cNvPr id="6" name="Content Placeholder 5"/>
          <p:cNvSpPr>
            <a:spLocks noGrp="1"/>
          </p:cNvSpPr>
          <p:nvPr>
            <p:ph idx="1"/>
          </p:nvPr>
        </p:nvSpPr>
        <p:spPr/>
        <p:txBody>
          <a:bodyPr/>
          <a:lstStyle/>
          <a:p>
            <a:r>
              <a:rPr lang="en-US" dirty="0"/>
              <a:t>Docker (from CHTC submit server)</a:t>
            </a:r>
          </a:p>
          <a:p>
            <a:endParaRPr lang="en-US" dirty="0"/>
          </a:p>
          <a:p>
            <a:endParaRPr lang="en-US" dirty="0"/>
          </a:p>
          <a:p>
            <a:r>
              <a:rPr lang="en-US" dirty="0"/>
              <a:t>Singularity (from OSG submit server)</a:t>
            </a:r>
          </a:p>
        </p:txBody>
      </p:sp>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51</a:t>
            </a:fld>
            <a:endParaRPr lang="en-US"/>
          </a:p>
        </p:txBody>
      </p:sp>
      <p:sp>
        <p:nvSpPr>
          <p:cNvPr id="8" name="TextBox 7"/>
          <p:cNvSpPr txBox="1"/>
          <p:nvPr/>
        </p:nvSpPr>
        <p:spPr>
          <a:xfrm>
            <a:off x="1245955" y="1725284"/>
            <a:ext cx="7044445" cy="1034129"/>
          </a:xfrm>
          <a:prstGeom prst="rect">
            <a:avLst/>
          </a:prstGeom>
          <a:solidFill>
            <a:schemeClr val="accent3">
              <a:lumMod val="85000"/>
            </a:schemeClr>
          </a:solidFill>
        </p:spPr>
        <p:txBody>
          <a:bodyPr wrap="square" rtlCol="0">
            <a:spAutoFit/>
          </a:bodyPr>
          <a:lstStyle/>
          <a:p>
            <a:pPr>
              <a:buNone/>
            </a:pPr>
            <a:r>
              <a:rPr lang="en-US" sz="1800" b="1" dirty="0">
                <a:latin typeface="Courier New"/>
                <a:cs typeface="Courier New"/>
              </a:rPr>
              <a:t>universe = </a:t>
            </a:r>
            <a:r>
              <a:rPr lang="en-US" sz="1800" b="1" dirty="0" err="1">
                <a:latin typeface="Courier New"/>
                <a:cs typeface="Courier New"/>
              </a:rPr>
              <a:t>docker</a:t>
            </a:r>
            <a:endParaRPr lang="en-US" sz="1800" b="1" dirty="0">
              <a:latin typeface="Courier New"/>
              <a:cs typeface="Courier New"/>
            </a:endParaRPr>
          </a:p>
          <a:p>
            <a:pPr>
              <a:buNone/>
            </a:pPr>
            <a:r>
              <a:rPr lang="en-US" sz="1800" b="1" dirty="0" err="1">
                <a:latin typeface="Courier New"/>
                <a:cs typeface="Courier New"/>
              </a:rPr>
              <a:t>docker_image</a:t>
            </a:r>
            <a:r>
              <a:rPr lang="en-US" sz="1800" b="1" dirty="0">
                <a:latin typeface="Courier New"/>
                <a:cs typeface="Courier New"/>
              </a:rPr>
              <a:t> = centos/python-34-centos7:latest</a:t>
            </a:r>
          </a:p>
          <a:p>
            <a:pPr>
              <a:buNone/>
            </a:pPr>
            <a:r>
              <a:rPr lang="en-US" sz="1800" b="1" dirty="0">
                <a:latin typeface="Courier New"/>
                <a:cs typeface="Courier New"/>
              </a:rPr>
              <a:t>requirements = (</a:t>
            </a:r>
            <a:r>
              <a:rPr lang="en-US" sz="1800" b="1" dirty="0" err="1">
                <a:latin typeface="Courier New"/>
                <a:cs typeface="Courier New"/>
              </a:rPr>
              <a:t>HasDocker</a:t>
            </a:r>
            <a:r>
              <a:rPr lang="en-US" sz="1800" b="1" dirty="0">
                <a:latin typeface="Courier New"/>
                <a:cs typeface="Courier New"/>
              </a:rPr>
              <a:t> == true)</a:t>
            </a:r>
          </a:p>
        </p:txBody>
      </p:sp>
      <p:sp>
        <p:nvSpPr>
          <p:cNvPr id="9" name="TextBox 8"/>
          <p:cNvSpPr txBox="1"/>
          <p:nvPr/>
        </p:nvSpPr>
        <p:spPr>
          <a:xfrm>
            <a:off x="1254592" y="3626929"/>
            <a:ext cx="7035808" cy="1255728"/>
          </a:xfrm>
          <a:prstGeom prst="rect">
            <a:avLst/>
          </a:prstGeom>
          <a:solidFill>
            <a:schemeClr val="accent3">
              <a:lumMod val="85000"/>
            </a:schemeClr>
          </a:solidFill>
        </p:spPr>
        <p:txBody>
          <a:bodyPr wrap="square" rtlCol="0">
            <a:spAutoFit/>
          </a:bodyPr>
          <a:lstStyle/>
          <a:p>
            <a:pPr>
              <a:buNone/>
            </a:pPr>
            <a:r>
              <a:rPr lang="en-US" sz="1800" b="1" dirty="0">
                <a:latin typeface="Courier New"/>
                <a:cs typeface="Courier New"/>
              </a:rPr>
              <a:t>+</a:t>
            </a:r>
            <a:r>
              <a:rPr lang="en-US" sz="1800" b="1" dirty="0" err="1">
                <a:latin typeface="Courier New"/>
                <a:cs typeface="Courier New"/>
              </a:rPr>
              <a:t>SingularityImage</a:t>
            </a:r>
            <a:r>
              <a:rPr lang="en-US" sz="1800" b="1" dirty="0">
                <a:latin typeface="Courier New"/>
                <a:cs typeface="Courier New"/>
              </a:rPr>
              <a:t> = "/</a:t>
            </a:r>
            <a:r>
              <a:rPr lang="en-US" sz="1800" b="1" dirty="0" err="1">
                <a:latin typeface="Courier New"/>
                <a:cs typeface="Courier New"/>
              </a:rPr>
              <a:t>cvmfs</a:t>
            </a:r>
            <a:r>
              <a:rPr lang="en-US" sz="1800" b="1" dirty="0">
                <a:latin typeface="Courier New"/>
                <a:cs typeface="Courier New"/>
              </a:rPr>
              <a:t>/</a:t>
            </a:r>
            <a:r>
              <a:rPr lang="en-US" sz="1800" b="1" dirty="0" err="1">
                <a:latin typeface="Courier New"/>
                <a:cs typeface="Courier New"/>
              </a:rPr>
              <a:t>singularity.opensciencegrid.org</a:t>
            </a:r>
            <a:r>
              <a:rPr lang="en-US" sz="1800" b="1" dirty="0">
                <a:latin typeface="Courier New"/>
                <a:cs typeface="Courier New"/>
              </a:rPr>
              <a:t>/centos/python-34-centos7:latest"</a:t>
            </a:r>
          </a:p>
          <a:p>
            <a:pPr>
              <a:buNone/>
            </a:pPr>
            <a:r>
              <a:rPr lang="en-US" sz="1800" b="1" dirty="0">
                <a:latin typeface="Courier New"/>
                <a:cs typeface="Courier New"/>
              </a:rPr>
              <a:t>requirements = (HAS_SINGULARITY == true)</a:t>
            </a:r>
          </a:p>
        </p:txBody>
      </p:sp>
    </p:spTree>
    <p:extLst>
      <p:ext uri="{BB962C8B-B14F-4D97-AF65-F5344CB8AC3E}">
        <p14:creationId xmlns:p14="http://schemas.microsoft.com/office/powerpoint/2010/main" val="4054382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3" descr="single-cube_318-361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0835" y="1623965"/>
            <a:ext cx="1364262" cy="979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13" descr="single-cube_318-36160.jpg">
            <a:extLst>
              <a:ext uri="{FF2B5EF4-FFF2-40B4-BE49-F238E27FC236}">
                <a16:creationId xmlns:a16="http://schemas.microsoft.com/office/drawing/2014/main" id="{C32B5DB8-0D4F-E943-85F5-D1D7542973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0835" y="4158878"/>
            <a:ext cx="1364262" cy="979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13" descr="single-cube_318-36160.jpg">
            <a:extLst>
              <a:ext uri="{FF2B5EF4-FFF2-40B4-BE49-F238E27FC236}">
                <a16:creationId xmlns:a16="http://schemas.microsoft.com/office/drawing/2014/main" id="{FFF49B95-7DCA-F846-96AF-ECCABBB626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171" y="2901811"/>
            <a:ext cx="1364262" cy="979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5" name="Title 1"/>
          <p:cNvSpPr>
            <a:spLocks noGrp="1"/>
          </p:cNvSpPr>
          <p:nvPr>
            <p:ph type="title"/>
          </p:nvPr>
        </p:nvSpPr>
        <p:spPr/>
        <p:txBody>
          <a:bodyPr/>
          <a:lstStyle/>
          <a:p>
            <a:r>
              <a:rPr lang="en-US" dirty="0">
                <a:latin typeface="Arial" charset="0"/>
              </a:rPr>
              <a:t>Container Workflow</a:t>
            </a:r>
          </a:p>
        </p:txBody>
      </p:sp>
      <p:sp>
        <p:nvSpPr>
          <p:cNvPr id="47106"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71AC78C8-10C2-A843-882E-D2283988E32F}" type="slidenum">
              <a:rPr lang="en-US" sz="1400">
                <a:solidFill>
                  <a:srgbClr val="FF8000"/>
                </a:solidFill>
              </a:rPr>
              <a:pPr/>
              <a:t>52</a:t>
            </a:fld>
            <a:endParaRPr lang="en-US" sz="1400">
              <a:solidFill>
                <a:srgbClr val="FF8000"/>
              </a:solidFill>
            </a:endParaRPr>
          </a:p>
        </p:txBody>
      </p:sp>
      <p:sp>
        <p:nvSpPr>
          <p:cNvPr id="47107" name="Rounded Rectangle 2"/>
          <p:cNvSpPr>
            <a:spLocks noChangeArrowheads="1"/>
          </p:cNvSpPr>
          <p:nvPr/>
        </p:nvSpPr>
        <p:spPr bwMode="auto">
          <a:xfrm>
            <a:off x="393385" y="1605387"/>
            <a:ext cx="2493962" cy="171035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08" name="Rounded Rectangle 29"/>
          <p:cNvSpPr>
            <a:spLocks noChangeArrowheads="1"/>
          </p:cNvSpPr>
          <p:nvPr/>
        </p:nvSpPr>
        <p:spPr bwMode="auto">
          <a:xfrm>
            <a:off x="4421188" y="1516063"/>
            <a:ext cx="3416139" cy="1161521"/>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09" name="Rounded Rectangle 31"/>
          <p:cNvSpPr>
            <a:spLocks noChangeArrowheads="1"/>
          </p:cNvSpPr>
          <p:nvPr/>
        </p:nvSpPr>
        <p:spPr bwMode="auto">
          <a:xfrm>
            <a:off x="4421190" y="2766219"/>
            <a:ext cx="3416138" cy="116019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10" name="Rounded Rectangle 32"/>
          <p:cNvSpPr>
            <a:spLocks noChangeArrowheads="1"/>
          </p:cNvSpPr>
          <p:nvPr/>
        </p:nvSpPr>
        <p:spPr bwMode="auto">
          <a:xfrm>
            <a:off x="4419602" y="4053417"/>
            <a:ext cx="3417726" cy="116019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11" name="TextBox 33"/>
          <p:cNvSpPr txBox="1">
            <a:spLocks noChangeArrowheads="1"/>
          </p:cNvSpPr>
          <p:nvPr/>
        </p:nvSpPr>
        <p:spPr bwMode="auto">
          <a:xfrm>
            <a:off x="363807" y="1244727"/>
            <a:ext cx="17652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Submit server</a:t>
            </a:r>
          </a:p>
        </p:txBody>
      </p:sp>
      <p:sp>
        <p:nvSpPr>
          <p:cNvPr id="47112" name="TextBox 34"/>
          <p:cNvSpPr txBox="1">
            <a:spLocks noChangeArrowheads="1"/>
          </p:cNvSpPr>
          <p:nvPr/>
        </p:nvSpPr>
        <p:spPr bwMode="auto">
          <a:xfrm>
            <a:off x="3976689" y="1108605"/>
            <a:ext cx="219162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Execute server(s)</a:t>
            </a:r>
          </a:p>
        </p:txBody>
      </p:sp>
      <p:cxnSp>
        <p:nvCxnSpPr>
          <p:cNvPr id="47113" name="Straight Arrow Connector 9"/>
          <p:cNvCxnSpPr>
            <a:cxnSpLocks noChangeShapeType="1"/>
            <a:stCxn id="47107" idx="3"/>
          </p:cNvCxnSpPr>
          <p:nvPr/>
        </p:nvCxnSpPr>
        <p:spPr bwMode="auto">
          <a:xfrm flipV="1">
            <a:off x="2887347" y="2151324"/>
            <a:ext cx="3483819" cy="309242"/>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7114" name="Straight Arrow Connector 15"/>
          <p:cNvCxnSpPr>
            <a:cxnSpLocks noChangeShapeType="1"/>
            <a:stCxn id="47107" idx="3"/>
          </p:cNvCxnSpPr>
          <p:nvPr/>
        </p:nvCxnSpPr>
        <p:spPr bwMode="auto">
          <a:xfrm>
            <a:off x="2887347" y="2460566"/>
            <a:ext cx="3472964" cy="958351"/>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7115" name="Straight Arrow Connector 19"/>
          <p:cNvCxnSpPr>
            <a:cxnSpLocks noChangeShapeType="1"/>
            <a:stCxn id="47107" idx="3"/>
          </p:cNvCxnSpPr>
          <p:nvPr/>
        </p:nvCxnSpPr>
        <p:spPr bwMode="auto">
          <a:xfrm>
            <a:off x="2887347" y="2460566"/>
            <a:ext cx="3483819" cy="2206642"/>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47126" name="TextBox 58"/>
          <p:cNvSpPr txBox="1">
            <a:spLocks noChangeArrowheads="1"/>
          </p:cNvSpPr>
          <p:nvPr/>
        </p:nvSpPr>
        <p:spPr bwMode="auto">
          <a:xfrm>
            <a:off x="582421" y="1657056"/>
            <a:ext cx="9284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script</a:t>
            </a:r>
          </a:p>
        </p:txBody>
      </p:sp>
      <p:sp>
        <p:nvSpPr>
          <p:cNvPr id="47127" name="TextBox 59"/>
          <p:cNvSpPr txBox="1">
            <a:spLocks noChangeArrowheads="1"/>
          </p:cNvSpPr>
          <p:nvPr/>
        </p:nvSpPr>
        <p:spPr bwMode="auto">
          <a:xfrm>
            <a:off x="532412" y="2611440"/>
            <a:ext cx="196593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 name of container image</a:t>
            </a:r>
          </a:p>
        </p:txBody>
      </p:sp>
      <p:pic>
        <p:nvPicPr>
          <p:cNvPr id="41" name="Picture 7" descr="noun_782805_cc.png"/>
          <p:cNvPicPr>
            <a:picLocks noChangeAspect="1"/>
          </p:cNvPicPr>
          <p:nvPr/>
        </p:nvPicPr>
        <p:blipFill>
          <a:blip r:embed="rId4">
            <a:extLst>
              <a:ext uri="{28A0092B-C50C-407E-A947-70E740481C1C}">
                <a14:useLocalDpi xmlns:a14="http://schemas.microsoft.com/office/drawing/2010/main" val="0"/>
              </a:ext>
            </a:extLst>
          </a:blip>
          <a:srcRect b="17281"/>
          <a:stretch>
            <a:fillRect/>
          </a:stretch>
        </p:blipFill>
        <p:spPr bwMode="auto">
          <a:xfrm>
            <a:off x="340271" y="3654685"/>
            <a:ext cx="1310437" cy="903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7" descr="noun_782805_cc.png"/>
          <p:cNvPicPr>
            <a:picLocks noChangeAspect="1"/>
          </p:cNvPicPr>
          <p:nvPr/>
        </p:nvPicPr>
        <p:blipFill>
          <a:blip r:embed="rId4">
            <a:extLst>
              <a:ext uri="{28A0092B-C50C-407E-A947-70E740481C1C}">
                <a14:useLocalDpi xmlns:a14="http://schemas.microsoft.com/office/drawing/2010/main" val="0"/>
              </a:ext>
            </a:extLst>
          </a:blip>
          <a:srcRect b="17281"/>
          <a:stretch>
            <a:fillRect/>
          </a:stretch>
        </p:blipFill>
        <p:spPr bwMode="auto">
          <a:xfrm>
            <a:off x="4603648" y="1734264"/>
            <a:ext cx="1114617" cy="768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15" descr="rstudio-hex-ggplot2-dot-ps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24447" y="1697720"/>
            <a:ext cx="265711" cy="26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16" descr="tidyr-hexbin-sticker-from-rstudi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7775" y="2109258"/>
            <a:ext cx="283099" cy="283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17" descr="readr-hexbin-sticker-from-rstudi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6526" y="1904696"/>
            <a:ext cx="301031" cy="302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7"/>
          <p:cNvCxnSpPr>
            <a:cxnSpLocks/>
            <a:stCxn id="45" idx="3"/>
            <a:endCxn id="48" idx="1"/>
          </p:cNvCxnSpPr>
          <p:nvPr/>
        </p:nvCxnSpPr>
        <p:spPr bwMode="auto">
          <a:xfrm flipV="1">
            <a:off x="5718265" y="2113766"/>
            <a:ext cx="472570" cy="4955"/>
          </a:xfrm>
          <a:prstGeom prst="straightConnector1">
            <a:avLst/>
          </a:prstGeom>
          <a:noFill/>
          <a:ln w="9525" cap="flat" cmpd="sng" algn="ctr">
            <a:solidFill>
              <a:srgbClr val="0000CC"/>
            </a:solidFill>
            <a:prstDash val="solid"/>
            <a:round/>
            <a:headEnd type="none" w="med" len="med"/>
            <a:tailEnd type="arrow"/>
          </a:ln>
          <a:effectLst/>
        </p:spPr>
      </p:cxnSp>
      <p:pic>
        <p:nvPicPr>
          <p:cNvPr id="62" name="Picture 7" descr="noun_782805_cc.png"/>
          <p:cNvPicPr>
            <a:picLocks noChangeAspect="1"/>
          </p:cNvPicPr>
          <p:nvPr/>
        </p:nvPicPr>
        <p:blipFill>
          <a:blip r:embed="rId4">
            <a:extLst>
              <a:ext uri="{28A0092B-C50C-407E-A947-70E740481C1C}">
                <a14:useLocalDpi xmlns:a14="http://schemas.microsoft.com/office/drawing/2010/main" val="0"/>
              </a:ext>
            </a:extLst>
          </a:blip>
          <a:srcRect b="17281"/>
          <a:stretch>
            <a:fillRect/>
          </a:stretch>
        </p:blipFill>
        <p:spPr bwMode="auto">
          <a:xfrm>
            <a:off x="4647616" y="3002969"/>
            <a:ext cx="1114617" cy="768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15" descr="rstudio-hex-ggplot2-dot-ps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2442" y="2998414"/>
            <a:ext cx="265711" cy="26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16" descr="tidyr-hexbin-sticker-from-rstudi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7774" y="3418616"/>
            <a:ext cx="283099" cy="283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17" descr="readr-hexbin-sticker-from-rstudi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31732" y="3216479"/>
            <a:ext cx="301031" cy="302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8" name="Straight Arrow Connector 67"/>
          <p:cNvCxnSpPr>
            <a:cxnSpLocks/>
            <a:stCxn id="62" idx="3"/>
            <a:endCxn id="60" idx="1"/>
          </p:cNvCxnSpPr>
          <p:nvPr/>
        </p:nvCxnSpPr>
        <p:spPr bwMode="auto">
          <a:xfrm>
            <a:off x="5762233" y="3387426"/>
            <a:ext cx="412938" cy="4186"/>
          </a:xfrm>
          <a:prstGeom prst="straightConnector1">
            <a:avLst/>
          </a:prstGeom>
          <a:noFill/>
          <a:ln w="9525" cap="flat" cmpd="sng" algn="ctr">
            <a:solidFill>
              <a:srgbClr val="0000CC"/>
            </a:solidFill>
            <a:prstDash val="solid"/>
            <a:round/>
            <a:headEnd type="none" w="med" len="med"/>
            <a:tailEnd type="arrow"/>
          </a:ln>
          <a:effectLst/>
        </p:spPr>
      </p:cxnSp>
      <p:pic>
        <p:nvPicPr>
          <p:cNvPr id="69" name="Picture 7" descr="noun_782805_cc.png"/>
          <p:cNvPicPr>
            <a:picLocks noChangeAspect="1"/>
          </p:cNvPicPr>
          <p:nvPr/>
        </p:nvPicPr>
        <p:blipFill>
          <a:blip r:embed="rId4">
            <a:extLst>
              <a:ext uri="{28A0092B-C50C-407E-A947-70E740481C1C}">
                <a14:useLocalDpi xmlns:a14="http://schemas.microsoft.com/office/drawing/2010/main" val="0"/>
              </a:ext>
            </a:extLst>
          </a:blip>
          <a:srcRect b="17281"/>
          <a:stretch>
            <a:fillRect/>
          </a:stretch>
        </p:blipFill>
        <p:spPr bwMode="auto">
          <a:xfrm>
            <a:off x="4649830" y="4271857"/>
            <a:ext cx="1114617" cy="768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15" descr="rstudio-hex-ggplot2-dot-ps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5289" y="4246705"/>
            <a:ext cx="265711" cy="26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 name="Picture 16" descr="tidyr-hexbin-sticker-from-rstudi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26220" y="4677432"/>
            <a:ext cx="283099" cy="283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17" descr="readr-hexbin-sticker-from-rstudi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18844" y="4459038"/>
            <a:ext cx="301031" cy="302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5" name="Straight Arrow Connector 74"/>
          <p:cNvCxnSpPr>
            <a:cxnSpLocks/>
            <a:stCxn id="69" idx="3"/>
            <a:endCxn id="61" idx="1"/>
          </p:cNvCxnSpPr>
          <p:nvPr/>
        </p:nvCxnSpPr>
        <p:spPr bwMode="auto">
          <a:xfrm flipV="1">
            <a:off x="5764447" y="4648679"/>
            <a:ext cx="426388" cy="7635"/>
          </a:xfrm>
          <a:prstGeom prst="straightConnector1">
            <a:avLst/>
          </a:prstGeom>
          <a:noFill/>
          <a:ln w="9525" cap="flat" cmpd="sng" algn="ctr">
            <a:solidFill>
              <a:srgbClr val="0000CC"/>
            </a:solidFill>
            <a:prstDash val="solid"/>
            <a:round/>
            <a:headEnd type="none" w="med" len="med"/>
            <a:tailEnd type="arrow"/>
          </a:ln>
          <a:effectLst/>
        </p:spPr>
      </p:cxnSp>
      <p:sp>
        <p:nvSpPr>
          <p:cNvPr id="79" name="TextBox 59"/>
          <p:cNvSpPr txBox="1">
            <a:spLocks noChangeArrowheads="1"/>
          </p:cNvSpPr>
          <p:nvPr/>
        </p:nvSpPr>
        <p:spPr bwMode="auto">
          <a:xfrm>
            <a:off x="1478712" y="3772451"/>
            <a:ext cx="1355170" cy="56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400" dirty="0"/>
              <a:t>container </a:t>
            </a:r>
          </a:p>
          <a:p>
            <a:pPr eaLnBrk="1" hangingPunct="1">
              <a:buFontTx/>
              <a:buNone/>
            </a:pPr>
            <a:r>
              <a:rPr lang="en-US" sz="1400" dirty="0"/>
              <a:t>image</a:t>
            </a:r>
          </a:p>
        </p:txBody>
      </p:sp>
      <p:cxnSp>
        <p:nvCxnSpPr>
          <p:cNvPr id="43" name="Straight Arrow Connector 9"/>
          <p:cNvCxnSpPr>
            <a:cxnSpLocks noChangeShapeType="1"/>
            <a:endCxn id="47108" idx="1"/>
          </p:cNvCxnSpPr>
          <p:nvPr/>
        </p:nvCxnSpPr>
        <p:spPr bwMode="auto">
          <a:xfrm flipV="1">
            <a:off x="2551814" y="2096824"/>
            <a:ext cx="1869374" cy="2575818"/>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6" name="Straight Arrow Connector 15"/>
          <p:cNvCxnSpPr>
            <a:cxnSpLocks noChangeShapeType="1"/>
            <a:endCxn id="47109" idx="1"/>
          </p:cNvCxnSpPr>
          <p:nvPr/>
        </p:nvCxnSpPr>
        <p:spPr bwMode="auto">
          <a:xfrm flipV="1">
            <a:off x="2563794" y="3346318"/>
            <a:ext cx="1857396" cy="1338305"/>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9" name="Straight Arrow Connector 19"/>
          <p:cNvCxnSpPr>
            <a:cxnSpLocks noChangeShapeType="1"/>
            <a:endCxn id="47110" idx="1"/>
          </p:cNvCxnSpPr>
          <p:nvPr/>
        </p:nvCxnSpPr>
        <p:spPr bwMode="auto">
          <a:xfrm flipV="1">
            <a:off x="2575775" y="4633516"/>
            <a:ext cx="1843827" cy="15163"/>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47" name="Rounded Rectangle 2">
            <a:extLst>
              <a:ext uri="{FF2B5EF4-FFF2-40B4-BE49-F238E27FC236}">
                <a16:creationId xmlns:a16="http://schemas.microsoft.com/office/drawing/2014/main" id="{C81D9DEE-015E-2646-9980-2B2E162C90A1}"/>
              </a:ext>
            </a:extLst>
          </p:cNvPr>
          <p:cNvSpPr>
            <a:spLocks noChangeArrowheads="1"/>
          </p:cNvSpPr>
          <p:nvPr/>
        </p:nvSpPr>
        <p:spPr bwMode="auto">
          <a:xfrm>
            <a:off x="401990" y="3484306"/>
            <a:ext cx="2172199" cy="1229333"/>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 name="TextBox 33">
            <a:extLst>
              <a:ext uri="{FF2B5EF4-FFF2-40B4-BE49-F238E27FC236}">
                <a16:creationId xmlns:a16="http://schemas.microsoft.com/office/drawing/2014/main" id="{5C554CC5-3AE7-6E40-8135-665219622903}"/>
              </a:ext>
            </a:extLst>
          </p:cNvPr>
          <p:cNvSpPr txBox="1">
            <a:spLocks noChangeArrowheads="1"/>
          </p:cNvSpPr>
          <p:nvPr/>
        </p:nvSpPr>
        <p:spPr bwMode="auto">
          <a:xfrm>
            <a:off x="363807" y="4728217"/>
            <a:ext cx="314701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2000" dirty="0"/>
              <a:t>Registry (e.g. </a:t>
            </a:r>
            <a:r>
              <a:rPr lang="en-US" sz="2000" dirty="0" err="1"/>
              <a:t>DockerHub</a:t>
            </a:r>
            <a:r>
              <a:rPr lang="en-US" sz="2000" dirty="0"/>
              <a:t>)</a:t>
            </a:r>
          </a:p>
        </p:txBody>
      </p:sp>
      <p:pic>
        <p:nvPicPr>
          <p:cNvPr id="76" name="Picture 75">
            <a:extLst>
              <a:ext uri="{FF2B5EF4-FFF2-40B4-BE49-F238E27FC236}">
                <a16:creationId xmlns:a16="http://schemas.microsoft.com/office/drawing/2014/main" id="{440BE1F4-E1D2-A648-8DBB-AAE16C6EB6C8}"/>
              </a:ext>
            </a:extLst>
          </p:cNvPr>
          <p:cNvPicPr>
            <a:picLocks noChangeAspect="1"/>
          </p:cNvPicPr>
          <p:nvPr/>
        </p:nvPicPr>
        <p:blipFill rotWithShape="1">
          <a:blip r:embed="rId8"/>
          <a:srcRect b="14241"/>
          <a:stretch/>
        </p:blipFill>
        <p:spPr>
          <a:xfrm>
            <a:off x="1564344" y="1737801"/>
            <a:ext cx="736958" cy="632003"/>
          </a:xfrm>
          <a:prstGeom prst="rect">
            <a:avLst/>
          </a:prstGeom>
        </p:spPr>
      </p:pic>
      <p:pic>
        <p:nvPicPr>
          <p:cNvPr id="77" name="Picture 76">
            <a:extLst>
              <a:ext uri="{FF2B5EF4-FFF2-40B4-BE49-F238E27FC236}">
                <a16:creationId xmlns:a16="http://schemas.microsoft.com/office/drawing/2014/main" id="{DAC73F25-72EF-1045-B860-EB6DFC910871}"/>
              </a:ext>
            </a:extLst>
          </p:cNvPr>
          <p:cNvPicPr>
            <a:picLocks noChangeAspect="1"/>
          </p:cNvPicPr>
          <p:nvPr/>
        </p:nvPicPr>
        <p:blipFill rotWithShape="1">
          <a:blip r:embed="rId8"/>
          <a:srcRect b="14241"/>
          <a:stretch/>
        </p:blipFill>
        <p:spPr>
          <a:xfrm>
            <a:off x="6357250" y="2008324"/>
            <a:ext cx="437098" cy="374848"/>
          </a:xfrm>
          <a:prstGeom prst="rect">
            <a:avLst/>
          </a:prstGeom>
        </p:spPr>
      </p:pic>
      <p:pic>
        <p:nvPicPr>
          <p:cNvPr id="78" name="Picture 77">
            <a:extLst>
              <a:ext uri="{FF2B5EF4-FFF2-40B4-BE49-F238E27FC236}">
                <a16:creationId xmlns:a16="http://schemas.microsoft.com/office/drawing/2014/main" id="{AF47E958-B161-7C4E-8104-D0D7720AAE8C}"/>
              </a:ext>
            </a:extLst>
          </p:cNvPr>
          <p:cNvPicPr>
            <a:picLocks noChangeAspect="1"/>
          </p:cNvPicPr>
          <p:nvPr/>
        </p:nvPicPr>
        <p:blipFill rotWithShape="1">
          <a:blip r:embed="rId8"/>
          <a:srcRect b="14241"/>
          <a:stretch/>
        </p:blipFill>
        <p:spPr>
          <a:xfrm>
            <a:off x="6338686" y="3294993"/>
            <a:ext cx="437098" cy="374848"/>
          </a:xfrm>
          <a:prstGeom prst="rect">
            <a:avLst/>
          </a:prstGeom>
        </p:spPr>
      </p:pic>
      <p:pic>
        <p:nvPicPr>
          <p:cNvPr id="80" name="Picture 79">
            <a:extLst>
              <a:ext uri="{FF2B5EF4-FFF2-40B4-BE49-F238E27FC236}">
                <a16:creationId xmlns:a16="http://schemas.microsoft.com/office/drawing/2014/main" id="{440ED8B5-706A-4042-A0E3-2625D985D2F7}"/>
              </a:ext>
            </a:extLst>
          </p:cNvPr>
          <p:cNvPicPr>
            <a:picLocks noChangeAspect="1"/>
          </p:cNvPicPr>
          <p:nvPr/>
        </p:nvPicPr>
        <p:blipFill rotWithShape="1">
          <a:blip r:embed="rId8"/>
          <a:srcRect b="14241"/>
          <a:stretch/>
        </p:blipFill>
        <p:spPr>
          <a:xfrm>
            <a:off x="6389575" y="4526215"/>
            <a:ext cx="437098" cy="374848"/>
          </a:xfrm>
          <a:prstGeom prst="rect">
            <a:avLst/>
          </a:prstGeom>
        </p:spPr>
      </p:pic>
    </p:spTree>
    <p:extLst>
      <p:ext uri="{BB962C8B-B14F-4D97-AF65-F5344CB8AC3E}">
        <p14:creationId xmlns:p14="http://schemas.microsoft.com/office/powerpoint/2010/main" val="381287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14AF8C-B5E1-EE46-9988-FE61C59CDF4D}"/>
              </a:ext>
            </a:extLst>
          </p:cNvPr>
          <p:cNvSpPr>
            <a:spLocks noGrp="1"/>
          </p:cNvSpPr>
          <p:nvPr>
            <p:ph type="title"/>
          </p:nvPr>
        </p:nvSpPr>
        <p:spPr/>
        <p:txBody>
          <a:bodyPr/>
          <a:lstStyle/>
          <a:p>
            <a:r>
              <a:rPr lang="en-US" dirty="0"/>
              <a:t>Wrapping up</a:t>
            </a:r>
          </a:p>
        </p:txBody>
      </p:sp>
      <p:sp>
        <p:nvSpPr>
          <p:cNvPr id="5" name="Text Placeholder 4">
            <a:extLst>
              <a:ext uri="{FF2B5EF4-FFF2-40B4-BE49-F238E27FC236}">
                <a16:creationId xmlns:a16="http://schemas.microsoft.com/office/drawing/2014/main" id="{2D2CEE64-A394-8046-88C6-0E70AE8BC2A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0A3CDF99-5996-D748-A916-C9FF20A3689E}"/>
              </a:ext>
            </a:extLst>
          </p:cNvPr>
          <p:cNvSpPr>
            <a:spLocks noGrp="1"/>
          </p:cNvSpPr>
          <p:nvPr>
            <p:ph type="sldNum" sz="quarter" idx="10"/>
          </p:nvPr>
        </p:nvSpPr>
        <p:spPr/>
        <p:txBody>
          <a:bodyPr/>
          <a:lstStyle/>
          <a:p>
            <a:pPr>
              <a:defRPr/>
            </a:pPr>
            <a:fld id="{ECD1AD9C-E139-E049-9714-BA59E16C11E2}" type="slidenum">
              <a:rPr lang="en-US" smtClean="0"/>
              <a:pPr>
                <a:defRPr/>
              </a:pPr>
              <a:t>53</a:t>
            </a:fld>
            <a:endParaRPr lang="en-US"/>
          </a:p>
        </p:txBody>
      </p:sp>
    </p:spTree>
    <p:extLst>
      <p:ext uri="{BB962C8B-B14F-4D97-AF65-F5344CB8AC3E}">
        <p14:creationId xmlns:p14="http://schemas.microsoft.com/office/powerpoint/2010/main" val="2952131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Arial" charset="0"/>
                <a:ea typeface="ＭＳ Ｐゴシック" charset="0"/>
                <a:cs typeface="ＭＳ Ｐゴシック" charset="0"/>
              </a:rPr>
              <a:t>Conclusion</a:t>
            </a:r>
          </a:p>
        </p:txBody>
      </p:sp>
      <p:sp>
        <p:nvSpPr>
          <p:cNvPr id="3" name="Content Placeholder 2"/>
          <p:cNvSpPr>
            <a:spLocks noGrp="1"/>
          </p:cNvSpPr>
          <p:nvPr>
            <p:ph idx="1"/>
          </p:nvPr>
        </p:nvSpPr>
        <p:spPr/>
        <p:txBody>
          <a:bodyPr/>
          <a:lstStyle/>
          <a:p>
            <a:pPr marL="0" indent="0">
              <a:buFont typeface="Times" charset="0"/>
              <a:buNone/>
              <a:defRPr/>
            </a:pPr>
            <a:r>
              <a:rPr lang="en-US" sz="2800" dirty="0"/>
              <a:t>To use any software in a DHTC system:</a:t>
            </a:r>
          </a:p>
          <a:p>
            <a:pPr marL="514350" indent="-514350">
              <a:buFont typeface="+mj-lt"/>
              <a:buAutoNum type="arabicPeriod"/>
              <a:defRPr/>
            </a:pPr>
            <a:r>
              <a:rPr lang="en-US" sz="2800" dirty="0"/>
              <a:t>Create/find software package:</a:t>
            </a:r>
          </a:p>
          <a:p>
            <a:pPr marL="914400" lvl="1" indent="-514350">
              <a:defRPr/>
            </a:pPr>
            <a:r>
              <a:rPr lang="en-US" sz="2400" dirty="0"/>
              <a:t>download pre-compiled code, compile your own, create/find a container</a:t>
            </a:r>
          </a:p>
          <a:p>
            <a:pPr marL="514350" indent="-514350">
              <a:buFont typeface="+mj-lt"/>
              <a:buAutoNum type="arabicPeriod"/>
              <a:defRPr/>
            </a:pPr>
            <a:r>
              <a:rPr lang="en-US" sz="2800" dirty="0"/>
              <a:t>Account for all dependencies, files, and requirements in the submit file.</a:t>
            </a:r>
          </a:p>
          <a:p>
            <a:pPr marL="514350" indent="-514350">
              <a:buFont typeface="+mj-lt"/>
              <a:buAutoNum type="arabicPeriod"/>
              <a:defRPr/>
            </a:pPr>
            <a:r>
              <a:rPr lang="en-US" sz="2800" dirty="0"/>
              <a:t>If needed, write a script to set up the environment when the job runs. </a:t>
            </a:r>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601123A4-2F55-C74E-A20D-BB763B36E96D}" type="slidenum">
              <a:rPr lang="en-US" sz="1400">
                <a:solidFill>
                  <a:srgbClr val="FF8000"/>
                </a:solidFill>
              </a:rPr>
              <a:pPr/>
              <a:t>54</a:t>
            </a:fld>
            <a:endParaRPr lang="en-US" sz="1400">
              <a:solidFill>
                <a:srgbClr val="FF8000"/>
              </a:solidFill>
            </a:endParaRPr>
          </a:p>
        </p:txBody>
      </p:sp>
    </p:spTree>
    <p:extLst>
      <p:ext uri="{BB962C8B-B14F-4D97-AF65-F5344CB8AC3E}">
        <p14:creationId xmlns:p14="http://schemas.microsoft.com/office/powerpoint/2010/main" val="2883940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CBB7-8F2A-C84C-9499-73E98B4B1DDF}"/>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7E6070B0-544E-EE4D-987C-539D423B10EC}"/>
              </a:ext>
            </a:extLst>
          </p:cNvPr>
          <p:cNvSpPr>
            <a:spLocks noGrp="1"/>
          </p:cNvSpPr>
          <p:nvPr>
            <p:ph idx="1"/>
          </p:nvPr>
        </p:nvSpPr>
        <p:spPr/>
        <p:txBody>
          <a:bodyPr/>
          <a:lstStyle/>
          <a:p>
            <a:r>
              <a:rPr lang="en-US" sz="2000" dirty="0"/>
              <a:t>This material is based upon work supported by the National Science Foundation under Grant No. 2030508. Any opinions, findings, and conclusions or recommendations expressed in this material are those of the author(s) and do not necessarily reflect the views of the National Science Foundation.</a:t>
            </a:r>
          </a:p>
          <a:p>
            <a:endParaRPr lang="en-US" dirty="0"/>
          </a:p>
        </p:txBody>
      </p:sp>
      <p:sp>
        <p:nvSpPr>
          <p:cNvPr id="4" name="Slide Number Placeholder 3">
            <a:extLst>
              <a:ext uri="{FF2B5EF4-FFF2-40B4-BE49-F238E27FC236}">
                <a16:creationId xmlns:a16="http://schemas.microsoft.com/office/drawing/2014/main" id="{23761688-18EC-AE4A-9126-DE0DFD622438}"/>
              </a:ext>
            </a:extLst>
          </p:cNvPr>
          <p:cNvSpPr>
            <a:spLocks noGrp="1"/>
          </p:cNvSpPr>
          <p:nvPr>
            <p:ph type="sldNum" sz="quarter" idx="10"/>
          </p:nvPr>
        </p:nvSpPr>
        <p:spPr/>
        <p:txBody>
          <a:bodyPr/>
          <a:lstStyle/>
          <a:p>
            <a:pPr>
              <a:defRPr/>
            </a:pPr>
            <a:fld id="{898657B4-205D-B24E-AEAE-6437DE1B8C0C}" type="slidenum">
              <a:rPr lang="en-US" smtClean="0"/>
              <a:pPr>
                <a:defRPr/>
              </a:pPr>
              <a:t>55</a:t>
            </a:fld>
            <a:endParaRPr lang="en-US"/>
          </a:p>
        </p:txBody>
      </p:sp>
    </p:spTree>
    <p:extLst>
      <p:ext uri="{BB962C8B-B14F-4D97-AF65-F5344CB8AC3E}">
        <p14:creationId xmlns:p14="http://schemas.microsoft.com/office/powerpoint/2010/main" val="2181258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AB2CC-57A3-364B-83F4-DEB7D7BE592F}"/>
              </a:ext>
            </a:extLst>
          </p:cNvPr>
          <p:cNvSpPr>
            <a:spLocks noGrp="1"/>
          </p:cNvSpPr>
          <p:nvPr>
            <p:ph type="title"/>
          </p:nvPr>
        </p:nvSpPr>
        <p:spPr/>
        <p:txBody>
          <a:bodyPr/>
          <a:lstStyle/>
          <a:p>
            <a:r>
              <a:rPr lang="en-US" dirty="0"/>
              <a:t>Pre-Installed Software</a:t>
            </a:r>
          </a:p>
        </p:txBody>
      </p:sp>
      <p:sp>
        <p:nvSpPr>
          <p:cNvPr id="4" name="Text Placeholder 3">
            <a:extLst>
              <a:ext uri="{FF2B5EF4-FFF2-40B4-BE49-F238E27FC236}">
                <a16:creationId xmlns:a16="http://schemas.microsoft.com/office/drawing/2014/main" id="{2E3419A2-B2F7-EB42-AF46-018149EB5B74}"/>
              </a:ext>
            </a:extLst>
          </p:cNvPr>
          <p:cNvSpPr>
            <a:spLocks noGrp="1"/>
          </p:cNvSpPr>
          <p:nvPr>
            <p:ph type="body" idx="1"/>
          </p:nvPr>
        </p:nvSpPr>
        <p:spPr/>
        <p:txBody>
          <a:bodyPr/>
          <a:lstStyle/>
          <a:p>
            <a:r>
              <a:rPr lang="en-US" dirty="0"/>
              <a:t>(Extra Slides)</a:t>
            </a:r>
          </a:p>
        </p:txBody>
      </p:sp>
    </p:spTree>
    <p:extLst>
      <p:ext uri="{BB962C8B-B14F-4D97-AF65-F5344CB8AC3E}">
        <p14:creationId xmlns:p14="http://schemas.microsoft.com/office/powerpoint/2010/main" val="3395064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Pre-existing Software</a:t>
            </a:r>
          </a:p>
        </p:txBody>
      </p:sp>
      <p:sp>
        <p:nvSpPr>
          <p:cNvPr id="6" name="Content Placeholder 5"/>
          <p:cNvSpPr>
            <a:spLocks noGrp="1"/>
          </p:cNvSpPr>
          <p:nvPr>
            <p:ph idx="1"/>
          </p:nvPr>
        </p:nvSpPr>
        <p:spPr/>
        <p:txBody>
          <a:bodyPr/>
          <a:lstStyle/>
          <a:p>
            <a:r>
              <a:rPr lang="en-US" dirty="0"/>
              <a:t>The ideal for DHTC is to package and bring along your own software, but...</a:t>
            </a:r>
          </a:p>
          <a:p>
            <a:r>
              <a:rPr lang="en-US" dirty="0"/>
              <a:t>You can use pre-existing software installations </a:t>
            </a:r>
            <a:r>
              <a:rPr lang="en-US" b="1" dirty="0"/>
              <a:t>if</a:t>
            </a:r>
            <a:r>
              <a:rPr lang="en-US" dirty="0"/>
              <a:t> the computers you’re running on have your software installed (or access to a repository with the software).</a:t>
            </a:r>
          </a:p>
        </p:txBody>
      </p:sp>
      <p:sp>
        <p:nvSpPr>
          <p:cNvPr id="4" name="Slide Number Placeholder 3"/>
          <p:cNvSpPr>
            <a:spLocks noGrp="1"/>
          </p:cNvSpPr>
          <p:nvPr>
            <p:ph type="sldNum" sz="quarter" idx="10"/>
          </p:nvPr>
        </p:nvSpPr>
        <p:spPr/>
        <p:txBody>
          <a:bodyPr/>
          <a:lstStyle/>
          <a:p>
            <a:pPr>
              <a:defRPr/>
            </a:pPr>
            <a:fld id="{08A4205F-89B6-8743-B3A2-F5872060DE40}" type="slidenum">
              <a:rPr lang="en-US" smtClean="0"/>
              <a:pPr>
                <a:defRPr/>
              </a:pPr>
              <a:t>57</a:t>
            </a:fld>
            <a:endParaRPr lang="en-US"/>
          </a:p>
        </p:txBody>
      </p:sp>
    </p:spTree>
    <p:extLst>
      <p:ext uri="{BB962C8B-B14F-4D97-AF65-F5344CB8AC3E}">
        <p14:creationId xmlns:p14="http://schemas.microsoft.com/office/powerpoint/2010/main" val="214441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4" y="95250"/>
            <a:ext cx="7316445" cy="952500"/>
          </a:xfrm>
        </p:spPr>
        <p:txBody>
          <a:bodyPr/>
          <a:lstStyle/>
          <a:p>
            <a:r>
              <a:rPr lang="en-US" sz="2800" dirty="0"/>
              <a:t>Pre-existing Software via OSG Connect</a:t>
            </a:r>
          </a:p>
        </p:txBody>
      </p:sp>
      <p:sp>
        <p:nvSpPr>
          <p:cNvPr id="3" name="Content Placeholder 2"/>
          <p:cNvSpPr>
            <a:spLocks noGrp="1"/>
          </p:cNvSpPr>
          <p:nvPr>
            <p:ph idx="1"/>
          </p:nvPr>
        </p:nvSpPr>
        <p:spPr/>
        <p:txBody>
          <a:bodyPr/>
          <a:lstStyle/>
          <a:p>
            <a:r>
              <a:rPr lang="en-US" dirty="0"/>
              <a:t>On the Open Science Grid, jobs submitted from OSG Connect have access to a software repository maintained by OSG Connect staff. </a:t>
            </a:r>
          </a:p>
          <a:p>
            <a:r>
              <a:rPr lang="en-US" dirty="0"/>
              <a:t>The software repository is available across the OSG. </a:t>
            </a:r>
          </a:p>
          <a:p>
            <a:r>
              <a:rPr lang="en-US" dirty="0"/>
              <a:t>Software is accessed using “modules”.</a:t>
            </a:r>
          </a:p>
        </p:txBody>
      </p:sp>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58</a:t>
            </a:fld>
            <a:endParaRPr lang="en-US"/>
          </a:p>
        </p:txBody>
      </p:sp>
    </p:spTree>
    <p:extLst>
      <p:ext uri="{BB962C8B-B14F-4D97-AF65-F5344CB8AC3E}">
        <p14:creationId xmlns:p14="http://schemas.microsoft.com/office/powerpoint/2010/main" val="1124348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Across the OSG</a:t>
            </a:r>
          </a:p>
        </p:txBody>
      </p:sp>
      <p:pic>
        <p:nvPicPr>
          <p:cNvPr id="5" name="Content Placeholder 4" descr="Screen Shot 2019-03-06 at 3.56.26 PM.png"/>
          <p:cNvPicPr>
            <a:picLocks noGrp="1" noChangeAspect="1"/>
          </p:cNvPicPr>
          <p:nvPr>
            <p:ph idx="1"/>
          </p:nvPr>
        </p:nvPicPr>
        <p:blipFill>
          <a:blip r:embed="rId2">
            <a:extLst>
              <a:ext uri="{28A0092B-C50C-407E-A947-70E740481C1C}">
                <a14:useLocalDpi xmlns:a14="http://schemas.microsoft.com/office/drawing/2010/main" val="0"/>
              </a:ext>
            </a:extLst>
          </a:blip>
          <a:srcRect t="3601" b="3601"/>
          <a:stretch>
            <a:fillRect/>
          </a:stretch>
        </p:blipFill>
        <p:spPr/>
      </p:pic>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59</a:t>
            </a:fld>
            <a:endParaRPr lang="en-US"/>
          </a:p>
        </p:txBody>
      </p:sp>
      <p:pic>
        <p:nvPicPr>
          <p:cNvPr id="6" name="Picture 5"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2215845" y="3642895"/>
            <a:ext cx="292221" cy="245088"/>
          </a:xfrm>
          <a:prstGeom prst="rect">
            <a:avLst/>
          </a:prstGeom>
        </p:spPr>
      </p:pic>
      <p:pic>
        <p:nvPicPr>
          <p:cNvPr id="7" name="Picture 6"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2100860" y="3483365"/>
            <a:ext cx="292221" cy="245088"/>
          </a:xfrm>
          <a:prstGeom prst="rect">
            <a:avLst/>
          </a:prstGeom>
        </p:spPr>
      </p:pic>
      <p:pic>
        <p:nvPicPr>
          <p:cNvPr id="8" name="Picture 7"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2267975" y="3037752"/>
            <a:ext cx="292221" cy="245088"/>
          </a:xfrm>
          <a:prstGeom prst="rect">
            <a:avLst/>
          </a:prstGeom>
        </p:spPr>
      </p:pic>
      <p:pic>
        <p:nvPicPr>
          <p:cNvPr id="9" name="Picture 8"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1956027" y="1578365"/>
            <a:ext cx="292221" cy="245088"/>
          </a:xfrm>
          <a:prstGeom prst="rect">
            <a:avLst/>
          </a:prstGeom>
        </p:spPr>
      </p:pic>
      <p:pic>
        <p:nvPicPr>
          <p:cNvPr id="10" name="Picture 9"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5053233" y="1823453"/>
            <a:ext cx="292221" cy="245088"/>
          </a:xfrm>
          <a:prstGeom prst="rect">
            <a:avLst/>
          </a:prstGeom>
        </p:spPr>
      </p:pic>
      <p:pic>
        <p:nvPicPr>
          <p:cNvPr id="11" name="Picture 10"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7047477" y="2113102"/>
            <a:ext cx="292221" cy="245088"/>
          </a:xfrm>
          <a:prstGeom prst="rect">
            <a:avLst/>
          </a:prstGeom>
        </p:spPr>
      </p:pic>
      <p:pic>
        <p:nvPicPr>
          <p:cNvPr id="13" name="Picture 12"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6055925" y="3550207"/>
            <a:ext cx="292221" cy="245088"/>
          </a:xfrm>
          <a:prstGeom prst="rect">
            <a:avLst/>
          </a:prstGeom>
        </p:spPr>
      </p:pic>
      <p:pic>
        <p:nvPicPr>
          <p:cNvPr id="14" name="Picture 13"/>
          <p:cNvPicPr>
            <a:picLocks noChangeAspect="1"/>
          </p:cNvPicPr>
          <p:nvPr/>
        </p:nvPicPr>
        <p:blipFill>
          <a:blip r:embed="rId4"/>
          <a:stretch>
            <a:fillRect/>
          </a:stretch>
        </p:blipFill>
        <p:spPr>
          <a:xfrm>
            <a:off x="152400" y="6381050"/>
            <a:ext cx="682413" cy="349956"/>
          </a:xfrm>
          <a:prstGeom prst="rect">
            <a:avLst/>
          </a:prstGeom>
        </p:spPr>
      </p:pic>
      <p:pic>
        <p:nvPicPr>
          <p:cNvPr id="15" name="Picture 14"/>
          <p:cNvPicPr>
            <a:picLocks noChangeAspect="1"/>
          </p:cNvPicPr>
          <p:nvPr/>
        </p:nvPicPr>
        <p:blipFill>
          <a:blip r:embed="rId4"/>
          <a:stretch>
            <a:fillRect/>
          </a:stretch>
        </p:blipFill>
        <p:spPr>
          <a:xfrm>
            <a:off x="304800" y="6533450"/>
            <a:ext cx="682413" cy="349956"/>
          </a:xfrm>
          <a:prstGeom prst="rect">
            <a:avLst/>
          </a:prstGeom>
        </p:spPr>
      </p:pic>
      <p:pic>
        <p:nvPicPr>
          <p:cNvPr id="16" name="Picture 15"/>
          <p:cNvPicPr>
            <a:picLocks noChangeAspect="1"/>
          </p:cNvPicPr>
          <p:nvPr/>
        </p:nvPicPr>
        <p:blipFill>
          <a:blip r:embed="rId4"/>
          <a:stretch>
            <a:fillRect/>
          </a:stretch>
        </p:blipFill>
        <p:spPr>
          <a:xfrm>
            <a:off x="457200" y="6685850"/>
            <a:ext cx="682413" cy="349956"/>
          </a:xfrm>
          <a:prstGeom prst="rect">
            <a:avLst/>
          </a:prstGeom>
        </p:spPr>
      </p:pic>
      <p:pic>
        <p:nvPicPr>
          <p:cNvPr id="17" name="Picture 16"/>
          <p:cNvPicPr>
            <a:picLocks noChangeAspect="1"/>
          </p:cNvPicPr>
          <p:nvPr/>
        </p:nvPicPr>
        <p:blipFill>
          <a:blip r:embed="rId4"/>
          <a:stretch>
            <a:fillRect/>
          </a:stretch>
        </p:blipFill>
        <p:spPr>
          <a:xfrm>
            <a:off x="609600" y="6838250"/>
            <a:ext cx="682413" cy="349956"/>
          </a:xfrm>
          <a:prstGeom prst="rect">
            <a:avLst/>
          </a:prstGeom>
        </p:spPr>
      </p:pic>
      <p:pic>
        <p:nvPicPr>
          <p:cNvPr id="18" name="Picture 17" descr="Untitled.png"/>
          <p:cNvPicPr>
            <a:picLocks noChangeAspect="1"/>
          </p:cNvPicPr>
          <p:nvPr/>
        </p:nvPicPr>
        <p:blipFill rotWithShape="1">
          <a:blip r:embed="rId5">
            <a:extLst>
              <a:ext uri="{28A0092B-C50C-407E-A947-70E740481C1C}">
                <a14:useLocalDpi xmlns:a14="http://schemas.microsoft.com/office/drawing/2010/main" val="0"/>
              </a:ext>
            </a:extLst>
          </a:blip>
          <a:srcRect l="5842" t="9842" r="26322" b="31160"/>
          <a:stretch/>
        </p:blipFill>
        <p:spPr>
          <a:xfrm>
            <a:off x="5537093" y="2239212"/>
            <a:ext cx="531238" cy="256228"/>
          </a:xfrm>
          <a:prstGeom prst="rect">
            <a:avLst/>
          </a:prstGeom>
        </p:spPr>
      </p:pic>
      <p:sp>
        <p:nvSpPr>
          <p:cNvPr id="20" name="TextBox 19"/>
          <p:cNvSpPr txBox="1"/>
          <p:nvPr/>
        </p:nvSpPr>
        <p:spPr>
          <a:xfrm>
            <a:off x="5046886" y="2473159"/>
            <a:ext cx="1621620" cy="369332"/>
          </a:xfrm>
          <a:prstGeom prst="rect">
            <a:avLst/>
          </a:prstGeom>
          <a:solidFill>
            <a:schemeClr val="bg1">
              <a:alpha val="75000"/>
            </a:schemeClr>
          </a:solidFill>
        </p:spPr>
        <p:txBody>
          <a:bodyPr wrap="none" rtlCol="0">
            <a:spAutoFit/>
          </a:bodyPr>
          <a:lstStyle/>
          <a:p>
            <a:pPr>
              <a:buNone/>
            </a:pPr>
            <a:r>
              <a:rPr lang="en-US" sz="1800" dirty="0"/>
              <a:t>OSG Connect</a:t>
            </a:r>
          </a:p>
        </p:txBody>
      </p:sp>
      <p:pic>
        <p:nvPicPr>
          <p:cNvPr id="21" name="Picture 20" descr="noun_boxes_1828338.png"/>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5885236" y="2343485"/>
            <a:ext cx="292221" cy="245088"/>
          </a:xfrm>
          <a:prstGeom prst="rect">
            <a:avLst/>
          </a:prstGeom>
        </p:spPr>
      </p:pic>
      <p:cxnSp>
        <p:nvCxnSpPr>
          <p:cNvPr id="23" name="Straight Arrow Connector 22"/>
          <p:cNvCxnSpPr>
            <a:endCxn id="11" idx="1"/>
          </p:cNvCxnSpPr>
          <p:nvPr/>
        </p:nvCxnSpPr>
        <p:spPr bwMode="auto">
          <a:xfrm flipV="1">
            <a:off x="6194412" y="2235646"/>
            <a:ext cx="853065" cy="21523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4" name="Straight Arrow Connector 23"/>
          <p:cNvCxnSpPr>
            <a:endCxn id="13" idx="0"/>
          </p:cNvCxnSpPr>
          <p:nvPr/>
        </p:nvCxnSpPr>
        <p:spPr bwMode="auto">
          <a:xfrm>
            <a:off x="6060720" y="2818509"/>
            <a:ext cx="141316" cy="73169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7" name="Straight Arrow Connector 26"/>
          <p:cNvCxnSpPr/>
          <p:nvPr/>
        </p:nvCxnSpPr>
        <p:spPr bwMode="auto">
          <a:xfrm flipH="1" flipV="1">
            <a:off x="5358836" y="1971842"/>
            <a:ext cx="167115" cy="501316"/>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0" name="Straight Arrow Connector 29"/>
          <p:cNvCxnSpPr>
            <a:endCxn id="9" idx="3"/>
          </p:cNvCxnSpPr>
          <p:nvPr/>
        </p:nvCxnSpPr>
        <p:spPr bwMode="auto">
          <a:xfrm flipH="1" flipV="1">
            <a:off x="2248248" y="1700909"/>
            <a:ext cx="3266562" cy="76111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4" name="Straight Arrow Connector 33"/>
          <p:cNvCxnSpPr>
            <a:endCxn id="6" idx="3"/>
          </p:cNvCxnSpPr>
          <p:nvPr/>
        </p:nvCxnSpPr>
        <p:spPr bwMode="auto">
          <a:xfrm flipH="1">
            <a:off x="2508066" y="2826085"/>
            <a:ext cx="3114579" cy="93935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6" name="Straight Arrow Connector 35"/>
          <p:cNvCxnSpPr>
            <a:endCxn id="7" idx="3"/>
          </p:cNvCxnSpPr>
          <p:nvPr/>
        </p:nvCxnSpPr>
        <p:spPr bwMode="auto">
          <a:xfrm flipH="1">
            <a:off x="2393081" y="2818509"/>
            <a:ext cx="3199716" cy="78740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39" name="Straight Arrow Connector 38"/>
          <p:cNvCxnSpPr>
            <a:endCxn id="8" idx="3"/>
          </p:cNvCxnSpPr>
          <p:nvPr/>
        </p:nvCxnSpPr>
        <p:spPr bwMode="auto">
          <a:xfrm flipH="1">
            <a:off x="2560196" y="2807368"/>
            <a:ext cx="3054883" cy="35292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7216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Arial" charset="0"/>
              </a:rPr>
              <a:t>On Someone Else’s Computer</a:t>
            </a:r>
          </a:p>
        </p:txBody>
      </p:sp>
      <p:sp>
        <p:nvSpPr>
          <p:cNvPr id="3" name="Content Placeholder 2"/>
          <p:cNvSpPr>
            <a:spLocks noGrp="1"/>
          </p:cNvSpPr>
          <p:nvPr>
            <p:ph idx="1"/>
          </p:nvPr>
        </p:nvSpPr>
        <p:spPr>
          <a:xfrm>
            <a:off x="774701" y="1111250"/>
            <a:ext cx="7870825" cy="4128823"/>
          </a:xfrm>
        </p:spPr>
        <p:txBody>
          <a:bodyPr/>
          <a:lstStyle/>
          <a:p>
            <a:pPr>
              <a:defRPr/>
            </a:pPr>
            <a:r>
              <a:rPr lang="en-US" sz="2800" dirty="0">
                <a:ea typeface="+mn-ea"/>
                <a:cs typeface="+mn-cs"/>
              </a:rPr>
              <a:t>What’s already there? </a:t>
            </a:r>
          </a:p>
          <a:p>
            <a:pPr lvl="1">
              <a:defRPr/>
            </a:pPr>
            <a:r>
              <a:rPr lang="en-US" sz="2400" dirty="0">
                <a:ea typeface="+mn-ea"/>
                <a:cs typeface="+mn-cs"/>
              </a:rPr>
              <a:t>Is R installed? Or Python? What about the packages you need? </a:t>
            </a:r>
          </a:p>
          <a:p>
            <a:pPr>
              <a:defRPr/>
            </a:pPr>
            <a:r>
              <a:rPr lang="en-US" sz="2800" dirty="0">
                <a:ea typeface="+mn-ea"/>
                <a:cs typeface="+mn-cs"/>
              </a:rPr>
              <a:t>Do you know where anything is? </a:t>
            </a:r>
          </a:p>
          <a:p>
            <a:pPr>
              <a:defRPr/>
            </a:pPr>
            <a:r>
              <a:rPr lang="en-US" sz="2800" dirty="0">
                <a:ea typeface="+mn-ea"/>
                <a:cs typeface="+mn-cs"/>
              </a:rPr>
              <a:t>Are you allowed to change whatever you want? </a:t>
            </a:r>
          </a:p>
        </p:txBody>
      </p:sp>
      <p:sp>
        <p:nvSpPr>
          <p:cNvPr id="2150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557B08CE-1786-1240-A595-37B30A38AB31}" type="slidenum">
              <a:rPr lang="en-US" sz="1400">
                <a:solidFill>
                  <a:srgbClr val="FF8000"/>
                </a:solidFill>
              </a:rPr>
              <a:pPr/>
              <a:t>6</a:t>
            </a:fld>
            <a:endParaRPr lang="en-US" sz="1400">
              <a:solidFill>
                <a:srgbClr val="FF8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Commands</a:t>
            </a:r>
          </a:p>
        </p:txBody>
      </p:sp>
      <p:sp>
        <p:nvSpPr>
          <p:cNvPr id="3" name="Content Placeholder 2"/>
          <p:cNvSpPr>
            <a:spLocks noGrp="1"/>
          </p:cNvSpPr>
          <p:nvPr>
            <p:ph idx="1"/>
          </p:nvPr>
        </p:nvSpPr>
        <p:spPr>
          <a:xfrm>
            <a:off x="774700" y="1111250"/>
            <a:ext cx="7772400" cy="4213838"/>
          </a:xfrm>
        </p:spPr>
        <p:txBody>
          <a:bodyPr/>
          <a:lstStyle/>
          <a:p>
            <a:r>
              <a:rPr lang="en-US" dirty="0"/>
              <a:t>See what modules are available</a:t>
            </a:r>
          </a:p>
          <a:p>
            <a:endParaRPr lang="en-US" dirty="0"/>
          </a:p>
          <a:p>
            <a:endParaRPr lang="en-US" dirty="0"/>
          </a:p>
          <a:p>
            <a:r>
              <a:rPr lang="en-US" dirty="0"/>
              <a:t>Load a module</a:t>
            </a:r>
          </a:p>
          <a:p>
            <a:endParaRPr lang="en-US" dirty="0"/>
          </a:p>
          <a:p>
            <a:r>
              <a:rPr lang="en-US" dirty="0"/>
              <a:t>See loaded modules</a:t>
            </a:r>
          </a:p>
        </p:txBody>
      </p:sp>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60</a:t>
            </a:fld>
            <a:endParaRPr lang="en-US"/>
          </a:p>
        </p:txBody>
      </p:sp>
      <p:sp>
        <p:nvSpPr>
          <p:cNvPr id="5" name="TextBox 4"/>
          <p:cNvSpPr txBox="1"/>
          <p:nvPr/>
        </p:nvSpPr>
        <p:spPr>
          <a:xfrm>
            <a:off x="1120449" y="1740378"/>
            <a:ext cx="7068208" cy="1138773"/>
          </a:xfrm>
          <a:prstGeom prst="rect">
            <a:avLst/>
          </a:prstGeom>
          <a:solidFill>
            <a:schemeClr val="tx1"/>
          </a:solidFill>
        </p:spPr>
        <p:txBody>
          <a:bodyPr wrap="square" rtlCol="0">
            <a:spAutoFit/>
          </a:bodyPr>
          <a:lstStyle/>
          <a:p>
            <a:pPr>
              <a:buNone/>
            </a:pPr>
            <a:r>
              <a:rPr lang="en-US" sz="2000" dirty="0">
                <a:solidFill>
                  <a:schemeClr val="bg1"/>
                </a:solidFill>
                <a:latin typeface="Courier"/>
                <a:cs typeface="Courier"/>
              </a:rPr>
              <a:t>[~]$ </a:t>
            </a:r>
            <a:r>
              <a:rPr lang="en-US" sz="2000" b="1" dirty="0">
                <a:solidFill>
                  <a:schemeClr val="bg1"/>
                </a:solidFill>
                <a:latin typeface="Courier"/>
                <a:cs typeface="Courier"/>
              </a:rPr>
              <a:t>module avail</a:t>
            </a:r>
          </a:p>
          <a:p>
            <a:pPr>
              <a:buNone/>
            </a:pPr>
            <a:endParaRPr lang="en-US" sz="2000" b="1" dirty="0">
              <a:solidFill>
                <a:schemeClr val="bg1"/>
              </a:solidFill>
              <a:latin typeface="Courier"/>
              <a:cs typeface="Courier"/>
            </a:endParaRPr>
          </a:p>
          <a:p>
            <a:pPr>
              <a:buNone/>
            </a:pPr>
            <a:r>
              <a:rPr lang="en-US" sz="2000" dirty="0">
                <a:solidFill>
                  <a:schemeClr val="bg1"/>
                </a:solidFill>
                <a:latin typeface="Courier"/>
                <a:cs typeface="Courier"/>
              </a:rPr>
              <a:t>[~]$ </a:t>
            </a:r>
            <a:r>
              <a:rPr lang="en-US" sz="2000" b="1" dirty="0">
                <a:solidFill>
                  <a:schemeClr val="bg1"/>
                </a:solidFill>
                <a:latin typeface="Courier"/>
                <a:cs typeface="Courier"/>
              </a:rPr>
              <a:t>module spider </a:t>
            </a:r>
            <a:r>
              <a:rPr lang="en-US" sz="2000" b="1" dirty="0" err="1">
                <a:solidFill>
                  <a:schemeClr val="bg1"/>
                </a:solidFill>
                <a:latin typeface="Courier"/>
                <a:cs typeface="Courier"/>
              </a:rPr>
              <a:t>lammps</a:t>
            </a:r>
            <a:endParaRPr lang="en-US" sz="2000" dirty="0">
              <a:solidFill>
                <a:schemeClr val="bg1"/>
              </a:solidFill>
              <a:latin typeface="Courier"/>
              <a:cs typeface="Courier"/>
            </a:endParaRPr>
          </a:p>
        </p:txBody>
      </p:sp>
      <p:sp>
        <p:nvSpPr>
          <p:cNvPr id="6" name="TextBox 5"/>
          <p:cNvSpPr txBox="1"/>
          <p:nvPr/>
        </p:nvSpPr>
        <p:spPr>
          <a:xfrm>
            <a:off x="1139157" y="3496988"/>
            <a:ext cx="7068208" cy="400110"/>
          </a:xfrm>
          <a:prstGeom prst="rect">
            <a:avLst/>
          </a:prstGeom>
          <a:solidFill>
            <a:schemeClr val="tx1"/>
          </a:solidFill>
        </p:spPr>
        <p:txBody>
          <a:bodyPr wrap="square" rtlCol="0">
            <a:spAutoFit/>
          </a:bodyPr>
          <a:lstStyle/>
          <a:p>
            <a:pPr>
              <a:buNone/>
            </a:pPr>
            <a:r>
              <a:rPr lang="en-US" sz="2000" b="1" dirty="0">
                <a:solidFill>
                  <a:schemeClr val="bg1"/>
                </a:solidFill>
                <a:latin typeface="Courier New"/>
                <a:cs typeface="Courier New"/>
              </a:rPr>
              <a:t>[~]$ module load </a:t>
            </a:r>
            <a:r>
              <a:rPr lang="en-US" sz="2000" b="1" dirty="0" err="1">
                <a:solidFill>
                  <a:schemeClr val="bg1"/>
                </a:solidFill>
                <a:latin typeface="Courier New"/>
                <a:cs typeface="Courier New"/>
              </a:rPr>
              <a:t>lammps</a:t>
            </a:r>
            <a:r>
              <a:rPr lang="en-US" sz="2000" b="1" dirty="0">
                <a:solidFill>
                  <a:schemeClr val="bg1"/>
                </a:solidFill>
                <a:latin typeface="Courier New"/>
                <a:cs typeface="Courier New"/>
              </a:rPr>
              <a:t>/20180822 </a:t>
            </a:r>
          </a:p>
        </p:txBody>
      </p:sp>
      <p:sp>
        <p:nvSpPr>
          <p:cNvPr id="7" name="TextBox 6"/>
          <p:cNvSpPr txBox="1"/>
          <p:nvPr/>
        </p:nvSpPr>
        <p:spPr>
          <a:xfrm>
            <a:off x="1124442" y="4629739"/>
            <a:ext cx="7068208" cy="400110"/>
          </a:xfrm>
          <a:prstGeom prst="rect">
            <a:avLst/>
          </a:prstGeom>
          <a:solidFill>
            <a:schemeClr val="tx1"/>
          </a:solidFill>
        </p:spPr>
        <p:txBody>
          <a:bodyPr wrap="square" rtlCol="0">
            <a:spAutoFit/>
          </a:bodyPr>
          <a:lstStyle/>
          <a:p>
            <a:pPr>
              <a:buNone/>
            </a:pPr>
            <a:r>
              <a:rPr lang="en-US" sz="2000" dirty="0">
                <a:solidFill>
                  <a:schemeClr val="bg1"/>
                </a:solidFill>
                <a:latin typeface="Courier"/>
                <a:cs typeface="Courier"/>
              </a:rPr>
              <a:t>[~]$ </a:t>
            </a:r>
            <a:r>
              <a:rPr lang="en-US" sz="2000" b="1" dirty="0">
                <a:solidFill>
                  <a:schemeClr val="bg1"/>
                </a:solidFill>
                <a:latin typeface="Courier"/>
                <a:cs typeface="Courier"/>
              </a:rPr>
              <a:t>module list</a:t>
            </a:r>
            <a:endParaRPr lang="en-US" sz="2000" dirty="0">
              <a:solidFill>
                <a:schemeClr val="bg1"/>
              </a:solidFill>
              <a:latin typeface="Courier"/>
              <a:cs typeface="Courier"/>
            </a:endParaRPr>
          </a:p>
        </p:txBody>
      </p:sp>
    </p:spTree>
    <p:extLst>
      <p:ext uri="{BB962C8B-B14F-4D97-AF65-F5344CB8AC3E}">
        <p14:creationId xmlns:p14="http://schemas.microsoft.com/office/powerpoint/2010/main" val="3752974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Workflow</a:t>
            </a:r>
          </a:p>
        </p:txBody>
      </p:sp>
      <p:sp>
        <p:nvSpPr>
          <p:cNvPr id="3" name="Content Placeholder 2"/>
          <p:cNvSpPr>
            <a:spLocks noGrp="1"/>
          </p:cNvSpPr>
          <p:nvPr>
            <p:ph idx="1"/>
          </p:nvPr>
        </p:nvSpPr>
        <p:spPr/>
        <p:txBody>
          <a:bodyPr/>
          <a:lstStyle/>
          <a:p>
            <a:pPr marL="514350" indent="-514350">
              <a:buFont typeface="+mj-lt"/>
              <a:buAutoNum type="arabicPeriod"/>
            </a:pPr>
            <a:r>
              <a:rPr lang="en-US" dirty="0"/>
              <a:t>Find a module for your software.</a:t>
            </a:r>
          </a:p>
          <a:p>
            <a:pPr marL="514350" indent="-514350">
              <a:buFont typeface="+mj-lt"/>
              <a:buAutoNum type="arabicPeriod"/>
            </a:pPr>
            <a:r>
              <a:rPr lang="en-US" dirty="0"/>
              <a:t>Write a wrapper script that loads the module and runs your code.</a:t>
            </a:r>
          </a:p>
          <a:p>
            <a:pPr marL="514350" indent="-514350">
              <a:buFont typeface="+mj-lt"/>
              <a:buAutoNum type="arabicPeriod"/>
            </a:pPr>
            <a:r>
              <a:rPr lang="en-US" dirty="0"/>
              <a:t>Include requirements to ensure that your job has access to modules.</a:t>
            </a:r>
          </a:p>
        </p:txBody>
      </p:sp>
      <p:sp>
        <p:nvSpPr>
          <p:cNvPr id="4" name="Slide Number Placeholder 3"/>
          <p:cNvSpPr>
            <a:spLocks noGrp="1"/>
          </p:cNvSpPr>
          <p:nvPr>
            <p:ph type="sldNum" sz="quarter" idx="10"/>
          </p:nvPr>
        </p:nvSpPr>
        <p:spPr/>
        <p:txBody>
          <a:bodyPr/>
          <a:lstStyle/>
          <a:p>
            <a:pPr>
              <a:defRPr/>
            </a:pPr>
            <a:fld id="{B77994E2-051A-DA48-858F-1FC58897A898}" type="slidenum">
              <a:rPr lang="en-US" smtClean="0"/>
              <a:pPr>
                <a:defRPr/>
              </a:pPr>
              <a:t>61</a:t>
            </a:fld>
            <a:endParaRPr lang="en-US"/>
          </a:p>
        </p:txBody>
      </p:sp>
      <p:sp>
        <p:nvSpPr>
          <p:cNvPr id="5" name="TextBox 4"/>
          <p:cNvSpPr txBox="1"/>
          <p:nvPr/>
        </p:nvSpPr>
        <p:spPr>
          <a:xfrm>
            <a:off x="545911" y="4165021"/>
            <a:ext cx="7988118" cy="707886"/>
          </a:xfrm>
          <a:prstGeom prst="rect">
            <a:avLst/>
          </a:prstGeom>
          <a:solidFill>
            <a:schemeClr val="accent5">
              <a:lumMod val="20000"/>
              <a:lumOff val="80000"/>
            </a:schemeClr>
          </a:solidFill>
        </p:spPr>
        <p:txBody>
          <a:bodyPr wrap="square" rtlCol="0">
            <a:spAutoFit/>
          </a:bodyPr>
          <a:lstStyle/>
          <a:p>
            <a:pPr>
              <a:buNone/>
            </a:pPr>
            <a:r>
              <a:rPr lang="en-US" sz="2000" b="1" dirty="0">
                <a:latin typeface="Courier New"/>
                <a:cs typeface="Courier New"/>
              </a:rPr>
              <a:t>requirements = (HAS_MODULES =?= true) &amp;&amp; (OSGVO_OS_STRING == “RHEL7”) &amp;&amp; (</a:t>
            </a:r>
            <a:r>
              <a:rPr lang="en-US" sz="2000" b="1" dirty="0" err="1">
                <a:latin typeface="Courier New"/>
                <a:cs typeface="Courier New"/>
              </a:rPr>
              <a:t>OpSys</a:t>
            </a:r>
            <a:r>
              <a:rPr lang="en-US" sz="2000" b="1" dirty="0">
                <a:latin typeface="Courier New"/>
                <a:cs typeface="Courier New"/>
              </a:rPr>
              <a:t> == “LINUX”)</a:t>
            </a:r>
          </a:p>
        </p:txBody>
      </p:sp>
    </p:spTree>
    <p:extLst>
      <p:ext uri="{BB962C8B-B14F-4D97-AF65-F5344CB8AC3E}">
        <p14:creationId xmlns:p14="http://schemas.microsoft.com/office/powerpoint/2010/main" val="740789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dirty="0">
                <a:latin typeface="Arial" charset="0"/>
              </a:rPr>
              <a:t>Module Workflow</a:t>
            </a:r>
          </a:p>
        </p:txBody>
      </p:sp>
      <p:sp>
        <p:nvSpPr>
          <p:cNvPr id="47106"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71AC78C8-10C2-A843-882E-D2283988E32F}" type="slidenum">
              <a:rPr lang="en-US" sz="1400">
                <a:solidFill>
                  <a:srgbClr val="FF8000"/>
                </a:solidFill>
              </a:rPr>
              <a:pPr/>
              <a:t>62</a:t>
            </a:fld>
            <a:endParaRPr lang="en-US" sz="1400">
              <a:solidFill>
                <a:srgbClr val="FF8000"/>
              </a:solidFill>
            </a:endParaRPr>
          </a:p>
        </p:txBody>
      </p:sp>
      <p:sp>
        <p:nvSpPr>
          <p:cNvPr id="47107" name="Rounded Rectangle 2"/>
          <p:cNvSpPr>
            <a:spLocks noChangeArrowheads="1"/>
          </p:cNvSpPr>
          <p:nvPr/>
        </p:nvSpPr>
        <p:spPr bwMode="auto">
          <a:xfrm>
            <a:off x="346659" y="2077285"/>
            <a:ext cx="2493962" cy="22932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08" name="Rounded Rectangle 29"/>
          <p:cNvSpPr>
            <a:spLocks noChangeArrowheads="1"/>
          </p:cNvSpPr>
          <p:nvPr/>
        </p:nvSpPr>
        <p:spPr bwMode="auto">
          <a:xfrm>
            <a:off x="4421188" y="1516063"/>
            <a:ext cx="1739801" cy="17592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11" name="TextBox 33"/>
          <p:cNvSpPr txBox="1">
            <a:spLocks noChangeArrowheads="1"/>
          </p:cNvSpPr>
          <p:nvPr/>
        </p:nvSpPr>
        <p:spPr bwMode="auto">
          <a:xfrm>
            <a:off x="488950" y="1440657"/>
            <a:ext cx="20831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Submit server</a:t>
            </a:r>
          </a:p>
        </p:txBody>
      </p:sp>
      <p:sp>
        <p:nvSpPr>
          <p:cNvPr id="47112" name="TextBox 34"/>
          <p:cNvSpPr txBox="1">
            <a:spLocks noChangeArrowheads="1"/>
          </p:cNvSpPr>
          <p:nvPr/>
        </p:nvSpPr>
        <p:spPr bwMode="auto">
          <a:xfrm>
            <a:off x="3976689" y="1108605"/>
            <a:ext cx="22373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a:t>Execute server</a:t>
            </a:r>
          </a:p>
        </p:txBody>
      </p:sp>
      <p:cxnSp>
        <p:nvCxnSpPr>
          <p:cNvPr id="47113" name="Straight Arrow Connector 9"/>
          <p:cNvCxnSpPr>
            <a:cxnSpLocks noChangeShapeType="1"/>
            <a:stCxn id="47107" idx="3"/>
            <a:endCxn id="47108" idx="1"/>
          </p:cNvCxnSpPr>
          <p:nvPr/>
        </p:nvCxnSpPr>
        <p:spPr bwMode="auto">
          <a:xfrm flipV="1">
            <a:off x="2840621" y="2395663"/>
            <a:ext cx="1580567" cy="828228"/>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cxnSp>
        <p:nvCxnSpPr>
          <p:cNvPr id="47114" name="Straight Arrow Connector 15"/>
          <p:cNvCxnSpPr>
            <a:cxnSpLocks noChangeShapeType="1"/>
            <a:stCxn id="47107" idx="3"/>
            <a:endCxn id="45" idx="1"/>
          </p:cNvCxnSpPr>
          <p:nvPr/>
        </p:nvCxnSpPr>
        <p:spPr bwMode="auto">
          <a:xfrm>
            <a:off x="2840621" y="3223891"/>
            <a:ext cx="3593519" cy="170839"/>
          </a:xfrm>
          <a:prstGeom prst="straightConnector1">
            <a:avLst/>
          </a:prstGeom>
          <a:noFill/>
          <a:ln w="9525">
            <a:solidFill>
              <a:srgbClr val="0000CC"/>
            </a:solidFill>
            <a:round/>
            <a:headEnd/>
            <a:tailEnd type="arrow" w="med" len="med"/>
          </a:ln>
          <a:extLst>
            <a:ext uri="{909E8E84-426E-40dd-AFC4-6F175D3DCCD1}">
              <a14:hiddenFill xmlns:a14="http://schemas.microsoft.com/office/drawing/2010/main" xmlns="">
                <a:noFill/>
              </a14:hiddenFill>
            </a:ext>
          </a:extLst>
        </p:spPr>
      </p:cxnSp>
      <p:sp>
        <p:nvSpPr>
          <p:cNvPr id="47126" name="TextBox 58"/>
          <p:cNvSpPr txBox="1">
            <a:spLocks noChangeArrowheads="1"/>
          </p:cNvSpPr>
          <p:nvPr/>
        </p:nvSpPr>
        <p:spPr bwMode="auto">
          <a:xfrm>
            <a:off x="584686" y="2184948"/>
            <a:ext cx="213391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dirty="0"/>
              <a:t>wrapper script</a:t>
            </a:r>
          </a:p>
        </p:txBody>
      </p:sp>
      <p:sp>
        <p:nvSpPr>
          <p:cNvPr id="47127" name="TextBox 59"/>
          <p:cNvSpPr txBox="1">
            <a:spLocks noChangeArrowheads="1"/>
          </p:cNvSpPr>
          <p:nvPr/>
        </p:nvSpPr>
        <p:spPr bwMode="auto">
          <a:xfrm>
            <a:off x="2120230" y="4417701"/>
            <a:ext cx="2540087" cy="718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lnSpc>
                <a:spcPts val="2400"/>
              </a:lnSpc>
              <a:buFontTx/>
              <a:buNone/>
            </a:pPr>
            <a:r>
              <a:rPr lang="en-US" dirty="0"/>
              <a:t>software modules</a:t>
            </a:r>
          </a:p>
        </p:txBody>
      </p:sp>
      <p:sp>
        <p:nvSpPr>
          <p:cNvPr id="45" name="Rounded Rectangle 29"/>
          <p:cNvSpPr>
            <a:spLocks noChangeArrowheads="1"/>
          </p:cNvSpPr>
          <p:nvPr/>
        </p:nvSpPr>
        <p:spPr bwMode="auto">
          <a:xfrm>
            <a:off x="6434140" y="2515130"/>
            <a:ext cx="1739801" cy="17592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 name="Rounded Rectangle 29"/>
          <p:cNvSpPr>
            <a:spLocks noChangeArrowheads="1"/>
          </p:cNvSpPr>
          <p:nvPr/>
        </p:nvSpPr>
        <p:spPr bwMode="auto">
          <a:xfrm>
            <a:off x="4562447" y="3673726"/>
            <a:ext cx="1739801" cy="17592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pic>
        <p:nvPicPr>
          <p:cNvPr id="8" name="Picture 7" descr="noun_boxes_1828338.png"/>
          <p:cNvPicPr>
            <a:picLocks noChangeAspect="1"/>
          </p:cNvPicPr>
          <p:nvPr/>
        </p:nvPicPr>
        <p:blipFill rotWithShape="1">
          <a:blip r:embed="rId2">
            <a:extLst>
              <a:ext uri="{28A0092B-C50C-407E-A947-70E740481C1C}">
                <a14:useLocalDpi xmlns:a14="http://schemas.microsoft.com/office/drawing/2010/main" val="0"/>
              </a:ext>
            </a:extLst>
          </a:blip>
          <a:srcRect b="16129"/>
          <a:stretch/>
        </p:blipFill>
        <p:spPr>
          <a:xfrm>
            <a:off x="2495270" y="3820788"/>
            <a:ext cx="690702" cy="579298"/>
          </a:xfrm>
          <a:prstGeom prst="rect">
            <a:avLst/>
          </a:prstGeom>
        </p:spPr>
      </p:pic>
      <p:pic>
        <p:nvPicPr>
          <p:cNvPr id="53" name="Picture 52" descr="noun_boxes_1828338.png"/>
          <p:cNvPicPr>
            <a:picLocks noChangeAspect="1"/>
          </p:cNvPicPr>
          <p:nvPr/>
        </p:nvPicPr>
        <p:blipFill rotWithShape="1">
          <a:blip r:embed="rId2">
            <a:extLst>
              <a:ext uri="{28A0092B-C50C-407E-A947-70E740481C1C}">
                <a14:useLocalDpi xmlns:a14="http://schemas.microsoft.com/office/drawing/2010/main" val="0"/>
              </a:ext>
            </a:extLst>
          </a:blip>
          <a:srcRect b="16129"/>
          <a:stretch/>
        </p:blipFill>
        <p:spPr>
          <a:xfrm>
            <a:off x="5815638" y="2776297"/>
            <a:ext cx="690702" cy="579298"/>
          </a:xfrm>
          <a:prstGeom prst="rect">
            <a:avLst/>
          </a:prstGeom>
        </p:spPr>
      </p:pic>
      <p:pic>
        <p:nvPicPr>
          <p:cNvPr id="55" name="Picture 54" descr="noun_boxes_1828338.png"/>
          <p:cNvPicPr>
            <a:picLocks noChangeAspect="1"/>
          </p:cNvPicPr>
          <p:nvPr/>
        </p:nvPicPr>
        <p:blipFill rotWithShape="1">
          <a:blip r:embed="rId2">
            <a:extLst>
              <a:ext uri="{28A0092B-C50C-407E-A947-70E740481C1C}">
                <a14:useLocalDpi xmlns:a14="http://schemas.microsoft.com/office/drawing/2010/main" val="0"/>
              </a:ext>
            </a:extLst>
          </a:blip>
          <a:srcRect b="16129"/>
          <a:stretch/>
        </p:blipFill>
        <p:spPr>
          <a:xfrm>
            <a:off x="7828590" y="3777473"/>
            <a:ext cx="690702" cy="579298"/>
          </a:xfrm>
          <a:prstGeom prst="rect">
            <a:avLst/>
          </a:prstGeom>
        </p:spPr>
      </p:pic>
      <p:cxnSp>
        <p:nvCxnSpPr>
          <p:cNvPr id="10" name="Straight Connector 9">
            <a:extLst>
              <a:ext uri="{FF2B5EF4-FFF2-40B4-BE49-F238E27FC236}">
                <a16:creationId xmlns:a16="http://schemas.microsoft.com/office/drawing/2014/main" id="{B00E7467-DBB8-B748-B123-666936E11C2C}"/>
              </a:ext>
            </a:extLst>
          </p:cNvPr>
          <p:cNvCxnSpPr/>
          <p:nvPr/>
        </p:nvCxnSpPr>
        <p:spPr bwMode="auto">
          <a:xfrm>
            <a:off x="4562447" y="3673726"/>
            <a:ext cx="1739801" cy="1759200"/>
          </a:xfrm>
          <a:prstGeom prst="line">
            <a:avLst/>
          </a:prstGeom>
          <a:noFill/>
          <a:ln w="3810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64E002C5-DB33-094E-8868-D4BD0CBD01B5}"/>
              </a:ext>
            </a:extLst>
          </p:cNvPr>
          <p:cNvCxnSpPr/>
          <p:nvPr/>
        </p:nvCxnSpPr>
        <p:spPr bwMode="auto">
          <a:xfrm flipH="1">
            <a:off x="4562447" y="3673726"/>
            <a:ext cx="1739801" cy="1759200"/>
          </a:xfrm>
          <a:prstGeom prst="line">
            <a:avLst/>
          </a:prstGeom>
          <a:noFill/>
          <a:ln w="38100" cap="flat" cmpd="sng" algn="ctr">
            <a:solidFill>
              <a:schemeClr val="tx1"/>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4B5D0C8D-136F-FB45-B83F-4A1C8CBF0ED6}"/>
              </a:ext>
            </a:extLst>
          </p:cNvPr>
          <p:cNvCxnSpPr>
            <a:cxnSpLocks/>
            <a:endCxn id="53" idx="0"/>
          </p:cNvCxnSpPr>
          <p:nvPr/>
        </p:nvCxnSpPr>
        <p:spPr bwMode="auto">
          <a:xfrm>
            <a:off x="5445225" y="2020247"/>
            <a:ext cx="715764" cy="756050"/>
          </a:xfrm>
          <a:prstGeom prst="straightConnector1">
            <a:avLst/>
          </a:prstGeom>
          <a:noFill/>
          <a:ln w="9525" cap="flat" cmpd="sng" algn="ctr">
            <a:solidFill>
              <a:srgbClr val="0000CC"/>
            </a:solidFill>
            <a:prstDash val="solid"/>
            <a:round/>
            <a:headEnd type="none" w="med" len="med"/>
            <a:tailEnd type="triangle"/>
          </a:ln>
          <a:effectLst/>
        </p:spPr>
      </p:cxnSp>
      <p:sp>
        <p:nvSpPr>
          <p:cNvPr id="15" name="TextBox 14">
            <a:extLst>
              <a:ext uri="{FF2B5EF4-FFF2-40B4-BE49-F238E27FC236}">
                <a16:creationId xmlns:a16="http://schemas.microsoft.com/office/drawing/2014/main" id="{E827C5D1-F5BB-544D-88AA-DE72535FB932}"/>
              </a:ext>
            </a:extLst>
          </p:cNvPr>
          <p:cNvSpPr txBox="1"/>
          <p:nvPr/>
        </p:nvSpPr>
        <p:spPr>
          <a:xfrm>
            <a:off x="5364043" y="2307444"/>
            <a:ext cx="659155" cy="634020"/>
          </a:xfrm>
          <a:prstGeom prst="rect">
            <a:avLst/>
          </a:prstGeom>
          <a:noFill/>
        </p:spPr>
        <p:txBody>
          <a:bodyPr wrap="none" rtlCol="0">
            <a:spAutoFit/>
          </a:bodyPr>
          <a:lstStyle/>
          <a:p>
            <a:pPr>
              <a:buNone/>
            </a:pPr>
            <a:r>
              <a:rPr lang="en-US" sz="1600" dirty="0"/>
              <a:t>load</a:t>
            </a:r>
          </a:p>
          <a:p>
            <a:pPr>
              <a:buNone/>
            </a:pPr>
            <a:r>
              <a:rPr lang="en-US" sz="1600" dirty="0"/>
              <a:t>+ run</a:t>
            </a:r>
          </a:p>
        </p:txBody>
      </p:sp>
      <p:cxnSp>
        <p:nvCxnSpPr>
          <p:cNvPr id="37" name="Straight Arrow Connector 36">
            <a:extLst>
              <a:ext uri="{FF2B5EF4-FFF2-40B4-BE49-F238E27FC236}">
                <a16:creationId xmlns:a16="http://schemas.microsoft.com/office/drawing/2014/main" id="{0613561D-F91F-184E-AF9D-16E43BE6E3DF}"/>
              </a:ext>
            </a:extLst>
          </p:cNvPr>
          <p:cNvCxnSpPr/>
          <p:nvPr/>
        </p:nvCxnSpPr>
        <p:spPr bwMode="auto">
          <a:xfrm>
            <a:off x="7458262" y="3049176"/>
            <a:ext cx="715764" cy="756050"/>
          </a:xfrm>
          <a:prstGeom prst="straightConnector1">
            <a:avLst/>
          </a:prstGeom>
          <a:noFill/>
          <a:ln w="9525" cap="flat" cmpd="sng" algn="ctr">
            <a:solidFill>
              <a:srgbClr val="0000CC"/>
            </a:solidFill>
            <a:prstDash val="solid"/>
            <a:round/>
            <a:headEnd type="none" w="med" len="med"/>
            <a:tailEnd type="triangle"/>
          </a:ln>
          <a:effectLst/>
        </p:spPr>
      </p:cxnSp>
      <p:sp>
        <p:nvSpPr>
          <p:cNvPr id="38" name="TextBox 37">
            <a:extLst>
              <a:ext uri="{FF2B5EF4-FFF2-40B4-BE49-F238E27FC236}">
                <a16:creationId xmlns:a16="http://schemas.microsoft.com/office/drawing/2014/main" id="{57644501-1FE6-F248-ACB4-9ABBF5DA4EFD}"/>
              </a:ext>
            </a:extLst>
          </p:cNvPr>
          <p:cNvSpPr txBox="1"/>
          <p:nvPr/>
        </p:nvSpPr>
        <p:spPr>
          <a:xfrm>
            <a:off x="7377080" y="3336373"/>
            <a:ext cx="659155" cy="634020"/>
          </a:xfrm>
          <a:prstGeom prst="rect">
            <a:avLst/>
          </a:prstGeom>
          <a:noFill/>
        </p:spPr>
        <p:txBody>
          <a:bodyPr wrap="none" rtlCol="0">
            <a:spAutoFit/>
          </a:bodyPr>
          <a:lstStyle/>
          <a:p>
            <a:pPr>
              <a:buNone/>
            </a:pPr>
            <a:r>
              <a:rPr lang="en-US" sz="1600" dirty="0"/>
              <a:t>load</a:t>
            </a:r>
          </a:p>
          <a:p>
            <a:pPr>
              <a:buNone/>
            </a:pPr>
            <a:r>
              <a:rPr lang="en-US" sz="1600" dirty="0"/>
              <a:t>+ run</a:t>
            </a:r>
          </a:p>
        </p:txBody>
      </p:sp>
      <p:sp>
        <p:nvSpPr>
          <p:cNvPr id="39" name="TextBox 59">
            <a:extLst>
              <a:ext uri="{FF2B5EF4-FFF2-40B4-BE49-F238E27FC236}">
                <a16:creationId xmlns:a16="http://schemas.microsoft.com/office/drawing/2014/main" id="{FF2C1B34-33C9-5945-BED8-D04C9860A4DE}"/>
              </a:ext>
            </a:extLst>
          </p:cNvPr>
          <p:cNvSpPr txBox="1">
            <a:spLocks noChangeArrowheads="1"/>
          </p:cNvSpPr>
          <p:nvPr/>
        </p:nvSpPr>
        <p:spPr bwMode="auto">
          <a:xfrm>
            <a:off x="584686" y="3558177"/>
            <a:ext cx="19659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pPr eaLnBrk="1" hangingPunct="1">
              <a:buFontTx/>
              <a:buNone/>
            </a:pPr>
            <a:r>
              <a:rPr lang="en-US" sz="1600" dirty="0"/>
              <a:t>+ requirements</a:t>
            </a:r>
          </a:p>
        </p:txBody>
      </p:sp>
      <p:pic>
        <p:nvPicPr>
          <p:cNvPr id="40" name="Picture 39">
            <a:extLst>
              <a:ext uri="{FF2B5EF4-FFF2-40B4-BE49-F238E27FC236}">
                <a16:creationId xmlns:a16="http://schemas.microsoft.com/office/drawing/2014/main" id="{6C82C354-877A-BA40-BBA8-7557FA941270}"/>
              </a:ext>
            </a:extLst>
          </p:cNvPr>
          <p:cNvPicPr>
            <a:picLocks noChangeAspect="1"/>
          </p:cNvPicPr>
          <p:nvPr/>
        </p:nvPicPr>
        <p:blipFill rotWithShape="1">
          <a:blip r:embed="rId3"/>
          <a:srcRect b="14241"/>
          <a:stretch/>
        </p:blipFill>
        <p:spPr>
          <a:xfrm>
            <a:off x="4722413" y="1694068"/>
            <a:ext cx="736958" cy="632003"/>
          </a:xfrm>
          <a:prstGeom prst="rect">
            <a:avLst/>
          </a:prstGeom>
        </p:spPr>
      </p:pic>
      <p:pic>
        <p:nvPicPr>
          <p:cNvPr id="41" name="Picture 40">
            <a:extLst>
              <a:ext uri="{FF2B5EF4-FFF2-40B4-BE49-F238E27FC236}">
                <a16:creationId xmlns:a16="http://schemas.microsoft.com/office/drawing/2014/main" id="{5B759A2F-A210-5940-B1DE-1DE329D67D7B}"/>
              </a:ext>
            </a:extLst>
          </p:cNvPr>
          <p:cNvPicPr>
            <a:picLocks noChangeAspect="1"/>
          </p:cNvPicPr>
          <p:nvPr/>
        </p:nvPicPr>
        <p:blipFill rotWithShape="1">
          <a:blip r:embed="rId3"/>
          <a:srcRect b="14241"/>
          <a:stretch/>
        </p:blipFill>
        <p:spPr>
          <a:xfrm>
            <a:off x="6756363" y="2677307"/>
            <a:ext cx="736958" cy="632003"/>
          </a:xfrm>
          <a:prstGeom prst="rect">
            <a:avLst/>
          </a:prstGeom>
        </p:spPr>
      </p:pic>
      <p:pic>
        <p:nvPicPr>
          <p:cNvPr id="42" name="Picture 41">
            <a:extLst>
              <a:ext uri="{FF2B5EF4-FFF2-40B4-BE49-F238E27FC236}">
                <a16:creationId xmlns:a16="http://schemas.microsoft.com/office/drawing/2014/main" id="{EC51AD13-8D1D-C747-B9A1-FD3C52DAD6DD}"/>
              </a:ext>
            </a:extLst>
          </p:cNvPr>
          <p:cNvPicPr>
            <a:picLocks noChangeAspect="1"/>
          </p:cNvPicPr>
          <p:nvPr/>
        </p:nvPicPr>
        <p:blipFill rotWithShape="1">
          <a:blip r:embed="rId3"/>
          <a:srcRect b="14241"/>
          <a:stretch/>
        </p:blipFill>
        <p:spPr>
          <a:xfrm>
            <a:off x="1107765" y="2620424"/>
            <a:ext cx="999907" cy="857504"/>
          </a:xfrm>
          <a:prstGeom prst="rect">
            <a:avLst/>
          </a:prstGeom>
        </p:spPr>
      </p:pic>
    </p:spTree>
    <p:extLst>
      <p:ext uri="{BB962C8B-B14F-4D97-AF65-F5344CB8AC3E}">
        <p14:creationId xmlns:p14="http://schemas.microsoft.com/office/powerpoint/2010/main" val="409511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Arial" charset="0"/>
              </a:rPr>
              <a:t>The Solution</a:t>
            </a:r>
          </a:p>
        </p:txBody>
      </p:sp>
      <p:sp>
        <p:nvSpPr>
          <p:cNvPr id="22530" name="Content Placeholder 2"/>
          <p:cNvSpPr>
            <a:spLocks noGrp="1"/>
          </p:cNvSpPr>
          <p:nvPr>
            <p:ph sz="half" idx="1"/>
          </p:nvPr>
        </p:nvSpPr>
        <p:spPr>
          <a:xfrm>
            <a:off x="382588" y="1111250"/>
            <a:ext cx="4202112" cy="4447646"/>
          </a:xfrm>
        </p:spPr>
        <p:txBody>
          <a:bodyPr/>
          <a:lstStyle/>
          <a:p>
            <a:r>
              <a:rPr lang="en-US" dirty="0">
                <a:latin typeface="Arial" charset="0"/>
              </a:rPr>
              <a:t>Think like a backpacker.</a:t>
            </a:r>
          </a:p>
          <a:p>
            <a:r>
              <a:rPr lang="en-US" dirty="0">
                <a:latin typeface="Arial" charset="0"/>
              </a:rPr>
              <a:t>Take your software with you</a:t>
            </a:r>
          </a:p>
          <a:p>
            <a:pPr lvl="1"/>
            <a:r>
              <a:rPr lang="en-US" dirty="0">
                <a:latin typeface="Arial" charset="0"/>
                <a:cs typeface="ＭＳ Ｐゴシック" charset="0"/>
              </a:rPr>
              <a:t>Install anywhere</a:t>
            </a:r>
          </a:p>
          <a:p>
            <a:pPr lvl="1"/>
            <a:r>
              <a:rPr lang="en-US" dirty="0">
                <a:latin typeface="Arial" charset="0"/>
                <a:cs typeface="ＭＳ Ｐゴシック" charset="0"/>
              </a:rPr>
              <a:t>Run anywhere</a:t>
            </a:r>
          </a:p>
          <a:p>
            <a:r>
              <a:rPr lang="en-US" dirty="0">
                <a:latin typeface="Arial" charset="0"/>
              </a:rPr>
              <a:t>This is called making software </a:t>
            </a:r>
            <a:r>
              <a:rPr lang="en-US" i="1" dirty="0">
                <a:latin typeface="Arial" charset="0"/>
              </a:rPr>
              <a:t>portable</a:t>
            </a:r>
            <a:endParaRPr lang="en-US" altLang="ja-JP" i="1" dirty="0">
              <a:latin typeface="Arial" charset="0"/>
            </a:endParaRPr>
          </a:p>
          <a:p>
            <a:endParaRPr lang="en-US" dirty="0">
              <a:latin typeface="Arial" charset="0"/>
            </a:endParaRPr>
          </a:p>
        </p:txBody>
      </p:sp>
      <p:sp>
        <p:nvSpPr>
          <p:cNvPr id="22532" name="Slide Number Placeholder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tx1"/>
                </a:solidFill>
                <a:latin typeface="Arial" charset="0"/>
                <a:ea typeface="ＭＳ Ｐゴシック" charset="0"/>
              </a:defRPr>
            </a:lvl9pPr>
          </a:lstStyle>
          <a:p>
            <a:fld id="{3D9EBD3A-8B21-824B-BDCD-DC54892BADF8}" type="slidenum">
              <a:rPr lang="en-US" sz="1400">
                <a:solidFill>
                  <a:srgbClr val="FF8000"/>
                </a:solidFill>
              </a:rPr>
              <a:pPr/>
              <a:t>7</a:t>
            </a:fld>
            <a:endParaRPr lang="en-US" sz="1400">
              <a:solidFill>
                <a:srgbClr val="FF8000"/>
              </a:solidFill>
            </a:endParaRPr>
          </a:p>
        </p:txBody>
      </p:sp>
      <p:sp>
        <p:nvSpPr>
          <p:cNvPr id="6" name="TextBox 5">
            <a:extLst>
              <a:ext uri="{FF2B5EF4-FFF2-40B4-BE49-F238E27FC236}">
                <a16:creationId xmlns:a16="http://schemas.microsoft.com/office/drawing/2014/main" id="{1316FF81-10A5-BF49-8E03-CDC39C214783}"/>
              </a:ext>
            </a:extLst>
          </p:cNvPr>
          <p:cNvSpPr txBox="1"/>
          <p:nvPr/>
        </p:nvSpPr>
        <p:spPr>
          <a:xfrm>
            <a:off x="6168949" y="5435785"/>
            <a:ext cx="2765501" cy="246221"/>
          </a:xfrm>
          <a:prstGeom prst="rect">
            <a:avLst/>
          </a:prstGeom>
          <a:noFill/>
        </p:spPr>
        <p:txBody>
          <a:bodyPr wrap="none" rtlCol="0">
            <a:spAutoFit/>
          </a:bodyPr>
          <a:lstStyle/>
          <a:p>
            <a:pPr>
              <a:buNone/>
            </a:pPr>
            <a:r>
              <a:rPr lang="en-US" sz="1000" dirty="0"/>
              <a:t>Photo by </a:t>
            </a:r>
            <a:r>
              <a:rPr lang="en-US" sz="1000" dirty="0">
                <a:hlinkClick r:id="rId2"/>
              </a:rPr>
              <a:t>Derrick Mercer</a:t>
            </a:r>
            <a:r>
              <a:rPr lang="en-US" sz="1000" dirty="0"/>
              <a:t> on </a:t>
            </a:r>
            <a:r>
              <a:rPr lang="en-US" sz="1000" dirty="0">
                <a:hlinkClick r:id="rId3"/>
              </a:rPr>
              <a:t>Flickr</a:t>
            </a:r>
            <a:r>
              <a:rPr lang="en-US" sz="1000" dirty="0"/>
              <a:t>, CC-BY-SA</a:t>
            </a:r>
          </a:p>
        </p:txBody>
      </p:sp>
      <p:pic>
        <p:nvPicPr>
          <p:cNvPr id="5" name="Content Placeholder 4">
            <a:extLst>
              <a:ext uri="{FF2B5EF4-FFF2-40B4-BE49-F238E27FC236}">
                <a16:creationId xmlns:a16="http://schemas.microsoft.com/office/drawing/2014/main" id="{31AC7F10-2174-1D45-B5C7-64DF5EF65767}"/>
              </a:ext>
            </a:extLst>
          </p:cNvPr>
          <p:cNvPicPr>
            <a:picLocks noGrp="1" noChangeAspect="1"/>
          </p:cNvPicPr>
          <p:nvPr>
            <p:ph sz="half" idx="2"/>
          </p:nvPr>
        </p:nvPicPr>
        <p:blipFill>
          <a:blip r:embed="rId4"/>
          <a:stretch>
            <a:fillRect/>
          </a:stretch>
        </p:blipFill>
        <p:spPr>
          <a:xfrm>
            <a:off x="4737100" y="1635125"/>
            <a:ext cx="3810000" cy="28575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B9B917-106A-2840-A380-47DBE6308287}"/>
              </a:ext>
            </a:extLst>
          </p:cNvPr>
          <p:cNvSpPr>
            <a:spLocks noGrp="1"/>
          </p:cNvSpPr>
          <p:nvPr>
            <p:ph type="title"/>
          </p:nvPr>
        </p:nvSpPr>
        <p:spPr/>
        <p:txBody>
          <a:bodyPr/>
          <a:lstStyle/>
          <a:p>
            <a:r>
              <a:rPr lang="en-US" dirty="0"/>
              <a:t>preliminary Concepts</a:t>
            </a:r>
          </a:p>
        </p:txBody>
      </p:sp>
      <p:sp>
        <p:nvSpPr>
          <p:cNvPr id="3" name="Text Placeholder 2">
            <a:extLst>
              <a:ext uri="{FF2B5EF4-FFF2-40B4-BE49-F238E27FC236}">
                <a16:creationId xmlns:a16="http://schemas.microsoft.com/office/drawing/2014/main" id="{6E27F391-A1AA-AA43-85EC-E27EFE57B1D3}"/>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7A0BE360-92CF-4843-8803-BE5A2428B882}"/>
              </a:ext>
            </a:extLst>
          </p:cNvPr>
          <p:cNvSpPr>
            <a:spLocks noGrp="1"/>
          </p:cNvSpPr>
          <p:nvPr>
            <p:ph type="sldNum" sz="quarter" idx="10"/>
          </p:nvPr>
        </p:nvSpPr>
        <p:spPr/>
        <p:txBody>
          <a:bodyPr/>
          <a:lstStyle/>
          <a:p>
            <a:pPr>
              <a:defRPr/>
            </a:pPr>
            <a:fld id="{7F6F5275-A12D-A44F-9B0C-3A444D03215B}" type="slidenum">
              <a:rPr lang="en-US" smtClean="0"/>
              <a:pPr>
                <a:defRPr/>
              </a:pPr>
              <a:t>8</a:t>
            </a:fld>
            <a:endParaRPr lang="en-US"/>
          </a:p>
        </p:txBody>
      </p:sp>
    </p:spTree>
    <p:extLst>
      <p:ext uri="{BB962C8B-B14F-4D97-AF65-F5344CB8AC3E}">
        <p14:creationId xmlns:p14="http://schemas.microsoft.com/office/powerpoint/2010/main" val="58262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2910-B830-5548-851A-3E5D30B7A845}"/>
              </a:ext>
            </a:extLst>
          </p:cNvPr>
          <p:cNvSpPr>
            <a:spLocks noGrp="1"/>
          </p:cNvSpPr>
          <p:nvPr>
            <p:ph type="title"/>
          </p:nvPr>
        </p:nvSpPr>
        <p:spPr/>
        <p:txBody>
          <a:bodyPr/>
          <a:lstStyle/>
          <a:p>
            <a:r>
              <a:rPr lang="en-US" dirty="0"/>
              <a:t>Software Programs Are Files</a:t>
            </a:r>
          </a:p>
        </p:txBody>
      </p:sp>
      <p:sp>
        <p:nvSpPr>
          <p:cNvPr id="3" name="Content Placeholder 2">
            <a:extLst>
              <a:ext uri="{FF2B5EF4-FFF2-40B4-BE49-F238E27FC236}">
                <a16:creationId xmlns:a16="http://schemas.microsoft.com/office/drawing/2014/main" id="{14D0E0E2-04AE-F546-9061-0BE05081B719}"/>
              </a:ext>
            </a:extLst>
          </p:cNvPr>
          <p:cNvSpPr>
            <a:spLocks noGrp="1"/>
          </p:cNvSpPr>
          <p:nvPr>
            <p:ph idx="1"/>
          </p:nvPr>
        </p:nvSpPr>
        <p:spPr/>
        <p:txBody>
          <a:bodyPr/>
          <a:lstStyle/>
          <a:p>
            <a:r>
              <a:rPr lang="en-US" dirty="0"/>
              <a:t>Principle</a:t>
            </a:r>
          </a:p>
          <a:p>
            <a:pPr lvl="1"/>
            <a:r>
              <a:rPr lang="en-US" dirty="0"/>
              <a:t>Software is a set of files.</a:t>
            </a:r>
          </a:p>
          <a:p>
            <a:pPr lvl="1"/>
            <a:r>
              <a:rPr lang="en-US" dirty="0"/>
              <a:t>These files have instructions for the computer to execute.</a:t>
            </a:r>
          </a:p>
          <a:p>
            <a:r>
              <a:rPr lang="en-US" dirty="0"/>
              <a:t>Implications for DHTC</a:t>
            </a:r>
          </a:p>
          <a:p>
            <a:pPr lvl="1"/>
            <a:r>
              <a:rPr lang="en-US" dirty="0"/>
              <a:t>Isolate the specific software files needed for a job and bring them along.</a:t>
            </a:r>
          </a:p>
        </p:txBody>
      </p:sp>
      <p:sp>
        <p:nvSpPr>
          <p:cNvPr id="4" name="Slide Number Placeholder 3">
            <a:extLst>
              <a:ext uri="{FF2B5EF4-FFF2-40B4-BE49-F238E27FC236}">
                <a16:creationId xmlns:a16="http://schemas.microsoft.com/office/drawing/2014/main" id="{CA82C098-FC55-7C46-9D10-A0EE4358B344}"/>
              </a:ext>
            </a:extLst>
          </p:cNvPr>
          <p:cNvSpPr>
            <a:spLocks noGrp="1"/>
          </p:cNvSpPr>
          <p:nvPr>
            <p:ph type="sldNum" sz="quarter" idx="10"/>
          </p:nvPr>
        </p:nvSpPr>
        <p:spPr/>
        <p:txBody>
          <a:bodyPr/>
          <a:lstStyle/>
          <a:p>
            <a:pPr>
              <a:defRPr/>
            </a:pPr>
            <a:fld id="{898657B4-205D-B24E-AEAE-6437DE1B8C0C}" type="slidenum">
              <a:rPr lang="en-US" smtClean="0"/>
              <a:pPr>
                <a:defRPr/>
              </a:pPr>
              <a:t>9</a:t>
            </a:fld>
            <a:endParaRPr lang="en-US"/>
          </a:p>
        </p:txBody>
      </p:sp>
    </p:spTree>
    <p:extLst>
      <p:ext uri="{BB962C8B-B14F-4D97-AF65-F5344CB8AC3E}">
        <p14:creationId xmlns:p14="http://schemas.microsoft.com/office/powerpoint/2010/main" val="2163051035"/>
      </p:ext>
    </p:extLst>
  </p:cSld>
  <p:clrMapOvr>
    <a:masterClrMapping/>
  </p:clrMapOvr>
</p:sld>
</file>

<file path=ppt/theme/theme1.xml><?xml version="1.0" encoding="utf-8"?>
<a:theme xmlns:a="http://schemas.openxmlformats.org/drawingml/2006/main" name="OSG-Summer-School-Template">
  <a:themeElements>
    <a:clrScheme name="">
      <a:dk1>
        <a:srgbClr val="000000"/>
      </a:dk1>
      <a:lt1>
        <a:srgbClr val="FFFFFF"/>
      </a:lt1>
      <a:dk2>
        <a:srgbClr val="23005F"/>
      </a:dk2>
      <a:lt2>
        <a:srgbClr val="808080"/>
      </a:lt2>
      <a:accent1>
        <a:srgbClr val="C70000"/>
      </a:accent1>
      <a:accent2>
        <a:srgbClr val="5554FF"/>
      </a:accent2>
      <a:accent3>
        <a:srgbClr val="FFFFFF"/>
      </a:accent3>
      <a:accent4>
        <a:srgbClr val="000000"/>
      </a:accent4>
      <a:accent5>
        <a:srgbClr val="E0AAAA"/>
      </a:accent5>
      <a:accent6>
        <a:srgbClr val="4C4BE7"/>
      </a:accent6>
      <a:hlink>
        <a:srgbClr val="111A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sz="2400" b="0" i="0" u="none" strike="noStrike" cap="none" normalizeH="0" baseline="0">
            <a:ln>
              <a:noFill/>
            </a:ln>
            <a:solidFill>
              <a:schemeClr val="tx1"/>
            </a:solidFill>
            <a:effectLst/>
            <a:latin typeface="Arial" charset="0"/>
          </a:defRPr>
        </a:defPPr>
      </a:lstStyle>
    </a:spDef>
    <a:lnDef>
      <a:spPr bwMode="auto">
        <a:noFill/>
        <a:ln w="9525" cap="flat" cmpd="sng" algn="ctr">
          <a:solidFill>
            <a:srgbClr val="0000CC"/>
          </a:solidFill>
          <a:prstDash val="solid"/>
          <a:round/>
          <a:headEnd type="none" w="med" len="med"/>
          <a:tailEnd type="none" w="med" len="med"/>
        </a:ln>
        <a:effectLst/>
      </a:spPr>
      <a:body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43344</TotalTime>
  <Words>2262</Words>
  <Application>Microsoft Macintosh PowerPoint</Application>
  <PresentationFormat>On-screen Show (16:10)</PresentationFormat>
  <Paragraphs>462</Paragraphs>
  <Slides>62</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Consolas</vt:lpstr>
      <vt:lpstr>Courier</vt:lpstr>
      <vt:lpstr>Courier New</vt:lpstr>
      <vt:lpstr>Futura</vt:lpstr>
      <vt:lpstr>Symbol</vt:lpstr>
      <vt:lpstr>Times</vt:lpstr>
      <vt:lpstr>Times New Roman</vt:lpstr>
      <vt:lpstr>Wingdings</vt:lpstr>
      <vt:lpstr>OSG-Summer-School-Template</vt:lpstr>
      <vt:lpstr>Backpacking with Code:  Software Portability for DHTC</vt:lpstr>
      <vt:lpstr>Goals For This Session</vt:lpstr>
      <vt:lpstr>An Analogy</vt:lpstr>
      <vt:lpstr>On Your Computer</vt:lpstr>
      <vt:lpstr>The Challenge</vt:lpstr>
      <vt:lpstr>On Someone Else’s Computer</vt:lpstr>
      <vt:lpstr>The Solution</vt:lpstr>
      <vt:lpstr>preliminary Concepts</vt:lpstr>
      <vt:lpstr>Software Programs Are Files</vt:lpstr>
      <vt:lpstr>How Software Works*</vt:lpstr>
      <vt:lpstr>How Software Works*</vt:lpstr>
      <vt:lpstr>How Software Works*</vt:lpstr>
      <vt:lpstr>How Software Works*</vt:lpstr>
      <vt:lpstr>How Software Works*</vt:lpstr>
      <vt:lpstr>How Software Works</vt:lpstr>
      <vt:lpstr>Location, Location, Location</vt:lpstr>
      <vt:lpstr>Location, Location, Location</vt:lpstr>
      <vt:lpstr>Location, Location, Location</vt:lpstr>
      <vt:lpstr>Command Line</vt:lpstr>
      <vt:lpstr>Command Line</vt:lpstr>
      <vt:lpstr>Command Line and Location</vt:lpstr>
      <vt:lpstr>Two Location Options</vt:lpstr>
      <vt:lpstr>Command Line and Location</vt:lpstr>
      <vt:lpstr>Portability</vt:lpstr>
      <vt:lpstr>Demo</vt:lpstr>
      <vt:lpstr>Bring Along  Software Files</vt:lpstr>
      <vt:lpstr>Ways to Prepare Software Files</vt:lpstr>
      <vt:lpstr>What is Compilation?</vt:lpstr>
      <vt:lpstr>Compilation Process</vt:lpstr>
      <vt:lpstr>Static Linking</vt:lpstr>
      <vt:lpstr>Interpreted Code</vt:lpstr>
      <vt:lpstr>What Kind of Code?</vt:lpstr>
      <vt:lpstr>Matlab</vt:lpstr>
      <vt:lpstr>Run "Brought-Along" Software Files</vt:lpstr>
      <vt:lpstr>Ways to Run Software</vt:lpstr>
      <vt:lpstr>Single Binary Workflow</vt:lpstr>
      <vt:lpstr>Wrapper Script Workflow</vt:lpstr>
      <vt:lpstr>Bring Along Containers</vt:lpstr>
      <vt:lpstr>Containers</vt:lpstr>
      <vt:lpstr>Returning to Our Analogy…</vt:lpstr>
      <vt:lpstr>Why Containers?</vt:lpstr>
      <vt:lpstr>Why Containers?</vt:lpstr>
      <vt:lpstr>Why Containers?</vt:lpstr>
      <vt:lpstr>Why Containers?</vt:lpstr>
      <vt:lpstr>Why Containers?</vt:lpstr>
      <vt:lpstr>Why Containers?</vt:lpstr>
      <vt:lpstr>Getting Containers</vt:lpstr>
      <vt:lpstr>Container Types</vt:lpstr>
      <vt:lpstr>Container Types</vt:lpstr>
      <vt:lpstr>Run Containers</vt:lpstr>
      <vt:lpstr>Submit File Requirements</vt:lpstr>
      <vt:lpstr>Container Workflow</vt:lpstr>
      <vt:lpstr>Wrapping up</vt:lpstr>
      <vt:lpstr>Conclusion</vt:lpstr>
      <vt:lpstr>Acknowledgements</vt:lpstr>
      <vt:lpstr>Pre-Installed Software</vt:lpstr>
      <vt:lpstr>Pre-existing Software</vt:lpstr>
      <vt:lpstr>Pre-existing Software via OSG Connect</vt:lpstr>
      <vt:lpstr>Software Across the OSG</vt:lpstr>
      <vt:lpstr>Module Commands</vt:lpstr>
      <vt:lpstr>Module Workflow</vt:lpstr>
      <vt:lpstr>Module Workflow</vt:lpstr>
    </vt:vector>
  </TitlesOfParts>
  <Manager>OSG Resource Managers</Manager>
  <Company>University of Wisconsin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Alain Roy</dc:creator>
  <cp:lastModifiedBy>Christina Koch</cp:lastModifiedBy>
  <cp:revision>534</cp:revision>
  <cp:lastPrinted>2007-02-13T22:42:37Z</cp:lastPrinted>
  <dcterms:created xsi:type="dcterms:W3CDTF">2010-07-18T15:11:48Z</dcterms:created>
  <dcterms:modified xsi:type="dcterms:W3CDTF">2021-08-05T14:22:14Z</dcterms:modified>
</cp:coreProperties>
</file>