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7315200" cy="9601200"/>
  <p:embeddedFontLst>
    <p:embeddedFont>
      <p:font typeface="Poppi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  <p:ext uri="GoogleSlidesCustomDataVersion2">
      <go:slidesCustomData xmlns:go="http://customooxmlschemas.google.com/" r:id="rId54" roundtripDataSignature="AMtx7mhUbnYV2a51uyXFqpGWjwJtpZZ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96" orient="horz"/>
        <p:guide pos="21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-bold.fntdata"/><Relationship Id="rId50" Type="http://schemas.openxmlformats.org/officeDocument/2006/relationships/font" Target="fonts/Poppins-regular.fntdata"/><Relationship Id="rId53" Type="http://schemas.openxmlformats.org/officeDocument/2006/relationships/font" Target="fonts/Poppins-boldItalic.fntdata"/><Relationship Id="rId52" Type="http://schemas.openxmlformats.org/officeDocument/2006/relationships/font" Target="fonts/Poppi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6"/>
          <p:cNvSpPr txBox="1"/>
          <p:nvPr>
            <p:ph idx="1" type="body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/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7"/>
          <p:cNvSpPr txBox="1"/>
          <p:nvPr>
            <p:ph idx="1" type="body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8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7" name="Google Shape;27;p4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" type="body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1"/>
          <p:cNvSpPr txBox="1"/>
          <p:nvPr>
            <p:ph idx="2" type="body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2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52"/>
          <p:cNvSpPr txBox="1"/>
          <p:nvPr>
            <p:ph idx="3" type="body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2"/>
          <p:cNvSpPr txBox="1"/>
          <p:nvPr>
            <p:ph idx="4" type="body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/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" type="body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54"/>
          <p:cNvSpPr txBox="1"/>
          <p:nvPr>
            <p:ph idx="2" type="body"/>
          </p:nvPr>
        </p:nvSpPr>
        <p:spPr>
          <a:xfrm>
            <a:off x="457204" y="1076329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5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55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5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6"/>
          <p:cNvSpPr/>
          <p:nvPr/>
        </p:nvSpPr>
        <p:spPr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</a:t>
            </a:r>
            <a:r>
              <a:rPr lang="en-US" sz="1200">
                <a:solidFill>
                  <a:srgbClr val="FF8000"/>
                </a:solidFill>
              </a:rPr>
              <a:t>3</a:t>
            </a:r>
            <a:endParaRPr/>
          </a:p>
        </p:txBody>
      </p:sp>
      <p:cxnSp>
        <p:nvCxnSpPr>
          <p:cNvPr id="14" name="Google Shape;14;p46"/>
          <p:cNvCxnSpPr/>
          <p:nvPr/>
        </p:nvCxnSpPr>
        <p:spPr>
          <a:xfrm>
            <a:off x="525466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" name="Google Shape;15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iki/Directed_acyclic_graph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htcondor.readthedocs.io/en/latest/users-manual/dagman-workflows.html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tcondor.readthedocs.io/en/latest/automated-workflows/index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Workflows with HTCondor’s DAGMan</a:t>
            </a:r>
            <a:endParaRPr/>
          </a:p>
        </p:txBody>
      </p:sp>
      <p:sp>
        <p:nvSpPr>
          <p:cNvPr id="69" name="Google Shape;69;p1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Thursday, August 10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800"/>
              <a:buFont typeface="Times"/>
              <a:buNone/>
            </a:pPr>
            <a:r>
              <a:rPr lang="en-US" sz="1800"/>
              <a:t>Mats Rynge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1400877" y="-20538"/>
            <a:ext cx="734758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b="1" i="1" lang="en-US" sz="2800"/>
              <a:t>JOB</a:t>
            </a:r>
            <a:r>
              <a:rPr lang="en-US" sz="2800"/>
              <a:t> nodes, </a:t>
            </a:r>
            <a:r>
              <a:rPr b="1" i="1" lang="en-US" sz="2800"/>
              <a:t>PARENT-CHILD</a:t>
            </a:r>
            <a:r>
              <a:rPr b="1" lang="en-US" sz="2800"/>
              <a:t> </a:t>
            </a:r>
            <a:r>
              <a:rPr lang="en-US" sz="2800"/>
              <a:t>edges </a:t>
            </a:r>
            <a:endParaRPr/>
          </a:p>
        </p:txBody>
      </p:sp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755576" y="3651870"/>
            <a:ext cx="6353665" cy="81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names and filenames are your choice.</a:t>
            </a:r>
            <a:endParaRPr/>
          </a:p>
          <a:p>
            <a:pPr indent="-342786" lvl="0" marL="342786" rtl="0" algn="l">
              <a:spcBef>
                <a:spcPts val="357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 and submit filename do not have to match.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B2.sub	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	my.dag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6" name="Google Shape;146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839" y="1123325"/>
            <a:ext cx="3177673" cy="27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Endless Workflow Possibilities</a:t>
            </a:r>
            <a:endParaRPr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192730"/>
            <a:ext cx="2026368" cy="21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5248" y="2643758"/>
            <a:ext cx="3284271" cy="21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https://confluence.pegasus.isi.edu/display/pegasus/WorkflowGenerator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DAGs are also useful for non-sequential work</a:t>
            </a:r>
            <a:endParaRPr/>
          </a:p>
        </p:txBody>
      </p:sp>
      <p:sp>
        <p:nvSpPr>
          <p:cNvPr id="163" name="Google Shape;163;p12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rgbClr val="DCD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849" y="2310747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7041" y="2310746"/>
            <a:ext cx="1623391" cy="173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‘bag’ of HTC jobs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disjointed workflows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27" y="2207407"/>
            <a:ext cx="43307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779263" y="1436955"/>
            <a:ext cx="3432600" cy="2031300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755576" y="1059582"/>
            <a:ext cx="115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76" name="Google Shape;176;p13"/>
          <p:cNvSpPr txBox="1"/>
          <p:nvPr>
            <p:ph type="title"/>
          </p:nvPr>
        </p:nvSpPr>
        <p:spPr>
          <a:xfrm>
            <a:off x="1400877" y="-20538"/>
            <a:ext cx="734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b="1" i="1" lang="en-US" sz="2800"/>
              <a:t>JOB</a:t>
            </a:r>
            <a:r>
              <a:rPr lang="en-US" sz="2800"/>
              <a:t> nodes, </a:t>
            </a:r>
            <a:r>
              <a:rPr b="1" i="1" lang="en-US" sz="2800"/>
              <a:t>PARENT-CHILD</a:t>
            </a:r>
            <a:r>
              <a:rPr b="1" lang="en-US" sz="2800"/>
              <a:t> </a:t>
            </a:r>
            <a:r>
              <a:rPr lang="en-US" sz="2800"/>
              <a:t>edges </a:t>
            </a:r>
            <a:endParaRPr/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763" y="1059582"/>
            <a:ext cx="3572042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722313" y="271576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AND MONITORING A DAGMAN WORKFLOW</a:t>
            </a:r>
            <a:endParaRPr/>
          </a:p>
        </p:txBody>
      </p:sp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a DAG to the queue </a:t>
            </a:r>
            <a:endParaRPr/>
          </a:p>
        </p:txBody>
      </p:sp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539552" y="1039534"/>
            <a:ext cx="7992888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Submission command:</a:t>
            </a:r>
            <a:endParaRPr/>
          </a:p>
          <a:p>
            <a:pPr indent="0" lvl="1" marL="34290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condor_submit_dag </a:t>
            </a:r>
            <a:r>
              <a:rPr b="1" i="1" lang="en-US" sz="2400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dag_file</a:t>
            </a:r>
            <a:endParaRPr b="1" i="1">
              <a:solidFill>
                <a:srgbClr val="CB3A46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condor_submit_dag my.dag</a:t>
            </a:r>
            <a:endParaRPr b="1" sz="18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------------------------------------------------------------------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File for submitting this DAG to HTCondor     : mydag.dag.condor.sub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DAGMan debugging messages             : mydag.dag.dagman.out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HTCondor library output               : mydag.dag.lib.out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HTCondor library error messages       : mydag.dag.lib.err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the life of condor_dagman itself      : mydag.dag.dagman.log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Submitting job(s).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job(s) submitted to cluster 128.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------------------------------------------------------------------</a:t>
            </a:r>
            <a:endParaRPr/>
          </a:p>
        </p:txBody>
      </p:sp>
      <p:sp>
        <p:nvSpPr>
          <p:cNvPr id="193" name="Google Shape;193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 submitted DAG creates a </a:t>
            </a:r>
            <a:br>
              <a:rPr lang="en-US" sz="2800"/>
            </a:br>
            <a:r>
              <a:rPr i="1" lang="en-US" sz="2800"/>
              <a:t>DAGMan job </a:t>
            </a:r>
            <a:r>
              <a:rPr lang="en-US" sz="2800"/>
              <a:t>in the queue</a:t>
            </a:r>
            <a:endParaRPr/>
          </a:p>
        </p:txBody>
      </p:sp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539552" y="1039534"/>
            <a:ext cx="8064896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DAGMan runs on the access point, as a job in the queue</a:t>
            </a:r>
            <a:endParaRPr/>
          </a:p>
          <a:p>
            <a:pPr indent="-342786" lvl="0" marL="342786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At first: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 BATCH_NAME     SUBMITTED   DONE   RUN   IDLE  TOTAL  JOB_IDS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 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   4/30 18:08      _     _      _      _  0.0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jobs; 0 completed, 0 removed, 0 idle,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  alice   4/30 18:08   0+00:00:06 R  0    0.3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condor_dagman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jobs; 0 completed, 0 removed, 0 idle,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</p:txBody>
      </p:sp>
      <p:sp>
        <p:nvSpPr>
          <p:cNvPr id="201" name="Google Shape;201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07" name="Google Shape;207;p17"/>
          <p:cNvSpPr txBox="1"/>
          <p:nvPr>
            <p:ph idx="1" type="body"/>
          </p:nvPr>
        </p:nvSpPr>
        <p:spPr>
          <a:xfrm>
            <a:off x="539552" y="1111542"/>
            <a:ext cx="7636074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Seconds later, node </a:t>
            </a:r>
            <a:r>
              <a:rPr b="1" lang="en-US" sz="2400">
                <a:solidFill>
                  <a:srgbClr val="7030A0"/>
                </a:solidFill>
              </a:rPr>
              <a:t>A</a:t>
            </a:r>
            <a:r>
              <a:rPr lang="en-US" sz="2400"/>
              <a:t> is submitted: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BATCH_NAME   SUBMITTED  DONE  RUN 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TOTAL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JOB_IDS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 my.dag+128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4/30 18:08     _    _     </a:t>
            </a:r>
            <a:r>
              <a:rPr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   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5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129.0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0+00:00:36 R  0    0.3 condor_dagman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129.0   alice   4/30 18:08   0+00:00:00 I  0    0.3 A_split.sh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</p:txBody>
      </p:sp>
      <p:sp>
        <p:nvSpPr>
          <p:cNvPr id="209" name="Google Shape;209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15" name="Google Shape;215;p18"/>
          <p:cNvSpPr txBox="1"/>
          <p:nvPr>
            <p:ph idx="1" type="body"/>
          </p:nvPr>
        </p:nvSpPr>
        <p:spPr>
          <a:xfrm>
            <a:off x="467544" y="1059582"/>
            <a:ext cx="8208912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After </a:t>
            </a:r>
            <a:r>
              <a:rPr b="1" lang="en-US" sz="2400">
                <a:solidFill>
                  <a:srgbClr val="7030A0"/>
                </a:solidFill>
              </a:rPr>
              <a:t>A</a:t>
            </a:r>
            <a:r>
              <a:rPr lang="en-US" sz="2400"/>
              <a:t> completes, </a:t>
            </a:r>
            <a:r>
              <a:rPr b="1" lang="en-US" sz="2400">
                <a:solidFill>
                  <a:srgbClr val="2F7CDE"/>
                </a:solidFill>
              </a:rPr>
              <a:t>B1-3</a:t>
            </a:r>
            <a:r>
              <a:rPr lang="en-US" sz="2400"/>
              <a:t> are submitted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BATCH_NAME   SUBMITTED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DONE</a:t>
            </a:r>
            <a:r>
              <a:rPr b="1" lang="en-US" sz="1400">
                <a:solidFill>
                  <a:srgbClr val="66666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RUN  </a:t>
            </a: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TOTAL  JOB_IDS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4/30 18:08    </a:t>
            </a:r>
            <a:r>
              <a:rPr lang="en-US" sz="1400">
                <a:solidFill>
                  <a:srgbClr val="66666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 _     </a:t>
            </a: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</a:t>
            </a:r>
            <a:r>
              <a:rPr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 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   5  130.0...132.0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jobs; 0 completed, 0 removed, </a:t>
            </a: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 idle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0 held, 0 suspended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0+00:20:36 R  0    0.3 condor_dagman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130.0   alice   4/30 18:18   0+00:00:00 I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131.0   alice   4/30 18:18   0+00:00:00 I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132.0   alice   4/30 18:18   0+00:00:00 I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b="1" lang="en-US" sz="1400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 idle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0 held, 0 suspended</a:t>
            </a:r>
            <a:endParaRPr/>
          </a:p>
        </p:txBody>
      </p:sp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467544" y="1059582"/>
            <a:ext cx="8064896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After </a:t>
            </a:r>
            <a:r>
              <a:rPr b="1" lang="en-US" sz="2400">
                <a:solidFill>
                  <a:srgbClr val="2F7CDE"/>
                </a:solidFill>
              </a:rPr>
              <a:t>B1-3</a:t>
            </a:r>
            <a:r>
              <a:rPr lang="en-US" sz="2400"/>
              <a:t> complete, node </a:t>
            </a:r>
            <a:r>
              <a:rPr b="1" lang="en-US" sz="2400">
                <a:solidFill>
                  <a:srgbClr val="EC8F1A"/>
                </a:solidFill>
              </a:rPr>
              <a:t>C</a:t>
            </a:r>
            <a:r>
              <a:rPr lang="en-US" sz="2400"/>
              <a:t> is submitted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 BATCH_NAME   SUBMITTED  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DONE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RUN  </a:t>
            </a:r>
            <a:r>
              <a:rPr b="1" lang="en-US" sz="1400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TOTAL  JOB_IDS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  4/30 18:08    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   _     </a:t>
            </a:r>
            <a:r>
              <a:rPr b="1" lang="en-US" sz="1400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  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5  133.0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</a:t>
            </a:r>
            <a:r>
              <a:rPr b="1" lang="en-US" sz="1400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running, 0 held, 0 suspended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0+00:46:36 R  0    0.3 condor_dagman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133.0   alice   4/30 18:54   0+00:00:00 I  0    0.3 C_combine.sh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</a:t>
            </a:r>
            <a:r>
              <a:rPr b="1" lang="en-US" sz="1400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running, 0 held, 0 suspended</a:t>
            </a:r>
            <a:endParaRPr/>
          </a:p>
        </p:txBody>
      </p:sp>
      <p:sp>
        <p:nvSpPr>
          <p:cNvPr id="225" name="Google Shape;225;p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for this Session</a:t>
            </a:r>
            <a:endParaRPr/>
          </a:p>
        </p:txBody>
      </p:sp>
      <p:sp>
        <p:nvSpPr>
          <p:cNvPr id="75" name="Google Shape;75;p2"/>
          <p:cNvSpPr txBox="1"/>
          <p:nvPr>
            <p:ph idx="1" type="body"/>
          </p:nvPr>
        </p:nvSpPr>
        <p:spPr>
          <a:xfrm>
            <a:off x="539552" y="1059582"/>
            <a:ext cx="8352928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Why create a workflow?</a:t>
            </a:r>
            <a:endParaRPr/>
          </a:p>
          <a:p>
            <a:pPr indent="-342786" lvl="0" marL="342786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Describe workflows as </a:t>
            </a:r>
            <a:r>
              <a:rPr i="1" lang="en-US" sz="2800"/>
              <a:t>directed acyclic graphs</a:t>
            </a:r>
            <a:r>
              <a:rPr lang="en-US" sz="2800"/>
              <a:t> (DAGs)</a:t>
            </a:r>
            <a:endParaRPr/>
          </a:p>
          <a:p>
            <a:pPr indent="-342786" lvl="0" marL="342786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Workflow execution via DAGMan (DAG Manager)</a:t>
            </a:r>
            <a:endParaRPr/>
          </a:p>
          <a:p>
            <a:pPr indent="-342786" lvl="0" marL="342786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Stopping, resuming, troubleshooting</a:t>
            </a:r>
            <a:endParaRPr/>
          </a:p>
          <a:p>
            <a:pPr indent="-342786" lvl="0" marL="342786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Node-level options in a DAG</a:t>
            </a:r>
            <a:endParaRPr/>
          </a:p>
          <a:p>
            <a:pPr indent="-342786" lvl="0" marL="342786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Modular organization of DAG components</a:t>
            </a:r>
            <a:endParaRPr/>
          </a:p>
        </p:txBody>
      </p:sp>
      <p:sp>
        <p:nvSpPr>
          <p:cNvPr id="76" name="Google Shape;76;p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Status files are created at the time of DAG submission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			B1.sub					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B3.sub				C.sub					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		</a:t>
            </a:r>
            <a:r>
              <a:rPr b="1" lang="en-US" sz="1600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my.dag.condor.sub		my.dag.dagman.log</a:t>
            </a:r>
            <a:endParaRPr b="1" sz="160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my.dag.dagman.out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my.dag.lib.err			my.dag.lib.out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my.dag.nodes.log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827584" y="3002760"/>
            <a:ext cx="7348042" cy="1851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*.condor.sub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*.dagman.log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 the queued DAGMan job process, as for any other jobs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*.dagman.out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DAGMan-specific logging (look to first for errors)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*.lib.err/out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std err/out for the DAGMan job process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*.nodes.log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combined log of all jobs within the DAG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 Completion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*.dagman.metrics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summary of events and outcomes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*.dagman.log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note the completion of the DAGMan job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*.dagman.out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detailed logging (look to first for errors)</a:t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			B1.sub				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B3.sub				C.sub				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		my.dag.condor.sub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my.dag.dagman.log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my.dag.dagman.out	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my.dag.lib.err		my.dag.lib.out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my.dag.nodes.log	</a:t>
            </a:r>
            <a:r>
              <a:rPr b="1" lang="en-US" sz="1600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my.dag.dagman.metrics</a:t>
            </a:r>
            <a:endParaRPr b="1" sz="160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43" name="Google Shape;243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>
            <p:ph type="title"/>
          </p:nvPr>
        </p:nvSpPr>
        <p:spPr>
          <a:xfrm>
            <a:off x="722313" y="271576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STOPPING, RESTARTING, AND TROUBLESHOOTING</a:t>
            </a:r>
            <a:endParaRPr/>
          </a:p>
        </p:txBody>
      </p:sp>
      <p:sp>
        <p:nvSpPr>
          <p:cNvPr id="249" name="Google Shape;249;p2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 ,</a:t>
            </a:r>
            <a:endParaRPr/>
          </a:p>
        </p:txBody>
      </p:sp>
      <p:sp>
        <p:nvSpPr>
          <p:cNvPr id="250" name="Google Shape;250;p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Removing a DAG from the queue</a:t>
            </a:r>
            <a:endParaRPr/>
          </a:p>
        </p:txBody>
      </p:sp>
      <p:sp>
        <p:nvSpPr>
          <p:cNvPr id="256" name="Google Shape;256;p23"/>
          <p:cNvSpPr txBox="1"/>
          <p:nvPr>
            <p:ph idx="1" type="body"/>
          </p:nvPr>
        </p:nvSpPr>
        <p:spPr>
          <a:xfrm>
            <a:off x="467544" y="987574"/>
            <a:ext cx="8064896" cy="1553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Remove the DAGMan job in order to stop and remove the entire DAG:</a:t>
            </a:r>
            <a:endParaRPr/>
          </a:p>
          <a:p>
            <a:pPr indent="0" lvl="1" marL="34290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condor_rm </a:t>
            </a:r>
            <a:r>
              <a:rPr b="1" i="1" lang="en-US" sz="2400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dagman_jobID</a:t>
            </a:r>
            <a:endParaRPr b="1" i="1" sz="1600">
              <a:solidFill>
                <a:srgbClr val="CB3A4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786" lvl="0" marL="342786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Creates a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rescue file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so that only incomplete or unsuccessful NODES are repeated upon resubmission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condor_q</a:t>
            </a:r>
            <a:endParaRPr sz="18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 BATCH_NAME   SUBMITTED  DONE  RUN  IDLE  TOTAL  JOB_IDS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 my.dag+128  4/30 8:08      4    _     1      6  129.0...133.0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1 idle, 1 running, 0 held, 0 suspended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condor_rm 128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All jobs in cluster 128 have been marked for removal</a:t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Removal of a DAG creates a </a:t>
            </a:r>
            <a:r>
              <a:rPr b="1" i="1" lang="en-US" sz="2800"/>
              <a:t>rescue file</a:t>
            </a:r>
            <a:endParaRPr/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1043608" y="2935993"/>
            <a:ext cx="7132018" cy="15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-257190" lvl="1" marL="257175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625"/>
              <a:t>Named </a:t>
            </a:r>
            <a:r>
              <a:rPr b="1" i="1" lang="en-US" sz="2625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dag_file.</a:t>
            </a:r>
            <a:r>
              <a:rPr b="1" lang="en-US" sz="2625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rescue001</a:t>
            </a:r>
            <a:endParaRPr/>
          </a:p>
          <a:p>
            <a:pPr indent="-257175" lvl="2" marL="557213" rtl="0" algn="l">
              <a:spcBef>
                <a:spcPts val="408"/>
              </a:spcBef>
              <a:spcAft>
                <a:spcPts val="0"/>
              </a:spcAft>
              <a:buSzPct val="103225"/>
              <a:buChar char="▪"/>
            </a:pPr>
            <a:r>
              <a:rPr lang="en-US"/>
              <a:t>increments if more rescue DAG files are created</a:t>
            </a:r>
            <a:endParaRPr b="1" sz="2325">
              <a:solidFill>
                <a:srgbClr val="C000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57190" lvl="1" marL="257175" rtl="0" algn="l">
              <a:spcBef>
                <a:spcPts val="446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625"/>
              <a:t>Records which NODES have completed successfully</a:t>
            </a:r>
            <a:endParaRPr/>
          </a:p>
          <a:p>
            <a:pPr indent="-257190" lvl="2" marL="557213" rtl="0" algn="l">
              <a:spcBef>
                <a:spcPts val="395"/>
              </a:spcBef>
              <a:spcAft>
                <a:spcPts val="0"/>
              </a:spcAft>
              <a:buSzPct val="100000"/>
              <a:buChar char="▪"/>
            </a:pPr>
            <a:r>
              <a:rPr lang="en-US" sz="2325"/>
              <a:t>does not contain the actual DAG structure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 B1.sub  B2.sub  B3.sub  C.sub </a:t>
            </a:r>
            <a:r>
              <a:rPr i="1"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		my.dag.condor.sub	my.dag.dagman.log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my.dag.dagman.out	my.dag.lib.err		my.dag.lib.out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my.dag.metrics		my.dag.nodes.log	</a:t>
            </a:r>
            <a:r>
              <a:rPr b="1" lang="en-US" sz="1500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my.dag.rescue001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67" name="Google Shape;267;p2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/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Rescue Files </a:t>
            </a:r>
            <a:br>
              <a:rPr lang="en-US" sz="2800"/>
            </a:br>
            <a:r>
              <a:rPr lang="en-US" sz="2800"/>
              <a:t>For Resuming a Failed DAG </a:t>
            </a:r>
            <a:endParaRPr/>
          </a:p>
        </p:txBody>
      </p:sp>
      <p:sp>
        <p:nvSpPr>
          <p:cNvPr id="273" name="Google Shape;273;p25"/>
          <p:cNvSpPr txBox="1"/>
          <p:nvPr>
            <p:ph idx="1" type="body"/>
          </p:nvPr>
        </p:nvSpPr>
        <p:spPr>
          <a:xfrm>
            <a:off x="539552" y="1200151"/>
            <a:ext cx="7848872" cy="353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85000" lnSpcReduction="2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 rescue file is created when:</a:t>
            </a:r>
            <a:endParaRPr/>
          </a:p>
          <a:p>
            <a:pPr indent="-285655" lvl="1" marL="742701" rtl="0" algn="l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a node fails</a:t>
            </a:r>
            <a:r>
              <a:rPr lang="en-US"/>
              <a:t>, and after DAGMan advances through any other possible nodes</a:t>
            </a:r>
            <a:endParaRPr/>
          </a:p>
          <a:p>
            <a:pPr indent="-285655" lvl="1" marL="742701" rtl="0" algn="l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the DAG is removed </a:t>
            </a:r>
            <a:r>
              <a:rPr lang="en-US"/>
              <a:t>from the queue 				(or </a:t>
            </a:r>
            <a:r>
              <a:rPr b="1" lang="en-US"/>
              <a:t>aborted</a:t>
            </a:r>
            <a:r>
              <a:rPr lang="en-US"/>
              <a:t>, see manual)</a:t>
            </a:r>
            <a:endParaRPr/>
          </a:p>
          <a:p>
            <a:pPr indent="-285655" lvl="1" marL="742701" rtl="0" algn="l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the DAG is </a:t>
            </a:r>
            <a:r>
              <a:rPr b="1" lang="en-US">
                <a:solidFill>
                  <a:srgbClr val="C00000"/>
                </a:solidFill>
              </a:rPr>
              <a:t>halted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and not unhalted 				(see manual)</a:t>
            </a:r>
            <a:endParaRPr/>
          </a:p>
          <a:p>
            <a:pPr indent="-342786" lvl="0" marL="342786" rtl="0" algn="l">
              <a:spcBef>
                <a:spcPts val="544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Resubmission uses the rescue file (</a:t>
            </a:r>
            <a:r>
              <a:rPr lang="en-US">
                <a:solidFill>
                  <a:srgbClr val="C00000"/>
                </a:solidFill>
              </a:rPr>
              <a:t>if it exists</a:t>
            </a:r>
            <a:r>
              <a:rPr lang="en-US"/>
              <a:t>) when the original DAG file is resubmitted</a:t>
            </a:r>
            <a:endParaRPr/>
          </a:p>
          <a:p>
            <a:pPr indent="-285655" lvl="1" marL="742701" rtl="0" algn="l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/>
              <a:t>override: </a:t>
            </a:r>
            <a:r>
              <a:rPr b="1" lang="en-US" sz="1800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condor_submit_dag </a:t>
            </a:r>
            <a:r>
              <a:rPr b="1" i="1" lang="en-US" sz="1800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dag_file -f</a:t>
            </a:r>
            <a:endParaRPr/>
          </a:p>
        </p:txBody>
      </p:sp>
      <p:sp>
        <p:nvSpPr>
          <p:cNvPr id="274" name="Google Shape;274;p2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3087" y="1059582"/>
            <a:ext cx="3592587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/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Node Failures </a:t>
            </a:r>
            <a:br>
              <a:rPr lang="en-US" sz="2800"/>
            </a:br>
            <a:r>
              <a:rPr lang="en-US" sz="2800"/>
              <a:t>Result in DAG Failure</a:t>
            </a:r>
            <a:endParaRPr/>
          </a:p>
        </p:txBody>
      </p:sp>
      <p:sp>
        <p:nvSpPr>
          <p:cNvPr id="281" name="Google Shape;281;p26"/>
          <p:cNvSpPr txBox="1"/>
          <p:nvPr>
            <p:ph idx="1" type="body"/>
          </p:nvPr>
        </p:nvSpPr>
        <p:spPr>
          <a:xfrm>
            <a:off x="539552" y="1200151"/>
            <a:ext cx="4365315" cy="353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a node JOB fails (non-zero exit code)</a:t>
            </a:r>
            <a:endParaRPr/>
          </a:p>
          <a:p>
            <a:pPr indent="-285655" lvl="1" marL="742701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DAGMan continues to run other JOB nodes until it can no longer make progress</a:t>
            </a:r>
            <a:endParaRPr/>
          </a:p>
          <a:p>
            <a:pPr indent="-342786" lvl="0" marL="342786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Example at right:</a:t>
            </a:r>
            <a:endParaRPr/>
          </a:p>
          <a:p>
            <a:pPr indent="-285655" lvl="1" marL="742701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solidFill>
                  <a:srgbClr val="2F7CDE"/>
                </a:solidFill>
              </a:rPr>
              <a:t>B2</a:t>
            </a:r>
            <a:r>
              <a:rPr lang="en-US" sz="2000"/>
              <a:t> fails</a:t>
            </a:r>
            <a:endParaRPr/>
          </a:p>
          <a:p>
            <a:pPr indent="-285655" lvl="1" marL="742701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Other </a:t>
            </a:r>
            <a:r>
              <a:rPr b="1" lang="en-US" sz="2000">
                <a:solidFill>
                  <a:srgbClr val="2F7CDE"/>
                </a:solidFill>
              </a:rPr>
              <a:t>B*</a:t>
            </a:r>
            <a:r>
              <a:rPr lang="en-US" sz="2000">
                <a:solidFill>
                  <a:srgbClr val="950000"/>
                </a:solidFill>
              </a:rPr>
              <a:t> </a:t>
            </a:r>
            <a:r>
              <a:rPr lang="en-US" sz="2000"/>
              <a:t>jobs continue</a:t>
            </a:r>
            <a:endParaRPr/>
          </a:p>
          <a:p>
            <a:pPr indent="-285655" lvl="1" marL="742701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DAG fails and exits after </a:t>
            </a:r>
            <a:r>
              <a:rPr b="1" lang="en-US" sz="2000">
                <a:solidFill>
                  <a:srgbClr val="2F7CDE"/>
                </a:solidFill>
              </a:rPr>
              <a:t>B*</a:t>
            </a:r>
            <a:r>
              <a:rPr b="1" lang="en-US" sz="2000">
                <a:solidFill>
                  <a:srgbClr val="950000"/>
                </a:solidFill>
              </a:rPr>
              <a:t> </a:t>
            </a:r>
            <a:r>
              <a:rPr lang="en-US" sz="2000"/>
              <a:t>and before node </a:t>
            </a:r>
            <a:r>
              <a:rPr b="1" lang="en-US" sz="2000">
                <a:solidFill>
                  <a:srgbClr val="EC8F1A"/>
                </a:solidFill>
              </a:rPr>
              <a:t>C</a:t>
            </a:r>
            <a:endParaRPr/>
          </a:p>
        </p:txBody>
      </p:sp>
      <p:grpSp>
        <p:nvGrpSpPr>
          <p:cNvPr id="282" name="Google Shape;282;p26"/>
          <p:cNvGrpSpPr/>
          <p:nvPr/>
        </p:nvGrpSpPr>
        <p:grpSpPr>
          <a:xfrm>
            <a:off x="6156176" y="2617314"/>
            <a:ext cx="480148" cy="458492"/>
            <a:chOff x="4479" y="1872"/>
            <a:chExt cx="760" cy="518"/>
          </a:xfrm>
        </p:grpSpPr>
        <p:cxnSp>
          <p:nvCxnSpPr>
            <p:cNvPr id="283" name="Google Shape;283;p26"/>
            <p:cNvCxnSpPr/>
            <p:nvPr/>
          </p:nvCxnSpPr>
          <p:spPr>
            <a:xfrm>
              <a:off x="4479" y="1935"/>
              <a:ext cx="760" cy="441"/>
            </a:xfrm>
            <a:prstGeom prst="straightConnector1">
              <a:avLst/>
            </a:prstGeom>
            <a:noFill/>
            <a:ln cap="sq" cmpd="sng" w="762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4" name="Google Shape;284;p26"/>
            <p:cNvCxnSpPr/>
            <p:nvPr/>
          </p:nvCxnSpPr>
          <p:spPr>
            <a:xfrm flipH="1">
              <a:off x="4498" y="1872"/>
              <a:ext cx="738" cy="518"/>
            </a:xfrm>
            <a:prstGeom prst="straightConnector1">
              <a:avLst/>
            </a:prstGeom>
            <a:noFill/>
            <a:ln cap="sq" cmpd="sng" w="762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85" name="Google Shape;285;p2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1400877" y="-20538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Best Workflow Control Achieved with One Process per </a:t>
            </a:r>
            <a:r>
              <a:rPr b="1" lang="en-US" sz="2800"/>
              <a:t>JOB</a:t>
            </a:r>
            <a:r>
              <a:rPr lang="en-US" sz="2800"/>
              <a:t> Node</a:t>
            </a:r>
            <a:endParaRPr/>
          </a:p>
        </p:txBody>
      </p:sp>
      <p:sp>
        <p:nvSpPr>
          <p:cNvPr id="291" name="Google Shape;291;p27"/>
          <p:cNvSpPr txBox="1"/>
          <p:nvPr>
            <p:ph idx="1" type="body"/>
          </p:nvPr>
        </p:nvSpPr>
        <p:spPr>
          <a:xfrm>
            <a:off x="611559" y="987574"/>
            <a:ext cx="4248473" cy="374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While submit files can ‘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queue</a:t>
            </a:r>
            <a:r>
              <a:rPr lang="en-US" sz="2000"/>
              <a:t>’ many processes, a </a:t>
            </a:r>
            <a:r>
              <a:rPr b="1" i="1" lang="en-US" sz="2000">
                <a:solidFill>
                  <a:srgbClr val="C00000"/>
                </a:solidFill>
              </a:rPr>
              <a:t>single job</a:t>
            </a:r>
            <a:r>
              <a:rPr b="1" lang="en-US" sz="2000">
                <a:solidFill>
                  <a:srgbClr val="C00000"/>
                </a:solidFill>
              </a:rPr>
              <a:t> </a:t>
            </a:r>
            <a:r>
              <a:rPr b="1" i="1" lang="en-US" sz="2000">
                <a:solidFill>
                  <a:srgbClr val="C00000"/>
                </a:solidFill>
              </a:rPr>
              <a:t>process per submit</a:t>
            </a:r>
            <a:r>
              <a:rPr b="1" i="1" lang="en-US" sz="2000">
                <a:solidFill>
                  <a:schemeClr val="accent1"/>
                </a:solidFill>
              </a:rPr>
              <a:t> file </a:t>
            </a:r>
            <a:r>
              <a:rPr lang="en-US" sz="2000"/>
              <a:t>is usually best for DAG JOBs</a:t>
            </a:r>
            <a:endParaRPr/>
          </a:p>
          <a:p>
            <a:pPr indent="-285655" lvl="1" marL="742701" rtl="0" algn="l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Failure of any queued </a:t>
            </a:r>
            <a:r>
              <a:rPr i="1" lang="en-US" sz="1800"/>
              <a:t>process</a:t>
            </a:r>
            <a:r>
              <a:rPr lang="en-US" sz="1800"/>
              <a:t> in a JOB node results in failure of the </a:t>
            </a:r>
            <a:r>
              <a:rPr i="1" lang="en-US" sz="1800" u="sng"/>
              <a:t>entire node</a:t>
            </a:r>
            <a:r>
              <a:rPr lang="en-US" sz="1800"/>
              <a:t> and immediate removal of all other processes in the node.</a:t>
            </a:r>
            <a:endParaRPr/>
          </a:p>
          <a:p>
            <a:pPr indent="-285655" lvl="1" marL="742701" rtl="0" algn="l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RETRY of a JOB node retries the entire submit file.</a:t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7"/>
          <p:cNvGrpSpPr/>
          <p:nvPr/>
        </p:nvGrpSpPr>
        <p:grpSpPr>
          <a:xfrm>
            <a:off x="6084168" y="2571750"/>
            <a:ext cx="640197" cy="611323"/>
            <a:chOff x="4479" y="1872"/>
            <a:chExt cx="760" cy="518"/>
          </a:xfrm>
        </p:grpSpPr>
        <p:cxnSp>
          <p:nvCxnSpPr>
            <p:cNvPr id="294" name="Google Shape;294;p27"/>
            <p:cNvCxnSpPr/>
            <p:nvPr/>
          </p:nvCxnSpPr>
          <p:spPr>
            <a:xfrm>
              <a:off x="4479" y="1935"/>
              <a:ext cx="760" cy="441"/>
            </a:xfrm>
            <a:prstGeom prst="straightConnector1">
              <a:avLst/>
            </a:prstGeom>
            <a:noFill/>
            <a:ln cap="sq" cmpd="sng" w="762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Google Shape;295;p27"/>
            <p:cNvCxnSpPr/>
            <p:nvPr/>
          </p:nvCxnSpPr>
          <p:spPr>
            <a:xfrm flipH="1">
              <a:off x="4498" y="1872"/>
              <a:ext cx="738" cy="518"/>
            </a:xfrm>
            <a:prstGeom prst="straightConnector1">
              <a:avLst/>
            </a:prstGeom>
            <a:noFill/>
            <a:ln cap="sq" cmpd="sng" w="762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96" name="Google Shape;296;p2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Resolving held node jobs</a:t>
            </a:r>
            <a:endParaRPr/>
          </a:p>
        </p:txBody>
      </p:sp>
      <p:sp>
        <p:nvSpPr>
          <p:cNvPr id="302" name="Google Shape;302;p28"/>
          <p:cNvSpPr txBox="1"/>
          <p:nvPr>
            <p:ph idx="1" type="body"/>
          </p:nvPr>
        </p:nvSpPr>
        <p:spPr>
          <a:xfrm>
            <a:off x="1228726" y="3174946"/>
            <a:ext cx="6772274" cy="160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lnSpcReduction="1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Look at the hold reason (in the job log, or with ‘</a:t>
            </a:r>
            <a:r>
              <a:rPr lang="en-US" sz="1800">
                <a:latin typeface="Courier"/>
                <a:ea typeface="Courier"/>
                <a:cs typeface="Courier"/>
                <a:sym typeface="Courier"/>
              </a:rPr>
              <a:t>condor_q -hold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100"/>
              <a:t>)</a:t>
            </a:r>
            <a:endParaRPr/>
          </a:p>
          <a:p>
            <a:pPr indent="-342786" lvl="0" marL="342786" rtl="0" algn="l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Fix the issue and release the jobs (</a:t>
            </a:r>
            <a:r>
              <a:rPr lang="en-US" sz="1800">
                <a:latin typeface="Courier"/>
                <a:ea typeface="Courier"/>
                <a:cs typeface="Courier"/>
                <a:sym typeface="Courier"/>
              </a:rPr>
              <a:t>condor_release</a:t>
            </a:r>
            <a:r>
              <a:rPr lang="en-US" sz="2100"/>
              <a:t>) -OR- remove the entire DAG, resolve, then resubmit the DAG (remember the automatic rescue DAG file!)</a:t>
            </a: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b="1"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b="1" sz="16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0+00:20:36 R  0    0.3 condor_dagman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130.0   alice   4/30 18:18   0+00:00:00 H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131.0   alice   4/30 18:18   0+00:00:00 H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132.0   alice   4/30 18:18   0+00:00:00 H  0    0.3 B_run.sh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0 idle</a:t>
            </a:r>
            <a:r>
              <a:rPr b="1"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</a:t>
            </a:r>
            <a:r>
              <a:rPr b="1"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3 held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suspended</a:t>
            </a:r>
            <a:endParaRPr/>
          </a:p>
        </p:txBody>
      </p:sp>
      <p:sp>
        <p:nvSpPr>
          <p:cNvPr id="304" name="Google Shape;304;p2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THE BASIC DAG:</a:t>
            </a:r>
            <a:br>
              <a:rPr lang="en-US"/>
            </a:br>
            <a:r>
              <a:rPr lang="en-US"/>
              <a:t>NODE-LEVEL MODIFIERS</a:t>
            </a:r>
            <a:endParaRPr/>
          </a:p>
        </p:txBody>
      </p:sp>
      <p:sp>
        <p:nvSpPr>
          <p:cNvPr id="310" name="Google Shape;310;p2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11" name="Google Shape;311;p2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Automation!</a:t>
            </a:r>
            <a:endParaRPr/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539552" y="1209294"/>
            <a:ext cx="4687237" cy="374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92500" lnSpcReduction="1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Objective: Submit jobs </a:t>
            </a:r>
            <a:r>
              <a:rPr b="1" lang="en-US"/>
              <a:t>in a particular order</a:t>
            </a:r>
            <a:r>
              <a:rPr lang="en-US"/>
              <a:t>, </a:t>
            </a:r>
            <a:r>
              <a:rPr i="1" lang="en-US"/>
              <a:t>automatically</a:t>
            </a:r>
            <a:r>
              <a:rPr lang="en-US"/>
              <a:t>.</a:t>
            </a:r>
            <a:endParaRPr/>
          </a:p>
          <a:p>
            <a:pPr indent="-154826" lvl="0" marL="342786" rtl="0" algn="l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42786" lvl="0" marL="342786" rtl="0" algn="l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Especially if: Need to replicate the same workflow multiple times in the future.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031851"/>
            <a:ext cx="31877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File Organization</a:t>
            </a:r>
            <a:endParaRPr/>
          </a:p>
        </p:txBody>
      </p:sp>
      <p:sp>
        <p:nvSpPr>
          <p:cNvPr id="317" name="Google Shape;317;p30"/>
          <p:cNvSpPr txBox="1"/>
          <p:nvPr>
            <p:ph idx="1" type="body"/>
          </p:nvPr>
        </p:nvSpPr>
        <p:spPr>
          <a:xfrm>
            <a:off x="755576" y="3651870"/>
            <a:ext cx="6353665" cy="81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if you want to organize files into other directories?</a:t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	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B2.sub		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		my.dag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321" name="Google Shape;321;p3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/>
          <p:nvPr>
            <p:ph type="title"/>
          </p:nvPr>
        </p:nvSpPr>
        <p:spPr>
          <a:xfrm>
            <a:off x="1375393" y="58316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Node-specific File Organization with </a:t>
            </a:r>
            <a:r>
              <a:rPr b="1" i="1" lang="en-US" sz="2800"/>
              <a:t>DIR</a:t>
            </a:r>
            <a:endParaRPr/>
          </a:p>
        </p:txBody>
      </p:sp>
      <p:sp>
        <p:nvSpPr>
          <p:cNvPr id="328" name="Google Shape;328;p31"/>
          <p:cNvSpPr txBox="1"/>
          <p:nvPr>
            <p:ph idx="1" type="body"/>
          </p:nvPr>
        </p:nvSpPr>
        <p:spPr>
          <a:xfrm>
            <a:off x="539553" y="1202027"/>
            <a:ext cx="7298292" cy="81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>
                <a:solidFill>
                  <a:srgbClr val="D3063E"/>
                </a:solidFill>
              </a:rPr>
              <a:t>DIR</a:t>
            </a:r>
            <a:r>
              <a:rPr lang="en-US" sz="2100"/>
              <a:t> sets the submission directory of the node</a:t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A/ 	A.sub 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(A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B/	B1.sub 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B3.sub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(B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C/ 	C.sub 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(C job files) 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B3.sub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B1 B2 B3 CHILD C</a:t>
            </a: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33" name="Google Shape;333;p3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type="title"/>
          </p:nvPr>
        </p:nvSpPr>
        <p:spPr>
          <a:xfrm>
            <a:off x="1400877" y="58316"/>
            <a:ext cx="691553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/>
              <a:t>PRE</a:t>
            </a:r>
            <a:r>
              <a:rPr lang="en-US" sz="2800"/>
              <a:t> and </a:t>
            </a:r>
            <a:r>
              <a:rPr b="1" i="1" lang="en-US" sz="2800"/>
              <a:t>POST</a:t>
            </a:r>
            <a:r>
              <a:rPr lang="en-US" sz="2800"/>
              <a:t> scripts run on the access point, as part of the node</a:t>
            </a:r>
            <a:endParaRPr/>
          </a:p>
        </p:txBody>
      </p:sp>
      <p:sp>
        <p:nvSpPr>
          <p:cNvPr id="339" name="Google Shape;339;p32"/>
          <p:cNvSpPr txBox="1"/>
          <p:nvPr>
            <p:ph idx="1" type="body"/>
          </p:nvPr>
        </p:nvSpPr>
        <p:spPr>
          <a:xfrm>
            <a:off x="467545" y="4063127"/>
            <a:ext cx="5172982" cy="812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Use sparingly for lightweight work; otherwise include work in node jobs</a:t>
            </a:r>
            <a:endParaRPr/>
          </a:p>
          <a:p>
            <a:pPr indent="-228486" lvl="0" marL="342786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3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 sort.sh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PRE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 tar_it.sh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B1 B2 B3 CHILD C</a:t>
            </a: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1623" y="1059582"/>
            <a:ext cx="3038810" cy="380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/>
              <a:t>RETRY</a:t>
            </a:r>
            <a:r>
              <a:rPr lang="en-US" sz="2800"/>
              <a:t> failed nodes to overcome transient errors</a:t>
            </a:r>
            <a:endParaRPr/>
          </a:p>
        </p:txBody>
      </p:sp>
      <p:sp>
        <p:nvSpPr>
          <p:cNvPr id="349" name="Google Shape;349;p33"/>
          <p:cNvSpPr txBox="1"/>
          <p:nvPr>
            <p:ph idx="1" type="body"/>
          </p:nvPr>
        </p:nvSpPr>
        <p:spPr>
          <a:xfrm>
            <a:off x="539552" y="1059582"/>
            <a:ext cx="7992888" cy="346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92500" lnSpcReduction="10000"/>
          </a:bodyPr>
          <a:lstStyle/>
          <a:p>
            <a:pPr indent="-342801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/>
              <a:t>Retry a node up to </a:t>
            </a:r>
            <a:r>
              <a:rPr i="1" lang="en-US" sz="2250"/>
              <a:t>N </a:t>
            </a:r>
            <a:r>
              <a:rPr lang="en-US" sz="2250"/>
              <a:t>times if the exit code is non-zero:</a:t>
            </a:r>
            <a:endParaRPr/>
          </a:p>
          <a:p>
            <a:pPr indent="0" lvl="0" marL="0" rtl="0" algn="ctr">
              <a:spcBef>
                <a:spcPts val="486"/>
              </a:spcBef>
              <a:spcAft>
                <a:spcPts val="0"/>
              </a:spcAft>
              <a:buSzPct val="100000"/>
              <a:buNone/>
            </a:pPr>
            <a:r>
              <a:rPr b="1" lang="en-US" sz="2625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RETRY </a:t>
            </a:r>
            <a:r>
              <a:rPr b="1" i="1" lang="en-US" sz="2625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b="1" lang="en-US" sz="2625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i="1" lang="en-US" sz="2625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  <a:p>
            <a:pPr indent="-154826" lvl="0" marL="342786" rtl="0" algn="l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i="1">
              <a:solidFill>
                <a:srgbClr val="D3063E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154826" lvl="0" marL="342786" rtl="0" algn="l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i="1">
              <a:solidFill>
                <a:srgbClr val="D3063E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10642" lvl="0" marL="342786" rtl="0" algn="l">
              <a:spcBef>
                <a:spcPts val="416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250"/>
          </a:p>
          <a:p>
            <a:pPr indent="-342801" lvl="0" marL="342786" rtl="0" algn="l">
              <a:spcBef>
                <a:spcPts val="416"/>
              </a:spcBef>
              <a:spcAft>
                <a:spcPts val="0"/>
              </a:spcAft>
              <a:buSzPct val="100000"/>
              <a:buChar char="•"/>
            </a:pPr>
            <a:r>
              <a:rPr b="1" lang="en-US" sz="2250"/>
              <a:t>Note: </a:t>
            </a:r>
            <a:r>
              <a:rPr lang="en-US" sz="2250"/>
              <a:t>Unnecessary for nodes (jobs) that can use</a:t>
            </a:r>
            <a:r>
              <a:rPr lang="en-US" sz="1950">
                <a:latin typeface="Courier"/>
                <a:ea typeface="Courier"/>
                <a:cs typeface="Courier"/>
                <a:sym typeface="Courier"/>
              </a:rPr>
              <a:t> max_retries</a:t>
            </a:r>
            <a:r>
              <a:rPr lang="en-US" sz="2250"/>
              <a:t> in the submit file</a:t>
            </a:r>
            <a:endParaRPr/>
          </a:p>
          <a:p>
            <a:pPr indent="-342801" lvl="0" marL="342786" rtl="0" algn="l">
              <a:spcBef>
                <a:spcPts val="416"/>
              </a:spcBef>
              <a:spcAft>
                <a:spcPts val="0"/>
              </a:spcAft>
              <a:buSzPct val="100000"/>
              <a:buChar char="•"/>
            </a:pPr>
            <a:r>
              <a:rPr lang="en-US" sz="2250"/>
              <a:t>See also: retry except for a particular exit code (</a:t>
            </a:r>
            <a:r>
              <a:rPr lang="en-US" sz="2250">
                <a:latin typeface="Courier"/>
                <a:ea typeface="Courier"/>
                <a:cs typeface="Courier"/>
                <a:sym typeface="Courier"/>
              </a:rPr>
              <a:t>UNLESS-EXIT</a:t>
            </a:r>
            <a:r>
              <a:rPr lang="en-US" sz="2250"/>
              <a:t>), or retry scripts (</a:t>
            </a:r>
            <a:r>
              <a:rPr lang="en-US" sz="2250">
                <a:latin typeface="Courier"/>
                <a:ea typeface="Courier"/>
                <a:cs typeface="Courier"/>
                <a:sym typeface="Courier"/>
              </a:rPr>
              <a:t>DEFER</a:t>
            </a:r>
            <a:r>
              <a:rPr lang="en-US" sz="2250"/>
              <a:t>)</a:t>
            </a:r>
            <a:endParaRPr/>
          </a:p>
        </p:txBody>
      </p:sp>
      <p:sp>
        <p:nvSpPr>
          <p:cNvPr id="350" name="Google Shape;350;p33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RETRY A 5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 B.sub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</p:txBody>
      </p:sp>
      <p:sp>
        <p:nvSpPr>
          <p:cNvPr id="352" name="Google Shape;352;p3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/>
              <a:t>RETRY</a:t>
            </a:r>
            <a:r>
              <a:rPr lang="en-US" sz="2800"/>
              <a:t> applies to whole node, including </a:t>
            </a:r>
            <a:r>
              <a:rPr b="1" i="1" lang="en-US" sz="2800"/>
              <a:t>PRE</a:t>
            </a:r>
            <a:r>
              <a:rPr i="1" lang="en-US" sz="2800"/>
              <a:t>/</a:t>
            </a:r>
            <a:r>
              <a:rPr b="1" i="1" lang="en-US" sz="2800"/>
              <a:t>POST</a:t>
            </a:r>
            <a:r>
              <a:rPr lang="en-US" sz="2800"/>
              <a:t> scripts</a:t>
            </a:r>
            <a:endParaRPr/>
          </a:p>
        </p:txBody>
      </p:sp>
      <p:sp>
        <p:nvSpPr>
          <p:cNvPr id="358" name="Google Shape;358;p34"/>
          <p:cNvSpPr txBox="1"/>
          <p:nvPr>
            <p:ph idx="1" type="body"/>
          </p:nvPr>
        </p:nvSpPr>
        <p:spPr>
          <a:xfrm>
            <a:off x="539552" y="1059582"/>
            <a:ext cx="7920880" cy="346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PRE and POST scripts are included in retries</a:t>
            </a:r>
            <a:endParaRPr/>
          </a:p>
          <a:p>
            <a:pPr indent="-342786" lvl="0" marL="342786" rtl="0" algn="l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  <a:endParaRPr/>
          </a:p>
          <a:p>
            <a:pPr indent="-285655" lvl="1" marL="742701" rtl="0" algn="l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POST script can do more to determine node success, perhaps by examining JOB output</a:t>
            </a:r>
            <a:endParaRPr/>
          </a:p>
          <a:p>
            <a:pPr indent="-342786" lvl="0" marL="342786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Achieve repetitive iterations!</a:t>
            </a:r>
            <a:endParaRPr/>
          </a:p>
          <a:p>
            <a:pPr indent="-209436" lvl="0" marL="342786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  <a:p>
            <a:pPr indent="-209436" lvl="0" marL="342786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  <a:p>
            <a:pPr indent="-209436" lvl="0" marL="342786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</p:txBody>
      </p:sp>
      <p:sp>
        <p:nvSpPr>
          <p:cNvPr id="359" name="Google Shape;359;p34"/>
          <p:cNvSpPr txBox="1"/>
          <p:nvPr/>
        </p:nvSpPr>
        <p:spPr>
          <a:xfrm>
            <a:off x="2979115" y="3291830"/>
            <a:ext cx="3866179" cy="923330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checkA.sh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RETRY A 5</a:t>
            </a:r>
            <a:endParaRPr/>
          </a:p>
        </p:txBody>
      </p:sp>
      <p:sp>
        <p:nvSpPr>
          <p:cNvPr id="360" name="Google Shape;360;p34"/>
          <p:cNvSpPr txBox="1"/>
          <p:nvPr/>
        </p:nvSpPr>
        <p:spPr>
          <a:xfrm>
            <a:off x="1691680" y="3307050"/>
            <a:ext cx="13051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</p:txBody>
      </p:sp>
      <p:sp>
        <p:nvSpPr>
          <p:cNvPr id="361" name="Google Shape;361;p3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MODULAR ORGANIZATION OF DAG COMPONENTS</a:t>
            </a:r>
            <a:endParaRPr/>
          </a:p>
        </p:txBody>
      </p:sp>
      <p:sp>
        <p:nvSpPr>
          <p:cNvPr id="367" name="Google Shape;367;p3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68" name="Google Shape;368;p3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1400877" y="205979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File Templates via </a:t>
            </a:r>
            <a:r>
              <a:rPr b="1" i="1" lang="en-US"/>
              <a:t>VARS</a:t>
            </a:r>
            <a:endParaRPr i="1"/>
          </a:p>
        </p:txBody>
      </p:sp>
      <p:sp>
        <p:nvSpPr>
          <p:cNvPr id="374" name="Google Shape;374;p36"/>
          <p:cNvSpPr txBox="1"/>
          <p:nvPr>
            <p:ph idx="1" type="body"/>
          </p:nvPr>
        </p:nvSpPr>
        <p:spPr>
          <a:xfrm>
            <a:off x="539552" y="987574"/>
            <a:ext cx="7992887" cy="1680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lnSpcReduction="1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VARS</a:t>
            </a:r>
            <a:r>
              <a:rPr lang="en-US" sz="2100"/>
              <a:t> line defines node-specific values that are passed into submit file variables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VARS </a:t>
            </a:r>
            <a:r>
              <a:rPr b="1" i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i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var1</a:t>
            </a: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=“</a:t>
            </a:r>
            <a:r>
              <a:rPr b="1" i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” [</a:t>
            </a:r>
            <a:r>
              <a:rPr b="1" i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var2</a:t>
            </a: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=“</a:t>
            </a:r>
            <a:r>
              <a:rPr b="1" i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b="1" lang="en-US" sz="180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”]</a:t>
            </a:r>
            <a:endParaRPr/>
          </a:p>
          <a:p>
            <a:pPr indent="-342786" lvl="0" marL="342786" rtl="0" algn="l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Allows a single submit file shared by all B jobs, rather than one submit file for each JOB.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21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InitialDir = 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arguments = 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.csv 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$(opt)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queue				</a:t>
            </a:r>
            <a:endParaRPr b="1"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b="1"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 data=”B1” opt=“10”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b="1"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 data=“B2” opt=“12”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b="1"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 data=“B3” opt=“14”</a:t>
            </a:r>
            <a:endParaRPr/>
          </a:p>
        </p:txBody>
      </p:sp>
      <p:sp>
        <p:nvSpPr>
          <p:cNvPr id="378" name="Google Shape;378;p36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9" name="Google Shape;379;p3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type="title"/>
          </p:nvPr>
        </p:nvSpPr>
        <p:spPr>
          <a:xfrm>
            <a:off x="1400877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/>
              <a:t>SPLICE</a:t>
            </a:r>
            <a:r>
              <a:rPr lang="en-US" sz="2800"/>
              <a:t> subsets of a DAG to simplify lengthy DAG files</a:t>
            </a:r>
            <a:endParaRPr/>
          </a:p>
        </p:txBody>
      </p:sp>
      <p:sp>
        <p:nvSpPr>
          <p:cNvPr id="385" name="Google Shape;385;p37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SPLICE B B.spl</a:t>
            </a:r>
            <a:endParaRPr b="1" sz="160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/>
          </a:p>
        </p:txBody>
      </p:sp>
      <p:sp>
        <p:nvSpPr>
          <p:cNvPr id="386" name="Google Shape;386;p37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b="1" sz="210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1046220"/>
            <a:ext cx="3536480" cy="382838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ock&#10;&#10;Description automatically generated" id="395" name="Google Shape;3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945438"/>
            <a:ext cx="3396193" cy="4000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8"/>
          <p:cNvSpPr txBox="1"/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nested </a:t>
            </a:r>
            <a:r>
              <a:rPr b="1" lang="en-US" sz="2800"/>
              <a:t>SPLICE</a:t>
            </a:r>
            <a:r>
              <a:rPr lang="en-US" sz="2800"/>
              <a:t>s with </a:t>
            </a:r>
            <a:r>
              <a:rPr b="1" lang="en-US" sz="2800"/>
              <a:t>DIR to achieve templating</a:t>
            </a:r>
            <a:endParaRPr sz="2800"/>
          </a:p>
        </p:txBody>
      </p:sp>
      <p:sp>
        <p:nvSpPr>
          <p:cNvPr id="397" name="Google Shape;397;p38"/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15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b="1" sz="1500">
              <a:solidFill>
                <a:srgbClr val="2F89D2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DIR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 B.spl DIR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DIR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 i="1" sz="1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00" name="Google Shape;400;p38"/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B1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B2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b="1" sz="1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</a:t>
            </a:r>
            <a:r>
              <a:rPr b="1" i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</a:t>
            </a:r>
            <a:r>
              <a:rPr i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</p:txBody>
      </p:sp>
      <p:sp>
        <p:nvSpPr>
          <p:cNvPr id="401" name="Google Shape;401;p38"/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b="1" sz="1500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1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2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1 CHILD 2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/>
          <p:nvPr/>
        </p:nvSpPr>
        <p:spPr>
          <a:xfrm>
            <a:off x="5056569" y="1840380"/>
            <a:ext cx="3475871" cy="274759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A/ A.sub 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(A job 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B/ </a:t>
            </a:r>
            <a:r>
              <a:rPr b="1" lang="en-US" sz="1600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   </a:t>
            </a:r>
            <a:r>
              <a:rPr b="1" lang="en-US" sz="1600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b="1" sz="1600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1.sub   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B1/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B2/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</a:t>
            </a:r>
            <a:r>
              <a:rPr b="1"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C/ C.sub   </a:t>
            </a:r>
            <a:r>
              <a:rPr i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(C job files)</a:t>
            </a:r>
            <a:endParaRPr/>
          </a:p>
        </p:txBody>
      </p:sp>
      <p:sp>
        <p:nvSpPr>
          <p:cNvPr id="408" name="Google Shape;408;p39"/>
          <p:cNvSpPr/>
          <p:nvPr/>
        </p:nvSpPr>
        <p:spPr>
          <a:xfrm>
            <a:off x="4842253" y="144887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409" name="Google Shape;409;p39"/>
          <p:cNvSpPr txBox="1"/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nested </a:t>
            </a:r>
            <a:r>
              <a:rPr b="1" lang="en-US" sz="2800"/>
              <a:t>SPLICE</a:t>
            </a:r>
            <a:r>
              <a:rPr lang="en-US" sz="2800"/>
              <a:t>s with </a:t>
            </a:r>
            <a:r>
              <a:rPr b="1" lang="en-US" sz="2800"/>
              <a:t>DIR to achieve templating</a:t>
            </a:r>
            <a:endParaRPr sz="2800"/>
          </a:p>
        </p:txBody>
      </p:sp>
      <p:sp>
        <p:nvSpPr>
          <p:cNvPr id="410" name="Google Shape;410;p39"/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15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b="1" sz="1500">
              <a:solidFill>
                <a:srgbClr val="2F89D2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DIR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 B.spl DIR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DIR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 i="1" sz="1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13" name="Google Shape;413;p39"/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B1 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B2 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</a:t>
            </a:r>
            <a:r>
              <a:rPr i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</a:t>
            </a:r>
            <a:r>
              <a:rPr b="1" i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</p:txBody>
      </p:sp>
      <p:sp>
        <p:nvSpPr>
          <p:cNvPr id="414" name="Google Shape;414;p39"/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b="1" sz="1500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5" name="Google Shape;415;p39"/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1 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2 </a:t>
            </a:r>
            <a:r>
              <a:rPr b="1"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1 CHILD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 = ”directed acyclic graph”</a:t>
            </a:r>
            <a:endParaRPr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539552" y="1200151"/>
            <a:ext cx="4792371" cy="348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77500" lnSpcReduction="20000"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topological ordering of vertices (“</a:t>
            </a:r>
            <a:r>
              <a:rPr b="1" lang="en-US">
                <a:solidFill>
                  <a:srgbClr val="00B0F0"/>
                </a:solidFill>
              </a:rPr>
              <a:t>nodes</a:t>
            </a:r>
            <a:r>
              <a:rPr lang="en-US"/>
              <a:t>”) is established by directional connections (“</a:t>
            </a:r>
            <a:r>
              <a:rPr b="1" lang="en-US">
                <a:solidFill>
                  <a:srgbClr val="2F7CDE"/>
                </a:solidFill>
              </a:rPr>
              <a:t>edges</a:t>
            </a:r>
            <a:r>
              <a:rPr lang="en-US"/>
              <a:t>”)</a:t>
            </a:r>
            <a:endParaRPr/>
          </a:p>
          <a:p>
            <a:pPr indent="-342786" lvl="0" marL="342786" rtl="0" algn="l">
              <a:spcBef>
                <a:spcPts val="49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“acyclic” aspect requires a start and end, with no looped repetition</a:t>
            </a:r>
            <a:endParaRPr/>
          </a:p>
          <a:p>
            <a:pPr indent="-285654" lvl="1" marL="742701" rtl="0" algn="l">
              <a:spcBef>
                <a:spcPts val="434"/>
              </a:spcBef>
              <a:spcAft>
                <a:spcPts val="0"/>
              </a:spcAft>
              <a:buSzPct val="100000"/>
              <a:buChar char="−"/>
            </a:pPr>
            <a:r>
              <a:rPr lang="en-US"/>
              <a:t>can contain cyclic subcomponents, covered in later slides for DAG workflows</a:t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wikipedia.org/wiki/Directed_acyclic_graph</a:t>
            </a:r>
            <a:endParaRPr b="0" i="0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1131591"/>
            <a:ext cx="331236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sp>
        <p:nvSpPr>
          <p:cNvPr id="94" name="Google Shape;94;p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/>
          <p:nvPr>
            <p:ph type="title"/>
          </p:nvPr>
        </p:nvSpPr>
        <p:spPr>
          <a:xfrm>
            <a:off x="1403648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 if some DAG components can’t be known at submit time?</a:t>
            </a:r>
            <a:endParaRPr/>
          </a:p>
        </p:txBody>
      </p:sp>
      <p:sp>
        <p:nvSpPr>
          <p:cNvPr id="421" name="Google Shape;421;p41"/>
          <p:cNvSpPr txBox="1"/>
          <p:nvPr>
            <p:ph idx="1" type="body"/>
          </p:nvPr>
        </p:nvSpPr>
        <p:spPr>
          <a:xfrm>
            <a:off x="5724128" y="2253546"/>
            <a:ext cx="2565480" cy="190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If</a:t>
            </a:r>
            <a:r>
              <a:rPr i="1" lang="en-US" sz="2800">
                <a:solidFill>
                  <a:schemeClr val="dk1"/>
                </a:solidFill>
              </a:rPr>
              <a:t> N</a:t>
            </a:r>
            <a:r>
              <a:rPr lang="en-US" sz="2800">
                <a:solidFill>
                  <a:schemeClr val="dk1"/>
                </a:solidFill>
              </a:rPr>
              <a:t> can only be determined as part of the work of </a:t>
            </a:r>
            <a:r>
              <a:rPr b="1" lang="en-US" sz="2800">
                <a:solidFill>
                  <a:srgbClr val="7030A0"/>
                </a:solidFill>
              </a:rPr>
              <a:t>A</a:t>
            </a:r>
            <a:r>
              <a:rPr lang="en-US" sz="2800">
                <a:solidFill>
                  <a:schemeClr val="dk1"/>
                </a:solidFill>
              </a:rPr>
              <a:t> …</a:t>
            </a:r>
            <a:endParaRPr i="1" sz="2800">
              <a:solidFill>
                <a:schemeClr val="dk1"/>
              </a:solidFill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059582"/>
            <a:ext cx="4988918" cy="39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/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</a:t>
            </a:r>
            <a:r>
              <a:rPr b="1" i="1" lang="en-US"/>
              <a:t>SUBDAG</a:t>
            </a:r>
            <a:r>
              <a:rPr lang="en-US"/>
              <a:t> within a DAG</a:t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(written by </a:t>
            </a:r>
            <a:r>
              <a:rPr b="1" lang="en-US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431" name="Google Shape;4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B.dag</a:t>
            </a:r>
            <a:endParaRPr b="1" sz="160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/>
          </a:p>
        </p:txBody>
      </p:sp>
      <p:sp>
        <p:nvSpPr>
          <p:cNvPr id="433" name="Google Shape;433;p42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i="1"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i="1"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4" name="Google Shape;434;p4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a </a:t>
            </a:r>
            <a:r>
              <a:rPr b="1" i="1" lang="en-US" sz="2800"/>
              <a:t>SUBDAG</a:t>
            </a:r>
            <a:r>
              <a:rPr lang="en-US" sz="2800"/>
              <a:t> to achieve a Cyclic Component within a DAG</a:t>
            </a:r>
            <a:endParaRPr/>
          </a:p>
        </p:txBody>
      </p:sp>
      <p:sp>
        <p:nvSpPr>
          <p:cNvPr id="440" name="Google Shape;440;p43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SUBDAG EXTERNAL B B.dag</a:t>
            </a:r>
            <a:endParaRPr b="1" sz="1600">
              <a:solidFill>
                <a:srgbClr val="1C6C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SCRIPT POST B iterateB.sh</a:t>
            </a:r>
            <a:endParaRPr b="1" sz="1600">
              <a:solidFill>
                <a:srgbClr val="1C6C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RETRY B 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41" name="Google Shape;441;p43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42" name="Google Shape;442;p43"/>
          <p:cNvSpPr txBox="1"/>
          <p:nvPr>
            <p:ph idx="1" type="body"/>
          </p:nvPr>
        </p:nvSpPr>
        <p:spPr>
          <a:xfrm>
            <a:off x="611560" y="1131590"/>
            <a:ext cx="5256584" cy="138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POST script determines whether another iteration is necessary; if so, exits non-zero</a:t>
            </a:r>
            <a:endParaRPr/>
          </a:p>
          <a:p>
            <a:pPr indent="-342786" lvl="0" marL="342786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RETRY applies to entire SUBDAG, which may include multiple, sequential nodes</a:t>
            </a:r>
            <a:endParaRPr/>
          </a:p>
        </p:txBody>
      </p:sp>
      <p:pic>
        <p:nvPicPr>
          <p:cNvPr id="443" name="Google Shape;4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0186" y="987574"/>
            <a:ext cx="2411314" cy="3936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More in the </a:t>
            </a: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HTCondor Manual</a:t>
            </a:r>
            <a:r>
              <a:rPr lang="en-US">
                <a:solidFill>
                  <a:schemeClr val="dk2"/>
                </a:solidFill>
              </a:rPr>
              <a:t>!!!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DAGMan Exercises!</a:t>
            </a:r>
            <a:endParaRPr/>
          </a:p>
        </p:txBody>
      </p:sp>
      <p:sp>
        <p:nvSpPr>
          <p:cNvPr id="455" name="Google Shape;455;p45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Essential: Exercises 1-4</a:t>
            </a:r>
            <a:endParaRPr/>
          </a:p>
          <a:p>
            <a:pPr indent="-342786" lvl="0" marL="342786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Ask questions! ‘See you in Slack!</a:t>
            </a:r>
            <a:endParaRPr/>
          </a:p>
        </p:txBody>
      </p:sp>
      <p:sp>
        <p:nvSpPr>
          <p:cNvPr id="456" name="Google Shape;456;p4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DESCRIBING WORKFLOWS WITH DAGMAN</a:t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DAGMan in the HTCondor Manual</a:t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2627784" y="4866501"/>
            <a:ext cx="56886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https://htcondor.readthedocs.io/en/latest/automated-workflows/index.html</a:t>
            </a:r>
            <a:r>
              <a:rPr lang="en-US" sz="1200"/>
              <a:t> </a:t>
            </a:r>
            <a:endParaRPr/>
          </a:p>
        </p:txBody>
      </p:sp>
      <p:sp>
        <p:nvSpPr>
          <p:cNvPr id="108" name="Google Shape;108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text, application, email&#10;&#10;Description automatically generated" id="109" name="Google Shape;1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0572" y="935432"/>
            <a:ext cx="6654702" cy="386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 HTC Workflow</a:t>
            </a:r>
            <a:endParaRPr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467544" y="1209294"/>
            <a:ext cx="4759245" cy="374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User must communicate the “nodes” and directional “edges” of the DAG</a:t>
            </a:r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031851"/>
            <a:ext cx="31877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1400875" y="51475"/>
            <a:ext cx="7548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Example for this Tutorial</a:t>
            </a:r>
            <a:endParaRPr/>
          </a:p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467544" y="1209294"/>
            <a:ext cx="4759245" cy="374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42786" lvl="0" marL="342786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The DAG input file will </a:t>
            </a:r>
            <a:r>
              <a:rPr lang="en-US"/>
              <a:t>communicate the “nodes” and directional “edges” of the DAG</a:t>
            </a:r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b="1"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707255" y="3723878"/>
            <a:ext cx="4152777" cy="81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92500" lnSpcReduction="20000"/>
          </a:bodyPr>
          <a:lstStyle/>
          <a:p>
            <a:pPr indent="-342817" lvl="0" marL="342786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names will be used by various DAG features to modify their execution by DAGMan.</a:t>
            </a:r>
            <a:endParaRPr/>
          </a:p>
        </p:txBody>
      </p:sp>
      <p:sp>
        <p:nvSpPr>
          <p:cNvPr id="133" name="Google Shape;133;p9"/>
          <p:cNvSpPr txBox="1"/>
          <p:nvPr>
            <p:ph type="title"/>
          </p:nvPr>
        </p:nvSpPr>
        <p:spPr>
          <a:xfrm>
            <a:off x="1400877" y="-20538"/>
            <a:ext cx="7347587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b="1" i="1" lang="en-US" sz="2800"/>
              <a:t>JOB</a:t>
            </a:r>
            <a:r>
              <a:rPr lang="en-US" sz="2800"/>
              <a:t> nodes, </a:t>
            </a:r>
            <a:r>
              <a:rPr b="1" i="1" lang="en-US" sz="2800"/>
              <a:t>PARENT-CHILD</a:t>
            </a:r>
            <a:r>
              <a:rPr b="1" lang="en-US" sz="2800"/>
              <a:t> </a:t>
            </a:r>
            <a:r>
              <a:rPr lang="en-US" sz="2800"/>
              <a:t>edges </a:t>
            </a:r>
            <a:endParaRPr/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2014-07-06T23:55:21Z</dcterms:created>
  <dc:creator>gthain</dc:creator>
</cp:coreProperties>
</file>