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10058400" cy="7772400"/>
  <p:embeddedFontLst>
    <p:embeddedFont>
      <p:font typeface="Poppins"/>
      <p:regular r:id="rId23"/>
      <p:bold r:id="rId24"/>
      <p:italic r:id="rId25"/>
      <p:boldItalic r:id="rId26"/>
    </p:embeddedFont>
    <p:embeddedFont>
      <p:font typeface="Roboto Mon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p6+tGg/igPxJKhSZB9ZiIEW4S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06" orient="horz"/>
        <p:guide pos="19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97538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60e3531426_0_99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60e3531426_0_99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60e3531426_0_99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0e3531426_0_145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0e3531426_0_145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60e3531426_0_145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0e3531426_0_158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0e3531426_0_158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60e3531426_0_158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0e3531426_0_188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60e3531426_0_188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60e3531426_0_188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0e3531426_0_197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60e3531426_0_197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60e3531426_0_197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0e3531426_0_206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60e3531426_0_206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60e3531426_0_206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0e3531426_0_167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60e3531426_0_167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60e3531426_0_167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0e3531426_0_215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0e3531426_0_215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60e3531426_0_215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fa01faf04_0_0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fa01faf04_0_0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5fa01faf04_0_0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0e3531426_0_24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" name="Google Shape;85;g260e3531426_0_2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260e3531426_0_24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0e3531426_0_61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g260e3531426_0_6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60e3531426_0_61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0e3531426_0_68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g260e3531426_0_68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60e3531426_0_68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0e3531426_0_135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0e3531426_0_135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260e3531426_0_135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60e3531426_0_9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60e3531426_0_9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60e3531426_0_9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0e3531426_0_17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0e3531426_0_17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60e3531426_0_17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0e3531426_0_79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0e3531426_0_79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60e3531426_0_79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1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51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5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2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2"/>
          <p:cNvSpPr txBox="1"/>
          <p:nvPr>
            <p:ph idx="1" type="body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3"/>
          <p:cNvSpPr txBox="1"/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3"/>
          <p:cNvSpPr txBox="1"/>
          <p:nvPr>
            <p:ph idx="1" type="body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5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4" name="Google Shape;2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46"/>
          <p:cNvSpPr txBox="1"/>
          <p:nvPr>
            <p:ph idx="2" type="body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4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2" name="Google Shape;42;p4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9"/>
          <p:cNvSpPr txBox="1"/>
          <p:nvPr>
            <p:ph idx="1" type="body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49"/>
          <p:cNvSpPr txBox="1"/>
          <p:nvPr>
            <p:ph idx="2" type="body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49"/>
          <p:cNvSpPr txBox="1"/>
          <p:nvPr>
            <p:ph idx="3" type="body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9"/>
          <p:cNvSpPr txBox="1"/>
          <p:nvPr>
            <p:ph idx="4" type="body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4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0"/>
          <p:cNvSpPr txBox="1"/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" type="body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50"/>
          <p:cNvSpPr txBox="1"/>
          <p:nvPr>
            <p:ph idx="2" type="body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5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1"/>
          <p:cNvSpPr/>
          <p:nvPr/>
        </p:nvSpPr>
        <p:spPr>
          <a:xfrm>
            <a:off x="-1266824" y="4506913"/>
            <a:ext cx="184624" cy="461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1"/>
          <p:cNvSpPr/>
          <p:nvPr/>
        </p:nvSpPr>
        <p:spPr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</a:t>
            </a:r>
            <a:r>
              <a:rPr lang="en-US" sz="1200">
                <a:solidFill>
                  <a:srgbClr val="FF8000"/>
                </a:solidFill>
              </a:rPr>
              <a:t>3</a:t>
            </a:r>
            <a:endParaRPr sz="1200">
              <a:solidFill>
                <a:srgbClr val="FF8000"/>
              </a:solidFill>
            </a:endParaRPr>
          </a:p>
        </p:txBody>
      </p:sp>
      <p:cxnSp>
        <p:nvCxnSpPr>
          <p:cNvPr id="14" name="Google Shape;14;p41"/>
          <p:cNvCxnSpPr/>
          <p:nvPr/>
        </p:nvCxnSpPr>
        <p:spPr>
          <a:xfrm>
            <a:off x="525465" y="866775"/>
            <a:ext cx="8618537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4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685800" y="385525"/>
            <a:ext cx="77724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 strike="sngStrike"/>
              <a:t>Special Environments</a:t>
            </a:r>
            <a:endParaRPr sz="2600" strike="sngStrike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There are 2 hard problems in computer science: cache invalidation, naming things, and off-by-1 errors.</a:t>
            </a:r>
            <a:endParaRPr sz="2600"/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"/>
              <a:buNone/>
            </a:pPr>
            <a:r>
              <a:rPr lang="en-US" sz="3200"/>
              <a:t>Thursday, July 28 2022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Mats Rynge</a:t>
            </a:r>
            <a:endParaRPr/>
          </a:p>
        </p:txBody>
      </p:sp>
      <p:sp>
        <p:nvSpPr>
          <p:cNvPr id="74" name="Google Shape;74;p1"/>
          <p:cNvSpPr txBox="1"/>
          <p:nvPr/>
        </p:nvSpPr>
        <p:spPr>
          <a:xfrm>
            <a:off x="1686106" y="4933950"/>
            <a:ext cx="585769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work was supported by NSF grants MPS-1148698, OAC-1836650, and OAC-2030508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0e3531426_0_99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Autoformat</a:t>
            </a:r>
            <a:endParaRPr/>
          </a:p>
        </p:txBody>
      </p:sp>
      <p:sp>
        <p:nvSpPr>
          <p:cNvPr id="179" name="Google Shape;179;g260e3531426_0_99"/>
          <p:cNvSpPr txBox="1"/>
          <p:nvPr>
            <p:ph idx="1" type="body"/>
          </p:nvPr>
        </p:nvSpPr>
        <p:spPr>
          <a:xfrm>
            <a:off x="311700" y="1128375"/>
            <a:ext cx="8520600" cy="658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900"/>
              <a:t>condor_status -autoformat GLIDEIN_Site | sort | uniq -c</a:t>
            </a:r>
            <a:endParaRPr sz="1900"/>
          </a:p>
        </p:txBody>
      </p:sp>
      <p:sp>
        <p:nvSpPr>
          <p:cNvPr id="180" name="Google Shape;180;g260e3531426_0_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g260e3531426_0_99"/>
          <p:cNvSpPr/>
          <p:nvPr/>
        </p:nvSpPr>
        <p:spPr>
          <a:xfrm>
            <a:off x="261325" y="1937050"/>
            <a:ext cx="8571000" cy="27261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190 UConn-HPC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39 University of Arkansas - Fayetteville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33 University of Arkansas for Medical Sciences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105 University of Kansas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102 University of South Dakota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2497 UNL-PATH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524 USD-Lawrence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 7 USF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48 UTC-Epyc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34 UW-IT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25 Wichita State University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1514 Wisconsin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2490 WISC-PATH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65 WTAMU-HPC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60e3531426_0_145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Fastest machine</a:t>
            </a:r>
            <a:endParaRPr/>
          </a:p>
        </p:txBody>
      </p:sp>
      <p:sp>
        <p:nvSpPr>
          <p:cNvPr id="188" name="Google Shape;188;g260e3531426_0_145"/>
          <p:cNvSpPr txBox="1"/>
          <p:nvPr>
            <p:ph idx="1" type="body"/>
          </p:nvPr>
        </p:nvSpPr>
        <p:spPr>
          <a:xfrm>
            <a:off x="311700" y="1966575"/>
            <a:ext cx="8520600" cy="658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900"/>
              <a:t>condor_status -autoformat Mips GLIDEIN_ResourceName | sort -n | head</a:t>
            </a:r>
            <a:endParaRPr sz="1900"/>
          </a:p>
        </p:txBody>
      </p:sp>
      <p:sp>
        <p:nvSpPr>
          <p:cNvPr id="189" name="Google Shape;189;g260e3531426_0_1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g260e3531426_0_145"/>
          <p:cNvSpPr/>
          <p:nvPr/>
        </p:nvSpPr>
        <p:spPr>
          <a:xfrm>
            <a:off x="261325" y="2546650"/>
            <a:ext cx="8571000" cy="8745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38446 Colorado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0e3531426_0_158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run jobs on faster than…</a:t>
            </a:r>
            <a:endParaRPr/>
          </a:p>
        </p:txBody>
      </p:sp>
      <p:sp>
        <p:nvSpPr>
          <p:cNvPr id="197" name="Google Shape;197;g260e3531426_0_1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g260e3531426_0_158"/>
          <p:cNvSpPr/>
          <p:nvPr/>
        </p:nvSpPr>
        <p:spPr>
          <a:xfrm>
            <a:off x="261325" y="2546650"/>
            <a:ext cx="8571000" cy="8745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requirements = Mips &gt; 25000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9" name="Google Shape;199;g260e3531426_0_158"/>
          <p:cNvSpPr txBox="1"/>
          <p:nvPr/>
        </p:nvSpPr>
        <p:spPr>
          <a:xfrm>
            <a:off x="197475" y="2237950"/>
            <a:ext cx="19842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job.sub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0e3531426_0_188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Operating Systems</a:t>
            </a:r>
            <a:endParaRPr/>
          </a:p>
        </p:txBody>
      </p:sp>
      <p:sp>
        <p:nvSpPr>
          <p:cNvPr id="206" name="Google Shape;206;g260e3531426_0_188"/>
          <p:cNvSpPr txBox="1"/>
          <p:nvPr>
            <p:ph idx="1" type="body"/>
          </p:nvPr>
        </p:nvSpPr>
        <p:spPr>
          <a:xfrm>
            <a:off x="311700" y="1128375"/>
            <a:ext cx="8520600" cy="658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900"/>
              <a:t>condor_status -autoformat OSGVO_OS_STRING | sort | uniq -c</a:t>
            </a:r>
            <a:endParaRPr sz="1900"/>
          </a:p>
        </p:txBody>
      </p:sp>
      <p:sp>
        <p:nvSpPr>
          <p:cNvPr id="207" name="Google Shape;207;g260e3531426_0_1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g260e3531426_0_188"/>
          <p:cNvSpPr/>
          <p:nvPr/>
        </p:nvSpPr>
        <p:spPr>
          <a:xfrm>
            <a:off x="261325" y="1937050"/>
            <a:ext cx="8571000" cy="27261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1078 DEBIAN 12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13809 RHEL 7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28388 RHEL 8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2550 RHEL 9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183 UBUNTU 20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1078 UBUNTU 22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0e3531426_0_197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 an OS</a:t>
            </a:r>
            <a:endParaRPr/>
          </a:p>
        </p:txBody>
      </p:sp>
      <p:sp>
        <p:nvSpPr>
          <p:cNvPr id="215" name="Google Shape;215;g260e3531426_0_1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g260e3531426_0_197"/>
          <p:cNvSpPr/>
          <p:nvPr/>
        </p:nvSpPr>
        <p:spPr>
          <a:xfrm>
            <a:off x="261325" y="2546650"/>
            <a:ext cx="8571000" cy="8745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requirements = (OSGVO_OS_STRING == "RHEL 8")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" name="Google Shape;217;g260e3531426_0_197"/>
          <p:cNvSpPr txBox="1"/>
          <p:nvPr/>
        </p:nvSpPr>
        <p:spPr>
          <a:xfrm>
            <a:off x="197475" y="2237950"/>
            <a:ext cx="19842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job.sub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0e3531426_0_206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 bring an OS</a:t>
            </a:r>
            <a:endParaRPr/>
          </a:p>
        </p:txBody>
      </p:sp>
      <p:sp>
        <p:nvSpPr>
          <p:cNvPr id="224" name="Google Shape;224;g260e3531426_0_2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g260e3531426_0_206"/>
          <p:cNvSpPr/>
          <p:nvPr/>
        </p:nvSpPr>
        <p:spPr>
          <a:xfrm>
            <a:off x="261325" y="2546650"/>
            <a:ext cx="8571000" cy="8745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container_image = “/cvmfs/singularity.opensciencegrid.org/htc/debian:12”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6" name="Google Shape;226;g260e3531426_0_206"/>
          <p:cNvSpPr txBox="1"/>
          <p:nvPr/>
        </p:nvSpPr>
        <p:spPr>
          <a:xfrm>
            <a:off x="197475" y="2237950"/>
            <a:ext cx="1984200" cy="2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job.sub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0e3531426_0_167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Microarch == "x86_64-v3"</a:t>
            </a:r>
            <a:endParaRPr/>
          </a:p>
        </p:txBody>
      </p:sp>
      <p:sp>
        <p:nvSpPr>
          <p:cNvPr id="233" name="Google Shape;233;g260e3531426_0_1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4" name="Google Shape;234;g260e3531426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300" y="962950"/>
            <a:ext cx="7229025" cy="38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60e3531426_0_215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Exercises</a:t>
            </a:r>
            <a:endParaRPr/>
          </a:p>
        </p:txBody>
      </p:sp>
      <p:sp>
        <p:nvSpPr>
          <p:cNvPr id="241" name="Google Shape;241;g260e3531426_0_21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60e3531426_0_21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fa01faf04_0_0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I …</a:t>
            </a:r>
            <a:endParaRPr/>
          </a:p>
        </p:txBody>
      </p:sp>
      <p:sp>
        <p:nvSpPr>
          <p:cNvPr id="81" name="Google Shape;81;g25fa01faf04_0_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lnSpcReduction="10000"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… run GPU jobs?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… find out if my home institution is sharing resources on the OSPool?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… target operating systems?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… my jobs </a:t>
            </a:r>
            <a:r>
              <a:rPr lang="en-US"/>
              <a:t>run on the fastest nodes?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… target CPU architecture / extensions?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… find details about the execution points?</a:t>
            </a:r>
            <a:endParaRPr/>
          </a:p>
        </p:txBody>
      </p:sp>
      <p:sp>
        <p:nvSpPr>
          <p:cNvPr id="82" name="Google Shape;82;g25fa01faf04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0e3531426_0_24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GPU?</a:t>
            </a:r>
            <a:endParaRPr/>
          </a:p>
        </p:txBody>
      </p:sp>
      <p:sp>
        <p:nvSpPr>
          <p:cNvPr id="89" name="Google Shape;89;g260e3531426_0_24"/>
          <p:cNvSpPr txBox="1"/>
          <p:nvPr>
            <p:ph idx="1" type="body"/>
          </p:nvPr>
        </p:nvSpPr>
        <p:spPr>
          <a:xfrm>
            <a:off x="774700" y="1000125"/>
            <a:ext cx="3797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GPU = Graphical Processing Unit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Has hundreds to thousands of “cores” that can be used to parallelize work. </a:t>
            </a:r>
            <a:endParaRPr/>
          </a:p>
        </p:txBody>
      </p:sp>
      <p:sp>
        <p:nvSpPr>
          <p:cNvPr id="90" name="Google Shape;90;g260e3531426_0_24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g260e3531426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058" y="2359763"/>
            <a:ext cx="2179408" cy="21794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60e3531426_0_24"/>
          <p:cNvSpPr/>
          <p:nvPr/>
        </p:nvSpPr>
        <p:spPr>
          <a:xfrm>
            <a:off x="5284381" y="1866014"/>
            <a:ext cx="2562300" cy="516900"/>
          </a:xfrm>
          <a:prstGeom prst="rect">
            <a:avLst/>
          </a:prstGeom>
          <a:solidFill>
            <a:srgbClr val="DCDC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60e3531426_0_24"/>
          <p:cNvSpPr/>
          <p:nvPr/>
        </p:nvSpPr>
        <p:spPr>
          <a:xfrm>
            <a:off x="5337313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60e3531426_0_24"/>
          <p:cNvSpPr/>
          <p:nvPr/>
        </p:nvSpPr>
        <p:spPr>
          <a:xfrm>
            <a:off x="5337313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60e3531426_0_24"/>
          <p:cNvSpPr/>
          <p:nvPr/>
        </p:nvSpPr>
        <p:spPr>
          <a:xfrm>
            <a:off x="5509283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60e3531426_0_24"/>
          <p:cNvSpPr/>
          <p:nvPr/>
        </p:nvSpPr>
        <p:spPr>
          <a:xfrm>
            <a:off x="5509283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60e3531426_0_24"/>
          <p:cNvSpPr/>
          <p:nvPr/>
        </p:nvSpPr>
        <p:spPr>
          <a:xfrm>
            <a:off x="5694428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60e3531426_0_24"/>
          <p:cNvSpPr/>
          <p:nvPr/>
        </p:nvSpPr>
        <p:spPr>
          <a:xfrm>
            <a:off x="5694428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60e3531426_0_24"/>
          <p:cNvSpPr/>
          <p:nvPr/>
        </p:nvSpPr>
        <p:spPr>
          <a:xfrm>
            <a:off x="6056628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60e3531426_0_24"/>
          <p:cNvSpPr/>
          <p:nvPr/>
        </p:nvSpPr>
        <p:spPr>
          <a:xfrm>
            <a:off x="6056628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60e3531426_0_24"/>
          <p:cNvSpPr/>
          <p:nvPr/>
        </p:nvSpPr>
        <p:spPr>
          <a:xfrm>
            <a:off x="5867092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60e3531426_0_24"/>
          <p:cNvSpPr/>
          <p:nvPr/>
        </p:nvSpPr>
        <p:spPr>
          <a:xfrm>
            <a:off x="5867092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60e3531426_0_24"/>
          <p:cNvSpPr/>
          <p:nvPr/>
        </p:nvSpPr>
        <p:spPr>
          <a:xfrm>
            <a:off x="6246164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60e3531426_0_24"/>
          <p:cNvSpPr/>
          <p:nvPr/>
        </p:nvSpPr>
        <p:spPr>
          <a:xfrm>
            <a:off x="6246164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60e3531426_0_24"/>
          <p:cNvSpPr/>
          <p:nvPr/>
        </p:nvSpPr>
        <p:spPr>
          <a:xfrm>
            <a:off x="6470837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60e3531426_0_24"/>
          <p:cNvSpPr/>
          <p:nvPr/>
        </p:nvSpPr>
        <p:spPr>
          <a:xfrm>
            <a:off x="6470837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60e3531426_0_24"/>
          <p:cNvSpPr/>
          <p:nvPr/>
        </p:nvSpPr>
        <p:spPr>
          <a:xfrm>
            <a:off x="6668750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60e3531426_0_24"/>
          <p:cNvSpPr/>
          <p:nvPr/>
        </p:nvSpPr>
        <p:spPr>
          <a:xfrm>
            <a:off x="6668750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60e3531426_0_24"/>
          <p:cNvSpPr/>
          <p:nvPr/>
        </p:nvSpPr>
        <p:spPr>
          <a:xfrm>
            <a:off x="6862736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60e3531426_0_24"/>
          <p:cNvSpPr/>
          <p:nvPr/>
        </p:nvSpPr>
        <p:spPr>
          <a:xfrm>
            <a:off x="6862736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60e3531426_0_24"/>
          <p:cNvSpPr/>
          <p:nvPr/>
        </p:nvSpPr>
        <p:spPr>
          <a:xfrm>
            <a:off x="7056722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60e3531426_0_24"/>
          <p:cNvSpPr/>
          <p:nvPr/>
        </p:nvSpPr>
        <p:spPr>
          <a:xfrm>
            <a:off x="7056722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60e3531426_0_24"/>
          <p:cNvSpPr/>
          <p:nvPr/>
        </p:nvSpPr>
        <p:spPr>
          <a:xfrm>
            <a:off x="7260158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60e3531426_0_24"/>
          <p:cNvSpPr/>
          <p:nvPr/>
        </p:nvSpPr>
        <p:spPr>
          <a:xfrm>
            <a:off x="7260158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60e3531426_0_24"/>
          <p:cNvSpPr/>
          <p:nvPr/>
        </p:nvSpPr>
        <p:spPr>
          <a:xfrm>
            <a:off x="7457003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60e3531426_0_24"/>
          <p:cNvSpPr/>
          <p:nvPr/>
        </p:nvSpPr>
        <p:spPr>
          <a:xfrm>
            <a:off x="7457003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60e3531426_0_24"/>
          <p:cNvSpPr/>
          <p:nvPr/>
        </p:nvSpPr>
        <p:spPr>
          <a:xfrm>
            <a:off x="7635911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60e3531426_0_24"/>
          <p:cNvSpPr/>
          <p:nvPr/>
        </p:nvSpPr>
        <p:spPr>
          <a:xfrm>
            <a:off x="7635911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260e3531426_0_24"/>
          <p:cNvCxnSpPr/>
          <p:nvPr/>
        </p:nvCxnSpPr>
        <p:spPr>
          <a:xfrm>
            <a:off x="5284381" y="2359763"/>
            <a:ext cx="410100" cy="350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g260e3531426_0_24"/>
          <p:cNvCxnSpPr/>
          <p:nvPr/>
        </p:nvCxnSpPr>
        <p:spPr>
          <a:xfrm flipH="1">
            <a:off x="7208428" y="2359762"/>
            <a:ext cx="638400" cy="350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0e3531426_0_61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GPU Use Cases</a:t>
            </a:r>
            <a:endParaRPr/>
          </a:p>
        </p:txBody>
      </p:sp>
      <p:sp>
        <p:nvSpPr>
          <p:cNvPr id="127" name="Google Shape;127;g260e3531426_0_61"/>
          <p:cNvSpPr txBox="1"/>
          <p:nvPr>
            <p:ph idx="1" type="body"/>
          </p:nvPr>
        </p:nvSpPr>
        <p:spPr>
          <a:xfrm>
            <a:off x="774700" y="900113"/>
            <a:ext cx="77724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Programs that map well to GPUs include: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Deep learning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Molecular dynamics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Anything with lots of number crunching (like matrix operations) and low(er) data load. </a:t>
            </a:r>
            <a:endParaRPr/>
          </a:p>
        </p:txBody>
      </p:sp>
      <p:sp>
        <p:nvSpPr>
          <p:cNvPr id="128" name="Google Shape;128;g260e3531426_0_61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0e3531426_0_68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Submit File options</a:t>
            </a:r>
            <a:endParaRPr/>
          </a:p>
        </p:txBody>
      </p:sp>
      <p:sp>
        <p:nvSpPr>
          <p:cNvPr id="135" name="Google Shape;135;g260e3531426_0_68"/>
          <p:cNvSpPr txBox="1"/>
          <p:nvPr>
            <p:ph idx="1" type="body"/>
          </p:nvPr>
        </p:nvSpPr>
        <p:spPr>
          <a:xfrm>
            <a:off x="774700" y="900113"/>
            <a:ext cx="77724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Request GPUs with “request_gpus”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Can use custom requirements</a:t>
            </a:r>
            <a:endParaRPr/>
          </a:p>
        </p:txBody>
      </p:sp>
      <p:sp>
        <p:nvSpPr>
          <p:cNvPr id="136" name="Google Shape;136;g260e3531426_0_68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g260e3531426_0_68"/>
          <p:cNvSpPr txBox="1"/>
          <p:nvPr/>
        </p:nvSpPr>
        <p:spPr>
          <a:xfrm>
            <a:off x="1228725" y="2571750"/>
            <a:ext cx="7044300" cy="1118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request_gpus =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requirements = (GPUs_Capability &gt;= 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0e3531426_0_135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60e3531426_0_13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g260e3531426_0_135"/>
          <p:cNvSpPr txBox="1"/>
          <p:nvPr/>
        </p:nvSpPr>
        <p:spPr>
          <a:xfrm>
            <a:off x="531925" y="1509200"/>
            <a:ext cx="7836000" cy="2349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requirements = (GPUs_Capability &gt;= 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.0)</a:t>
            </a:r>
            <a:endParaRPr b="1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requirements = (OSGVO_OS_STRING == "RHEL 8")</a:t>
            </a:r>
            <a:b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requirements = (HAS_CVMFS_oasis_opensciencegrid_org == TRUE) &amp;&amp; (IsOsgVoContainer =!= True)</a:t>
            </a:r>
            <a:endParaRPr b="1"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0e3531426_0_9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Classads</a:t>
            </a:r>
            <a:endParaRPr/>
          </a:p>
        </p:txBody>
      </p:sp>
      <p:sp>
        <p:nvSpPr>
          <p:cNvPr id="152" name="Google Shape;152;g260e3531426_0_9"/>
          <p:cNvSpPr txBox="1"/>
          <p:nvPr>
            <p:ph idx="1" type="body"/>
          </p:nvPr>
        </p:nvSpPr>
        <p:spPr>
          <a:xfrm>
            <a:off x="5848725" y="1266325"/>
            <a:ext cx="2983500" cy="38100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fontScale="62500"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Jobs</a:t>
            </a:r>
            <a:r>
              <a:rPr lang="en-US"/>
              <a:t> and </a:t>
            </a:r>
            <a:r>
              <a:rPr lang="en-US">
                <a:solidFill>
                  <a:schemeClr val="accent1"/>
                </a:solidFill>
              </a:rPr>
              <a:t>machines</a:t>
            </a:r>
            <a:r>
              <a:rPr lang="en-US"/>
              <a:t> are described in classads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key = value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Matchmaking is two ways - jobs can have </a:t>
            </a:r>
            <a:r>
              <a:rPr lang="en-US"/>
              <a:t>requirements on the machines, and the machines can have requirements on the jobs</a:t>
            </a:r>
            <a:endParaRPr/>
          </a:p>
        </p:txBody>
      </p:sp>
      <p:sp>
        <p:nvSpPr>
          <p:cNvPr id="153" name="Google Shape;153;g260e3531426_0_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g260e3531426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350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0e3531426_0_17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condor_status</a:t>
            </a:r>
            <a:endParaRPr/>
          </a:p>
        </p:txBody>
      </p:sp>
      <p:sp>
        <p:nvSpPr>
          <p:cNvPr id="161" name="Google Shape;161;g260e3531426_0_17"/>
          <p:cNvSpPr txBox="1"/>
          <p:nvPr>
            <p:ph idx="1" type="body"/>
          </p:nvPr>
        </p:nvSpPr>
        <p:spPr>
          <a:xfrm>
            <a:off x="311700" y="1128375"/>
            <a:ext cx="8520600" cy="658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condor_status</a:t>
            </a:r>
            <a:endParaRPr/>
          </a:p>
        </p:txBody>
      </p:sp>
      <p:sp>
        <p:nvSpPr>
          <p:cNvPr id="162" name="Google Shape;162;g260e3531426_0_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g260e3531426_0_17"/>
          <p:cNvSpPr/>
          <p:nvPr/>
        </p:nvSpPr>
        <p:spPr>
          <a:xfrm>
            <a:off x="261325" y="1937050"/>
            <a:ext cx="8571000" cy="27261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. . .     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slot1_1@glidein_47384_72490500@wn-ha-40.gina.surfsara.nl              LINUX      X86_64 Claimed    Busy      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slot1@glidein_47378_404190132@wn-ha-41.gina.surfsara.nl               LINUX      X86_64 Unclaimed  Idle      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slot1_1@glidein_47378_404190132@wn-ha-41.gina.surfsara.nl             LINUX      X86_64 Claimed    Busy      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          Total Owner Claimed Unclaimed Matched Preempting Backfill  Drain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X86_64/LINUX 36630     0   33892      2691       0         47        0      0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         Total 36630     0   33892      2691       0         47        0      0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0e3531426_0_79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Pick one entry, use -l</a:t>
            </a:r>
            <a:endParaRPr/>
          </a:p>
        </p:txBody>
      </p:sp>
      <p:sp>
        <p:nvSpPr>
          <p:cNvPr id="170" name="Google Shape;170;g260e3531426_0_79"/>
          <p:cNvSpPr txBox="1"/>
          <p:nvPr>
            <p:ph idx="1" type="body"/>
          </p:nvPr>
        </p:nvSpPr>
        <p:spPr>
          <a:xfrm>
            <a:off x="311700" y="1128375"/>
            <a:ext cx="8520600" cy="658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900"/>
              <a:t>condor_status -l slot1@glidein_39459_618000737@uct2-c566.mwt2.org</a:t>
            </a:r>
            <a:endParaRPr sz="1900"/>
          </a:p>
        </p:txBody>
      </p:sp>
      <p:sp>
        <p:nvSpPr>
          <p:cNvPr id="171" name="Google Shape;171;g260e3531426_0_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260e3531426_0_79"/>
          <p:cNvSpPr/>
          <p:nvPr/>
        </p:nvSpPr>
        <p:spPr>
          <a:xfrm>
            <a:off x="261325" y="1937050"/>
            <a:ext cx="8571000" cy="27261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CPUs = 24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GLIDEIN_ResourceName = "MWT2"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GLIDEIN_Site = "UChicago"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has_avx2 = true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JobStarts = 60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LoadAvg = 1.0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Memory = 64293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Microarch = "x86_64-v3"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Mips = 23578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OSGVO_OS_STRING = "RHEL 8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OSGVO_CPU_MODEL = "AMD EPYC 7402 24-Core Processor"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Roboto Mono"/>
                <a:ea typeface="Roboto Mono"/>
                <a:cs typeface="Roboto Mono"/>
                <a:sym typeface="Roboto Mono"/>
              </a:rPr>
              <a:t>START = (Owner == “rynge”)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