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</p:sldIdLst>
  <p:sldSz cy="5143500" cx="9144000"/>
  <p:notesSz cx="10058400" cy="7772400"/>
  <p:embeddedFontLst>
    <p:embeddedFont>
      <p:font typeface="Poppins"/>
      <p:regular r:id="rId67"/>
      <p:bold r:id="rId68"/>
      <p:italic r:id="rId69"/>
      <p:boldItalic r:id="rId70"/>
    </p:embeddedFont>
    <p:embeddedFont>
      <p:font typeface="Helvetica Neue"/>
      <p:regular r:id="rId71"/>
      <p:bold r:id="rId72"/>
      <p:italic r:id="rId73"/>
      <p:boldItalic r:id="rId7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906">
          <p15:clr>
            <a:srgbClr val="A4A3A4"/>
          </p15:clr>
        </p15:guide>
        <p15:guide id="2" pos="1964">
          <p15:clr>
            <a:srgbClr val="A4A3A4"/>
          </p15:clr>
        </p15:guide>
      </p15:sldGuideLst>
    </p:ext>
    <p:ext uri="GoogleSlidesCustomDataVersion2">
      <go:slidesCustomData xmlns:go="http://customooxmlschemas.google.com/" r:id="rId75" roundtripDataSignature="AMtx7mgfXzudX9X8lp5Pgt9DT8WfA1Ch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C4EBE63-7DBA-4150-9402-F9F611E9F4A8}">
  <a:tblStyle styleId="{9C4EBE63-7DBA-4150-9402-F9F611E9F4A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BAFB9CA0-705D-4B56-AFB4-C84E83DB73A4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lt1"/>
          </a:solidFill>
        </a:fill>
      </a:tcStyle>
    </a:wholeTbl>
    <a:band1H>
      <a:tcTxStyle b="off" i="off"/>
      <a:tcStyle>
        <a:fill>
          <a:solidFill>
            <a:srgbClr val="E6E6E6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E6E6E6"/>
          </a:solidFill>
        </a:fill>
      </a:tcStyle>
    </a:band1V>
    <a:band2V>
      <a:tcTxStyle b="off" i="off"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2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2"/>
          </a:solidFill>
        </a:fill>
      </a:tcStyle>
    </a:firstCol>
    <a:lastRow>
      <a:tcTxStyle b="on" i="off"/>
      <a:tcStyle>
        <a:tcBdr>
          <a:top>
            <a:ln cap="flat" cmpd="sng" w="508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lt1"/>
          </a:solidFill>
        </a:fill>
      </a:tcStyle>
    </a:lastRow>
    <a:seCell>
      <a:tcTxStyle b="on" i="off">
        <a:font>
          <a:latin typeface="Arial"/>
          <a:ea typeface="Arial"/>
          <a:cs typeface="Arial"/>
        </a:font>
        <a:schemeClr val="dk1"/>
      </a:tcTxStyle>
    </a:seCell>
    <a:swCell>
      <a:tcTxStyle b="on" i="off">
        <a:font>
          <a:latin typeface="Arial"/>
          <a:ea typeface="Arial"/>
          <a:cs typeface="Arial"/>
        </a:font>
        <a:schemeClr val="dk1"/>
      </a:tcTx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2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906" orient="horz"/>
        <p:guide pos="196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font" Target="fonts/HelveticaNeue-italic.fntdata"/><Relationship Id="rId72" Type="http://schemas.openxmlformats.org/officeDocument/2006/relationships/font" Target="fonts/HelveticaNeue-bold.fntdata"/><Relationship Id="rId31" Type="http://schemas.openxmlformats.org/officeDocument/2006/relationships/slide" Target="slides/slide25.xml"/><Relationship Id="rId75" Type="http://customschemas.google.com/relationships/presentationmetadata" Target="metadata"/><Relationship Id="rId30" Type="http://schemas.openxmlformats.org/officeDocument/2006/relationships/slide" Target="slides/slide24.xml"/><Relationship Id="rId74" Type="http://schemas.openxmlformats.org/officeDocument/2006/relationships/font" Target="fonts/HelveticaNeue-boldItalic.fntdata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1" Type="http://schemas.openxmlformats.org/officeDocument/2006/relationships/font" Target="fonts/HelveticaNeue-regular.fntdata"/><Relationship Id="rId70" Type="http://schemas.openxmlformats.org/officeDocument/2006/relationships/font" Target="fonts/Poppins-boldItalic.fntdata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font" Target="fonts/Poppins-bold.fntdata"/><Relationship Id="rId23" Type="http://schemas.openxmlformats.org/officeDocument/2006/relationships/slide" Target="slides/slide17.xml"/><Relationship Id="rId67" Type="http://schemas.openxmlformats.org/officeDocument/2006/relationships/font" Target="fonts/Poppins-regular.fntdata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Poppins-italic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4359275" cy="388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697538" y="0"/>
            <a:ext cx="4359275" cy="388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438400" y="582613"/>
            <a:ext cx="5181600" cy="2914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1006475" y="3692525"/>
            <a:ext cx="8045450" cy="3497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7381875"/>
            <a:ext cx="4359275" cy="3889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697538" y="7381875"/>
            <a:ext cx="4359275" cy="3889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 txBox="1"/>
          <p:nvPr>
            <p:ph idx="1" type="body"/>
          </p:nvPr>
        </p:nvSpPr>
        <p:spPr>
          <a:xfrm>
            <a:off x="1006475" y="3692525"/>
            <a:ext cx="8045450" cy="3497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6" name="Google Shape;66;p1:notes"/>
          <p:cNvSpPr/>
          <p:nvPr>
            <p:ph idx="2" type="sldImg"/>
          </p:nvPr>
        </p:nvSpPr>
        <p:spPr>
          <a:xfrm>
            <a:off x="2438400" y="582613"/>
            <a:ext cx="5181600" cy="2914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" name="Google Shape;148;p8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" name="Google Shape;155;p9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" name="Google Shape;162;p10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" name="Google Shape;169;p11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3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8" name="Google Shape;178;p13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7" name="Google Shape;187;p12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5fb2516c30_0_0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2" name="Google Shape;202;g25fb2516c30_0_0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5fb2516c30_0_19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2" name="Google Shape;212;g25fb2516c30_0_19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5fb2516c30_0_32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4" name="Google Shape;224;g25fb2516c30_0_32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4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9" name="Google Shape;239;p14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5fb2516c30_0_73:notes"/>
          <p:cNvSpPr/>
          <p:nvPr>
            <p:ph idx="2" type="sldImg"/>
          </p:nvPr>
        </p:nvSpPr>
        <p:spPr>
          <a:xfrm>
            <a:off x="2438400" y="582613"/>
            <a:ext cx="51816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5fb2516c30_0_73:notes"/>
          <p:cNvSpPr txBox="1"/>
          <p:nvPr>
            <p:ph idx="1" type="body"/>
          </p:nvPr>
        </p:nvSpPr>
        <p:spPr>
          <a:xfrm>
            <a:off x="1006475" y="3692525"/>
            <a:ext cx="8045400" cy="349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g25fb2516c30_0_73:notes"/>
          <p:cNvSpPr txBox="1"/>
          <p:nvPr>
            <p:ph idx="12" type="sldNum"/>
          </p:nvPr>
        </p:nvSpPr>
        <p:spPr>
          <a:xfrm>
            <a:off x="5697538" y="7381875"/>
            <a:ext cx="4359300" cy="388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6" name="Google Shape;246;p15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6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9" name="Google Shape;259;p16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7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1" name="Google Shape;281;p17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8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4" name="Google Shape;304;p18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9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8" name="Google Shape;328;p19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1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2" name="Google Shape;352;p31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2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9" name="Google Shape;359;p32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3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9" name="Google Shape;369;p33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4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7" name="Google Shape;377;p34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5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4" name="Google Shape;384;p35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5fb2516c30_0_93:notes"/>
          <p:cNvSpPr/>
          <p:nvPr>
            <p:ph idx="2" type="sldImg"/>
          </p:nvPr>
        </p:nvSpPr>
        <p:spPr>
          <a:xfrm>
            <a:off x="2438400" y="582613"/>
            <a:ext cx="51816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5fb2516c30_0_93:notes"/>
          <p:cNvSpPr txBox="1"/>
          <p:nvPr>
            <p:ph idx="1" type="body"/>
          </p:nvPr>
        </p:nvSpPr>
        <p:spPr>
          <a:xfrm>
            <a:off x="1006475" y="3692525"/>
            <a:ext cx="8045400" cy="349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g25fb2516c30_0_93:notes"/>
          <p:cNvSpPr txBox="1"/>
          <p:nvPr>
            <p:ph idx="12" type="sldNum"/>
          </p:nvPr>
        </p:nvSpPr>
        <p:spPr>
          <a:xfrm>
            <a:off x="5697538" y="7381875"/>
            <a:ext cx="4359300" cy="388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6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1" name="Google Shape;391;p36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7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0" name="Google Shape;410;p37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8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2" name="Google Shape;432;p38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25fb2516c30_0_112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7" name="Google Shape;457;g25fb2516c30_0_112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25fb2516c30_0_123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7" name="Google Shape;467;g25fb2516c30_0_123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25fb2516c30_0_148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2" name="Google Shape;482;g25fb2516c30_0_148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25fb2516c30_0_162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2" name="Google Shape;492;g25fb2516c30_0_162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25fb2516c30_0_176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5" name="Google Shape;505;g25fb2516c30_0_176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39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2" name="Google Shape;532;p39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25fb2516c30_0_105:notes"/>
          <p:cNvSpPr/>
          <p:nvPr>
            <p:ph idx="2" type="sldImg"/>
          </p:nvPr>
        </p:nvSpPr>
        <p:spPr>
          <a:xfrm>
            <a:off x="2438400" y="582613"/>
            <a:ext cx="51816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25fb2516c30_0_105:notes"/>
          <p:cNvSpPr txBox="1"/>
          <p:nvPr>
            <p:ph idx="1" type="body"/>
          </p:nvPr>
        </p:nvSpPr>
        <p:spPr>
          <a:xfrm>
            <a:off x="1006475" y="3692525"/>
            <a:ext cx="8045400" cy="349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g25fb2516c30_0_105:notes"/>
          <p:cNvSpPr txBox="1"/>
          <p:nvPr>
            <p:ph idx="12" type="sldNum"/>
          </p:nvPr>
        </p:nvSpPr>
        <p:spPr>
          <a:xfrm>
            <a:off x="5697538" y="7381875"/>
            <a:ext cx="4359300" cy="388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5fb2516c30_0_47:notes"/>
          <p:cNvSpPr/>
          <p:nvPr>
            <p:ph idx="2" type="sldImg"/>
          </p:nvPr>
        </p:nvSpPr>
        <p:spPr>
          <a:xfrm>
            <a:off x="2438400" y="582613"/>
            <a:ext cx="51816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5fb2516c30_0_47:notes"/>
          <p:cNvSpPr txBox="1"/>
          <p:nvPr>
            <p:ph idx="1" type="body"/>
          </p:nvPr>
        </p:nvSpPr>
        <p:spPr>
          <a:xfrm>
            <a:off x="1006475" y="3692525"/>
            <a:ext cx="8045400" cy="349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g25fb2516c30_0_47:notes"/>
          <p:cNvSpPr txBox="1"/>
          <p:nvPr>
            <p:ph idx="12" type="sldNum"/>
          </p:nvPr>
        </p:nvSpPr>
        <p:spPr>
          <a:xfrm>
            <a:off x="5697538" y="7381875"/>
            <a:ext cx="4359300" cy="388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41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7" name="Google Shape;547;p41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42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57" name="Google Shape;557;p42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43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68" name="Google Shape;568;p43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44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5" name="Google Shape;575;p44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46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84" name="Google Shape;584;p46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50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91" name="Google Shape;591;p50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53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98" name="Google Shape;598;p53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54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5" name="Google Shape;605;p54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55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11" name="Google Shape;611;p55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56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18" name="Google Shape;618;p56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5fb2516c30_0_58:notes"/>
          <p:cNvSpPr/>
          <p:nvPr>
            <p:ph idx="2" type="sldImg"/>
          </p:nvPr>
        </p:nvSpPr>
        <p:spPr>
          <a:xfrm>
            <a:off x="2438400" y="582613"/>
            <a:ext cx="51816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5fb2516c30_0_58:notes"/>
          <p:cNvSpPr txBox="1"/>
          <p:nvPr>
            <p:ph idx="1" type="body"/>
          </p:nvPr>
        </p:nvSpPr>
        <p:spPr>
          <a:xfrm>
            <a:off x="1006475" y="3692525"/>
            <a:ext cx="8045400" cy="349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g25fb2516c30_0_58:notes"/>
          <p:cNvSpPr txBox="1"/>
          <p:nvPr>
            <p:ph idx="12" type="sldNum"/>
          </p:nvPr>
        </p:nvSpPr>
        <p:spPr>
          <a:xfrm>
            <a:off x="5697538" y="7381875"/>
            <a:ext cx="4359300" cy="388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57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5" name="Google Shape;625;p57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58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32" name="Google Shape;632;p58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Don’t use HTCondor.  Use the shared filesystem</a:t>
            </a:r>
            <a:endParaRPr/>
          </a:p>
        </p:txBody>
      </p:sp>
      <p:sp>
        <p:nvSpPr>
          <p:cNvPr id="633" name="Google Shape;633;p58:notes"/>
          <p:cNvSpPr txBox="1"/>
          <p:nvPr>
            <p:ph idx="12" type="sldNum"/>
          </p:nvPr>
        </p:nvSpPr>
        <p:spPr>
          <a:xfrm>
            <a:off x="5699760" y="7383515"/>
            <a:ext cx="43587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59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1" name="Google Shape;651;p59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60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70" name="Google Shape;670;p60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61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89" name="Google Shape;689;p61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62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8" name="Google Shape;708;p62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63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29" name="Google Shape;729;p63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64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49" name="Google Shape;749;p64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65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68" name="Google Shape;768;p65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66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88" name="Google Shape;788;p66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2" name="Google Shape;112;p2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67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08" name="Google Shape;808;p67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5" name="Google Shape;125;p5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" name="Google Shape;132;p6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" name="Google Shape;140;p7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9"/>
          <p:cNvSpPr txBox="1"/>
          <p:nvPr>
            <p:ph type="ctrTitle"/>
          </p:nvPr>
        </p:nvSpPr>
        <p:spPr>
          <a:xfrm>
            <a:off x="685800" y="17145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69"/>
          <p:cNvSpPr txBox="1"/>
          <p:nvPr>
            <p:ph idx="1" type="subTitle"/>
          </p:nvPr>
        </p:nvSpPr>
        <p:spPr>
          <a:xfrm>
            <a:off x="647700" y="2914650"/>
            <a:ext cx="78105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Times"/>
              <a:buNone/>
              <a:defRPr sz="2400">
                <a:solidFill>
                  <a:schemeClr val="hlink"/>
                </a:solidFill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20" name="Google Shape;20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726" y="114302"/>
            <a:ext cx="882648" cy="588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8"/>
          <p:cNvSpPr txBox="1"/>
          <p:nvPr>
            <p:ph type="title"/>
          </p:nvPr>
        </p:nvSpPr>
        <p:spPr>
          <a:xfrm>
            <a:off x="1228726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78"/>
          <p:cNvSpPr txBox="1"/>
          <p:nvPr>
            <p:ph idx="1" type="body"/>
          </p:nvPr>
        </p:nvSpPr>
        <p:spPr>
          <a:xfrm rot="5400000">
            <a:off x="2903538" y="-1128711"/>
            <a:ext cx="3514725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78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9"/>
          <p:cNvSpPr txBox="1"/>
          <p:nvPr>
            <p:ph type="title"/>
          </p:nvPr>
        </p:nvSpPr>
        <p:spPr>
          <a:xfrm rot="5400000">
            <a:off x="5360988" y="1328738"/>
            <a:ext cx="4429125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79"/>
          <p:cNvSpPr txBox="1"/>
          <p:nvPr>
            <p:ph idx="1" type="body"/>
          </p:nvPr>
        </p:nvSpPr>
        <p:spPr>
          <a:xfrm rot="5400000">
            <a:off x="1398588" y="-538162"/>
            <a:ext cx="4429125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79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0"/>
          <p:cNvSpPr txBox="1"/>
          <p:nvPr>
            <p:ph type="title"/>
          </p:nvPr>
        </p:nvSpPr>
        <p:spPr>
          <a:xfrm>
            <a:off x="1228726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70"/>
          <p:cNvSpPr txBox="1"/>
          <p:nvPr>
            <p:ph idx="1" type="body"/>
          </p:nvPr>
        </p:nvSpPr>
        <p:spPr>
          <a:xfrm>
            <a:off x="774700" y="1000126"/>
            <a:ext cx="7772400" cy="3514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70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1"/>
          <p:cNvSpPr txBox="1"/>
          <p:nvPr>
            <p:ph type="title"/>
          </p:nvPr>
        </p:nvSpPr>
        <p:spPr>
          <a:xfrm>
            <a:off x="1228726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71"/>
          <p:cNvSpPr txBox="1"/>
          <p:nvPr>
            <p:ph idx="1" type="body"/>
          </p:nvPr>
        </p:nvSpPr>
        <p:spPr>
          <a:xfrm>
            <a:off x="774701" y="1000126"/>
            <a:ext cx="3810000" cy="3514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−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28" name="Google Shape;28;p71"/>
          <p:cNvSpPr txBox="1"/>
          <p:nvPr>
            <p:ph idx="2" type="body"/>
          </p:nvPr>
        </p:nvSpPr>
        <p:spPr>
          <a:xfrm>
            <a:off x="4737100" y="1000126"/>
            <a:ext cx="3810000" cy="3514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−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29" name="Google Shape;29;p71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2"/>
          <p:cNvSpPr txBox="1"/>
          <p:nvPr>
            <p:ph type="title"/>
          </p:nvPr>
        </p:nvSpPr>
        <p:spPr>
          <a:xfrm>
            <a:off x="1228726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72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3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3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36" name="Google Shape;36;p73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4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4"/>
          <p:cNvSpPr txBox="1"/>
          <p:nvPr>
            <p:ph idx="1" type="body"/>
          </p:nvPr>
        </p:nvSpPr>
        <p:spPr>
          <a:xfrm>
            <a:off x="457201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0" name="Google Shape;40;p74"/>
          <p:cNvSpPr txBox="1"/>
          <p:nvPr>
            <p:ph idx="2" type="body"/>
          </p:nvPr>
        </p:nvSpPr>
        <p:spPr>
          <a:xfrm>
            <a:off x="457201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−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41" name="Google Shape;41;p74"/>
          <p:cNvSpPr txBox="1"/>
          <p:nvPr>
            <p:ph idx="3" type="body"/>
          </p:nvPr>
        </p:nvSpPr>
        <p:spPr>
          <a:xfrm>
            <a:off x="4645029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2" name="Google Shape;42;p74"/>
          <p:cNvSpPr txBox="1"/>
          <p:nvPr>
            <p:ph idx="4" type="body"/>
          </p:nvPr>
        </p:nvSpPr>
        <p:spPr>
          <a:xfrm>
            <a:off x="4645029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−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43" name="Google Shape;43;p74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5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6"/>
          <p:cNvSpPr txBox="1"/>
          <p:nvPr>
            <p:ph type="title"/>
          </p:nvPr>
        </p:nvSpPr>
        <p:spPr>
          <a:xfrm>
            <a:off x="457204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6"/>
          <p:cNvSpPr txBox="1"/>
          <p:nvPr>
            <p:ph idx="1" type="body"/>
          </p:nvPr>
        </p:nvSpPr>
        <p:spPr>
          <a:xfrm>
            <a:off x="3575051" y="204789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−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49" name="Google Shape;49;p76"/>
          <p:cNvSpPr txBox="1"/>
          <p:nvPr>
            <p:ph idx="2" type="body"/>
          </p:nvPr>
        </p:nvSpPr>
        <p:spPr>
          <a:xfrm>
            <a:off x="457204" y="1076328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50" name="Google Shape;50;p76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7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7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77"/>
          <p:cNvSpPr txBox="1"/>
          <p:nvPr>
            <p:ph idx="1" type="body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55" name="Google Shape;55;p77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8"/>
          <p:cNvSpPr txBox="1"/>
          <p:nvPr>
            <p:ph type="title"/>
          </p:nvPr>
        </p:nvSpPr>
        <p:spPr>
          <a:xfrm>
            <a:off x="1228726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00008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00008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00008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00008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1" name="Google Shape;11;p68"/>
          <p:cNvSpPr txBox="1"/>
          <p:nvPr>
            <p:ph idx="1" type="body"/>
          </p:nvPr>
        </p:nvSpPr>
        <p:spPr>
          <a:xfrm>
            <a:off x="774700" y="1000126"/>
            <a:ext cx="7772400" cy="3514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"/>
              <a:buChar char="•"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Char char="−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68"/>
          <p:cNvSpPr/>
          <p:nvPr/>
        </p:nvSpPr>
        <p:spPr>
          <a:xfrm>
            <a:off x="-1266824" y="4506913"/>
            <a:ext cx="184624" cy="461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68"/>
          <p:cNvSpPr/>
          <p:nvPr/>
        </p:nvSpPr>
        <p:spPr>
          <a:xfrm>
            <a:off x="1" y="4856165"/>
            <a:ext cx="2265363" cy="2873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OSG User School 202</a:t>
            </a:r>
            <a:r>
              <a:rPr lang="en-US" sz="1200">
                <a:solidFill>
                  <a:srgbClr val="FF8000"/>
                </a:solidFill>
              </a:rPr>
              <a:t>3</a:t>
            </a:r>
            <a:endParaRPr sz="1200">
              <a:solidFill>
                <a:srgbClr val="FF8000"/>
              </a:solidFill>
            </a:endParaRPr>
          </a:p>
        </p:txBody>
      </p:sp>
      <p:cxnSp>
        <p:nvCxnSpPr>
          <p:cNvPr id="14" name="Google Shape;14;p68"/>
          <p:cNvCxnSpPr/>
          <p:nvPr/>
        </p:nvCxnSpPr>
        <p:spPr>
          <a:xfrm>
            <a:off x="525465" y="866775"/>
            <a:ext cx="8618537" cy="0"/>
          </a:xfrm>
          <a:prstGeom prst="straightConnector1">
            <a:avLst/>
          </a:prstGeom>
          <a:noFill/>
          <a:ln cap="flat" cmpd="sng" w="38100">
            <a:solidFill>
              <a:srgbClr val="FF8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" name="Google Shape;15;p68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" name="Google Shape;16;p6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5726" y="114302"/>
            <a:ext cx="882648" cy="58843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en.wikipedia.org/wiki/Andrew_S._Tanenbaum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7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7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7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7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"/>
          <p:cNvSpPr txBox="1"/>
          <p:nvPr>
            <p:ph type="ctrTitle"/>
          </p:nvPr>
        </p:nvSpPr>
        <p:spPr>
          <a:xfrm>
            <a:off x="685800" y="17145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Handling Data on OSG</a:t>
            </a:r>
            <a:endParaRPr/>
          </a:p>
        </p:txBody>
      </p:sp>
      <p:sp>
        <p:nvSpPr>
          <p:cNvPr id="69" name="Google Shape;69;p1"/>
          <p:cNvSpPr txBox="1"/>
          <p:nvPr>
            <p:ph idx="1" type="subTitle"/>
          </p:nvPr>
        </p:nvSpPr>
        <p:spPr>
          <a:xfrm>
            <a:off x="647700" y="2914650"/>
            <a:ext cx="78105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Times"/>
              <a:buNone/>
            </a:pPr>
            <a:r>
              <a:rPr lang="en-US" sz="3200"/>
              <a:t>Wednesday</a:t>
            </a:r>
            <a:r>
              <a:rPr lang="en-US" sz="3200"/>
              <a:t>, August 9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Times"/>
              <a:buNone/>
            </a:pPr>
            <a:r>
              <a:rPr lang="en-US"/>
              <a:t>Mats Rynge</a:t>
            </a:r>
            <a:endParaRPr/>
          </a:p>
        </p:txBody>
      </p:sp>
      <p:sp>
        <p:nvSpPr>
          <p:cNvPr id="70" name="Google Shape;70;p1"/>
          <p:cNvSpPr txBox="1"/>
          <p:nvPr/>
        </p:nvSpPr>
        <p:spPr>
          <a:xfrm>
            <a:off x="1686106" y="4933950"/>
            <a:ext cx="585769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This work was supported by NSF grants MPS-1148698, OAC-1836650, and OAC-2030508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"/>
          <p:cNvSpPr txBox="1"/>
          <p:nvPr>
            <p:ph type="title"/>
          </p:nvPr>
        </p:nvSpPr>
        <p:spPr>
          <a:xfrm>
            <a:off x="1228725" y="85725"/>
            <a:ext cx="7267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Determining In-Job Needs</a:t>
            </a:r>
            <a:endParaRPr/>
          </a:p>
        </p:txBody>
      </p:sp>
      <p:sp>
        <p:nvSpPr>
          <p:cNvPr id="151" name="Google Shape;151;p8"/>
          <p:cNvSpPr txBox="1"/>
          <p:nvPr>
            <p:ph idx="1" type="body"/>
          </p:nvPr>
        </p:nvSpPr>
        <p:spPr>
          <a:xfrm>
            <a:off x="571500" y="1000125"/>
            <a:ext cx="84456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“</a:t>
            </a:r>
            <a:r>
              <a:rPr b="1" lang="en-US" sz="2800"/>
              <a:t>Input</a:t>
            </a:r>
            <a:r>
              <a:rPr lang="en-US" sz="2800"/>
              <a:t>” includes </a:t>
            </a:r>
            <a:r>
              <a:rPr i="1" lang="en-US" sz="2800"/>
              <a:t>any</a:t>
            </a:r>
            <a:r>
              <a:rPr lang="en-US" sz="2800"/>
              <a:t> files needed for the job to run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−"/>
            </a:pPr>
            <a:r>
              <a:rPr lang="en-US" sz="2400">
                <a:latin typeface="Consolas"/>
                <a:ea typeface="Consolas"/>
                <a:cs typeface="Consolas"/>
                <a:sym typeface="Consolas"/>
              </a:rPr>
              <a:t>executable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−"/>
            </a:pPr>
            <a:r>
              <a:rPr lang="en-US" sz="2400">
                <a:latin typeface="Consolas"/>
                <a:ea typeface="Consolas"/>
                <a:cs typeface="Consolas"/>
                <a:sym typeface="Consolas"/>
              </a:rPr>
              <a:t>transfer_input_files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−"/>
            </a:pPr>
            <a:r>
              <a:rPr lang="en-US" sz="2400"/>
              <a:t>data </a:t>
            </a:r>
            <a:r>
              <a:rPr b="1" i="1" lang="en-US" sz="2400"/>
              <a:t>and</a:t>
            </a:r>
            <a:r>
              <a:rPr lang="en-US" sz="2400"/>
              <a:t> </a:t>
            </a:r>
            <a:r>
              <a:rPr lang="en-US" sz="2400" u="sng"/>
              <a:t>software</a:t>
            </a:r>
            <a:endParaRPr/>
          </a:p>
          <a:p>
            <a:pPr indent="0" lvl="1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200"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“</a:t>
            </a:r>
            <a:r>
              <a:rPr b="1" lang="en-US" sz="2800"/>
              <a:t>Output</a:t>
            </a:r>
            <a:r>
              <a:rPr lang="en-US" sz="2800"/>
              <a:t>” includes any files produced for the job that </a:t>
            </a:r>
            <a:r>
              <a:rPr i="1" lang="en-US" sz="2800"/>
              <a:t>need to come back</a:t>
            </a:r>
            <a:endParaRPr i="1" sz="2800">
              <a:latin typeface="Consolas"/>
              <a:ea typeface="Consolas"/>
              <a:cs typeface="Consolas"/>
              <a:sym typeface="Consolas"/>
            </a:endParaRPr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−"/>
            </a:pPr>
            <a:r>
              <a:rPr lang="en-US" sz="2400">
                <a:latin typeface="Consolas"/>
                <a:ea typeface="Consolas"/>
                <a:cs typeface="Consolas"/>
                <a:sym typeface="Consolas"/>
              </a:rPr>
              <a:t>output, error</a:t>
            </a:r>
            <a:endParaRPr/>
          </a:p>
        </p:txBody>
      </p:sp>
      <p:sp>
        <p:nvSpPr>
          <p:cNvPr id="152" name="Google Shape;152;p8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"/>
          <p:cNvSpPr txBox="1"/>
          <p:nvPr>
            <p:ph type="title"/>
          </p:nvPr>
        </p:nvSpPr>
        <p:spPr>
          <a:xfrm>
            <a:off x="1228725" y="85725"/>
            <a:ext cx="7267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Data Management Tips</a:t>
            </a:r>
            <a:endParaRPr/>
          </a:p>
        </p:txBody>
      </p:sp>
      <p:sp>
        <p:nvSpPr>
          <p:cNvPr id="158" name="Google Shape;158;p9"/>
          <p:cNvSpPr txBox="1"/>
          <p:nvPr>
            <p:ph idx="1" type="body"/>
          </p:nvPr>
        </p:nvSpPr>
        <p:spPr>
          <a:xfrm>
            <a:off x="571500" y="1000125"/>
            <a:ext cx="82422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Determine your per-job needs</a:t>
            </a:r>
            <a:endParaRPr/>
          </a:p>
          <a:p>
            <a:pPr indent="-342900" lvl="1" marL="914400" rtl="0" algn="l">
              <a:spcBef>
                <a:spcPts val="360"/>
              </a:spcBef>
              <a:spcAft>
                <a:spcPts val="0"/>
              </a:spcAft>
              <a:buSzPts val="1800"/>
              <a:buAutoNum type="alphaLcPeriod"/>
            </a:pPr>
            <a:r>
              <a:rPr lang="en-US"/>
              <a:t>minimize per-job data needs</a:t>
            </a:r>
            <a:br>
              <a:rPr lang="en-US"/>
            </a:br>
            <a:endParaRPr/>
          </a:p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Determine your batch needs</a:t>
            </a:r>
            <a:br>
              <a:rPr lang="en-US"/>
            </a:br>
            <a:endParaRPr/>
          </a:p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Leverage HTCondor and OSG data handling features!</a:t>
            </a:r>
            <a:endParaRPr/>
          </a:p>
        </p:txBody>
      </p:sp>
      <p:sp>
        <p:nvSpPr>
          <p:cNvPr id="159" name="Google Shape;159;p9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"/>
          <p:cNvSpPr txBox="1"/>
          <p:nvPr>
            <p:ph type="title"/>
          </p:nvPr>
        </p:nvSpPr>
        <p:spPr>
          <a:xfrm>
            <a:off x="1228725" y="85725"/>
            <a:ext cx="7267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>
                <a:latin typeface="Helvetica Neue"/>
                <a:ea typeface="Helvetica Neue"/>
                <a:cs typeface="Helvetica Neue"/>
                <a:sym typeface="Helvetica Neue"/>
              </a:rPr>
              <a:t>First! Try to minimize your data</a:t>
            </a:r>
            <a:endParaRPr sz="3600"/>
          </a:p>
        </p:txBody>
      </p:sp>
      <p:sp>
        <p:nvSpPr>
          <p:cNvPr id="165" name="Google Shape;165;p10"/>
          <p:cNvSpPr txBox="1"/>
          <p:nvPr>
            <p:ph idx="1" type="body"/>
          </p:nvPr>
        </p:nvSpPr>
        <p:spPr>
          <a:xfrm>
            <a:off x="571500" y="1000125"/>
            <a:ext cx="82422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split large input for better throughput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eliminate unnecessary data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file compression and consolidation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−"/>
            </a:pPr>
            <a:r>
              <a:rPr lang="en-US"/>
              <a:t>job input: prior to job submission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−"/>
            </a:pPr>
            <a:r>
              <a:rPr lang="en-US"/>
              <a:t>job output: prior to end of job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−"/>
            </a:pPr>
            <a:r>
              <a:rPr lang="en-US"/>
              <a:t>moving data between your laptop and the submit server</a:t>
            </a:r>
            <a:endParaRPr/>
          </a:p>
          <a:p>
            <a:pPr indent="-1397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66" name="Google Shape;166;p10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"/>
          <p:cNvSpPr txBox="1"/>
          <p:nvPr>
            <p:ph type="title"/>
          </p:nvPr>
        </p:nvSpPr>
        <p:spPr>
          <a:xfrm>
            <a:off x="1228725" y="122565"/>
            <a:ext cx="79152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200">
                <a:latin typeface="Helvetica Neue"/>
                <a:ea typeface="Helvetica Neue"/>
                <a:cs typeface="Helvetica Neue"/>
                <a:sym typeface="Helvetica Neue"/>
              </a:rPr>
              <a:t>‘Large’ data: The collaborator analogy </a:t>
            </a:r>
            <a:endParaRPr sz="3200"/>
          </a:p>
        </p:txBody>
      </p:sp>
      <p:sp>
        <p:nvSpPr>
          <p:cNvPr id="172" name="Google Shape;172;p11"/>
          <p:cNvSpPr txBox="1"/>
          <p:nvPr>
            <p:ph idx="1" type="body"/>
          </p:nvPr>
        </p:nvSpPr>
        <p:spPr>
          <a:xfrm>
            <a:off x="571500" y="1000125"/>
            <a:ext cx="82422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What method would you use to send data to a collaborator?</a:t>
            </a:r>
            <a:endParaRPr/>
          </a:p>
        </p:txBody>
      </p:sp>
      <p:sp>
        <p:nvSpPr>
          <p:cNvPr id="173" name="Google Shape;173;p11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74" name="Google Shape;174;p11"/>
          <p:cNvGraphicFramePr/>
          <p:nvPr/>
        </p:nvGraphicFramePr>
        <p:xfrm>
          <a:off x="558800" y="169449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{9C4EBE63-7DBA-4150-9402-F9F611E9F4A8}</a:tableStyleId>
              </a:tblPr>
              <a:tblGrid>
                <a:gridCol w="2181400"/>
                <a:gridCol w="5984700"/>
              </a:tblGrid>
              <a:tr h="371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amount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method of delivery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words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email body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tiny – 100MB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email attachment (managed transfer)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100MB – GBs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download from Google Drive, Drop/Box, other web-accessible repository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TBs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ship an external drive (local copy needed)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75" name="Google Shape;175;p11"/>
          <p:cNvSpPr txBox="1"/>
          <p:nvPr/>
        </p:nvSpPr>
        <p:spPr>
          <a:xfrm>
            <a:off x="334736" y="3923315"/>
            <a:ext cx="85998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-US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Never underestimate the bandwidth of a station wagon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-US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full of tapes hurtling down the highway.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1" i="1" sz="5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Andrew S. Tanenbaum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(1981) – Professor Emeritus, Vrije Universiteit Amsterdam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"/>
          <p:cNvSpPr txBox="1"/>
          <p:nvPr>
            <p:ph type="title"/>
          </p:nvPr>
        </p:nvSpPr>
        <p:spPr>
          <a:xfrm>
            <a:off x="1228725" y="85725"/>
            <a:ext cx="7178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Large </a:t>
            </a:r>
            <a:r>
              <a:rPr i="1" lang="en-US">
                <a:latin typeface="Helvetica Neue"/>
                <a:ea typeface="Helvetica Neue"/>
                <a:cs typeface="Helvetica Neue"/>
                <a:sym typeface="Helvetica Neue"/>
              </a:rPr>
              <a:t>input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 in HTC and OSG</a:t>
            </a:r>
            <a:endParaRPr/>
          </a:p>
        </p:txBody>
      </p:sp>
      <p:sp>
        <p:nvSpPr>
          <p:cNvPr id="181" name="Google Shape;181;p13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82" name="Google Shape;182;p13"/>
          <p:cNvGraphicFramePr/>
          <p:nvPr/>
        </p:nvGraphicFramePr>
        <p:xfrm>
          <a:off x="495300" y="2266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{9C4EBE63-7DBA-4150-9402-F9F611E9F4A8}</a:tableStyleId>
              </a:tblPr>
              <a:tblGrid>
                <a:gridCol w="2627900"/>
                <a:gridCol w="5538200"/>
              </a:tblGrid>
              <a:tr h="371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file size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method of delivery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words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within executable or arguments?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tiny – </a:t>
                      </a:r>
                      <a:r>
                        <a:rPr lang="en-US" sz="1800"/>
                        <a:t>1GB</a:t>
                      </a: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per file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HTCondor file transfer (up to </a:t>
                      </a:r>
                      <a:r>
                        <a:rPr lang="en-US" sz="1800"/>
                        <a:t>1GB</a:t>
                      </a: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total per job)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1GB – </a:t>
                      </a:r>
                      <a:r>
                        <a:rPr lang="en-US" sz="1800"/>
                        <a:t>2</a:t>
                      </a: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0GB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OSDF</a:t>
                      </a: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(regional replication)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2</a:t>
                      </a: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 GB – TBs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shared file system (local copy, local execute servers)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83" name="Google Shape;183;p13"/>
          <p:cNvSpPr/>
          <p:nvPr/>
        </p:nvSpPr>
        <p:spPr>
          <a:xfrm>
            <a:off x="5359400" y="11430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3"/>
          <p:cNvSpPr/>
          <p:nvPr/>
        </p:nvSpPr>
        <p:spPr>
          <a:xfrm>
            <a:off x="2552700" y="1104900"/>
            <a:ext cx="2679600" cy="850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8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/>
          <p:nvPr>
            <p:ph type="title"/>
          </p:nvPr>
        </p:nvSpPr>
        <p:spPr>
          <a:xfrm>
            <a:off x="1228726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Transfers</a:t>
            </a:r>
            <a:endParaRPr/>
          </a:p>
        </p:txBody>
      </p:sp>
      <p:sp>
        <p:nvSpPr>
          <p:cNvPr id="190" name="Google Shape;190;p12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1" name="Google Shape;19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4068" y="2099563"/>
            <a:ext cx="6476216" cy="78322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2"/>
          <p:cNvSpPr txBox="1"/>
          <p:nvPr/>
        </p:nvSpPr>
        <p:spPr>
          <a:xfrm>
            <a:off x="1517830" y="3035186"/>
            <a:ext cx="18957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HTCondor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 Transfer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2"/>
          <p:cNvSpPr txBox="1"/>
          <p:nvPr/>
        </p:nvSpPr>
        <p:spPr>
          <a:xfrm>
            <a:off x="4590059" y="3035185"/>
            <a:ext cx="1863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OSDF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4" name="Google Shape;194;p12"/>
          <p:cNvCxnSpPr/>
          <p:nvPr/>
        </p:nvCxnSpPr>
        <p:spPr>
          <a:xfrm>
            <a:off x="1484416" y="1736565"/>
            <a:ext cx="6456000" cy="0"/>
          </a:xfrm>
          <a:prstGeom prst="straightConnector1">
            <a:avLst/>
          </a:prstGeom>
          <a:noFill/>
          <a:ln cap="flat" cmpd="sng" w="76200">
            <a:solidFill>
              <a:srgbClr val="C6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95" name="Google Shape;195;p12"/>
          <p:cNvSpPr txBox="1"/>
          <p:nvPr/>
        </p:nvSpPr>
        <p:spPr>
          <a:xfrm>
            <a:off x="3415648" y="1225567"/>
            <a:ext cx="1622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Data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2"/>
          <p:cNvSpPr txBox="1"/>
          <p:nvPr/>
        </p:nvSpPr>
        <p:spPr>
          <a:xfrm>
            <a:off x="7091331" y="3035184"/>
            <a:ext cx="12636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Storage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7" name="Google Shape;197;p12"/>
          <p:cNvCxnSpPr>
            <a:stCxn id="192" idx="0"/>
          </p:cNvCxnSpPr>
          <p:nvPr/>
        </p:nvCxnSpPr>
        <p:spPr>
          <a:xfrm rot="10800000">
            <a:off x="2465680" y="2530286"/>
            <a:ext cx="0" cy="504900"/>
          </a:xfrm>
          <a:prstGeom prst="straightConnector1">
            <a:avLst/>
          </a:prstGeom>
          <a:noFill/>
          <a:ln cap="flat" cmpd="sng" w="38100">
            <a:solidFill>
              <a:srgbClr val="C6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98" name="Google Shape;198;p12"/>
          <p:cNvCxnSpPr/>
          <p:nvPr/>
        </p:nvCxnSpPr>
        <p:spPr>
          <a:xfrm rot="10800000">
            <a:off x="5521564" y="2782600"/>
            <a:ext cx="0" cy="298800"/>
          </a:xfrm>
          <a:prstGeom prst="straightConnector1">
            <a:avLst/>
          </a:prstGeom>
          <a:noFill/>
          <a:ln cap="flat" cmpd="sng" w="38100">
            <a:solidFill>
              <a:srgbClr val="C6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99" name="Google Shape;199;p12"/>
          <p:cNvCxnSpPr/>
          <p:nvPr/>
        </p:nvCxnSpPr>
        <p:spPr>
          <a:xfrm rot="10800000">
            <a:off x="7723114" y="2858800"/>
            <a:ext cx="0" cy="298800"/>
          </a:xfrm>
          <a:prstGeom prst="straightConnector1">
            <a:avLst/>
          </a:prstGeom>
          <a:noFill/>
          <a:ln cap="flat" cmpd="sng" w="38100">
            <a:solidFill>
              <a:srgbClr val="C6000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5fb2516c30_0_0"/>
          <p:cNvSpPr txBox="1"/>
          <p:nvPr>
            <p:ph type="title"/>
          </p:nvPr>
        </p:nvSpPr>
        <p:spPr>
          <a:xfrm>
            <a:off x="1228725" y="85725"/>
            <a:ext cx="7583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Rule of thumb - many dimensions</a:t>
            </a:r>
            <a:endParaRPr/>
          </a:p>
        </p:txBody>
      </p:sp>
      <p:sp>
        <p:nvSpPr>
          <p:cNvPr id="205" name="Google Shape;205;g25fb2516c30_0_0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6" name="Google Shape;206;g25fb2516c30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54868" y="3603263"/>
            <a:ext cx="6476216" cy="78322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g25fb2516c30_0_0"/>
          <p:cNvSpPr txBox="1"/>
          <p:nvPr/>
        </p:nvSpPr>
        <p:spPr>
          <a:xfrm>
            <a:off x="3520809" y="4492810"/>
            <a:ext cx="1863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Input Size</a:t>
            </a:r>
            <a:endParaRPr b="0" i="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g25fb2516c30_0_0"/>
          <p:cNvSpPr/>
          <p:nvPr/>
        </p:nvSpPr>
        <p:spPr>
          <a:xfrm rot="-5400000">
            <a:off x="215775" y="2554175"/>
            <a:ext cx="2564400" cy="298800"/>
          </a:xfrm>
          <a:prstGeom prst="rightArrow">
            <a:avLst>
              <a:gd fmla="val 13621" name="adj1"/>
              <a:gd fmla="val 86354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g25fb2516c30_0_0"/>
          <p:cNvSpPr txBox="1"/>
          <p:nvPr/>
        </p:nvSpPr>
        <p:spPr>
          <a:xfrm>
            <a:off x="9" y="2502585"/>
            <a:ext cx="1863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Number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of jobs</a:t>
            </a:r>
            <a:endParaRPr b="0" i="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5fb2516c30_0_19"/>
          <p:cNvSpPr txBox="1"/>
          <p:nvPr>
            <p:ph type="title"/>
          </p:nvPr>
        </p:nvSpPr>
        <p:spPr>
          <a:xfrm>
            <a:off x="1228725" y="85725"/>
            <a:ext cx="7583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Rule of thumb - many dimensions</a:t>
            </a:r>
            <a:endParaRPr/>
          </a:p>
        </p:txBody>
      </p:sp>
      <p:sp>
        <p:nvSpPr>
          <p:cNvPr id="215" name="Google Shape;215;g25fb2516c30_0_19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6" name="Google Shape;216;g25fb2516c30_0_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54868" y="3603263"/>
            <a:ext cx="6476216" cy="78322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g25fb2516c30_0_19"/>
          <p:cNvSpPr txBox="1"/>
          <p:nvPr/>
        </p:nvSpPr>
        <p:spPr>
          <a:xfrm>
            <a:off x="3520809" y="4492810"/>
            <a:ext cx="1863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Input Size</a:t>
            </a:r>
            <a:endParaRPr b="0" i="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g25fb2516c30_0_19"/>
          <p:cNvSpPr/>
          <p:nvPr/>
        </p:nvSpPr>
        <p:spPr>
          <a:xfrm rot="-5400000">
            <a:off x="215775" y="2554175"/>
            <a:ext cx="2564400" cy="298800"/>
          </a:xfrm>
          <a:prstGeom prst="rightArrow">
            <a:avLst>
              <a:gd fmla="val 13621" name="adj1"/>
              <a:gd fmla="val 86354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g25fb2516c30_0_19"/>
          <p:cNvSpPr txBox="1"/>
          <p:nvPr/>
        </p:nvSpPr>
        <p:spPr>
          <a:xfrm>
            <a:off x="9" y="2502585"/>
            <a:ext cx="1863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Number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of jobs</a:t>
            </a:r>
            <a:endParaRPr b="0" i="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g25fb2516c30_0_19"/>
          <p:cNvSpPr/>
          <p:nvPr/>
        </p:nvSpPr>
        <p:spPr>
          <a:xfrm>
            <a:off x="1880425" y="1520925"/>
            <a:ext cx="138300" cy="147600"/>
          </a:xfrm>
          <a:prstGeom prst="ellipse">
            <a:avLst/>
          </a:prstGeom>
          <a:solidFill>
            <a:srgbClr val="FF444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g25fb2516c30_0_19"/>
          <p:cNvSpPr txBox="1"/>
          <p:nvPr/>
        </p:nvSpPr>
        <p:spPr>
          <a:xfrm>
            <a:off x="2060109" y="1440835"/>
            <a:ext cx="18630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Should this be HTCondor file transfer, OSDF, or shared filesystem?</a:t>
            </a:r>
            <a:endParaRPr b="0" i="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5fb2516c30_0_32"/>
          <p:cNvSpPr txBox="1"/>
          <p:nvPr>
            <p:ph type="title"/>
          </p:nvPr>
        </p:nvSpPr>
        <p:spPr>
          <a:xfrm>
            <a:off x="1228725" y="85725"/>
            <a:ext cx="7583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Rule of thumb - many dimensions</a:t>
            </a:r>
            <a:endParaRPr/>
          </a:p>
        </p:txBody>
      </p:sp>
      <p:sp>
        <p:nvSpPr>
          <p:cNvPr id="227" name="Google Shape;227;g25fb2516c30_0_32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8" name="Google Shape;228;g25fb2516c30_0_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54868" y="3603263"/>
            <a:ext cx="6476216" cy="78322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g25fb2516c30_0_32"/>
          <p:cNvSpPr txBox="1"/>
          <p:nvPr/>
        </p:nvSpPr>
        <p:spPr>
          <a:xfrm>
            <a:off x="3520809" y="4492810"/>
            <a:ext cx="1863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Input Size</a:t>
            </a:r>
            <a:endParaRPr b="0" i="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g25fb2516c30_0_32"/>
          <p:cNvSpPr/>
          <p:nvPr/>
        </p:nvSpPr>
        <p:spPr>
          <a:xfrm rot="-5400000">
            <a:off x="215775" y="2554175"/>
            <a:ext cx="2564400" cy="298800"/>
          </a:xfrm>
          <a:prstGeom prst="rightArrow">
            <a:avLst>
              <a:gd fmla="val 13621" name="adj1"/>
              <a:gd fmla="val 86354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g25fb2516c30_0_32"/>
          <p:cNvSpPr txBox="1"/>
          <p:nvPr/>
        </p:nvSpPr>
        <p:spPr>
          <a:xfrm>
            <a:off x="9" y="2502585"/>
            <a:ext cx="1863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Number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of jobs</a:t>
            </a:r>
            <a:endParaRPr b="0" i="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g25fb2516c30_0_32"/>
          <p:cNvSpPr/>
          <p:nvPr/>
        </p:nvSpPr>
        <p:spPr>
          <a:xfrm>
            <a:off x="3382500" y="1468475"/>
            <a:ext cx="138300" cy="147600"/>
          </a:xfrm>
          <a:prstGeom prst="ellipse">
            <a:avLst/>
          </a:prstGeom>
          <a:solidFill>
            <a:srgbClr val="FF444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g25fb2516c30_0_32"/>
          <p:cNvSpPr txBox="1"/>
          <p:nvPr/>
        </p:nvSpPr>
        <p:spPr>
          <a:xfrm>
            <a:off x="3571809" y="1392285"/>
            <a:ext cx="18630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Should this be HTCondor file transfer, OSDF, or shared filesystem?</a:t>
            </a:r>
            <a:endParaRPr b="0" i="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g25fb2516c30_0_32"/>
          <p:cNvSpPr/>
          <p:nvPr/>
        </p:nvSpPr>
        <p:spPr>
          <a:xfrm rot="-1400629">
            <a:off x="1446699" y="3287321"/>
            <a:ext cx="2564305" cy="298710"/>
          </a:xfrm>
          <a:prstGeom prst="rightArrow">
            <a:avLst>
              <a:gd fmla="val 13621" name="adj1"/>
              <a:gd fmla="val 86354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g25fb2516c30_0_32"/>
          <p:cNvSpPr txBox="1"/>
          <p:nvPr/>
        </p:nvSpPr>
        <p:spPr>
          <a:xfrm>
            <a:off x="2042059" y="2764185"/>
            <a:ext cx="1863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Job length</a:t>
            </a:r>
            <a:endParaRPr b="0" i="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6" name="Google Shape;236;g25fb2516c30_0_32"/>
          <p:cNvCxnSpPr/>
          <p:nvPr/>
        </p:nvCxnSpPr>
        <p:spPr>
          <a:xfrm>
            <a:off x="3451650" y="1827475"/>
            <a:ext cx="0" cy="1677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4"/>
          <p:cNvSpPr txBox="1"/>
          <p:nvPr>
            <p:ph type="title"/>
          </p:nvPr>
        </p:nvSpPr>
        <p:spPr>
          <a:xfrm>
            <a:off x="1228726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Handling Data on OSG</a:t>
            </a:r>
            <a:endParaRPr/>
          </a:p>
        </p:txBody>
      </p:sp>
      <p:sp>
        <p:nvSpPr>
          <p:cNvPr id="242" name="Google Shape;242;p14"/>
          <p:cNvSpPr txBox="1"/>
          <p:nvPr>
            <p:ph idx="1" type="body"/>
          </p:nvPr>
        </p:nvSpPr>
        <p:spPr>
          <a:xfrm>
            <a:off x="571500" y="1000125"/>
            <a:ext cx="82422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 strike="sngStrike"/>
              <a:t>Overview / Things to Consider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b="1" lang="en-US"/>
              <a:t>HTCondor File Transfer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/>
              <a:t>OSDF 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/>
              <a:t>Shared File Systems and Other Options</a:t>
            </a:r>
            <a:endParaRPr/>
          </a:p>
        </p:txBody>
      </p:sp>
      <p:sp>
        <p:nvSpPr>
          <p:cNvPr id="243" name="Google Shape;243;p14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5fb2516c30_0_73"/>
          <p:cNvSpPr txBox="1"/>
          <p:nvPr>
            <p:ph type="title"/>
          </p:nvPr>
        </p:nvSpPr>
        <p:spPr>
          <a:xfrm>
            <a:off x="1228726" y="85725"/>
            <a:ext cx="6946800" cy="857400"/>
          </a:xfrm>
          <a:prstGeom prst="rect">
            <a:avLst/>
          </a:prstGeom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g25fb2516c30_0_73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8" name="Google Shape;78;g25fb2516c30_0_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6195" y="5"/>
            <a:ext cx="969503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g25fb2516c30_0_73"/>
          <p:cNvSpPr/>
          <p:nvPr/>
        </p:nvSpPr>
        <p:spPr>
          <a:xfrm>
            <a:off x="5606175" y="1058300"/>
            <a:ext cx="848400" cy="857400"/>
          </a:xfrm>
          <a:prstGeom prst="ellipse">
            <a:avLst/>
          </a:prstGeom>
          <a:solidFill>
            <a:srgbClr val="FF828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You are here</a:t>
            </a:r>
            <a:endParaRPr/>
          </a:p>
        </p:txBody>
      </p:sp>
      <p:sp>
        <p:nvSpPr>
          <p:cNvPr id="80" name="Google Shape;80;g25fb2516c30_0_73"/>
          <p:cNvSpPr/>
          <p:nvPr/>
        </p:nvSpPr>
        <p:spPr>
          <a:xfrm>
            <a:off x="661350" y="1879750"/>
            <a:ext cx="848400" cy="857400"/>
          </a:xfrm>
          <a:prstGeom prst="ellipse">
            <a:avLst/>
          </a:prstGeom>
          <a:solidFill>
            <a:srgbClr val="FF828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Your job is here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5"/>
          <p:cNvSpPr txBox="1"/>
          <p:nvPr>
            <p:ph type="title"/>
          </p:nvPr>
        </p:nvSpPr>
        <p:spPr>
          <a:xfrm>
            <a:off x="1228724" y="85725"/>
            <a:ext cx="7664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Review: HTCondor Data Handling</a:t>
            </a:r>
            <a:endParaRPr/>
          </a:p>
        </p:txBody>
      </p:sp>
      <p:sp>
        <p:nvSpPr>
          <p:cNvPr id="249" name="Google Shape;249;p15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0" name="Google Shape;250;p15"/>
          <p:cNvSpPr/>
          <p:nvPr/>
        </p:nvSpPr>
        <p:spPr>
          <a:xfrm>
            <a:off x="1358900" y="2425700"/>
            <a:ext cx="1638300" cy="850800"/>
          </a:xfrm>
          <a:prstGeom prst="rect">
            <a:avLst/>
          </a:prstGeom>
          <a:solidFill>
            <a:srgbClr val="48964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submit server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5"/>
          <p:cNvSpPr/>
          <p:nvPr/>
        </p:nvSpPr>
        <p:spPr>
          <a:xfrm>
            <a:off x="5689600" y="24130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5"/>
          <p:cNvSpPr/>
          <p:nvPr/>
        </p:nvSpPr>
        <p:spPr>
          <a:xfrm>
            <a:off x="2882900" y="1905000"/>
            <a:ext cx="2933700" cy="520800"/>
          </a:xfrm>
          <a:prstGeom prst="curvedDownArrow">
            <a:avLst>
              <a:gd fmla="val 25015" name="adj1"/>
              <a:gd fmla="val 50003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5"/>
          <p:cNvSpPr/>
          <p:nvPr/>
        </p:nvSpPr>
        <p:spPr>
          <a:xfrm rot="10800000">
            <a:off x="2870200" y="3276500"/>
            <a:ext cx="2933700" cy="520800"/>
          </a:xfrm>
          <a:prstGeom prst="curvedDownArrow">
            <a:avLst>
              <a:gd fmla="val 25015" name="adj1"/>
              <a:gd fmla="val 50003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5"/>
          <p:cNvSpPr txBox="1"/>
          <p:nvPr/>
        </p:nvSpPr>
        <p:spPr>
          <a:xfrm>
            <a:off x="3581400" y="2489200"/>
            <a:ext cx="1689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HTCondor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5"/>
          <p:cNvSpPr txBox="1"/>
          <p:nvPr/>
        </p:nvSpPr>
        <p:spPr>
          <a:xfrm>
            <a:off x="1371600" y="3276600"/>
            <a:ext cx="15813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submit file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executable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dir/ input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output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5"/>
          <p:cNvSpPr txBox="1"/>
          <p:nvPr/>
        </p:nvSpPr>
        <p:spPr>
          <a:xfrm>
            <a:off x="5740400" y="3251200"/>
            <a:ext cx="15813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(exec dir)/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executable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output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 txBox="1"/>
          <p:nvPr>
            <p:ph type="title"/>
          </p:nvPr>
        </p:nvSpPr>
        <p:spPr>
          <a:xfrm>
            <a:off x="1228724" y="85725"/>
            <a:ext cx="7807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200">
                <a:latin typeface="Helvetica Neue"/>
                <a:ea typeface="Helvetica Neue"/>
                <a:cs typeface="Helvetica Neue"/>
                <a:sym typeface="Helvetica Neue"/>
              </a:rPr>
              <a:t>Network bottleneck: the submit server</a:t>
            </a:r>
            <a:endParaRPr sz="3200"/>
          </a:p>
        </p:txBody>
      </p:sp>
      <p:sp>
        <p:nvSpPr>
          <p:cNvPr id="262" name="Google Shape;262;p16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3" name="Google Shape;263;p16"/>
          <p:cNvSpPr/>
          <p:nvPr/>
        </p:nvSpPr>
        <p:spPr>
          <a:xfrm>
            <a:off x="1358900" y="2425700"/>
            <a:ext cx="1638300" cy="850800"/>
          </a:xfrm>
          <a:prstGeom prst="rect">
            <a:avLst/>
          </a:prstGeom>
          <a:solidFill>
            <a:srgbClr val="48964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submit server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6"/>
          <p:cNvSpPr/>
          <p:nvPr/>
        </p:nvSpPr>
        <p:spPr>
          <a:xfrm>
            <a:off x="5689600" y="24130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6"/>
          <p:cNvSpPr/>
          <p:nvPr/>
        </p:nvSpPr>
        <p:spPr>
          <a:xfrm>
            <a:off x="2882900" y="1905000"/>
            <a:ext cx="2933700" cy="520800"/>
          </a:xfrm>
          <a:prstGeom prst="curvedDownArrow">
            <a:avLst>
              <a:gd fmla="val 25015" name="adj1"/>
              <a:gd fmla="val 50003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6"/>
          <p:cNvSpPr/>
          <p:nvPr/>
        </p:nvSpPr>
        <p:spPr>
          <a:xfrm rot="10800000">
            <a:off x="2870200" y="3276500"/>
            <a:ext cx="2933700" cy="520800"/>
          </a:xfrm>
          <a:prstGeom prst="curvedDownArrow">
            <a:avLst>
              <a:gd fmla="val 25015" name="adj1"/>
              <a:gd fmla="val 50003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6"/>
          <p:cNvSpPr txBox="1"/>
          <p:nvPr/>
        </p:nvSpPr>
        <p:spPr>
          <a:xfrm>
            <a:off x="3581400" y="2489200"/>
            <a:ext cx="1689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HTCondor</a:t>
            </a:r>
            <a:endParaRPr b="1" i="0" sz="2400" u="none" cap="none" strike="noStrike">
              <a:solidFill>
                <a:srgbClr val="95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6"/>
          <p:cNvSpPr txBox="1"/>
          <p:nvPr/>
        </p:nvSpPr>
        <p:spPr>
          <a:xfrm>
            <a:off x="1371600" y="3276600"/>
            <a:ext cx="15813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submit file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executable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dir/ input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output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6"/>
          <p:cNvSpPr txBox="1"/>
          <p:nvPr/>
        </p:nvSpPr>
        <p:spPr>
          <a:xfrm>
            <a:off x="5740400" y="3251200"/>
            <a:ext cx="15813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(exec dir)/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executable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output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6"/>
          <p:cNvSpPr/>
          <p:nvPr/>
        </p:nvSpPr>
        <p:spPr>
          <a:xfrm>
            <a:off x="5880100" y="22225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6"/>
          <p:cNvSpPr/>
          <p:nvPr/>
        </p:nvSpPr>
        <p:spPr>
          <a:xfrm>
            <a:off x="6070600" y="20193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6"/>
          <p:cNvSpPr/>
          <p:nvPr/>
        </p:nvSpPr>
        <p:spPr>
          <a:xfrm>
            <a:off x="6261100" y="18542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6"/>
          <p:cNvSpPr/>
          <p:nvPr/>
        </p:nvSpPr>
        <p:spPr>
          <a:xfrm>
            <a:off x="3048000" y="1701800"/>
            <a:ext cx="2933700" cy="520800"/>
          </a:xfrm>
          <a:prstGeom prst="curvedDownArrow">
            <a:avLst>
              <a:gd fmla="val 25015" name="adj1"/>
              <a:gd fmla="val 50003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6"/>
          <p:cNvSpPr/>
          <p:nvPr/>
        </p:nvSpPr>
        <p:spPr>
          <a:xfrm rot="10800000">
            <a:off x="3035300" y="3098700"/>
            <a:ext cx="2933700" cy="520800"/>
          </a:xfrm>
          <a:prstGeom prst="curvedDownArrow">
            <a:avLst>
              <a:gd fmla="val 25015" name="adj1"/>
              <a:gd fmla="val 50003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6"/>
          <p:cNvSpPr/>
          <p:nvPr/>
        </p:nvSpPr>
        <p:spPr>
          <a:xfrm>
            <a:off x="3251200" y="1524000"/>
            <a:ext cx="2933700" cy="520800"/>
          </a:xfrm>
          <a:prstGeom prst="curvedDownArrow">
            <a:avLst>
              <a:gd fmla="val 25015" name="adj1"/>
              <a:gd fmla="val 50003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6"/>
          <p:cNvSpPr/>
          <p:nvPr/>
        </p:nvSpPr>
        <p:spPr>
          <a:xfrm rot="10800000">
            <a:off x="3213100" y="2933600"/>
            <a:ext cx="2933700" cy="520800"/>
          </a:xfrm>
          <a:prstGeom prst="curvedDownArrow">
            <a:avLst>
              <a:gd fmla="val 25015" name="adj1"/>
              <a:gd fmla="val 50003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6"/>
          <p:cNvSpPr/>
          <p:nvPr/>
        </p:nvSpPr>
        <p:spPr>
          <a:xfrm>
            <a:off x="3429000" y="1358900"/>
            <a:ext cx="2933700" cy="520800"/>
          </a:xfrm>
          <a:prstGeom prst="curvedDownArrow">
            <a:avLst>
              <a:gd fmla="val 25015" name="adj1"/>
              <a:gd fmla="val 50003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6"/>
          <p:cNvSpPr/>
          <p:nvPr/>
        </p:nvSpPr>
        <p:spPr>
          <a:xfrm rot="10800000">
            <a:off x="3390900" y="2768500"/>
            <a:ext cx="2933700" cy="520800"/>
          </a:xfrm>
          <a:prstGeom prst="curvedDownArrow">
            <a:avLst>
              <a:gd fmla="val 25015" name="adj1"/>
              <a:gd fmla="val 50003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7"/>
          <p:cNvSpPr txBox="1"/>
          <p:nvPr>
            <p:ph type="title"/>
          </p:nvPr>
        </p:nvSpPr>
        <p:spPr>
          <a:xfrm>
            <a:off x="1228724" y="85725"/>
            <a:ext cx="79152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200">
                <a:latin typeface="Helvetica Neue"/>
                <a:ea typeface="Helvetica Neue"/>
                <a:cs typeface="Helvetica Neue"/>
                <a:sym typeface="Helvetica Neue"/>
              </a:rPr>
              <a:t>Network bottleneck: the submit server</a:t>
            </a:r>
            <a:endParaRPr sz="3200"/>
          </a:p>
        </p:txBody>
      </p:sp>
      <p:sp>
        <p:nvSpPr>
          <p:cNvPr id="284" name="Google Shape;284;p17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5" name="Google Shape;285;p17"/>
          <p:cNvSpPr/>
          <p:nvPr/>
        </p:nvSpPr>
        <p:spPr>
          <a:xfrm>
            <a:off x="1358900" y="2425700"/>
            <a:ext cx="1638300" cy="850800"/>
          </a:xfrm>
          <a:prstGeom prst="rect">
            <a:avLst/>
          </a:prstGeom>
          <a:solidFill>
            <a:srgbClr val="48964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submit server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7"/>
          <p:cNvSpPr/>
          <p:nvPr/>
        </p:nvSpPr>
        <p:spPr>
          <a:xfrm>
            <a:off x="5689600" y="24130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7"/>
          <p:cNvSpPr/>
          <p:nvPr/>
        </p:nvSpPr>
        <p:spPr>
          <a:xfrm>
            <a:off x="2882900" y="1905000"/>
            <a:ext cx="2933700" cy="520800"/>
          </a:xfrm>
          <a:prstGeom prst="curvedDownArrow">
            <a:avLst>
              <a:gd fmla="val 25015" name="adj1"/>
              <a:gd fmla="val 50003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7"/>
          <p:cNvSpPr/>
          <p:nvPr/>
        </p:nvSpPr>
        <p:spPr>
          <a:xfrm rot="10800000">
            <a:off x="2870200" y="3276500"/>
            <a:ext cx="2933700" cy="520800"/>
          </a:xfrm>
          <a:prstGeom prst="curvedDownArrow">
            <a:avLst>
              <a:gd fmla="val 25015" name="adj1"/>
              <a:gd fmla="val 50003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7"/>
          <p:cNvSpPr txBox="1"/>
          <p:nvPr/>
        </p:nvSpPr>
        <p:spPr>
          <a:xfrm>
            <a:off x="3581400" y="2489200"/>
            <a:ext cx="1689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HTCondor</a:t>
            </a:r>
            <a:endParaRPr b="1" i="0" sz="2400" u="none" cap="none" strike="noStrike">
              <a:solidFill>
                <a:srgbClr val="95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7"/>
          <p:cNvSpPr txBox="1"/>
          <p:nvPr/>
        </p:nvSpPr>
        <p:spPr>
          <a:xfrm>
            <a:off x="1371600" y="3276600"/>
            <a:ext cx="15813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submit file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executable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dir/ input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output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7"/>
          <p:cNvSpPr txBox="1"/>
          <p:nvPr/>
        </p:nvSpPr>
        <p:spPr>
          <a:xfrm>
            <a:off x="5740400" y="3251200"/>
            <a:ext cx="15813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(exec dir)/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executable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output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7"/>
          <p:cNvSpPr/>
          <p:nvPr/>
        </p:nvSpPr>
        <p:spPr>
          <a:xfrm>
            <a:off x="5880100" y="22225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7"/>
          <p:cNvSpPr/>
          <p:nvPr/>
        </p:nvSpPr>
        <p:spPr>
          <a:xfrm>
            <a:off x="6070600" y="20193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7"/>
          <p:cNvSpPr/>
          <p:nvPr/>
        </p:nvSpPr>
        <p:spPr>
          <a:xfrm>
            <a:off x="6261100" y="18542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7"/>
          <p:cNvSpPr/>
          <p:nvPr/>
        </p:nvSpPr>
        <p:spPr>
          <a:xfrm>
            <a:off x="3048000" y="1701800"/>
            <a:ext cx="2933700" cy="520800"/>
          </a:xfrm>
          <a:prstGeom prst="curvedDownArrow">
            <a:avLst>
              <a:gd fmla="val 25015" name="adj1"/>
              <a:gd fmla="val 50003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7"/>
          <p:cNvSpPr/>
          <p:nvPr/>
        </p:nvSpPr>
        <p:spPr>
          <a:xfrm rot="10800000">
            <a:off x="3035300" y="3098700"/>
            <a:ext cx="2933700" cy="520800"/>
          </a:xfrm>
          <a:prstGeom prst="curvedDownArrow">
            <a:avLst>
              <a:gd fmla="val 25015" name="adj1"/>
              <a:gd fmla="val 50003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7"/>
          <p:cNvSpPr/>
          <p:nvPr/>
        </p:nvSpPr>
        <p:spPr>
          <a:xfrm>
            <a:off x="3251200" y="1524000"/>
            <a:ext cx="2933700" cy="520800"/>
          </a:xfrm>
          <a:prstGeom prst="curvedDownArrow">
            <a:avLst>
              <a:gd fmla="val 25015" name="adj1"/>
              <a:gd fmla="val 50003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7"/>
          <p:cNvSpPr/>
          <p:nvPr/>
        </p:nvSpPr>
        <p:spPr>
          <a:xfrm rot="10800000">
            <a:off x="3213100" y="2933600"/>
            <a:ext cx="2933700" cy="520800"/>
          </a:xfrm>
          <a:prstGeom prst="curvedDownArrow">
            <a:avLst>
              <a:gd fmla="val 25015" name="adj1"/>
              <a:gd fmla="val 50003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7"/>
          <p:cNvSpPr/>
          <p:nvPr/>
        </p:nvSpPr>
        <p:spPr>
          <a:xfrm>
            <a:off x="3429000" y="1358900"/>
            <a:ext cx="2933700" cy="520800"/>
          </a:xfrm>
          <a:prstGeom prst="curvedDownArrow">
            <a:avLst>
              <a:gd fmla="val 25015" name="adj1"/>
              <a:gd fmla="val 50003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7"/>
          <p:cNvSpPr/>
          <p:nvPr/>
        </p:nvSpPr>
        <p:spPr>
          <a:xfrm rot="10800000">
            <a:off x="3390900" y="2768500"/>
            <a:ext cx="2933700" cy="520800"/>
          </a:xfrm>
          <a:prstGeom prst="curvedDownArrow">
            <a:avLst>
              <a:gd fmla="val 25015" name="adj1"/>
              <a:gd fmla="val 50003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7"/>
          <p:cNvSpPr txBox="1"/>
          <p:nvPr/>
        </p:nvSpPr>
        <p:spPr>
          <a:xfrm>
            <a:off x="901700" y="1244600"/>
            <a:ext cx="26163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b="1" i="1" lang="en-US" sz="2400" u="none" cap="none" strike="noStrik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Input transfers for many jobs will coincide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8"/>
          <p:cNvSpPr txBox="1"/>
          <p:nvPr>
            <p:ph type="title"/>
          </p:nvPr>
        </p:nvSpPr>
        <p:spPr>
          <a:xfrm>
            <a:off x="1228724" y="85725"/>
            <a:ext cx="79152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200">
                <a:latin typeface="Helvetica Neue"/>
                <a:ea typeface="Helvetica Neue"/>
                <a:cs typeface="Helvetica Neue"/>
                <a:sym typeface="Helvetica Neue"/>
              </a:rPr>
              <a:t>Network bottleneck: the submit server</a:t>
            </a:r>
            <a:endParaRPr sz="3200"/>
          </a:p>
        </p:txBody>
      </p:sp>
      <p:sp>
        <p:nvSpPr>
          <p:cNvPr id="307" name="Google Shape;307;p18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8" name="Google Shape;308;p18"/>
          <p:cNvSpPr/>
          <p:nvPr/>
        </p:nvSpPr>
        <p:spPr>
          <a:xfrm>
            <a:off x="1358900" y="2425700"/>
            <a:ext cx="1638300" cy="850800"/>
          </a:xfrm>
          <a:prstGeom prst="rect">
            <a:avLst/>
          </a:prstGeom>
          <a:solidFill>
            <a:srgbClr val="48964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submit server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8"/>
          <p:cNvSpPr/>
          <p:nvPr/>
        </p:nvSpPr>
        <p:spPr>
          <a:xfrm>
            <a:off x="5689600" y="24130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8"/>
          <p:cNvSpPr/>
          <p:nvPr/>
        </p:nvSpPr>
        <p:spPr>
          <a:xfrm>
            <a:off x="2882900" y="1905000"/>
            <a:ext cx="2933700" cy="520800"/>
          </a:xfrm>
          <a:prstGeom prst="curvedDownArrow">
            <a:avLst>
              <a:gd fmla="val 25015" name="adj1"/>
              <a:gd fmla="val 50003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8"/>
          <p:cNvSpPr/>
          <p:nvPr/>
        </p:nvSpPr>
        <p:spPr>
          <a:xfrm rot="10800000">
            <a:off x="2870200" y="3276500"/>
            <a:ext cx="2933700" cy="520800"/>
          </a:xfrm>
          <a:prstGeom prst="curvedDownArrow">
            <a:avLst>
              <a:gd fmla="val 25015" name="adj1"/>
              <a:gd fmla="val 50003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8"/>
          <p:cNvSpPr txBox="1"/>
          <p:nvPr/>
        </p:nvSpPr>
        <p:spPr>
          <a:xfrm>
            <a:off x="3581400" y="2489200"/>
            <a:ext cx="1689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HTCondor</a:t>
            </a:r>
            <a:endParaRPr b="1" i="0" sz="2400" u="none" cap="none" strike="noStrike">
              <a:solidFill>
                <a:srgbClr val="95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8"/>
          <p:cNvSpPr txBox="1"/>
          <p:nvPr/>
        </p:nvSpPr>
        <p:spPr>
          <a:xfrm>
            <a:off x="1371600" y="3276600"/>
            <a:ext cx="15813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submit file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executable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dir/ input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output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8"/>
          <p:cNvSpPr txBox="1"/>
          <p:nvPr/>
        </p:nvSpPr>
        <p:spPr>
          <a:xfrm>
            <a:off x="5740400" y="3251200"/>
            <a:ext cx="15813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(exec dir)/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executable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output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8"/>
          <p:cNvSpPr/>
          <p:nvPr/>
        </p:nvSpPr>
        <p:spPr>
          <a:xfrm>
            <a:off x="5880100" y="22225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8"/>
          <p:cNvSpPr/>
          <p:nvPr/>
        </p:nvSpPr>
        <p:spPr>
          <a:xfrm>
            <a:off x="6070600" y="20193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8"/>
          <p:cNvSpPr/>
          <p:nvPr/>
        </p:nvSpPr>
        <p:spPr>
          <a:xfrm>
            <a:off x="6261100" y="18542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8"/>
          <p:cNvSpPr/>
          <p:nvPr/>
        </p:nvSpPr>
        <p:spPr>
          <a:xfrm>
            <a:off x="3048000" y="1701800"/>
            <a:ext cx="2933700" cy="520800"/>
          </a:xfrm>
          <a:prstGeom prst="curvedDownArrow">
            <a:avLst>
              <a:gd fmla="val 25015" name="adj1"/>
              <a:gd fmla="val 50003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8"/>
          <p:cNvSpPr/>
          <p:nvPr/>
        </p:nvSpPr>
        <p:spPr>
          <a:xfrm rot="10800000">
            <a:off x="3035300" y="3098700"/>
            <a:ext cx="2933700" cy="520800"/>
          </a:xfrm>
          <a:prstGeom prst="curvedDownArrow">
            <a:avLst>
              <a:gd fmla="val 25015" name="adj1"/>
              <a:gd fmla="val 50003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8"/>
          <p:cNvSpPr/>
          <p:nvPr/>
        </p:nvSpPr>
        <p:spPr>
          <a:xfrm>
            <a:off x="3251200" y="1524000"/>
            <a:ext cx="2933700" cy="520800"/>
          </a:xfrm>
          <a:prstGeom prst="curvedDownArrow">
            <a:avLst>
              <a:gd fmla="val 25015" name="adj1"/>
              <a:gd fmla="val 50003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8"/>
          <p:cNvSpPr/>
          <p:nvPr/>
        </p:nvSpPr>
        <p:spPr>
          <a:xfrm rot="10800000">
            <a:off x="3213100" y="2933600"/>
            <a:ext cx="2933700" cy="520800"/>
          </a:xfrm>
          <a:prstGeom prst="curvedDownArrow">
            <a:avLst>
              <a:gd fmla="val 25015" name="adj1"/>
              <a:gd fmla="val 50003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18"/>
          <p:cNvSpPr/>
          <p:nvPr/>
        </p:nvSpPr>
        <p:spPr>
          <a:xfrm>
            <a:off x="3429000" y="1358900"/>
            <a:ext cx="2933700" cy="520800"/>
          </a:xfrm>
          <a:prstGeom prst="curvedDownArrow">
            <a:avLst>
              <a:gd fmla="val 25015" name="adj1"/>
              <a:gd fmla="val 50003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18"/>
          <p:cNvSpPr/>
          <p:nvPr/>
        </p:nvSpPr>
        <p:spPr>
          <a:xfrm rot="10800000">
            <a:off x="3390900" y="2768500"/>
            <a:ext cx="2933700" cy="520800"/>
          </a:xfrm>
          <a:prstGeom prst="curvedDownArrow">
            <a:avLst>
              <a:gd fmla="val 25015" name="adj1"/>
              <a:gd fmla="val 50003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8"/>
          <p:cNvSpPr txBox="1"/>
          <p:nvPr/>
        </p:nvSpPr>
        <p:spPr>
          <a:xfrm>
            <a:off x="901700" y="1244600"/>
            <a:ext cx="26163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b="1" i="1" lang="en-US" sz="2400" u="none" cap="none" strike="noStrik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Input transfers for many jobs will coincide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8"/>
          <p:cNvSpPr txBox="1"/>
          <p:nvPr/>
        </p:nvSpPr>
        <p:spPr>
          <a:xfrm>
            <a:off x="3213100" y="3771900"/>
            <a:ext cx="2616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b="1" i="1" lang="en-US" sz="2400" u="none" cap="none" strike="noStrik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Output transfers are staggered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9"/>
          <p:cNvSpPr txBox="1"/>
          <p:nvPr>
            <p:ph type="title"/>
          </p:nvPr>
        </p:nvSpPr>
        <p:spPr>
          <a:xfrm>
            <a:off x="1228726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Hardware transfer limits</a:t>
            </a:r>
            <a:endParaRPr/>
          </a:p>
        </p:txBody>
      </p:sp>
      <p:sp>
        <p:nvSpPr>
          <p:cNvPr id="331" name="Google Shape;331;p19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2" name="Google Shape;332;p19"/>
          <p:cNvSpPr/>
          <p:nvPr/>
        </p:nvSpPr>
        <p:spPr>
          <a:xfrm>
            <a:off x="1358900" y="2425700"/>
            <a:ext cx="1638300" cy="850800"/>
          </a:xfrm>
          <a:prstGeom prst="rect">
            <a:avLst/>
          </a:prstGeom>
          <a:solidFill>
            <a:srgbClr val="48964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submit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19"/>
          <p:cNvSpPr/>
          <p:nvPr/>
        </p:nvSpPr>
        <p:spPr>
          <a:xfrm>
            <a:off x="5689600" y="24130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19"/>
          <p:cNvSpPr/>
          <p:nvPr/>
        </p:nvSpPr>
        <p:spPr>
          <a:xfrm>
            <a:off x="2882900" y="1905001"/>
            <a:ext cx="2933700" cy="5208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9"/>
          <p:cNvSpPr/>
          <p:nvPr/>
        </p:nvSpPr>
        <p:spPr>
          <a:xfrm rot="10800000">
            <a:off x="2870200" y="3276501"/>
            <a:ext cx="2933700" cy="5208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19"/>
          <p:cNvSpPr txBox="1"/>
          <p:nvPr/>
        </p:nvSpPr>
        <p:spPr>
          <a:xfrm>
            <a:off x="3581400" y="2489200"/>
            <a:ext cx="1689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HTCondor</a:t>
            </a:r>
            <a:endParaRPr b="1" i="0" sz="2400" u="none" cap="none" strike="noStrike">
              <a:solidFill>
                <a:srgbClr val="95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19"/>
          <p:cNvSpPr txBox="1"/>
          <p:nvPr/>
        </p:nvSpPr>
        <p:spPr>
          <a:xfrm>
            <a:off x="1371600" y="3276600"/>
            <a:ext cx="15807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submit file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executable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dir/ input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output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9"/>
          <p:cNvSpPr txBox="1"/>
          <p:nvPr/>
        </p:nvSpPr>
        <p:spPr>
          <a:xfrm>
            <a:off x="5740400" y="3251200"/>
            <a:ext cx="15807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(exec dir)/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executable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output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19"/>
          <p:cNvSpPr/>
          <p:nvPr/>
        </p:nvSpPr>
        <p:spPr>
          <a:xfrm>
            <a:off x="5880100" y="22225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19"/>
          <p:cNvSpPr/>
          <p:nvPr/>
        </p:nvSpPr>
        <p:spPr>
          <a:xfrm>
            <a:off x="6070600" y="20193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19"/>
          <p:cNvSpPr/>
          <p:nvPr/>
        </p:nvSpPr>
        <p:spPr>
          <a:xfrm>
            <a:off x="6261100" y="18542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19"/>
          <p:cNvSpPr/>
          <p:nvPr/>
        </p:nvSpPr>
        <p:spPr>
          <a:xfrm>
            <a:off x="3048000" y="1701801"/>
            <a:ext cx="2933700" cy="5208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19"/>
          <p:cNvSpPr/>
          <p:nvPr/>
        </p:nvSpPr>
        <p:spPr>
          <a:xfrm rot="10800000">
            <a:off x="3035300" y="3098701"/>
            <a:ext cx="2933700" cy="5208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19"/>
          <p:cNvSpPr/>
          <p:nvPr/>
        </p:nvSpPr>
        <p:spPr>
          <a:xfrm>
            <a:off x="3251200" y="1524001"/>
            <a:ext cx="2933700" cy="5208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19"/>
          <p:cNvSpPr/>
          <p:nvPr/>
        </p:nvSpPr>
        <p:spPr>
          <a:xfrm rot="10800000">
            <a:off x="3213100" y="2933601"/>
            <a:ext cx="2933700" cy="5208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9"/>
          <p:cNvSpPr/>
          <p:nvPr/>
        </p:nvSpPr>
        <p:spPr>
          <a:xfrm>
            <a:off x="3429000" y="1358901"/>
            <a:ext cx="2933700" cy="5208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19"/>
          <p:cNvSpPr/>
          <p:nvPr/>
        </p:nvSpPr>
        <p:spPr>
          <a:xfrm rot="10800000">
            <a:off x="3390900" y="2768501"/>
            <a:ext cx="2933700" cy="5208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19"/>
          <p:cNvSpPr/>
          <p:nvPr/>
        </p:nvSpPr>
        <p:spPr>
          <a:xfrm>
            <a:off x="3390900" y="1206500"/>
            <a:ext cx="2578200" cy="1240800"/>
          </a:xfrm>
          <a:prstGeom prst="ellipse">
            <a:avLst/>
          </a:prstGeom>
          <a:solidFill>
            <a:schemeClr val="lt1">
              <a:alpha val="84705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0FE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1C1ACA"/>
                </a:solidFill>
                <a:latin typeface="Arial"/>
                <a:ea typeface="Arial"/>
                <a:cs typeface="Arial"/>
                <a:sym typeface="Arial"/>
              </a:rPr>
              <a:t>1GB total</a:t>
            </a:r>
            <a:endParaRPr b="1" i="0" sz="2400" u="none" cap="none" strike="noStrike">
              <a:solidFill>
                <a:srgbClr val="1C1AC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9"/>
          <p:cNvSpPr/>
          <p:nvPr/>
        </p:nvSpPr>
        <p:spPr>
          <a:xfrm>
            <a:off x="3213100" y="2981996"/>
            <a:ext cx="2298600" cy="1031100"/>
          </a:xfrm>
          <a:prstGeom prst="ellipse">
            <a:avLst/>
          </a:prstGeom>
          <a:solidFill>
            <a:schemeClr val="lt1">
              <a:alpha val="8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0FE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1C1ACA"/>
                </a:solidFill>
                <a:latin typeface="Arial"/>
                <a:ea typeface="Arial"/>
                <a:cs typeface="Arial"/>
                <a:sym typeface="Arial"/>
              </a:rPr>
              <a:t>1GB</a:t>
            </a:r>
            <a:r>
              <a:rPr b="1" lang="en-US" sz="2400">
                <a:solidFill>
                  <a:srgbClr val="1C1ACA"/>
                </a:solidFill>
              </a:rPr>
              <a:t> </a:t>
            </a:r>
            <a:r>
              <a:rPr b="1" i="0" lang="en-US" sz="2400" u="none" cap="none" strike="noStrike">
                <a:solidFill>
                  <a:srgbClr val="1C1ACA"/>
                </a:solidFill>
                <a:latin typeface="Arial"/>
                <a:ea typeface="Arial"/>
                <a:cs typeface="Arial"/>
                <a:sym typeface="Arial"/>
              </a:rPr>
              <a:t>total</a:t>
            </a:r>
            <a:endParaRPr b="1" i="0" sz="2400" u="none" cap="none" strike="noStrike">
              <a:solidFill>
                <a:srgbClr val="1C1AC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1"/>
          <p:cNvSpPr txBox="1"/>
          <p:nvPr>
            <p:ph type="title"/>
          </p:nvPr>
        </p:nvSpPr>
        <p:spPr>
          <a:xfrm>
            <a:off x="1228726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Handling Data on OSG</a:t>
            </a:r>
            <a:endParaRPr/>
          </a:p>
        </p:txBody>
      </p:sp>
      <p:sp>
        <p:nvSpPr>
          <p:cNvPr id="355" name="Google Shape;355;p31"/>
          <p:cNvSpPr txBox="1"/>
          <p:nvPr>
            <p:ph idx="1" type="body"/>
          </p:nvPr>
        </p:nvSpPr>
        <p:spPr>
          <a:xfrm>
            <a:off x="571500" y="1000125"/>
            <a:ext cx="82422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 strike="sngStrike"/>
              <a:t>Overview / Things to Consider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 strike="sngStrike"/>
              <a:t>HTCondor File Transfer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b="1" lang="en-US"/>
              <a:t>OSDF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/>
              <a:t>Shared File Systems</a:t>
            </a:r>
            <a:endParaRPr/>
          </a:p>
        </p:txBody>
      </p:sp>
      <p:sp>
        <p:nvSpPr>
          <p:cNvPr id="356" name="Google Shape;356;p31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2"/>
          <p:cNvSpPr txBox="1"/>
          <p:nvPr>
            <p:ph type="title"/>
          </p:nvPr>
        </p:nvSpPr>
        <p:spPr>
          <a:xfrm>
            <a:off x="1228724" y="85725"/>
            <a:ext cx="7178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Large input in HTC and </a:t>
            </a:r>
            <a:r>
              <a:rPr lang="en-US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OSG</a:t>
            </a:r>
            <a:endParaRPr/>
          </a:p>
        </p:txBody>
      </p:sp>
      <p:sp>
        <p:nvSpPr>
          <p:cNvPr id="362" name="Google Shape;362;p32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363" name="Google Shape;363;p32"/>
          <p:cNvGraphicFramePr/>
          <p:nvPr/>
        </p:nvGraphicFramePr>
        <p:xfrm>
          <a:off x="495300" y="22669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{BAFB9CA0-705D-4B56-AFB4-C84E83DB73A4}</a:tableStyleId>
              </a:tblPr>
              <a:tblGrid>
                <a:gridCol w="2567175"/>
                <a:gridCol w="55989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file size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method of delivery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words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within executable or arguments?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tiny – 100MB per file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HTCondor file transfer (up to 1GB total per-job)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100MB – 1GB, shared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download from web server (local caching)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1GB – 20GB,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unique or shared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OSDF</a:t>
                      </a:r>
                      <a:r>
                        <a:rPr lang="en-US" sz="1800" u="none" cap="none" strike="noStrike"/>
                        <a:t> (regional replication)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10 GB - TBs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shared file system (local copy, local execute servers)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364" name="Google Shape;364;p32"/>
          <p:cNvSpPr/>
          <p:nvPr/>
        </p:nvSpPr>
        <p:spPr>
          <a:xfrm>
            <a:off x="5359400" y="11430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32"/>
          <p:cNvSpPr/>
          <p:nvPr/>
        </p:nvSpPr>
        <p:spPr>
          <a:xfrm>
            <a:off x="2552700" y="1104900"/>
            <a:ext cx="2679600" cy="850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8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32"/>
          <p:cNvSpPr/>
          <p:nvPr/>
        </p:nvSpPr>
        <p:spPr>
          <a:xfrm>
            <a:off x="419100" y="3580100"/>
            <a:ext cx="8305800" cy="857400"/>
          </a:xfrm>
          <a:prstGeom prst="rect">
            <a:avLst/>
          </a:prstGeom>
          <a:noFill/>
          <a:ln cap="flat" cmpd="sng" w="571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3"/>
          <p:cNvSpPr txBox="1"/>
          <p:nvPr>
            <p:ph type="title"/>
          </p:nvPr>
        </p:nvSpPr>
        <p:spPr>
          <a:xfrm>
            <a:off x="1228724" y="85725"/>
            <a:ext cx="7267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000">
                <a:latin typeface="Helvetica Neue"/>
                <a:ea typeface="Helvetica Neue"/>
                <a:cs typeface="Helvetica Neue"/>
                <a:sym typeface="Helvetica Neue"/>
              </a:rPr>
              <a:t>Open Science Data Federation (OSDF)</a:t>
            </a:r>
            <a:endParaRPr sz="3000"/>
          </a:p>
        </p:txBody>
      </p:sp>
      <p:sp>
        <p:nvSpPr>
          <p:cNvPr id="372" name="Google Shape;372;p33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3" name="Google Shape;373;p33"/>
          <p:cNvSpPr/>
          <p:nvPr/>
        </p:nvSpPr>
        <p:spPr>
          <a:xfrm>
            <a:off x="6692900" y="3225800"/>
            <a:ext cx="139800" cy="495300"/>
          </a:xfrm>
          <a:prstGeom prst="rightArrow">
            <a:avLst>
              <a:gd fmla="val 50000" name="adj1"/>
              <a:gd fmla="val 50000" name="adj2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4" name="Google Shape;374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988" y="1120374"/>
            <a:ext cx="8901953" cy="3463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4"/>
          <p:cNvSpPr txBox="1"/>
          <p:nvPr>
            <p:ph type="title"/>
          </p:nvPr>
        </p:nvSpPr>
        <p:spPr>
          <a:xfrm>
            <a:off x="1228726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OSDF Usage on OSG</a:t>
            </a:r>
            <a:endParaRPr/>
          </a:p>
        </p:txBody>
      </p:sp>
      <p:sp>
        <p:nvSpPr>
          <p:cNvPr id="380" name="Google Shape;380;p34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81" name="Google Shape;38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95525"/>
            <a:ext cx="8839199" cy="3534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5"/>
          <p:cNvSpPr txBox="1"/>
          <p:nvPr>
            <p:ph idx="1" type="body"/>
          </p:nvPr>
        </p:nvSpPr>
        <p:spPr>
          <a:xfrm>
            <a:off x="444500" y="1000125"/>
            <a:ext cx="84327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1905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Available at ~95% of OSG sites</a:t>
            </a:r>
            <a:br>
              <a:rPr lang="en-US" sz="2400"/>
            </a:b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Regional caches on </a:t>
            </a:r>
            <a:r>
              <a:rPr i="1" lang="en-US" sz="2400"/>
              <a:t>very fast </a:t>
            </a:r>
            <a:r>
              <a:rPr lang="en-US" sz="2400"/>
              <a:t>networks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b="1" lang="en-US" sz="2000"/>
              <a:t>Recommended max file size: 20 GB</a:t>
            </a:r>
            <a:br>
              <a:rPr lang="en-US" sz="2000"/>
            </a:br>
            <a:endParaRPr b="1"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rgbClr val="23005F"/>
                </a:solidFill>
              </a:rPr>
              <a:t>Can copy multiple files totaling &gt;10GB</a:t>
            </a:r>
            <a:br>
              <a:rPr lang="en-US" sz="2400">
                <a:solidFill>
                  <a:srgbClr val="23005F"/>
                </a:solidFill>
              </a:rPr>
            </a:b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rgbClr val="23005F"/>
                </a:solidFill>
              </a:rPr>
              <a:t>C</a:t>
            </a:r>
            <a:r>
              <a:rPr lang="en-US" sz="2400">
                <a:solidFill>
                  <a:srgbClr val="23005F"/>
                </a:solidFill>
              </a:rPr>
              <a:t>hange name when update files</a:t>
            </a:r>
            <a:endParaRPr sz="2400">
              <a:solidFill>
                <a:srgbClr val="0100FE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87" name="Google Shape;387;p35"/>
          <p:cNvSpPr txBox="1"/>
          <p:nvPr>
            <p:ph type="title"/>
          </p:nvPr>
        </p:nvSpPr>
        <p:spPr>
          <a:xfrm>
            <a:off x="1228724" y="85725"/>
            <a:ext cx="754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OSDF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 Considerations</a:t>
            </a:r>
            <a:endParaRPr/>
          </a:p>
        </p:txBody>
      </p:sp>
      <p:sp>
        <p:nvSpPr>
          <p:cNvPr id="388" name="Google Shape;388;p35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5fb2516c30_0_93"/>
          <p:cNvSpPr txBox="1"/>
          <p:nvPr>
            <p:ph type="title"/>
          </p:nvPr>
        </p:nvSpPr>
        <p:spPr>
          <a:xfrm>
            <a:off x="1228726" y="85725"/>
            <a:ext cx="6946800" cy="857400"/>
          </a:xfrm>
          <a:prstGeom prst="rect">
            <a:avLst/>
          </a:prstGeom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g25fb2516c30_0_93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8" name="Google Shape;88;g25fb2516c30_0_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6195" y="5"/>
            <a:ext cx="969503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g25fb2516c30_0_93"/>
          <p:cNvSpPr/>
          <p:nvPr/>
        </p:nvSpPr>
        <p:spPr>
          <a:xfrm>
            <a:off x="5606175" y="1058300"/>
            <a:ext cx="848400" cy="857400"/>
          </a:xfrm>
          <a:prstGeom prst="ellipse">
            <a:avLst/>
          </a:prstGeom>
          <a:solidFill>
            <a:srgbClr val="FF828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You are here</a:t>
            </a:r>
            <a:endParaRPr/>
          </a:p>
        </p:txBody>
      </p:sp>
      <p:sp>
        <p:nvSpPr>
          <p:cNvPr id="90" name="Google Shape;90;g25fb2516c30_0_93"/>
          <p:cNvSpPr/>
          <p:nvPr/>
        </p:nvSpPr>
        <p:spPr>
          <a:xfrm>
            <a:off x="661350" y="1879750"/>
            <a:ext cx="848400" cy="857400"/>
          </a:xfrm>
          <a:prstGeom prst="ellipse">
            <a:avLst/>
          </a:prstGeom>
          <a:solidFill>
            <a:srgbClr val="FF828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Your job is here</a:t>
            </a:r>
            <a:endParaRPr/>
          </a:p>
        </p:txBody>
      </p:sp>
      <p:pic>
        <p:nvPicPr>
          <p:cNvPr id="91" name="Google Shape;91;g25fb2516c30_0_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7550" y="257425"/>
            <a:ext cx="4548550" cy="429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6"/>
          <p:cNvSpPr txBox="1"/>
          <p:nvPr>
            <p:ph idx="1" type="body"/>
          </p:nvPr>
        </p:nvSpPr>
        <p:spPr>
          <a:xfrm>
            <a:off x="444500" y="1011568"/>
            <a:ext cx="84327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Place files in </a:t>
            </a:r>
            <a:r>
              <a:rPr lang="en-US" sz="2400">
                <a:latin typeface="Consolas"/>
                <a:ea typeface="Consolas"/>
                <a:cs typeface="Consolas"/>
                <a:sym typeface="Consolas"/>
              </a:rPr>
              <a:t>/ospool/PROTECTED/</a:t>
            </a:r>
            <a:r>
              <a:rPr lang="en-US" sz="2400">
                <a:solidFill>
                  <a:srgbClr val="C70000"/>
                </a:solidFill>
                <a:latin typeface="Consolas"/>
                <a:ea typeface="Consolas"/>
                <a:cs typeface="Consolas"/>
                <a:sym typeface="Consolas"/>
              </a:rPr>
              <a:t>username</a:t>
            </a:r>
            <a:r>
              <a:rPr lang="en-US" sz="240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/</a:t>
            </a:r>
            <a:endParaRPr sz="2400">
              <a:solidFill>
                <a:schemeClr val="accen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94" name="Google Shape;394;p36"/>
          <p:cNvSpPr/>
          <p:nvPr/>
        </p:nvSpPr>
        <p:spPr>
          <a:xfrm rot="1923183">
            <a:off x="6202323" y="3501611"/>
            <a:ext cx="2215539" cy="1595333"/>
          </a:xfrm>
          <a:prstGeom prst="cloud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36"/>
          <p:cNvSpPr/>
          <p:nvPr/>
        </p:nvSpPr>
        <p:spPr>
          <a:xfrm>
            <a:off x="5727700" y="2095500"/>
            <a:ext cx="1638300" cy="850800"/>
          </a:xfrm>
          <a:prstGeom prst="rect">
            <a:avLst/>
          </a:prstGeom>
          <a:solidFill>
            <a:srgbClr val="FF828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regional cache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36"/>
          <p:cNvSpPr txBox="1"/>
          <p:nvPr>
            <p:ph type="title"/>
          </p:nvPr>
        </p:nvSpPr>
        <p:spPr>
          <a:xfrm>
            <a:off x="1228724" y="85725"/>
            <a:ext cx="7267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Placing Files in OSDF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7" name="Google Shape;397;p36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8" name="Google Shape;398;p36"/>
          <p:cNvSpPr/>
          <p:nvPr/>
        </p:nvSpPr>
        <p:spPr>
          <a:xfrm>
            <a:off x="2019300" y="3695700"/>
            <a:ext cx="1638300" cy="850800"/>
          </a:xfrm>
          <a:prstGeom prst="rect">
            <a:avLst/>
          </a:prstGeom>
          <a:solidFill>
            <a:srgbClr val="48964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 OSG submit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36"/>
          <p:cNvSpPr/>
          <p:nvPr/>
        </p:nvSpPr>
        <p:spPr>
          <a:xfrm>
            <a:off x="6350000" y="36830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36"/>
          <p:cNvSpPr/>
          <p:nvPr/>
        </p:nvSpPr>
        <p:spPr>
          <a:xfrm>
            <a:off x="2667000" y="2108200"/>
            <a:ext cx="1638300" cy="850800"/>
          </a:xfrm>
          <a:prstGeom prst="rect">
            <a:avLst/>
          </a:prstGeom>
          <a:solidFill>
            <a:srgbClr val="FF444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2400">
                <a:solidFill>
                  <a:schemeClr val="dk1"/>
                </a:solidFill>
              </a:rPr>
              <a:t>OSDF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 origin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36"/>
          <p:cNvSpPr/>
          <p:nvPr/>
        </p:nvSpPr>
        <p:spPr>
          <a:xfrm>
            <a:off x="7061200" y="3073400"/>
            <a:ext cx="139800" cy="495300"/>
          </a:xfrm>
          <a:prstGeom prst="rightArrow">
            <a:avLst>
              <a:gd fmla="val 50000" name="adj1"/>
              <a:gd fmla="val 50000" name="adj2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36"/>
          <p:cNvSpPr/>
          <p:nvPr/>
        </p:nvSpPr>
        <p:spPr>
          <a:xfrm>
            <a:off x="3987800" y="2616200"/>
            <a:ext cx="800100" cy="381000"/>
          </a:xfrm>
          <a:prstGeom prst="ellipse">
            <a:avLst/>
          </a:prstGeom>
          <a:solidFill>
            <a:srgbClr val="FFE20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36"/>
          <p:cNvSpPr/>
          <p:nvPr/>
        </p:nvSpPr>
        <p:spPr>
          <a:xfrm>
            <a:off x="6502400" y="38354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36"/>
          <p:cNvSpPr/>
          <p:nvPr/>
        </p:nvSpPr>
        <p:spPr>
          <a:xfrm>
            <a:off x="6654800" y="39878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5" name="Google Shape;405;p36"/>
          <p:cNvCxnSpPr>
            <a:stCxn id="406" idx="3"/>
            <a:endCxn id="400" idx="1"/>
          </p:cNvCxnSpPr>
          <p:nvPr/>
        </p:nvCxnSpPr>
        <p:spPr>
          <a:xfrm flipH="1" rot="10800000">
            <a:off x="1782795" y="2533622"/>
            <a:ext cx="884100" cy="2190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406" name="Google Shape;406;p36"/>
          <p:cNvSpPr/>
          <p:nvPr/>
        </p:nvSpPr>
        <p:spPr>
          <a:xfrm>
            <a:off x="144495" y="2327222"/>
            <a:ext cx="1638300" cy="850800"/>
          </a:xfrm>
          <a:prstGeom prst="rect">
            <a:avLst/>
          </a:prstGeom>
          <a:solidFill>
            <a:srgbClr val="48964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local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36"/>
          <p:cNvSpPr/>
          <p:nvPr/>
        </p:nvSpPr>
        <p:spPr>
          <a:xfrm>
            <a:off x="68650" y="3137215"/>
            <a:ext cx="404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23005F"/>
                </a:solidFill>
                <a:latin typeface="Consolas"/>
                <a:ea typeface="Consolas"/>
                <a:cs typeface="Consolas"/>
                <a:sym typeface="Consolas"/>
              </a:rPr>
              <a:t>/</a:t>
            </a:r>
            <a:r>
              <a:rPr b="1" lang="en-US" sz="2000">
                <a:solidFill>
                  <a:srgbClr val="23005F"/>
                </a:solidFill>
                <a:latin typeface="Consolas"/>
                <a:ea typeface="Consolas"/>
                <a:cs typeface="Consolas"/>
                <a:sym typeface="Consolas"/>
              </a:rPr>
              <a:t>ospool/PROTECTED</a:t>
            </a:r>
            <a:r>
              <a:rPr b="1" i="0" lang="en-US" sz="2000" u="none" cap="none" strike="noStrike">
                <a:solidFill>
                  <a:srgbClr val="23005F"/>
                </a:solidFill>
                <a:latin typeface="Consolas"/>
                <a:ea typeface="Consolas"/>
                <a:cs typeface="Consolas"/>
                <a:sym typeface="Consolas"/>
              </a:rPr>
              <a:t>/</a:t>
            </a:r>
            <a:r>
              <a:rPr b="1" i="0" lang="en-US" sz="20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username</a:t>
            </a:r>
            <a:r>
              <a:rPr b="1" i="0" lang="en-US" sz="2000" u="none" cap="none" strike="noStrike">
                <a:solidFill>
                  <a:srgbClr val="23005F"/>
                </a:solidFill>
                <a:latin typeface="Consolas"/>
                <a:ea typeface="Consolas"/>
                <a:cs typeface="Consolas"/>
                <a:sym typeface="Consolas"/>
              </a:rPr>
              <a:t>/</a:t>
            </a:r>
            <a:endParaRPr b="1" i="0" sz="2000" u="none" cap="none" strike="noStrike">
              <a:solidFill>
                <a:schemeClr val="accen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7"/>
          <p:cNvSpPr txBox="1"/>
          <p:nvPr>
            <p:ph idx="1" type="body"/>
          </p:nvPr>
        </p:nvSpPr>
        <p:spPr>
          <a:xfrm>
            <a:off x="444500" y="1000125"/>
            <a:ext cx="84327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rgbClr val="23005F"/>
                </a:solidFill>
              </a:rPr>
              <a:t>Use HTCondor transfer for other files</a:t>
            </a:r>
            <a:endParaRPr/>
          </a:p>
        </p:txBody>
      </p:sp>
      <p:sp>
        <p:nvSpPr>
          <p:cNvPr id="413" name="Google Shape;413;p37"/>
          <p:cNvSpPr/>
          <p:nvPr/>
        </p:nvSpPr>
        <p:spPr>
          <a:xfrm rot="1923183">
            <a:off x="6202323" y="3501611"/>
            <a:ext cx="2215539" cy="1595333"/>
          </a:xfrm>
          <a:prstGeom prst="cloud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37"/>
          <p:cNvSpPr/>
          <p:nvPr/>
        </p:nvSpPr>
        <p:spPr>
          <a:xfrm>
            <a:off x="5727700" y="2095500"/>
            <a:ext cx="1638300" cy="850800"/>
          </a:xfrm>
          <a:prstGeom prst="rect">
            <a:avLst/>
          </a:prstGeom>
          <a:solidFill>
            <a:srgbClr val="FF828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regional cache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37"/>
          <p:cNvSpPr txBox="1"/>
          <p:nvPr>
            <p:ph type="title"/>
          </p:nvPr>
        </p:nvSpPr>
        <p:spPr>
          <a:xfrm>
            <a:off x="1228724" y="85725"/>
            <a:ext cx="754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Obtaining Files in OSDF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6" name="Google Shape;416;p37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7" name="Google Shape;417;p37"/>
          <p:cNvSpPr/>
          <p:nvPr/>
        </p:nvSpPr>
        <p:spPr>
          <a:xfrm>
            <a:off x="6350000" y="36830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37"/>
          <p:cNvSpPr/>
          <p:nvPr/>
        </p:nvSpPr>
        <p:spPr>
          <a:xfrm>
            <a:off x="3543300" y="3175001"/>
            <a:ext cx="2933700" cy="5208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37"/>
          <p:cNvSpPr/>
          <p:nvPr/>
        </p:nvSpPr>
        <p:spPr>
          <a:xfrm>
            <a:off x="2667000" y="2108200"/>
            <a:ext cx="1638300" cy="850800"/>
          </a:xfrm>
          <a:prstGeom prst="rect">
            <a:avLst/>
          </a:prstGeom>
          <a:solidFill>
            <a:srgbClr val="FF444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2400">
                <a:solidFill>
                  <a:schemeClr val="dk1"/>
                </a:solidFill>
              </a:rPr>
              <a:t>OSDF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 origin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37"/>
          <p:cNvSpPr txBox="1"/>
          <p:nvPr/>
        </p:nvSpPr>
        <p:spPr>
          <a:xfrm>
            <a:off x="4165600" y="3289300"/>
            <a:ext cx="1689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HTCondor</a:t>
            </a:r>
            <a:endParaRPr b="1" i="0" sz="2400" u="none" cap="none" strike="noStrike">
              <a:solidFill>
                <a:srgbClr val="95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37"/>
          <p:cNvSpPr/>
          <p:nvPr/>
        </p:nvSpPr>
        <p:spPr>
          <a:xfrm>
            <a:off x="7061200" y="3073400"/>
            <a:ext cx="139800" cy="495300"/>
          </a:xfrm>
          <a:prstGeom prst="rightArrow">
            <a:avLst>
              <a:gd fmla="val 50000" name="adj1"/>
              <a:gd fmla="val 50000" name="adj2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37"/>
          <p:cNvSpPr/>
          <p:nvPr/>
        </p:nvSpPr>
        <p:spPr>
          <a:xfrm>
            <a:off x="3987800" y="2616200"/>
            <a:ext cx="800100" cy="381000"/>
          </a:xfrm>
          <a:prstGeom prst="ellipse">
            <a:avLst/>
          </a:prstGeom>
          <a:solidFill>
            <a:srgbClr val="FFE20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37"/>
          <p:cNvSpPr/>
          <p:nvPr/>
        </p:nvSpPr>
        <p:spPr>
          <a:xfrm>
            <a:off x="6502400" y="38354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37"/>
          <p:cNvSpPr/>
          <p:nvPr/>
        </p:nvSpPr>
        <p:spPr>
          <a:xfrm>
            <a:off x="6654800" y="39878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37"/>
          <p:cNvSpPr/>
          <p:nvPr/>
        </p:nvSpPr>
        <p:spPr>
          <a:xfrm>
            <a:off x="5192746" y="2619845"/>
            <a:ext cx="800100" cy="381000"/>
          </a:xfrm>
          <a:prstGeom prst="ellipse">
            <a:avLst/>
          </a:prstGeom>
          <a:solidFill>
            <a:srgbClr val="FFE20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37"/>
          <p:cNvSpPr/>
          <p:nvPr/>
        </p:nvSpPr>
        <p:spPr>
          <a:xfrm>
            <a:off x="2019300" y="3695700"/>
            <a:ext cx="1638300" cy="850800"/>
          </a:xfrm>
          <a:prstGeom prst="rect">
            <a:avLst/>
          </a:prstGeom>
          <a:solidFill>
            <a:srgbClr val="48964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 OSG submit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7" name="Google Shape;427;p37"/>
          <p:cNvCxnSpPr>
            <a:stCxn id="428" idx="3"/>
          </p:cNvCxnSpPr>
          <p:nvPr/>
        </p:nvCxnSpPr>
        <p:spPr>
          <a:xfrm flipH="1" rot="10800000">
            <a:off x="1782795" y="2533622"/>
            <a:ext cx="884100" cy="2190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428" name="Google Shape;428;p37"/>
          <p:cNvSpPr/>
          <p:nvPr/>
        </p:nvSpPr>
        <p:spPr>
          <a:xfrm>
            <a:off x="144495" y="2327222"/>
            <a:ext cx="1638300" cy="850800"/>
          </a:xfrm>
          <a:prstGeom prst="rect">
            <a:avLst/>
          </a:prstGeom>
          <a:solidFill>
            <a:srgbClr val="48964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local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37"/>
          <p:cNvSpPr/>
          <p:nvPr/>
        </p:nvSpPr>
        <p:spPr>
          <a:xfrm>
            <a:off x="68650" y="3137215"/>
            <a:ext cx="404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23005F"/>
                </a:solidFill>
                <a:latin typeface="Consolas"/>
                <a:ea typeface="Consolas"/>
                <a:cs typeface="Consolas"/>
                <a:sym typeface="Consolas"/>
              </a:rPr>
              <a:t>/</a:t>
            </a:r>
            <a:r>
              <a:rPr b="1" lang="en-US" sz="2000">
                <a:solidFill>
                  <a:srgbClr val="23005F"/>
                </a:solidFill>
                <a:latin typeface="Consolas"/>
                <a:ea typeface="Consolas"/>
                <a:cs typeface="Consolas"/>
                <a:sym typeface="Consolas"/>
              </a:rPr>
              <a:t>ospool/PROTECTED</a:t>
            </a:r>
            <a:r>
              <a:rPr b="1" i="0" lang="en-US" sz="2000" u="none" cap="none" strike="noStrike">
                <a:solidFill>
                  <a:srgbClr val="23005F"/>
                </a:solidFill>
                <a:latin typeface="Consolas"/>
                <a:ea typeface="Consolas"/>
                <a:cs typeface="Consolas"/>
                <a:sym typeface="Consolas"/>
              </a:rPr>
              <a:t>/</a:t>
            </a:r>
            <a:r>
              <a:rPr b="1" i="0" lang="en-US" sz="20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username</a:t>
            </a:r>
            <a:r>
              <a:rPr b="1" i="0" lang="en-US" sz="2000" u="none" cap="none" strike="noStrike">
                <a:solidFill>
                  <a:srgbClr val="23005F"/>
                </a:solidFill>
                <a:latin typeface="Consolas"/>
                <a:ea typeface="Consolas"/>
                <a:cs typeface="Consolas"/>
                <a:sym typeface="Consolas"/>
              </a:rPr>
              <a:t>/</a:t>
            </a:r>
            <a:endParaRPr b="1" i="0" sz="2000" u="none" cap="none" strike="noStrike">
              <a:solidFill>
                <a:schemeClr val="accen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8"/>
          <p:cNvSpPr txBox="1"/>
          <p:nvPr>
            <p:ph idx="1" type="body"/>
          </p:nvPr>
        </p:nvSpPr>
        <p:spPr>
          <a:xfrm>
            <a:off x="444500" y="1000125"/>
            <a:ext cx="84327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Download using </a:t>
            </a:r>
            <a:r>
              <a:rPr lang="en-US" sz="2400">
                <a:latin typeface="Consolas"/>
                <a:ea typeface="Consolas"/>
                <a:cs typeface="Consolas"/>
                <a:sym typeface="Consolas"/>
              </a:rPr>
              <a:t>stashcp</a:t>
            </a:r>
            <a:r>
              <a:rPr lang="en-US" sz="2400"/>
              <a:t> command </a:t>
            </a:r>
            <a:endParaRPr sz="2400">
              <a:solidFill>
                <a:schemeClr val="accen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35" name="Google Shape;435;p38"/>
          <p:cNvSpPr/>
          <p:nvPr/>
        </p:nvSpPr>
        <p:spPr>
          <a:xfrm rot="1923183">
            <a:off x="6202323" y="3501611"/>
            <a:ext cx="2215539" cy="1595333"/>
          </a:xfrm>
          <a:prstGeom prst="cloud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38"/>
          <p:cNvSpPr/>
          <p:nvPr/>
        </p:nvSpPr>
        <p:spPr>
          <a:xfrm>
            <a:off x="5727700" y="2095500"/>
            <a:ext cx="1638300" cy="850800"/>
          </a:xfrm>
          <a:prstGeom prst="rect">
            <a:avLst/>
          </a:prstGeom>
          <a:solidFill>
            <a:srgbClr val="FF828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regional cache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38"/>
          <p:cNvSpPr txBox="1"/>
          <p:nvPr>
            <p:ph type="title"/>
          </p:nvPr>
        </p:nvSpPr>
        <p:spPr>
          <a:xfrm>
            <a:off x="1228724" y="85725"/>
            <a:ext cx="754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Obtaining Files in Stash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8" name="Google Shape;438;p38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9" name="Google Shape;439;p38"/>
          <p:cNvSpPr/>
          <p:nvPr/>
        </p:nvSpPr>
        <p:spPr>
          <a:xfrm>
            <a:off x="6350000" y="36830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38"/>
          <p:cNvSpPr/>
          <p:nvPr/>
        </p:nvSpPr>
        <p:spPr>
          <a:xfrm>
            <a:off x="3543300" y="3175001"/>
            <a:ext cx="2933700" cy="5208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38"/>
          <p:cNvSpPr/>
          <p:nvPr/>
        </p:nvSpPr>
        <p:spPr>
          <a:xfrm>
            <a:off x="2667000" y="2108200"/>
            <a:ext cx="1638300" cy="850800"/>
          </a:xfrm>
          <a:prstGeom prst="rect">
            <a:avLst/>
          </a:prstGeom>
          <a:solidFill>
            <a:srgbClr val="FF444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2400">
                <a:solidFill>
                  <a:schemeClr val="dk1"/>
                </a:solidFill>
              </a:rPr>
              <a:t>OSDF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 origin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38"/>
          <p:cNvSpPr txBox="1"/>
          <p:nvPr/>
        </p:nvSpPr>
        <p:spPr>
          <a:xfrm>
            <a:off x="4165600" y="3289300"/>
            <a:ext cx="1689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HTCondor</a:t>
            </a:r>
            <a:endParaRPr b="1" i="0" sz="2400" u="none" cap="none" strike="noStrike">
              <a:solidFill>
                <a:srgbClr val="95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38"/>
          <p:cNvSpPr/>
          <p:nvPr/>
        </p:nvSpPr>
        <p:spPr>
          <a:xfrm>
            <a:off x="7061200" y="3073400"/>
            <a:ext cx="139800" cy="495300"/>
          </a:xfrm>
          <a:prstGeom prst="rightArrow">
            <a:avLst>
              <a:gd fmla="val 50000" name="adj1"/>
              <a:gd fmla="val 50000" name="adj2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38"/>
          <p:cNvSpPr/>
          <p:nvPr/>
        </p:nvSpPr>
        <p:spPr>
          <a:xfrm>
            <a:off x="3987800" y="2616200"/>
            <a:ext cx="800100" cy="381000"/>
          </a:xfrm>
          <a:prstGeom prst="ellipse">
            <a:avLst/>
          </a:prstGeom>
          <a:solidFill>
            <a:srgbClr val="FFE20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38"/>
          <p:cNvSpPr/>
          <p:nvPr/>
        </p:nvSpPr>
        <p:spPr>
          <a:xfrm>
            <a:off x="6502400" y="38354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38"/>
          <p:cNvSpPr/>
          <p:nvPr/>
        </p:nvSpPr>
        <p:spPr>
          <a:xfrm>
            <a:off x="6654800" y="39878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38"/>
          <p:cNvSpPr/>
          <p:nvPr/>
        </p:nvSpPr>
        <p:spPr>
          <a:xfrm>
            <a:off x="5192746" y="2619845"/>
            <a:ext cx="800100" cy="381000"/>
          </a:xfrm>
          <a:prstGeom prst="ellipse">
            <a:avLst/>
          </a:prstGeom>
          <a:solidFill>
            <a:srgbClr val="FFE20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38"/>
          <p:cNvSpPr/>
          <p:nvPr/>
        </p:nvSpPr>
        <p:spPr>
          <a:xfrm rot="2019642">
            <a:off x="5823787" y="2791745"/>
            <a:ext cx="2273245" cy="531597"/>
          </a:xfrm>
          <a:prstGeom prst="curvedDownArrow">
            <a:avLst>
              <a:gd fmla="val 25000" name="adj1"/>
              <a:gd fmla="val 40166" name="adj2"/>
              <a:gd fmla="val 25000" name="adj3"/>
            </a:avLst>
          </a:prstGeom>
          <a:solidFill>
            <a:srgbClr val="121187"/>
          </a:solidFill>
          <a:ln cap="flat" cmpd="sng" w="38100">
            <a:solidFill>
              <a:srgbClr val="1211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38"/>
          <p:cNvSpPr/>
          <p:nvPr/>
        </p:nvSpPr>
        <p:spPr>
          <a:xfrm rot="2661651">
            <a:off x="7057170" y="2788588"/>
            <a:ext cx="1369185" cy="4616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187"/>
              </a:buClr>
              <a:buSzPts val="2400"/>
              <a:buFont typeface="Consolas"/>
              <a:buNone/>
            </a:pPr>
            <a:r>
              <a:rPr b="1" i="0" lang="en-US" sz="2400" u="none" cap="none" strike="noStrike">
                <a:solidFill>
                  <a:srgbClr val="121187"/>
                </a:solidFill>
                <a:latin typeface="Consolas"/>
                <a:ea typeface="Consolas"/>
                <a:cs typeface="Consolas"/>
                <a:sym typeface="Consolas"/>
              </a:rPr>
              <a:t>stashcp</a:t>
            </a:r>
            <a:endParaRPr b="1" i="0" sz="2400" u="none" cap="none" strike="noStrike">
              <a:solidFill>
                <a:srgbClr val="121187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50" name="Google Shape;450;p38"/>
          <p:cNvSpPr/>
          <p:nvPr/>
        </p:nvSpPr>
        <p:spPr>
          <a:xfrm>
            <a:off x="2019300" y="3695700"/>
            <a:ext cx="1638300" cy="850800"/>
          </a:xfrm>
          <a:prstGeom prst="rect">
            <a:avLst/>
          </a:prstGeom>
          <a:solidFill>
            <a:srgbClr val="48964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 OSG submit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1" name="Google Shape;451;p38"/>
          <p:cNvCxnSpPr>
            <a:stCxn id="452" idx="3"/>
          </p:cNvCxnSpPr>
          <p:nvPr/>
        </p:nvCxnSpPr>
        <p:spPr>
          <a:xfrm flipH="1" rot="10800000">
            <a:off x="1782795" y="2533622"/>
            <a:ext cx="884100" cy="2190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452" name="Google Shape;452;p38"/>
          <p:cNvSpPr/>
          <p:nvPr/>
        </p:nvSpPr>
        <p:spPr>
          <a:xfrm>
            <a:off x="144495" y="2327222"/>
            <a:ext cx="1638300" cy="850800"/>
          </a:xfrm>
          <a:prstGeom prst="rect">
            <a:avLst/>
          </a:prstGeom>
          <a:solidFill>
            <a:srgbClr val="48964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local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38"/>
          <p:cNvSpPr/>
          <p:nvPr/>
        </p:nvSpPr>
        <p:spPr>
          <a:xfrm>
            <a:off x="4350011" y="2101850"/>
            <a:ext cx="1512300" cy="5208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38"/>
          <p:cNvSpPr/>
          <p:nvPr/>
        </p:nvSpPr>
        <p:spPr>
          <a:xfrm>
            <a:off x="68650" y="3137215"/>
            <a:ext cx="404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23005F"/>
                </a:solidFill>
                <a:latin typeface="Consolas"/>
                <a:ea typeface="Consolas"/>
                <a:cs typeface="Consolas"/>
                <a:sym typeface="Consolas"/>
              </a:rPr>
              <a:t>/public/</a:t>
            </a:r>
            <a:r>
              <a:rPr b="1" i="0" lang="en-US" sz="20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username</a:t>
            </a:r>
            <a:r>
              <a:rPr b="1" i="0" lang="en-US" sz="2000" u="none" cap="none" strike="noStrike">
                <a:solidFill>
                  <a:srgbClr val="23005F"/>
                </a:solidFill>
                <a:latin typeface="Consolas"/>
                <a:ea typeface="Consolas"/>
                <a:cs typeface="Consolas"/>
                <a:sym typeface="Consolas"/>
              </a:rPr>
              <a:t>/</a:t>
            </a:r>
            <a:endParaRPr b="1" i="0" sz="2000" u="none" cap="none" strike="noStrike">
              <a:solidFill>
                <a:schemeClr val="accen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25fb2516c30_0_112"/>
          <p:cNvSpPr txBox="1"/>
          <p:nvPr>
            <p:ph type="title"/>
          </p:nvPr>
        </p:nvSpPr>
        <p:spPr>
          <a:xfrm>
            <a:off x="1228724" y="85725"/>
            <a:ext cx="7267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000">
                <a:latin typeface="Helvetica Neue"/>
                <a:ea typeface="Helvetica Neue"/>
                <a:cs typeface="Helvetica Neue"/>
                <a:sym typeface="Helvetica Neue"/>
              </a:rPr>
              <a:t>Open Science Data Federation (OSDF)</a:t>
            </a:r>
            <a:endParaRPr sz="3000"/>
          </a:p>
        </p:txBody>
      </p:sp>
      <p:sp>
        <p:nvSpPr>
          <p:cNvPr id="460" name="Google Shape;460;g25fb2516c30_0_112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1" name="Google Shape;461;g25fb2516c30_0_112"/>
          <p:cNvSpPr/>
          <p:nvPr/>
        </p:nvSpPr>
        <p:spPr>
          <a:xfrm>
            <a:off x="6692900" y="3225800"/>
            <a:ext cx="139800" cy="495300"/>
          </a:xfrm>
          <a:prstGeom prst="rightArrow">
            <a:avLst>
              <a:gd fmla="val 50000" name="adj1"/>
              <a:gd fmla="val 50000" name="adj2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2" name="Google Shape;462;g25fb2516c30_0_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425" y="943125"/>
            <a:ext cx="12055726" cy="4689975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g25fb2516c30_0_112"/>
          <p:cNvSpPr/>
          <p:nvPr/>
        </p:nvSpPr>
        <p:spPr>
          <a:xfrm>
            <a:off x="4981550" y="2006800"/>
            <a:ext cx="848400" cy="857400"/>
          </a:xfrm>
          <a:prstGeom prst="ellipse">
            <a:avLst/>
          </a:prstGeom>
          <a:solidFill>
            <a:srgbClr val="FF828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You are here</a:t>
            </a:r>
            <a:endParaRPr/>
          </a:p>
        </p:txBody>
      </p:sp>
      <p:sp>
        <p:nvSpPr>
          <p:cNvPr id="464" name="Google Shape;464;g25fb2516c30_0_112"/>
          <p:cNvSpPr/>
          <p:nvPr/>
        </p:nvSpPr>
        <p:spPr>
          <a:xfrm>
            <a:off x="1016100" y="3352625"/>
            <a:ext cx="848400" cy="857400"/>
          </a:xfrm>
          <a:prstGeom prst="ellipse">
            <a:avLst/>
          </a:prstGeom>
          <a:solidFill>
            <a:srgbClr val="FF828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Your job is here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25fb2516c30_0_123"/>
          <p:cNvSpPr txBox="1"/>
          <p:nvPr>
            <p:ph type="title"/>
          </p:nvPr>
        </p:nvSpPr>
        <p:spPr>
          <a:xfrm>
            <a:off x="1228724" y="85725"/>
            <a:ext cx="7267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000">
                <a:latin typeface="Helvetica Neue"/>
                <a:ea typeface="Helvetica Neue"/>
                <a:cs typeface="Helvetica Neue"/>
                <a:sym typeface="Helvetica Neue"/>
              </a:rPr>
              <a:t>Open Science Data Federation (OSDF)</a:t>
            </a:r>
            <a:endParaRPr sz="3000"/>
          </a:p>
        </p:txBody>
      </p:sp>
      <p:sp>
        <p:nvSpPr>
          <p:cNvPr id="470" name="Google Shape;470;g25fb2516c30_0_123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1" name="Google Shape;471;g25fb2516c30_0_123"/>
          <p:cNvSpPr/>
          <p:nvPr/>
        </p:nvSpPr>
        <p:spPr>
          <a:xfrm>
            <a:off x="6692900" y="3225800"/>
            <a:ext cx="139800" cy="495300"/>
          </a:xfrm>
          <a:prstGeom prst="rightArrow">
            <a:avLst>
              <a:gd fmla="val 50000" name="adj1"/>
              <a:gd fmla="val 50000" name="adj2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2" name="Google Shape;472;g25fb2516c30_0_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425" y="943125"/>
            <a:ext cx="12055726" cy="4689975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g25fb2516c30_0_123"/>
          <p:cNvSpPr/>
          <p:nvPr/>
        </p:nvSpPr>
        <p:spPr>
          <a:xfrm>
            <a:off x="4981550" y="2006800"/>
            <a:ext cx="848400" cy="857400"/>
          </a:xfrm>
          <a:prstGeom prst="ellipse">
            <a:avLst/>
          </a:prstGeom>
          <a:solidFill>
            <a:srgbClr val="FF828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You are here</a:t>
            </a:r>
            <a:endParaRPr/>
          </a:p>
        </p:txBody>
      </p:sp>
      <p:sp>
        <p:nvSpPr>
          <p:cNvPr id="474" name="Google Shape;474;g25fb2516c30_0_123"/>
          <p:cNvSpPr/>
          <p:nvPr/>
        </p:nvSpPr>
        <p:spPr>
          <a:xfrm>
            <a:off x="1016100" y="3352625"/>
            <a:ext cx="848400" cy="857400"/>
          </a:xfrm>
          <a:prstGeom prst="ellipse">
            <a:avLst/>
          </a:prstGeom>
          <a:solidFill>
            <a:srgbClr val="FF828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Your job is here</a:t>
            </a:r>
            <a:endParaRPr/>
          </a:p>
        </p:txBody>
      </p:sp>
      <p:sp>
        <p:nvSpPr>
          <p:cNvPr id="475" name="Google Shape;475;g25fb2516c30_0_123"/>
          <p:cNvSpPr/>
          <p:nvPr/>
        </p:nvSpPr>
        <p:spPr>
          <a:xfrm>
            <a:off x="670875" y="2682875"/>
            <a:ext cx="655500" cy="342900"/>
          </a:xfrm>
          <a:prstGeom prst="roundRect">
            <a:avLst>
              <a:gd fmla="val 16667" name="adj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</a:t>
            </a:r>
            <a:endParaRPr/>
          </a:p>
        </p:txBody>
      </p:sp>
      <p:sp>
        <p:nvSpPr>
          <p:cNvPr id="476" name="Google Shape;476;g25fb2516c30_0_123"/>
          <p:cNvSpPr/>
          <p:nvPr/>
        </p:nvSpPr>
        <p:spPr>
          <a:xfrm>
            <a:off x="4879475" y="2400300"/>
            <a:ext cx="655500" cy="342900"/>
          </a:xfrm>
          <a:prstGeom prst="roundRect">
            <a:avLst>
              <a:gd fmla="val 16667" name="adj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</a:t>
            </a:r>
            <a:endParaRPr/>
          </a:p>
        </p:txBody>
      </p:sp>
      <p:sp>
        <p:nvSpPr>
          <p:cNvPr id="477" name="Google Shape;477;g25fb2516c30_0_123"/>
          <p:cNvSpPr/>
          <p:nvPr/>
        </p:nvSpPr>
        <p:spPr>
          <a:xfrm>
            <a:off x="670875" y="3650850"/>
            <a:ext cx="655500" cy="342900"/>
          </a:xfrm>
          <a:prstGeom prst="roundRect">
            <a:avLst>
              <a:gd fmla="val 16667" name="adj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</a:t>
            </a:r>
            <a:endParaRPr/>
          </a:p>
        </p:txBody>
      </p:sp>
      <p:sp>
        <p:nvSpPr>
          <p:cNvPr id="478" name="Google Shape;478;g25fb2516c30_0_123"/>
          <p:cNvSpPr/>
          <p:nvPr/>
        </p:nvSpPr>
        <p:spPr>
          <a:xfrm rot="-257293">
            <a:off x="1510014" y="2552649"/>
            <a:ext cx="3185618" cy="34265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g25fb2516c30_0_123"/>
          <p:cNvSpPr/>
          <p:nvPr/>
        </p:nvSpPr>
        <p:spPr>
          <a:xfrm rot="-5606466">
            <a:off x="670052" y="3167933"/>
            <a:ext cx="459829" cy="342626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25fb2516c30_0_148"/>
          <p:cNvSpPr txBox="1"/>
          <p:nvPr>
            <p:ph type="title"/>
          </p:nvPr>
        </p:nvSpPr>
        <p:spPr>
          <a:xfrm>
            <a:off x="1228724" y="85725"/>
            <a:ext cx="7267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000">
                <a:latin typeface="Helvetica Neue"/>
                <a:ea typeface="Helvetica Neue"/>
                <a:cs typeface="Helvetica Neue"/>
                <a:sym typeface="Helvetica Neue"/>
              </a:rPr>
              <a:t>Open Science Data Federation (OSDF)</a:t>
            </a:r>
            <a:endParaRPr sz="3000"/>
          </a:p>
        </p:txBody>
      </p:sp>
      <p:sp>
        <p:nvSpPr>
          <p:cNvPr id="485" name="Google Shape;485;g25fb2516c30_0_148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6" name="Google Shape;486;g25fb2516c30_0_148"/>
          <p:cNvSpPr/>
          <p:nvPr/>
        </p:nvSpPr>
        <p:spPr>
          <a:xfrm>
            <a:off x="6692900" y="3225800"/>
            <a:ext cx="139800" cy="495300"/>
          </a:xfrm>
          <a:prstGeom prst="rightArrow">
            <a:avLst>
              <a:gd fmla="val 50000" name="adj1"/>
              <a:gd fmla="val 50000" name="adj2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7" name="Google Shape;487;g25fb2516c30_0_1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425" y="943125"/>
            <a:ext cx="12055726" cy="4689975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g25fb2516c30_0_148"/>
          <p:cNvSpPr/>
          <p:nvPr/>
        </p:nvSpPr>
        <p:spPr>
          <a:xfrm>
            <a:off x="4981550" y="2006800"/>
            <a:ext cx="848400" cy="857400"/>
          </a:xfrm>
          <a:prstGeom prst="ellipse">
            <a:avLst/>
          </a:prstGeom>
          <a:solidFill>
            <a:srgbClr val="FF828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You are here</a:t>
            </a:r>
            <a:endParaRPr/>
          </a:p>
        </p:txBody>
      </p:sp>
      <p:sp>
        <p:nvSpPr>
          <p:cNvPr id="489" name="Google Shape;489;g25fb2516c30_0_148"/>
          <p:cNvSpPr/>
          <p:nvPr/>
        </p:nvSpPr>
        <p:spPr>
          <a:xfrm>
            <a:off x="670875" y="2682875"/>
            <a:ext cx="655500" cy="342900"/>
          </a:xfrm>
          <a:prstGeom prst="roundRect">
            <a:avLst>
              <a:gd fmla="val 16667" name="adj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25fb2516c30_0_162"/>
          <p:cNvSpPr txBox="1"/>
          <p:nvPr>
            <p:ph type="title"/>
          </p:nvPr>
        </p:nvSpPr>
        <p:spPr>
          <a:xfrm>
            <a:off x="1228724" y="85725"/>
            <a:ext cx="7267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000">
                <a:latin typeface="Helvetica Neue"/>
                <a:ea typeface="Helvetica Neue"/>
                <a:cs typeface="Helvetica Neue"/>
                <a:sym typeface="Helvetica Neue"/>
              </a:rPr>
              <a:t>Open Science Data Federation (OSDF)</a:t>
            </a:r>
            <a:endParaRPr sz="3000"/>
          </a:p>
        </p:txBody>
      </p:sp>
      <p:sp>
        <p:nvSpPr>
          <p:cNvPr id="495" name="Google Shape;495;g25fb2516c30_0_162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6" name="Google Shape;496;g25fb2516c30_0_162"/>
          <p:cNvSpPr/>
          <p:nvPr/>
        </p:nvSpPr>
        <p:spPr>
          <a:xfrm>
            <a:off x="6692900" y="3225800"/>
            <a:ext cx="139800" cy="495300"/>
          </a:xfrm>
          <a:prstGeom prst="rightArrow">
            <a:avLst>
              <a:gd fmla="val 50000" name="adj1"/>
              <a:gd fmla="val 50000" name="adj2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7" name="Google Shape;497;g25fb2516c30_0_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425" y="943125"/>
            <a:ext cx="12055726" cy="4689975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g25fb2516c30_0_162"/>
          <p:cNvSpPr/>
          <p:nvPr/>
        </p:nvSpPr>
        <p:spPr>
          <a:xfrm>
            <a:off x="4981550" y="2006800"/>
            <a:ext cx="848400" cy="857400"/>
          </a:xfrm>
          <a:prstGeom prst="ellipse">
            <a:avLst/>
          </a:prstGeom>
          <a:solidFill>
            <a:srgbClr val="FF828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You are here</a:t>
            </a:r>
            <a:endParaRPr/>
          </a:p>
        </p:txBody>
      </p:sp>
      <p:sp>
        <p:nvSpPr>
          <p:cNvPr id="499" name="Google Shape;499;g25fb2516c30_0_162"/>
          <p:cNvSpPr/>
          <p:nvPr/>
        </p:nvSpPr>
        <p:spPr>
          <a:xfrm>
            <a:off x="1016100" y="3352625"/>
            <a:ext cx="848400" cy="857400"/>
          </a:xfrm>
          <a:prstGeom prst="ellipse">
            <a:avLst/>
          </a:prstGeom>
          <a:solidFill>
            <a:srgbClr val="FF828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Job 2</a:t>
            </a:r>
            <a:endParaRPr/>
          </a:p>
        </p:txBody>
      </p:sp>
      <p:sp>
        <p:nvSpPr>
          <p:cNvPr id="500" name="Google Shape;500;g25fb2516c30_0_162"/>
          <p:cNvSpPr/>
          <p:nvPr/>
        </p:nvSpPr>
        <p:spPr>
          <a:xfrm>
            <a:off x="670875" y="2682875"/>
            <a:ext cx="655500" cy="342900"/>
          </a:xfrm>
          <a:prstGeom prst="roundRect">
            <a:avLst>
              <a:gd fmla="val 16667" name="adj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</a:t>
            </a:r>
            <a:endParaRPr/>
          </a:p>
        </p:txBody>
      </p:sp>
      <p:sp>
        <p:nvSpPr>
          <p:cNvPr id="501" name="Google Shape;501;g25fb2516c30_0_162"/>
          <p:cNvSpPr/>
          <p:nvPr/>
        </p:nvSpPr>
        <p:spPr>
          <a:xfrm>
            <a:off x="670875" y="3650850"/>
            <a:ext cx="655500" cy="342900"/>
          </a:xfrm>
          <a:prstGeom prst="roundRect">
            <a:avLst>
              <a:gd fmla="val 16667" name="adj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</a:t>
            </a:r>
            <a:endParaRPr/>
          </a:p>
        </p:txBody>
      </p:sp>
      <p:sp>
        <p:nvSpPr>
          <p:cNvPr id="502" name="Google Shape;502;g25fb2516c30_0_162"/>
          <p:cNvSpPr/>
          <p:nvPr/>
        </p:nvSpPr>
        <p:spPr>
          <a:xfrm rot="-5606466">
            <a:off x="670052" y="3167933"/>
            <a:ext cx="459829" cy="342626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25fb2516c30_0_176"/>
          <p:cNvSpPr txBox="1"/>
          <p:nvPr>
            <p:ph type="title"/>
          </p:nvPr>
        </p:nvSpPr>
        <p:spPr>
          <a:xfrm>
            <a:off x="1228724" y="85725"/>
            <a:ext cx="7267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000">
                <a:latin typeface="Helvetica Neue"/>
                <a:ea typeface="Helvetica Neue"/>
                <a:cs typeface="Helvetica Neue"/>
                <a:sym typeface="Helvetica Neue"/>
              </a:rPr>
              <a:t>Open Science Data Federation (OSDF)</a:t>
            </a:r>
            <a:endParaRPr sz="3000"/>
          </a:p>
        </p:txBody>
      </p:sp>
      <p:sp>
        <p:nvSpPr>
          <p:cNvPr id="508" name="Google Shape;508;g25fb2516c30_0_176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9" name="Google Shape;509;g25fb2516c30_0_176"/>
          <p:cNvSpPr/>
          <p:nvPr/>
        </p:nvSpPr>
        <p:spPr>
          <a:xfrm>
            <a:off x="6692900" y="3225800"/>
            <a:ext cx="139800" cy="495300"/>
          </a:xfrm>
          <a:prstGeom prst="rightArrow">
            <a:avLst>
              <a:gd fmla="val 50000" name="adj1"/>
              <a:gd fmla="val 50000" name="adj2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0" name="Google Shape;510;g25fb2516c30_0_1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425" y="943125"/>
            <a:ext cx="12055726" cy="4689975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g25fb2516c30_0_176"/>
          <p:cNvSpPr/>
          <p:nvPr/>
        </p:nvSpPr>
        <p:spPr>
          <a:xfrm>
            <a:off x="4981550" y="2006800"/>
            <a:ext cx="848400" cy="857400"/>
          </a:xfrm>
          <a:prstGeom prst="ellipse">
            <a:avLst/>
          </a:prstGeom>
          <a:solidFill>
            <a:srgbClr val="FF828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You are here</a:t>
            </a:r>
            <a:endParaRPr/>
          </a:p>
        </p:txBody>
      </p:sp>
      <p:sp>
        <p:nvSpPr>
          <p:cNvPr id="512" name="Google Shape;512;g25fb2516c30_0_176"/>
          <p:cNvSpPr/>
          <p:nvPr/>
        </p:nvSpPr>
        <p:spPr>
          <a:xfrm>
            <a:off x="1016100" y="3352625"/>
            <a:ext cx="848400" cy="857400"/>
          </a:xfrm>
          <a:prstGeom prst="ellipse">
            <a:avLst/>
          </a:prstGeom>
          <a:solidFill>
            <a:srgbClr val="FF828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Job 2</a:t>
            </a:r>
            <a:endParaRPr/>
          </a:p>
        </p:txBody>
      </p:sp>
      <p:sp>
        <p:nvSpPr>
          <p:cNvPr id="513" name="Google Shape;513;g25fb2516c30_0_176"/>
          <p:cNvSpPr/>
          <p:nvPr/>
        </p:nvSpPr>
        <p:spPr>
          <a:xfrm>
            <a:off x="670875" y="2682875"/>
            <a:ext cx="655500" cy="342900"/>
          </a:xfrm>
          <a:prstGeom prst="roundRect">
            <a:avLst>
              <a:gd fmla="val 16667" name="adj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</a:t>
            </a:r>
            <a:endParaRPr/>
          </a:p>
        </p:txBody>
      </p:sp>
      <p:sp>
        <p:nvSpPr>
          <p:cNvPr id="514" name="Google Shape;514;g25fb2516c30_0_176"/>
          <p:cNvSpPr/>
          <p:nvPr/>
        </p:nvSpPr>
        <p:spPr>
          <a:xfrm>
            <a:off x="670875" y="3650850"/>
            <a:ext cx="655500" cy="342900"/>
          </a:xfrm>
          <a:prstGeom prst="roundRect">
            <a:avLst>
              <a:gd fmla="val 16667" name="adj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</a:t>
            </a:r>
            <a:endParaRPr/>
          </a:p>
        </p:txBody>
      </p:sp>
      <p:sp>
        <p:nvSpPr>
          <p:cNvPr id="515" name="Google Shape;515;g25fb2516c30_0_176"/>
          <p:cNvSpPr/>
          <p:nvPr/>
        </p:nvSpPr>
        <p:spPr>
          <a:xfrm rot="-5606466">
            <a:off x="670052" y="3167933"/>
            <a:ext cx="459829" cy="342626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g25fb2516c30_0_176"/>
          <p:cNvSpPr/>
          <p:nvPr/>
        </p:nvSpPr>
        <p:spPr>
          <a:xfrm>
            <a:off x="1168500" y="3505025"/>
            <a:ext cx="848400" cy="857400"/>
          </a:xfrm>
          <a:prstGeom prst="ellipse">
            <a:avLst/>
          </a:prstGeom>
          <a:solidFill>
            <a:srgbClr val="FF828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Job 2</a:t>
            </a:r>
            <a:endParaRPr/>
          </a:p>
        </p:txBody>
      </p:sp>
      <p:sp>
        <p:nvSpPr>
          <p:cNvPr id="517" name="Google Shape;517;g25fb2516c30_0_176"/>
          <p:cNvSpPr/>
          <p:nvPr/>
        </p:nvSpPr>
        <p:spPr>
          <a:xfrm>
            <a:off x="823275" y="3803250"/>
            <a:ext cx="655500" cy="342900"/>
          </a:xfrm>
          <a:prstGeom prst="roundRect">
            <a:avLst>
              <a:gd fmla="val 16667" name="adj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</a:t>
            </a:r>
            <a:endParaRPr/>
          </a:p>
        </p:txBody>
      </p:sp>
      <p:sp>
        <p:nvSpPr>
          <p:cNvPr id="518" name="Google Shape;518;g25fb2516c30_0_176"/>
          <p:cNvSpPr/>
          <p:nvPr/>
        </p:nvSpPr>
        <p:spPr>
          <a:xfrm>
            <a:off x="1320900" y="3657425"/>
            <a:ext cx="848400" cy="857400"/>
          </a:xfrm>
          <a:prstGeom prst="ellipse">
            <a:avLst/>
          </a:prstGeom>
          <a:solidFill>
            <a:srgbClr val="FF828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Job 2</a:t>
            </a:r>
            <a:endParaRPr/>
          </a:p>
        </p:txBody>
      </p:sp>
      <p:sp>
        <p:nvSpPr>
          <p:cNvPr id="519" name="Google Shape;519;g25fb2516c30_0_176"/>
          <p:cNvSpPr/>
          <p:nvPr/>
        </p:nvSpPr>
        <p:spPr>
          <a:xfrm>
            <a:off x="975675" y="3955650"/>
            <a:ext cx="655500" cy="342900"/>
          </a:xfrm>
          <a:prstGeom prst="roundRect">
            <a:avLst>
              <a:gd fmla="val 16667" name="adj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</a:t>
            </a:r>
            <a:endParaRPr/>
          </a:p>
        </p:txBody>
      </p:sp>
      <p:sp>
        <p:nvSpPr>
          <p:cNvPr id="520" name="Google Shape;520;g25fb2516c30_0_176"/>
          <p:cNvSpPr/>
          <p:nvPr/>
        </p:nvSpPr>
        <p:spPr>
          <a:xfrm>
            <a:off x="1473300" y="3809825"/>
            <a:ext cx="848400" cy="857400"/>
          </a:xfrm>
          <a:prstGeom prst="ellipse">
            <a:avLst/>
          </a:prstGeom>
          <a:solidFill>
            <a:srgbClr val="FF828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Job 2</a:t>
            </a:r>
            <a:endParaRPr/>
          </a:p>
        </p:txBody>
      </p:sp>
      <p:sp>
        <p:nvSpPr>
          <p:cNvPr id="521" name="Google Shape;521;g25fb2516c30_0_176"/>
          <p:cNvSpPr/>
          <p:nvPr/>
        </p:nvSpPr>
        <p:spPr>
          <a:xfrm>
            <a:off x="1128075" y="4108050"/>
            <a:ext cx="655500" cy="342900"/>
          </a:xfrm>
          <a:prstGeom prst="roundRect">
            <a:avLst>
              <a:gd fmla="val 16667" name="adj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</a:t>
            </a:r>
            <a:endParaRPr/>
          </a:p>
        </p:txBody>
      </p:sp>
      <p:sp>
        <p:nvSpPr>
          <p:cNvPr id="522" name="Google Shape;522;g25fb2516c30_0_176"/>
          <p:cNvSpPr/>
          <p:nvPr/>
        </p:nvSpPr>
        <p:spPr>
          <a:xfrm>
            <a:off x="1625700" y="3962225"/>
            <a:ext cx="848400" cy="857400"/>
          </a:xfrm>
          <a:prstGeom prst="ellipse">
            <a:avLst/>
          </a:prstGeom>
          <a:solidFill>
            <a:srgbClr val="FF828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Job 2</a:t>
            </a:r>
            <a:endParaRPr/>
          </a:p>
        </p:txBody>
      </p:sp>
      <p:sp>
        <p:nvSpPr>
          <p:cNvPr id="523" name="Google Shape;523;g25fb2516c30_0_176"/>
          <p:cNvSpPr/>
          <p:nvPr/>
        </p:nvSpPr>
        <p:spPr>
          <a:xfrm>
            <a:off x="1280475" y="4260450"/>
            <a:ext cx="655500" cy="342900"/>
          </a:xfrm>
          <a:prstGeom prst="roundRect">
            <a:avLst>
              <a:gd fmla="val 16667" name="adj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</a:t>
            </a:r>
            <a:endParaRPr/>
          </a:p>
        </p:txBody>
      </p:sp>
      <p:sp>
        <p:nvSpPr>
          <p:cNvPr id="524" name="Google Shape;524;g25fb2516c30_0_176"/>
          <p:cNvSpPr/>
          <p:nvPr/>
        </p:nvSpPr>
        <p:spPr>
          <a:xfrm>
            <a:off x="1778100" y="4114625"/>
            <a:ext cx="848400" cy="857400"/>
          </a:xfrm>
          <a:prstGeom prst="ellipse">
            <a:avLst/>
          </a:prstGeom>
          <a:solidFill>
            <a:srgbClr val="FF828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Job 2</a:t>
            </a:r>
            <a:endParaRPr/>
          </a:p>
        </p:txBody>
      </p:sp>
      <p:sp>
        <p:nvSpPr>
          <p:cNvPr id="525" name="Google Shape;525;g25fb2516c30_0_176"/>
          <p:cNvSpPr/>
          <p:nvPr/>
        </p:nvSpPr>
        <p:spPr>
          <a:xfrm>
            <a:off x="1432875" y="4412850"/>
            <a:ext cx="655500" cy="342900"/>
          </a:xfrm>
          <a:prstGeom prst="roundRect">
            <a:avLst>
              <a:gd fmla="val 16667" name="adj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</a:t>
            </a:r>
            <a:endParaRPr/>
          </a:p>
        </p:txBody>
      </p:sp>
      <p:sp>
        <p:nvSpPr>
          <p:cNvPr id="526" name="Google Shape;526;g25fb2516c30_0_176"/>
          <p:cNvSpPr/>
          <p:nvPr/>
        </p:nvSpPr>
        <p:spPr>
          <a:xfrm>
            <a:off x="1930500" y="4267025"/>
            <a:ext cx="848400" cy="857400"/>
          </a:xfrm>
          <a:prstGeom prst="ellipse">
            <a:avLst/>
          </a:prstGeom>
          <a:solidFill>
            <a:srgbClr val="FF828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Job 2</a:t>
            </a:r>
            <a:endParaRPr/>
          </a:p>
        </p:txBody>
      </p:sp>
      <p:sp>
        <p:nvSpPr>
          <p:cNvPr id="527" name="Google Shape;527;g25fb2516c30_0_176"/>
          <p:cNvSpPr/>
          <p:nvPr/>
        </p:nvSpPr>
        <p:spPr>
          <a:xfrm>
            <a:off x="1585275" y="4565250"/>
            <a:ext cx="655500" cy="342900"/>
          </a:xfrm>
          <a:prstGeom prst="roundRect">
            <a:avLst>
              <a:gd fmla="val 16667" name="adj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</a:t>
            </a:r>
            <a:endParaRPr/>
          </a:p>
        </p:txBody>
      </p:sp>
      <p:sp>
        <p:nvSpPr>
          <p:cNvPr id="528" name="Google Shape;528;g25fb2516c30_0_176"/>
          <p:cNvSpPr/>
          <p:nvPr/>
        </p:nvSpPr>
        <p:spPr>
          <a:xfrm>
            <a:off x="2082900" y="4419425"/>
            <a:ext cx="848400" cy="857400"/>
          </a:xfrm>
          <a:prstGeom prst="ellipse">
            <a:avLst/>
          </a:prstGeom>
          <a:solidFill>
            <a:srgbClr val="FF828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Job N</a:t>
            </a:r>
            <a:endParaRPr/>
          </a:p>
        </p:txBody>
      </p:sp>
      <p:sp>
        <p:nvSpPr>
          <p:cNvPr id="529" name="Google Shape;529;g25fb2516c30_0_176"/>
          <p:cNvSpPr/>
          <p:nvPr/>
        </p:nvSpPr>
        <p:spPr>
          <a:xfrm>
            <a:off x="1737675" y="4717650"/>
            <a:ext cx="655500" cy="342900"/>
          </a:xfrm>
          <a:prstGeom prst="roundRect">
            <a:avLst>
              <a:gd fmla="val 16667" name="adj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39"/>
          <p:cNvSpPr txBox="1"/>
          <p:nvPr>
            <p:ph idx="1" type="body"/>
          </p:nvPr>
        </p:nvSpPr>
        <p:spPr>
          <a:xfrm>
            <a:off x="444500" y="1000125"/>
            <a:ext cx="84327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/>
          </a:p>
          <a:p>
            <a:pPr indent="0" lvl="0" marL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None/>
            </a:pP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transfer_input_files = osdf:///ospool/PROTECTED/USERNAME/…</a:t>
            </a:r>
            <a:endParaRPr sz="2800">
              <a:solidFill>
                <a:srgbClr val="0100FE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35" name="Google Shape;535;p39"/>
          <p:cNvSpPr txBox="1"/>
          <p:nvPr>
            <p:ph type="title"/>
          </p:nvPr>
        </p:nvSpPr>
        <p:spPr>
          <a:xfrm>
            <a:off x="1228724" y="85725"/>
            <a:ext cx="754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In the Submit File</a:t>
            </a:r>
            <a:endParaRPr/>
          </a:p>
        </p:txBody>
      </p:sp>
      <p:sp>
        <p:nvSpPr>
          <p:cNvPr id="536" name="Google Shape;536;p39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25fb2516c30_0_105"/>
          <p:cNvSpPr txBox="1"/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about output?</a:t>
            </a:r>
            <a:endParaRPr/>
          </a:p>
        </p:txBody>
      </p:sp>
      <p:sp>
        <p:nvSpPr>
          <p:cNvPr id="543" name="Google Shape;543;g25fb2516c30_0_105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g25fb2516c30_0_105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5fb2516c30_0_47"/>
          <p:cNvSpPr/>
          <p:nvPr/>
        </p:nvSpPr>
        <p:spPr>
          <a:xfrm>
            <a:off x="691325" y="1382650"/>
            <a:ext cx="6996300" cy="857400"/>
          </a:xfrm>
          <a:prstGeom prst="roundRect">
            <a:avLst>
              <a:gd fmla="val 16667" name="adj"/>
            </a:avLst>
          </a:prstGeom>
          <a:solidFill>
            <a:srgbClr val="E7E7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25fb2516c30_0_47"/>
          <p:cNvSpPr txBox="1"/>
          <p:nvPr>
            <p:ph type="title"/>
          </p:nvPr>
        </p:nvSpPr>
        <p:spPr>
          <a:xfrm>
            <a:off x="1228726" y="85725"/>
            <a:ext cx="6946800" cy="857400"/>
          </a:xfrm>
          <a:prstGeom prst="rect">
            <a:avLst/>
          </a:prstGeom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From yesterday…</a:t>
            </a:r>
            <a:endParaRPr/>
          </a:p>
        </p:txBody>
      </p:sp>
      <p:sp>
        <p:nvSpPr>
          <p:cNvPr id="99" name="Google Shape;99;g25fb2516c30_0_47"/>
          <p:cNvSpPr txBox="1"/>
          <p:nvPr>
            <p:ph idx="1" type="body"/>
          </p:nvPr>
        </p:nvSpPr>
        <p:spPr>
          <a:xfrm>
            <a:off x="774700" y="1355000"/>
            <a:ext cx="7772400" cy="3159900"/>
          </a:xfrm>
          <a:prstGeom prst="rect">
            <a:avLst/>
          </a:prstGeom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container_image = py-cowsay.sif</a:t>
            </a:r>
            <a:endParaRPr/>
          </a:p>
        </p:txBody>
      </p:sp>
      <p:sp>
        <p:nvSpPr>
          <p:cNvPr id="100" name="Google Shape;100;g25fb2516c30_0_47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41"/>
          <p:cNvSpPr txBox="1"/>
          <p:nvPr>
            <p:ph type="title"/>
          </p:nvPr>
        </p:nvSpPr>
        <p:spPr>
          <a:xfrm>
            <a:off x="1228726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Output for HTC and OSG</a:t>
            </a:r>
            <a:endParaRPr/>
          </a:p>
        </p:txBody>
      </p:sp>
      <p:sp>
        <p:nvSpPr>
          <p:cNvPr id="550" name="Google Shape;550;p41"/>
          <p:cNvSpPr txBox="1"/>
          <p:nvPr>
            <p:ph idx="1" type="body"/>
          </p:nvPr>
        </p:nvSpPr>
        <p:spPr>
          <a:xfrm>
            <a:off x="571500" y="1000125"/>
            <a:ext cx="82422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551" name="Google Shape;551;p41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552" name="Google Shape;552;p41"/>
          <p:cNvGraphicFramePr/>
          <p:nvPr/>
        </p:nvGraphicFramePr>
        <p:xfrm>
          <a:off x="488950" y="234130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{BAFB9CA0-705D-4B56-AFB4-C84E83DB73A4}</a:tableStyleId>
              </a:tblPr>
              <a:tblGrid>
                <a:gridCol w="2400300"/>
                <a:gridCol w="57658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amount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method of delivery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sngStrike"/>
                        <a:t>words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sngStrike"/>
                        <a:t>within executable or arguments?</a:t>
                      </a:r>
                      <a:endParaRPr sz="1800" u="none" cap="none" strike="sng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tiny – </a:t>
                      </a:r>
                      <a:r>
                        <a:rPr b="1" lang="en-US" sz="1800" u="sng" cap="none" strike="noStrike"/>
                        <a:t>1GB, total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HTCondor file transfer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1GB - 20GB,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unique or shared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OSDF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20GB+, total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shared file system (local copy, local execute servers)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553" name="Google Shape;553;p41"/>
          <p:cNvSpPr/>
          <p:nvPr/>
        </p:nvSpPr>
        <p:spPr>
          <a:xfrm>
            <a:off x="5359400" y="11430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41"/>
          <p:cNvSpPr/>
          <p:nvPr/>
        </p:nvSpPr>
        <p:spPr>
          <a:xfrm rot="10800000">
            <a:off x="2552800" y="1105000"/>
            <a:ext cx="2679600" cy="850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8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42"/>
          <p:cNvSpPr txBox="1"/>
          <p:nvPr>
            <p:ph type="title"/>
          </p:nvPr>
        </p:nvSpPr>
        <p:spPr>
          <a:xfrm>
            <a:off x="1228726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Output for HTC and OSG</a:t>
            </a:r>
            <a:endParaRPr/>
          </a:p>
        </p:txBody>
      </p:sp>
      <p:sp>
        <p:nvSpPr>
          <p:cNvPr id="560" name="Google Shape;560;p42"/>
          <p:cNvSpPr txBox="1"/>
          <p:nvPr>
            <p:ph idx="1" type="body"/>
          </p:nvPr>
        </p:nvSpPr>
        <p:spPr>
          <a:xfrm>
            <a:off x="571500" y="1000125"/>
            <a:ext cx="82422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561" name="Google Shape;561;p42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562" name="Google Shape;562;p42"/>
          <p:cNvGraphicFramePr/>
          <p:nvPr/>
        </p:nvGraphicFramePr>
        <p:xfrm>
          <a:off x="488950" y="234130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{BAFB9CA0-705D-4B56-AFB4-C84E83DB73A4}</a:tableStyleId>
              </a:tblPr>
              <a:tblGrid>
                <a:gridCol w="2400300"/>
                <a:gridCol w="57658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amount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method of delivery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sngStrike"/>
                        <a:t>words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sngStrike"/>
                        <a:t>within executable or arguments?</a:t>
                      </a:r>
                      <a:endParaRPr sz="1800" u="none" cap="none" strike="sng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tiny – </a:t>
                      </a:r>
                      <a:r>
                        <a:rPr b="1" lang="en-US" sz="1800" u="sng" cap="none" strike="noStrike"/>
                        <a:t>1GB, total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HTCondor file transfer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1GB – 20GB,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unique or shared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OSDF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20GB+, total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shared file system (local copy, local execute servers)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563" name="Google Shape;563;p42"/>
          <p:cNvSpPr/>
          <p:nvPr/>
        </p:nvSpPr>
        <p:spPr>
          <a:xfrm>
            <a:off x="5359400" y="11430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42"/>
          <p:cNvSpPr/>
          <p:nvPr/>
        </p:nvSpPr>
        <p:spPr>
          <a:xfrm rot="10800000">
            <a:off x="2552800" y="1105000"/>
            <a:ext cx="2679600" cy="850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8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42"/>
          <p:cNvSpPr/>
          <p:nvPr/>
        </p:nvSpPr>
        <p:spPr>
          <a:xfrm>
            <a:off x="419100" y="3424518"/>
            <a:ext cx="8305800" cy="718800"/>
          </a:xfrm>
          <a:prstGeom prst="rect">
            <a:avLst/>
          </a:prstGeom>
          <a:noFill/>
          <a:ln cap="flat" cmpd="sng" w="571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43"/>
          <p:cNvSpPr txBox="1"/>
          <p:nvPr>
            <p:ph idx="1" type="body"/>
          </p:nvPr>
        </p:nvSpPr>
        <p:spPr>
          <a:xfrm>
            <a:off x="444500" y="1000125"/>
            <a:ext cx="84327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3100"/>
          </a:p>
          <a:p>
            <a:pPr indent="0" lvl="0" marL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1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None/>
            </a:pPr>
            <a:r>
              <a:rPr b="1" lang="en-US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transfer_output_remaps = "Output.txt = osdf:///ospool/PROTECTED/&lt;username&gt;/Output.txt"</a:t>
            </a:r>
            <a:endParaRPr b="1" sz="21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71" name="Google Shape;571;p43"/>
          <p:cNvSpPr txBox="1"/>
          <p:nvPr>
            <p:ph type="title"/>
          </p:nvPr>
        </p:nvSpPr>
        <p:spPr>
          <a:xfrm>
            <a:off x="1228724" y="85725"/>
            <a:ext cx="754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Writing to stash</a:t>
            </a:r>
            <a:endParaRPr/>
          </a:p>
        </p:txBody>
      </p:sp>
      <p:sp>
        <p:nvSpPr>
          <p:cNvPr id="572" name="Google Shape;572;p43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44"/>
          <p:cNvSpPr txBox="1"/>
          <p:nvPr>
            <p:ph idx="1" type="body"/>
          </p:nvPr>
        </p:nvSpPr>
        <p:spPr>
          <a:xfrm>
            <a:off x="444500" y="1000125"/>
            <a:ext cx="84327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Only use these options if you MUST!!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lang="en-US" sz="2000">
                <a:solidFill>
                  <a:srgbClr val="23005F"/>
                </a:solidFill>
              </a:rPr>
              <a:t>Each comes with limitations on site accessibility and/or job performance, and extra data management concerns</a:t>
            </a:r>
            <a:endParaRPr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>
              <a:solidFill>
                <a:srgbClr val="0100FE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78" name="Google Shape;578;p44"/>
          <p:cNvSpPr txBox="1"/>
          <p:nvPr>
            <p:ph type="title"/>
          </p:nvPr>
        </p:nvSpPr>
        <p:spPr>
          <a:xfrm>
            <a:off x="1228724" y="85725"/>
            <a:ext cx="754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Other Considerations</a:t>
            </a:r>
            <a:endParaRPr/>
          </a:p>
        </p:txBody>
      </p:sp>
      <p:sp>
        <p:nvSpPr>
          <p:cNvPr id="579" name="Google Shape;579;p44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580" name="Google Shape;580;p44"/>
          <p:cNvGraphicFramePr/>
          <p:nvPr/>
        </p:nvGraphicFramePr>
        <p:xfrm>
          <a:off x="495300" y="22669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{BAFB9CA0-705D-4B56-AFB4-C84E83DB73A4}</a:tableStyleId>
              </a:tblPr>
              <a:tblGrid>
                <a:gridCol w="2400300"/>
                <a:gridCol w="57658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file size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method of delivery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words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within executable or arguments?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tiny – 10MB per file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HTCondor file transfer (up to 1GB total per-job)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10MB – 1GB, shared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download from web server (local caching)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1GB - 10GB, unique or shared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OSDF</a:t>
                      </a:r>
                      <a:r>
                        <a:rPr lang="en-US" sz="1800" u="none" cap="none" strike="noStrike"/>
                        <a:t> (regional replication)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10 GB - TBs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shared file system (local copy, local execute servers)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581" name="Google Shape;581;p44"/>
          <p:cNvSpPr/>
          <p:nvPr/>
        </p:nvSpPr>
        <p:spPr>
          <a:xfrm>
            <a:off x="355600" y="3562175"/>
            <a:ext cx="8305800" cy="1199100"/>
          </a:xfrm>
          <a:prstGeom prst="rect">
            <a:avLst/>
          </a:prstGeom>
          <a:noFill/>
          <a:ln cap="flat" cmpd="sng" w="571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46"/>
          <p:cNvSpPr txBox="1"/>
          <p:nvPr>
            <p:ph idx="1" type="body"/>
          </p:nvPr>
        </p:nvSpPr>
        <p:spPr>
          <a:xfrm>
            <a:off x="444500" y="1000125"/>
            <a:ext cx="84327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None/>
            </a:pPr>
            <a:r>
              <a:rPr b="1" lang="en-US" sz="3600"/>
              <a:t>M</a:t>
            </a:r>
            <a:r>
              <a:rPr b="1" lang="en-US" sz="3600"/>
              <a:t>ake sure to delete data when you no longer need it in the origin!!!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2060"/>
                </a:solidFill>
              </a:rPr>
              <a:t>S</a:t>
            </a:r>
            <a:r>
              <a:rPr lang="en-US" sz="2400">
                <a:solidFill>
                  <a:srgbClr val="002060"/>
                </a:solidFill>
              </a:rPr>
              <a:t>ervers do NOT have unlimited space!</a:t>
            </a:r>
            <a:endParaRPr>
              <a:solidFill>
                <a:srgbClr val="00206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2060"/>
                </a:solidFill>
              </a:rPr>
              <a:t>Some may regularly clean old data for you. Check with local support.</a:t>
            </a:r>
            <a:endParaRPr sz="20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100FE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87" name="Google Shape;587;p46"/>
          <p:cNvSpPr txBox="1"/>
          <p:nvPr>
            <p:ph type="title"/>
          </p:nvPr>
        </p:nvSpPr>
        <p:spPr>
          <a:xfrm>
            <a:off x="1228724" y="85725"/>
            <a:ext cx="754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Cleaning Up Old Data</a:t>
            </a:r>
            <a:endParaRPr/>
          </a:p>
        </p:txBody>
      </p:sp>
      <p:sp>
        <p:nvSpPr>
          <p:cNvPr id="588" name="Google Shape;588;p46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50"/>
          <p:cNvSpPr txBox="1"/>
          <p:nvPr>
            <p:ph type="title"/>
          </p:nvPr>
        </p:nvSpPr>
        <p:spPr>
          <a:xfrm>
            <a:off x="1228724" y="85725"/>
            <a:ext cx="72549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Quick Reference</a:t>
            </a:r>
            <a:endParaRPr/>
          </a:p>
        </p:txBody>
      </p:sp>
      <p:sp>
        <p:nvSpPr>
          <p:cNvPr id="594" name="Google Shape;594;p50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595" name="Google Shape;595;p50"/>
          <p:cNvGraphicFramePr/>
          <p:nvPr/>
        </p:nvGraphicFramePr>
        <p:xfrm>
          <a:off x="336176" y="136007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{BAFB9CA0-705D-4B56-AFB4-C84E83DB73A4}</a:tableStyleId>
              </a:tblPr>
              <a:tblGrid>
                <a:gridCol w="1276550"/>
                <a:gridCol w="1212075"/>
                <a:gridCol w="1469975"/>
                <a:gridCol w="1611800"/>
                <a:gridCol w="1366800"/>
                <a:gridCol w="1534450"/>
              </a:tblGrid>
              <a:tr h="697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Option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Input or Output?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File size limits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Placing files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In-job file movement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Accessibility?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847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HTCondor file transfer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Both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100 MB/file (in), 1 GB/file (out); 1 GB/tot (either)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via HTCondor submit node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via HTCondor submit file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anywhere HTCondor jobs can run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697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/>
                        <a:t>OSDF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Both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20 GB/file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via </a:t>
                      </a:r>
                      <a:r>
                        <a:rPr lang="en-US"/>
                        <a:t>HTCondor</a:t>
                      </a:r>
                      <a:r>
                        <a:rPr lang="en-US" sz="1400" u="none" cap="none" strike="noStrike"/>
                        <a:t> submit server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/>
                        <a:t>transfer_*_file / </a:t>
                      </a:r>
                      <a:r>
                        <a:rPr lang="en-US" sz="1400" u="none" cap="none" strike="noStrike"/>
                        <a:t>stashcp command 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OSG-wide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(most sites),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by anyone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847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Shared filesystem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Input, likely output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TBs (may vary)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via mount location (may vary)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use directly, or copy into/out of execute dir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local cluster, only by YOU (usually)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53"/>
          <p:cNvSpPr txBox="1"/>
          <p:nvPr>
            <p:ph type="title"/>
          </p:nvPr>
        </p:nvSpPr>
        <p:spPr>
          <a:xfrm>
            <a:off x="1228726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Acknowledgments</a:t>
            </a:r>
            <a:endParaRPr/>
          </a:p>
        </p:txBody>
      </p:sp>
      <p:sp>
        <p:nvSpPr>
          <p:cNvPr id="601" name="Google Shape;601;p53"/>
          <p:cNvSpPr txBox="1"/>
          <p:nvPr>
            <p:ph idx="1" type="body"/>
          </p:nvPr>
        </p:nvSpPr>
        <p:spPr>
          <a:xfrm>
            <a:off x="774700" y="1000126"/>
            <a:ext cx="77724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This work was supported by NSF grants OAC-1836650, and OAC-2030508</a:t>
            </a:r>
            <a:endParaRPr/>
          </a:p>
        </p:txBody>
      </p:sp>
      <p:sp>
        <p:nvSpPr>
          <p:cNvPr id="602" name="Google Shape;602;p53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54"/>
          <p:cNvSpPr txBox="1"/>
          <p:nvPr>
            <p:ph type="ctrTitle"/>
          </p:nvPr>
        </p:nvSpPr>
        <p:spPr>
          <a:xfrm>
            <a:off x="685800" y="171450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Additional Slides</a:t>
            </a:r>
            <a:endParaRPr/>
          </a:p>
        </p:txBody>
      </p:sp>
      <p:sp>
        <p:nvSpPr>
          <p:cNvPr id="608" name="Google Shape;608;p54"/>
          <p:cNvSpPr txBox="1"/>
          <p:nvPr>
            <p:ph idx="1" type="subTitle"/>
          </p:nvPr>
        </p:nvSpPr>
        <p:spPr>
          <a:xfrm>
            <a:off x="647700" y="2914650"/>
            <a:ext cx="78105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Times"/>
              <a:buNone/>
            </a:pPr>
            <a:r>
              <a:rPr lang="en-US"/>
              <a:t>Shared Filesystem Details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55"/>
          <p:cNvSpPr txBox="1"/>
          <p:nvPr>
            <p:ph type="title"/>
          </p:nvPr>
        </p:nvSpPr>
        <p:spPr>
          <a:xfrm>
            <a:off x="1228724" y="85725"/>
            <a:ext cx="72549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(Local) Shared Filesystems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14" name="Google Shape;614;p55"/>
          <p:cNvSpPr txBox="1"/>
          <p:nvPr>
            <p:ph idx="1" type="body"/>
          </p:nvPr>
        </p:nvSpPr>
        <p:spPr>
          <a:xfrm>
            <a:off x="571500" y="1000125"/>
            <a:ext cx="82422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data stored on file servers, but network-mounted to local submit and execute servers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use local user accounts for file permissions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Jobs run as YOU!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readable (input) and writable (output, most of the time)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i="1" lang="en-US" sz="2800">
                <a:latin typeface="Arial"/>
                <a:ea typeface="Arial"/>
                <a:cs typeface="Arial"/>
                <a:sym typeface="Arial"/>
              </a:rPr>
              <a:t>MOST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 perform better with fewer large files (versus many small files of typical HTC)</a:t>
            </a:r>
            <a:endParaRPr/>
          </a:p>
        </p:txBody>
      </p:sp>
      <p:sp>
        <p:nvSpPr>
          <p:cNvPr id="615" name="Google Shape;615;p55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56"/>
          <p:cNvSpPr txBox="1"/>
          <p:nvPr>
            <p:ph type="title"/>
          </p:nvPr>
        </p:nvSpPr>
        <p:spPr>
          <a:xfrm>
            <a:off x="1228724" y="85725"/>
            <a:ext cx="72549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Shared FS Technologies</a:t>
            </a:r>
            <a:endParaRPr/>
          </a:p>
        </p:txBody>
      </p:sp>
      <p:sp>
        <p:nvSpPr>
          <p:cNvPr id="621" name="Google Shape;621;p56"/>
          <p:cNvSpPr txBox="1"/>
          <p:nvPr>
            <p:ph idx="1" type="body"/>
          </p:nvPr>
        </p:nvSpPr>
        <p:spPr>
          <a:xfrm>
            <a:off x="571500" y="1000125"/>
            <a:ext cx="82422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i="1" lang="en-US" sz="2400">
                <a:latin typeface="Arial"/>
                <a:ea typeface="Arial"/>
                <a:cs typeface="Arial"/>
                <a:sym typeface="Arial"/>
              </a:rPr>
              <a:t>via network mount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NFS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AFS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Lustre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b="1" lang="en-US" sz="2000">
                <a:latin typeface="Consolas"/>
                <a:ea typeface="Consolas"/>
                <a:cs typeface="Consolas"/>
                <a:sym typeface="Consolas"/>
              </a:rPr>
              <a:t>/staging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(may use NFS mount)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Isilon (may use NSF mount)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i="1" lang="en-US" sz="2400">
                <a:latin typeface="Arial"/>
                <a:ea typeface="Arial"/>
                <a:cs typeface="Arial"/>
                <a:sym typeface="Arial"/>
              </a:rPr>
              <a:t>distributed file systems (data on many exec servers)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HDFS (Hadoop)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CEPH</a:t>
            </a:r>
            <a:endParaRPr/>
          </a:p>
        </p:txBody>
      </p:sp>
      <p:sp>
        <p:nvSpPr>
          <p:cNvPr id="622" name="Google Shape;622;p56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5fb2516c30_0_58"/>
          <p:cNvSpPr/>
          <p:nvPr/>
        </p:nvSpPr>
        <p:spPr>
          <a:xfrm>
            <a:off x="691325" y="1382650"/>
            <a:ext cx="6996300" cy="1843500"/>
          </a:xfrm>
          <a:prstGeom prst="roundRect">
            <a:avLst>
              <a:gd fmla="val 16667" name="adj"/>
            </a:avLst>
          </a:prstGeom>
          <a:solidFill>
            <a:srgbClr val="E7E7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g25fb2516c30_0_58"/>
          <p:cNvSpPr txBox="1"/>
          <p:nvPr>
            <p:ph type="title"/>
          </p:nvPr>
        </p:nvSpPr>
        <p:spPr>
          <a:xfrm>
            <a:off x="1228726" y="85725"/>
            <a:ext cx="6946800" cy="857400"/>
          </a:xfrm>
          <a:prstGeom prst="rect">
            <a:avLst/>
          </a:prstGeom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From yesterday…</a:t>
            </a:r>
            <a:endParaRPr/>
          </a:p>
        </p:txBody>
      </p:sp>
      <p:sp>
        <p:nvSpPr>
          <p:cNvPr id="108" name="Google Shape;108;g25fb2516c30_0_58"/>
          <p:cNvSpPr txBox="1"/>
          <p:nvPr>
            <p:ph idx="1" type="body"/>
          </p:nvPr>
        </p:nvSpPr>
        <p:spPr>
          <a:xfrm>
            <a:off x="774700" y="1355000"/>
            <a:ext cx="7772400" cy="3159900"/>
          </a:xfrm>
          <a:prstGeom prst="rect">
            <a:avLst/>
          </a:prstGeom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container_image = py-cowsay.sif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queue 10000</a:t>
            </a:r>
            <a:endParaRPr/>
          </a:p>
        </p:txBody>
      </p:sp>
      <p:sp>
        <p:nvSpPr>
          <p:cNvPr id="109" name="Google Shape;109;g25fb2516c30_0_58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57"/>
          <p:cNvSpPr txBox="1"/>
          <p:nvPr>
            <p:ph type="title"/>
          </p:nvPr>
        </p:nvSpPr>
        <p:spPr>
          <a:xfrm>
            <a:off x="1228724" y="85725"/>
            <a:ext cx="72549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Shared FS Configurations</a:t>
            </a:r>
            <a:endParaRPr/>
          </a:p>
        </p:txBody>
      </p:sp>
      <p:sp>
        <p:nvSpPr>
          <p:cNvPr id="628" name="Google Shape;628;p57"/>
          <p:cNvSpPr txBox="1"/>
          <p:nvPr>
            <p:ph idx="1" type="body"/>
          </p:nvPr>
        </p:nvSpPr>
        <p:spPr>
          <a:xfrm>
            <a:off x="571500" y="1000125"/>
            <a:ext cx="82422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AutoNum type="arabicPeriod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Submit directories </a:t>
            </a:r>
            <a:r>
              <a:rPr i="1" lang="en-US" sz="2400">
                <a:latin typeface="Arial"/>
                <a:ea typeface="Arial"/>
                <a:cs typeface="Arial"/>
                <a:sym typeface="Arial"/>
              </a:rPr>
              <a:t>WITHIN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the shared filesystem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457200" lvl="1" marL="8572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most campus clusters</a:t>
            </a:r>
            <a:endParaRPr/>
          </a:p>
          <a:p>
            <a:pPr indent="-457200" lvl="1" marL="8572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limits HTC capabilities!!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Poppins"/>
              <a:buAutoNum type="arabicPeriod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Shared filesystem separate from local submission directories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supplement local HTC systems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treated more as a repository for VERY large data (&gt;GBs)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Poppins"/>
              <a:buAutoNum type="arabicPeriod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Read-only (input-only) shared filesystem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Treated as a repository for VERY large input, only</a:t>
            </a:r>
            <a:endParaRPr/>
          </a:p>
          <a:p>
            <a:pPr indent="-1333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57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58"/>
          <p:cNvSpPr txBox="1"/>
          <p:nvPr/>
        </p:nvSpPr>
        <p:spPr>
          <a:xfrm>
            <a:off x="3746500" y="1676400"/>
            <a:ext cx="1689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HTCondor</a:t>
            </a:r>
            <a:endParaRPr b="1" i="0" sz="2400" u="none" cap="none" strike="noStrike">
              <a:solidFill>
                <a:srgbClr val="95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58"/>
          <p:cNvSpPr txBox="1"/>
          <p:nvPr>
            <p:ph type="title"/>
          </p:nvPr>
        </p:nvSpPr>
        <p:spPr>
          <a:xfrm>
            <a:off x="1228724" y="85725"/>
            <a:ext cx="72549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Submit dir within shared FS</a:t>
            </a:r>
            <a:endParaRPr/>
          </a:p>
        </p:txBody>
      </p:sp>
      <p:sp>
        <p:nvSpPr>
          <p:cNvPr id="637" name="Google Shape;637;p58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8" name="Google Shape;638;p58"/>
          <p:cNvSpPr/>
          <p:nvPr/>
        </p:nvSpPr>
        <p:spPr>
          <a:xfrm>
            <a:off x="1587500" y="1397000"/>
            <a:ext cx="1638300" cy="850800"/>
          </a:xfrm>
          <a:prstGeom prst="rect">
            <a:avLst/>
          </a:prstGeom>
          <a:solidFill>
            <a:srgbClr val="48964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submit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58"/>
          <p:cNvSpPr/>
          <p:nvPr/>
        </p:nvSpPr>
        <p:spPr>
          <a:xfrm>
            <a:off x="5918200" y="13843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58"/>
          <p:cNvSpPr/>
          <p:nvPr/>
        </p:nvSpPr>
        <p:spPr>
          <a:xfrm>
            <a:off x="1333500" y="2679700"/>
            <a:ext cx="6489600" cy="2159100"/>
          </a:xfrm>
          <a:prstGeom prst="rect">
            <a:avLst/>
          </a:prstGeom>
          <a:solidFill>
            <a:srgbClr val="FFEE6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Shared FS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(submit dir)/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	file.sub</a:t>
            </a:r>
            <a:endParaRPr b="0" i="0" sz="20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	input, software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	log, error, output</a:t>
            </a:r>
            <a:endParaRPr b="0" i="0" sz="20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1" name="Google Shape;641;p58"/>
          <p:cNvCxnSpPr>
            <a:stCxn id="640" idx="0"/>
            <a:endCxn id="638" idx="2"/>
          </p:cNvCxnSpPr>
          <p:nvPr/>
        </p:nvCxnSpPr>
        <p:spPr>
          <a:xfrm rot="10800000">
            <a:off x="2406600" y="2247700"/>
            <a:ext cx="2171700" cy="4320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642" name="Google Shape;642;p58"/>
          <p:cNvCxnSpPr>
            <a:stCxn id="640" idx="0"/>
            <a:endCxn id="639" idx="2"/>
          </p:cNvCxnSpPr>
          <p:nvPr/>
        </p:nvCxnSpPr>
        <p:spPr>
          <a:xfrm flipH="1" rot="10800000">
            <a:off x="4578300" y="2235100"/>
            <a:ext cx="2159100" cy="4446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643" name="Google Shape;643;p58"/>
          <p:cNvSpPr/>
          <p:nvPr/>
        </p:nvSpPr>
        <p:spPr>
          <a:xfrm>
            <a:off x="3124200" y="1371601"/>
            <a:ext cx="2933700" cy="5208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58"/>
          <p:cNvSpPr/>
          <p:nvPr/>
        </p:nvSpPr>
        <p:spPr>
          <a:xfrm rot="10800000">
            <a:off x="3111500" y="1892201"/>
            <a:ext cx="2933700" cy="5208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58"/>
          <p:cNvSpPr/>
          <p:nvPr/>
        </p:nvSpPr>
        <p:spPr>
          <a:xfrm>
            <a:off x="3743145" y="1028700"/>
            <a:ext cx="1717800" cy="1701900"/>
          </a:xfrm>
          <a:prstGeom prst="mathMultiply">
            <a:avLst>
              <a:gd fmla="val 13818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58"/>
          <p:cNvSpPr/>
          <p:nvPr/>
        </p:nvSpPr>
        <p:spPr>
          <a:xfrm>
            <a:off x="6070600" y="12446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58"/>
          <p:cNvSpPr/>
          <p:nvPr/>
        </p:nvSpPr>
        <p:spPr>
          <a:xfrm>
            <a:off x="6261100" y="10414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58"/>
          <p:cNvSpPr/>
          <p:nvPr/>
        </p:nvSpPr>
        <p:spPr>
          <a:xfrm>
            <a:off x="6451600" y="8763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59"/>
          <p:cNvSpPr txBox="1"/>
          <p:nvPr/>
        </p:nvSpPr>
        <p:spPr>
          <a:xfrm>
            <a:off x="3746500" y="1676400"/>
            <a:ext cx="1689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HTCondor</a:t>
            </a:r>
            <a:endParaRPr b="1" i="0" sz="2400" u="none" cap="none" strike="noStrike">
              <a:solidFill>
                <a:srgbClr val="95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59"/>
          <p:cNvSpPr txBox="1"/>
          <p:nvPr>
            <p:ph type="title"/>
          </p:nvPr>
        </p:nvSpPr>
        <p:spPr>
          <a:xfrm>
            <a:off x="1228724" y="85725"/>
            <a:ext cx="72549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Submit dir within shared FS</a:t>
            </a:r>
            <a:endParaRPr/>
          </a:p>
        </p:txBody>
      </p:sp>
      <p:sp>
        <p:nvSpPr>
          <p:cNvPr id="655" name="Google Shape;655;p59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6" name="Google Shape;656;p59"/>
          <p:cNvSpPr/>
          <p:nvPr/>
        </p:nvSpPr>
        <p:spPr>
          <a:xfrm>
            <a:off x="1587500" y="1397000"/>
            <a:ext cx="1638300" cy="850800"/>
          </a:xfrm>
          <a:prstGeom prst="rect">
            <a:avLst/>
          </a:prstGeom>
          <a:solidFill>
            <a:srgbClr val="48964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submit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59"/>
          <p:cNvSpPr/>
          <p:nvPr/>
        </p:nvSpPr>
        <p:spPr>
          <a:xfrm>
            <a:off x="5918200" y="13843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59"/>
          <p:cNvSpPr/>
          <p:nvPr/>
        </p:nvSpPr>
        <p:spPr>
          <a:xfrm>
            <a:off x="1333500" y="2679700"/>
            <a:ext cx="6489600" cy="2159100"/>
          </a:xfrm>
          <a:prstGeom prst="rect">
            <a:avLst/>
          </a:prstGeom>
          <a:solidFill>
            <a:srgbClr val="FFEE6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Shared FS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(submit dir)/</a:t>
            </a:r>
            <a:endParaRPr b="0" i="0" sz="20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	file.sub</a:t>
            </a:r>
            <a:endParaRPr b="0" i="0" sz="20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	input, software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	log, error, output</a:t>
            </a:r>
            <a:endParaRPr b="0" i="0" sz="20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9" name="Google Shape;659;p59"/>
          <p:cNvCxnSpPr>
            <a:stCxn id="658" idx="0"/>
            <a:endCxn id="656" idx="2"/>
          </p:cNvCxnSpPr>
          <p:nvPr/>
        </p:nvCxnSpPr>
        <p:spPr>
          <a:xfrm rot="10800000">
            <a:off x="2406600" y="2247700"/>
            <a:ext cx="2171700" cy="4320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660" name="Google Shape;660;p59"/>
          <p:cNvCxnSpPr>
            <a:stCxn id="658" idx="0"/>
            <a:endCxn id="657" idx="2"/>
          </p:cNvCxnSpPr>
          <p:nvPr/>
        </p:nvCxnSpPr>
        <p:spPr>
          <a:xfrm flipH="1" rot="10800000">
            <a:off x="4578300" y="2235100"/>
            <a:ext cx="2159100" cy="4446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661" name="Google Shape;661;p59"/>
          <p:cNvSpPr/>
          <p:nvPr/>
        </p:nvSpPr>
        <p:spPr>
          <a:xfrm>
            <a:off x="3124200" y="1371601"/>
            <a:ext cx="2933700" cy="5208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59"/>
          <p:cNvSpPr/>
          <p:nvPr/>
        </p:nvSpPr>
        <p:spPr>
          <a:xfrm rot="10800000">
            <a:off x="3111500" y="1892201"/>
            <a:ext cx="2933700" cy="5208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59"/>
          <p:cNvSpPr/>
          <p:nvPr/>
        </p:nvSpPr>
        <p:spPr>
          <a:xfrm>
            <a:off x="3743145" y="1028700"/>
            <a:ext cx="1717800" cy="1701900"/>
          </a:xfrm>
          <a:prstGeom prst="mathMultiply">
            <a:avLst>
              <a:gd fmla="val 13818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59"/>
          <p:cNvSpPr/>
          <p:nvPr/>
        </p:nvSpPr>
        <p:spPr>
          <a:xfrm>
            <a:off x="5397500" y="2413000"/>
            <a:ext cx="3746400" cy="1384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# file.sub: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should_transfer_files = NO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0" i="0" lang="en-US" sz="1800" u="none" cap="none" strike="sng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transfer_input_files =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p59"/>
          <p:cNvSpPr/>
          <p:nvPr/>
        </p:nvSpPr>
        <p:spPr>
          <a:xfrm>
            <a:off x="6070600" y="12446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Google Shape;666;p59"/>
          <p:cNvSpPr/>
          <p:nvPr/>
        </p:nvSpPr>
        <p:spPr>
          <a:xfrm>
            <a:off x="6261100" y="10414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p59"/>
          <p:cNvSpPr/>
          <p:nvPr/>
        </p:nvSpPr>
        <p:spPr>
          <a:xfrm>
            <a:off x="6451600" y="8763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60"/>
          <p:cNvSpPr txBox="1"/>
          <p:nvPr/>
        </p:nvSpPr>
        <p:spPr>
          <a:xfrm>
            <a:off x="3746500" y="1676400"/>
            <a:ext cx="1689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HTCondor</a:t>
            </a:r>
            <a:endParaRPr b="1" i="0" sz="2400" u="none" cap="none" strike="noStrike">
              <a:solidFill>
                <a:srgbClr val="95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p60"/>
          <p:cNvSpPr txBox="1"/>
          <p:nvPr>
            <p:ph type="title"/>
          </p:nvPr>
        </p:nvSpPr>
        <p:spPr>
          <a:xfrm>
            <a:off x="1228724" y="85725"/>
            <a:ext cx="72549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Separate shared FS</a:t>
            </a:r>
            <a:endParaRPr/>
          </a:p>
        </p:txBody>
      </p:sp>
      <p:sp>
        <p:nvSpPr>
          <p:cNvPr id="674" name="Google Shape;674;p60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5" name="Google Shape;675;p60"/>
          <p:cNvSpPr/>
          <p:nvPr/>
        </p:nvSpPr>
        <p:spPr>
          <a:xfrm>
            <a:off x="1587500" y="1397000"/>
            <a:ext cx="1638300" cy="850800"/>
          </a:xfrm>
          <a:prstGeom prst="rect">
            <a:avLst/>
          </a:prstGeom>
          <a:solidFill>
            <a:srgbClr val="48964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submit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p60"/>
          <p:cNvSpPr/>
          <p:nvPr/>
        </p:nvSpPr>
        <p:spPr>
          <a:xfrm>
            <a:off x="5918200" y="13843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Google Shape;677;p60"/>
          <p:cNvSpPr/>
          <p:nvPr/>
        </p:nvSpPr>
        <p:spPr>
          <a:xfrm>
            <a:off x="1333500" y="3822700"/>
            <a:ext cx="6489600" cy="1016100"/>
          </a:xfrm>
          <a:prstGeom prst="rect">
            <a:avLst/>
          </a:prstGeom>
          <a:solidFill>
            <a:srgbClr val="FFEE6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Separate FS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8" name="Google Shape;678;p60"/>
          <p:cNvCxnSpPr>
            <a:stCxn id="677" idx="0"/>
          </p:cNvCxnSpPr>
          <p:nvPr/>
        </p:nvCxnSpPr>
        <p:spPr>
          <a:xfrm rot="10800000">
            <a:off x="3213000" y="2235100"/>
            <a:ext cx="1365300" cy="15876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679" name="Google Shape;679;p60"/>
          <p:cNvCxnSpPr>
            <a:stCxn id="677" idx="0"/>
          </p:cNvCxnSpPr>
          <p:nvPr/>
        </p:nvCxnSpPr>
        <p:spPr>
          <a:xfrm flipH="1" rot="10800000">
            <a:off x="4578300" y="2260600"/>
            <a:ext cx="1339800" cy="15621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680" name="Google Shape;680;p60"/>
          <p:cNvSpPr/>
          <p:nvPr/>
        </p:nvSpPr>
        <p:spPr>
          <a:xfrm>
            <a:off x="3124200" y="1371601"/>
            <a:ext cx="2933700" cy="5208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p60"/>
          <p:cNvSpPr/>
          <p:nvPr/>
        </p:nvSpPr>
        <p:spPr>
          <a:xfrm rot="10800000">
            <a:off x="3111500" y="1892201"/>
            <a:ext cx="2933700" cy="5208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60"/>
          <p:cNvSpPr/>
          <p:nvPr/>
        </p:nvSpPr>
        <p:spPr>
          <a:xfrm>
            <a:off x="6070600" y="12446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60"/>
          <p:cNvSpPr/>
          <p:nvPr/>
        </p:nvSpPr>
        <p:spPr>
          <a:xfrm>
            <a:off x="6261100" y="10414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p60"/>
          <p:cNvSpPr/>
          <p:nvPr/>
        </p:nvSpPr>
        <p:spPr>
          <a:xfrm>
            <a:off x="6451600" y="8763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60"/>
          <p:cNvSpPr txBox="1"/>
          <p:nvPr/>
        </p:nvSpPr>
        <p:spPr>
          <a:xfrm>
            <a:off x="1536700" y="2298700"/>
            <a:ext cx="15807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submit file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executable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dir/ input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output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60"/>
          <p:cNvSpPr txBox="1"/>
          <p:nvPr/>
        </p:nvSpPr>
        <p:spPr>
          <a:xfrm>
            <a:off x="5905500" y="2273300"/>
            <a:ext cx="15807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(exec dir)/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executable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output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61"/>
          <p:cNvSpPr txBox="1"/>
          <p:nvPr/>
        </p:nvSpPr>
        <p:spPr>
          <a:xfrm>
            <a:off x="3746500" y="1676400"/>
            <a:ext cx="1689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HTCondor</a:t>
            </a:r>
            <a:endParaRPr b="1" i="0" sz="2400" u="none" cap="none" strike="noStrike">
              <a:solidFill>
                <a:srgbClr val="95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61"/>
          <p:cNvSpPr txBox="1"/>
          <p:nvPr>
            <p:ph type="title"/>
          </p:nvPr>
        </p:nvSpPr>
        <p:spPr>
          <a:xfrm>
            <a:off x="1228724" y="85725"/>
            <a:ext cx="72549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Separate shared FS - Input</a:t>
            </a:r>
            <a:endParaRPr/>
          </a:p>
        </p:txBody>
      </p:sp>
      <p:sp>
        <p:nvSpPr>
          <p:cNvPr id="693" name="Google Shape;693;p61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4" name="Google Shape;694;p61"/>
          <p:cNvSpPr/>
          <p:nvPr/>
        </p:nvSpPr>
        <p:spPr>
          <a:xfrm>
            <a:off x="1587500" y="1397000"/>
            <a:ext cx="1638300" cy="850800"/>
          </a:xfrm>
          <a:prstGeom prst="rect">
            <a:avLst/>
          </a:prstGeom>
          <a:solidFill>
            <a:srgbClr val="48964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submit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61"/>
          <p:cNvSpPr/>
          <p:nvPr/>
        </p:nvSpPr>
        <p:spPr>
          <a:xfrm>
            <a:off x="5918200" y="13843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61"/>
          <p:cNvSpPr/>
          <p:nvPr/>
        </p:nvSpPr>
        <p:spPr>
          <a:xfrm>
            <a:off x="1333500" y="3822700"/>
            <a:ext cx="6489600" cy="1016100"/>
          </a:xfrm>
          <a:prstGeom prst="rect">
            <a:avLst/>
          </a:prstGeom>
          <a:solidFill>
            <a:srgbClr val="FFEE6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Separate FS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/path/to/lgfile</a:t>
            </a:r>
            <a:endParaRPr b="0" i="0" sz="20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697" name="Google Shape;697;p61"/>
          <p:cNvCxnSpPr>
            <a:stCxn id="696" idx="0"/>
          </p:cNvCxnSpPr>
          <p:nvPr/>
        </p:nvCxnSpPr>
        <p:spPr>
          <a:xfrm rot="10800000">
            <a:off x="3213000" y="2235100"/>
            <a:ext cx="1365300" cy="15876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698" name="Google Shape;698;p61"/>
          <p:cNvCxnSpPr>
            <a:stCxn id="696" idx="0"/>
          </p:cNvCxnSpPr>
          <p:nvPr/>
        </p:nvCxnSpPr>
        <p:spPr>
          <a:xfrm flipH="1" rot="10800000">
            <a:off x="4578300" y="2260600"/>
            <a:ext cx="1339800" cy="15621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699" name="Google Shape;699;p61"/>
          <p:cNvSpPr/>
          <p:nvPr/>
        </p:nvSpPr>
        <p:spPr>
          <a:xfrm>
            <a:off x="6070600" y="12446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61"/>
          <p:cNvSpPr/>
          <p:nvPr/>
        </p:nvSpPr>
        <p:spPr>
          <a:xfrm>
            <a:off x="6261100" y="10414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61"/>
          <p:cNvSpPr/>
          <p:nvPr/>
        </p:nvSpPr>
        <p:spPr>
          <a:xfrm>
            <a:off x="6451600" y="8763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61"/>
          <p:cNvSpPr txBox="1"/>
          <p:nvPr/>
        </p:nvSpPr>
        <p:spPr>
          <a:xfrm>
            <a:off x="292100" y="2603500"/>
            <a:ext cx="1968600" cy="1200600"/>
          </a:xfrm>
          <a:prstGeom prst="rect">
            <a:avLst/>
          </a:prstGeom>
          <a:noFill/>
          <a:ln cap="flat" cmpd="sng" w="9525">
            <a:solidFill>
              <a:srgbClr val="0100F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0FE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100FE"/>
                </a:solidFill>
                <a:latin typeface="Arial"/>
                <a:ea typeface="Arial"/>
                <a:cs typeface="Arial"/>
                <a:sym typeface="Arial"/>
              </a:rPr>
              <a:t>1.Place compressed input into FS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61"/>
          <p:cNvSpPr/>
          <p:nvPr/>
        </p:nvSpPr>
        <p:spPr>
          <a:xfrm>
            <a:off x="4775200" y="4141025"/>
            <a:ext cx="1193700" cy="52080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lgfile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61"/>
          <p:cNvSpPr/>
          <p:nvPr/>
        </p:nvSpPr>
        <p:spPr>
          <a:xfrm rot="2737842">
            <a:off x="1079466" y="2743114"/>
            <a:ext cx="2196972" cy="55900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1C1AC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61"/>
          <p:cNvSpPr txBox="1"/>
          <p:nvPr/>
        </p:nvSpPr>
        <p:spPr>
          <a:xfrm>
            <a:off x="5905500" y="2273300"/>
            <a:ext cx="1580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(exec dir)/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62"/>
          <p:cNvSpPr txBox="1"/>
          <p:nvPr/>
        </p:nvSpPr>
        <p:spPr>
          <a:xfrm>
            <a:off x="3746500" y="1676400"/>
            <a:ext cx="1689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HTCondor</a:t>
            </a:r>
            <a:endParaRPr b="1" i="0" sz="2400" u="none" cap="none" strike="noStrike">
              <a:solidFill>
                <a:srgbClr val="95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62"/>
          <p:cNvSpPr txBox="1"/>
          <p:nvPr>
            <p:ph type="title"/>
          </p:nvPr>
        </p:nvSpPr>
        <p:spPr>
          <a:xfrm>
            <a:off x="1228724" y="85725"/>
            <a:ext cx="72549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Separate shared FS - Input</a:t>
            </a:r>
            <a:endParaRPr/>
          </a:p>
        </p:txBody>
      </p:sp>
      <p:sp>
        <p:nvSpPr>
          <p:cNvPr id="712" name="Google Shape;712;p62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3" name="Google Shape;713;p62"/>
          <p:cNvSpPr/>
          <p:nvPr/>
        </p:nvSpPr>
        <p:spPr>
          <a:xfrm>
            <a:off x="1587500" y="1397000"/>
            <a:ext cx="1638300" cy="850800"/>
          </a:xfrm>
          <a:prstGeom prst="rect">
            <a:avLst/>
          </a:prstGeom>
          <a:solidFill>
            <a:srgbClr val="48964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submit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62"/>
          <p:cNvSpPr/>
          <p:nvPr/>
        </p:nvSpPr>
        <p:spPr>
          <a:xfrm>
            <a:off x="5918200" y="13843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62"/>
          <p:cNvSpPr/>
          <p:nvPr/>
        </p:nvSpPr>
        <p:spPr>
          <a:xfrm>
            <a:off x="1333500" y="3822700"/>
            <a:ext cx="6489600" cy="1016100"/>
          </a:xfrm>
          <a:prstGeom prst="rect">
            <a:avLst/>
          </a:prstGeom>
          <a:solidFill>
            <a:srgbClr val="FFEE6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Separate FS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/path/to/lgfile</a:t>
            </a:r>
            <a:endParaRPr b="0" i="0" sz="20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716" name="Google Shape;716;p62"/>
          <p:cNvCxnSpPr>
            <a:stCxn id="715" idx="0"/>
          </p:cNvCxnSpPr>
          <p:nvPr/>
        </p:nvCxnSpPr>
        <p:spPr>
          <a:xfrm rot="10800000">
            <a:off x="3213000" y="2235100"/>
            <a:ext cx="1365300" cy="15876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717" name="Google Shape;717;p62"/>
          <p:cNvCxnSpPr>
            <a:stCxn id="715" idx="0"/>
          </p:cNvCxnSpPr>
          <p:nvPr/>
        </p:nvCxnSpPr>
        <p:spPr>
          <a:xfrm flipH="1" rot="10800000">
            <a:off x="4578300" y="2260600"/>
            <a:ext cx="1339800" cy="15621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718" name="Google Shape;718;p62"/>
          <p:cNvSpPr/>
          <p:nvPr/>
        </p:nvSpPr>
        <p:spPr>
          <a:xfrm>
            <a:off x="6070600" y="12446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62"/>
          <p:cNvSpPr/>
          <p:nvPr/>
        </p:nvSpPr>
        <p:spPr>
          <a:xfrm>
            <a:off x="6261100" y="10414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62"/>
          <p:cNvSpPr/>
          <p:nvPr/>
        </p:nvSpPr>
        <p:spPr>
          <a:xfrm>
            <a:off x="6451600" y="8763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62"/>
          <p:cNvSpPr/>
          <p:nvPr/>
        </p:nvSpPr>
        <p:spPr>
          <a:xfrm>
            <a:off x="4775200" y="4141025"/>
            <a:ext cx="1193700" cy="52080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lgfile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62"/>
          <p:cNvSpPr/>
          <p:nvPr/>
        </p:nvSpPr>
        <p:spPr>
          <a:xfrm rot="-2906416">
            <a:off x="5699967" y="3049886"/>
            <a:ext cx="1682694" cy="55891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1C1AC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62"/>
          <p:cNvSpPr/>
          <p:nvPr/>
        </p:nvSpPr>
        <p:spPr>
          <a:xfrm>
            <a:off x="7391400" y="2260600"/>
            <a:ext cx="1193700" cy="52080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lgfile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62"/>
          <p:cNvSpPr/>
          <p:nvPr/>
        </p:nvSpPr>
        <p:spPr>
          <a:xfrm>
            <a:off x="3124200" y="1371601"/>
            <a:ext cx="2933700" cy="5208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62"/>
          <p:cNvSpPr txBox="1"/>
          <p:nvPr/>
        </p:nvSpPr>
        <p:spPr>
          <a:xfrm>
            <a:off x="5905500" y="2273300"/>
            <a:ext cx="1580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(exec dir)/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62"/>
          <p:cNvSpPr txBox="1"/>
          <p:nvPr/>
        </p:nvSpPr>
        <p:spPr>
          <a:xfrm>
            <a:off x="6908800" y="3213100"/>
            <a:ext cx="2235300" cy="1569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100F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0FE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100FE"/>
                </a:solidFill>
                <a:latin typeface="Arial"/>
                <a:ea typeface="Arial"/>
                <a:cs typeface="Arial"/>
                <a:sym typeface="Arial"/>
              </a:rPr>
              <a:t>2. Executable copies and decompressesthe file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63"/>
          <p:cNvSpPr txBox="1"/>
          <p:nvPr/>
        </p:nvSpPr>
        <p:spPr>
          <a:xfrm>
            <a:off x="3746500" y="1676400"/>
            <a:ext cx="1689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HTCondor</a:t>
            </a:r>
            <a:endParaRPr b="1" i="0" sz="2400" u="none" cap="none" strike="noStrike">
              <a:solidFill>
                <a:srgbClr val="95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63"/>
          <p:cNvSpPr txBox="1"/>
          <p:nvPr>
            <p:ph type="title"/>
          </p:nvPr>
        </p:nvSpPr>
        <p:spPr>
          <a:xfrm>
            <a:off x="1228724" y="85725"/>
            <a:ext cx="72549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Separate shared FS - </a:t>
            </a:r>
            <a:r>
              <a:rPr lang="en-US"/>
              <a:t>In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put</a:t>
            </a:r>
            <a:endParaRPr/>
          </a:p>
        </p:txBody>
      </p:sp>
      <p:sp>
        <p:nvSpPr>
          <p:cNvPr id="733" name="Google Shape;733;p63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4" name="Google Shape;734;p63"/>
          <p:cNvSpPr/>
          <p:nvPr/>
        </p:nvSpPr>
        <p:spPr>
          <a:xfrm>
            <a:off x="1587500" y="1397000"/>
            <a:ext cx="1638300" cy="850800"/>
          </a:xfrm>
          <a:prstGeom prst="rect">
            <a:avLst/>
          </a:prstGeom>
          <a:solidFill>
            <a:srgbClr val="48964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submit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p63"/>
          <p:cNvSpPr/>
          <p:nvPr/>
        </p:nvSpPr>
        <p:spPr>
          <a:xfrm>
            <a:off x="5918200" y="13843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p63"/>
          <p:cNvSpPr/>
          <p:nvPr/>
        </p:nvSpPr>
        <p:spPr>
          <a:xfrm>
            <a:off x="1333500" y="3822700"/>
            <a:ext cx="6489600" cy="1016100"/>
          </a:xfrm>
          <a:prstGeom prst="rect">
            <a:avLst/>
          </a:prstGeom>
          <a:solidFill>
            <a:srgbClr val="FFEE6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Separate FS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/path/to/lgfile</a:t>
            </a:r>
            <a:endParaRPr b="0" i="0" sz="20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737" name="Google Shape;737;p63"/>
          <p:cNvCxnSpPr>
            <a:stCxn id="736" idx="0"/>
          </p:cNvCxnSpPr>
          <p:nvPr/>
        </p:nvCxnSpPr>
        <p:spPr>
          <a:xfrm rot="10800000">
            <a:off x="3213000" y="2235100"/>
            <a:ext cx="1365300" cy="15876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738" name="Google Shape;738;p63"/>
          <p:cNvCxnSpPr>
            <a:stCxn id="736" idx="0"/>
          </p:cNvCxnSpPr>
          <p:nvPr/>
        </p:nvCxnSpPr>
        <p:spPr>
          <a:xfrm flipH="1" rot="10800000">
            <a:off x="4578300" y="2260600"/>
            <a:ext cx="1339800" cy="15621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739" name="Google Shape;739;p63"/>
          <p:cNvSpPr/>
          <p:nvPr/>
        </p:nvSpPr>
        <p:spPr>
          <a:xfrm>
            <a:off x="6070600" y="12446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63"/>
          <p:cNvSpPr/>
          <p:nvPr/>
        </p:nvSpPr>
        <p:spPr>
          <a:xfrm>
            <a:off x="6261100" y="10414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Google Shape;741;p63"/>
          <p:cNvSpPr/>
          <p:nvPr/>
        </p:nvSpPr>
        <p:spPr>
          <a:xfrm>
            <a:off x="6451600" y="8763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2" name="Google Shape;742;p63"/>
          <p:cNvSpPr/>
          <p:nvPr/>
        </p:nvSpPr>
        <p:spPr>
          <a:xfrm>
            <a:off x="4775200" y="4141025"/>
            <a:ext cx="1193700" cy="52080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lgfile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Google Shape;743;p63"/>
          <p:cNvSpPr/>
          <p:nvPr/>
        </p:nvSpPr>
        <p:spPr>
          <a:xfrm rot="10800000">
            <a:off x="3111500" y="1892201"/>
            <a:ext cx="2933700" cy="5208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p63"/>
          <p:cNvSpPr txBox="1"/>
          <p:nvPr/>
        </p:nvSpPr>
        <p:spPr>
          <a:xfrm>
            <a:off x="5905500" y="2273300"/>
            <a:ext cx="1580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(exec dir)/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Google Shape;745;p63"/>
          <p:cNvSpPr txBox="1"/>
          <p:nvPr/>
        </p:nvSpPr>
        <p:spPr>
          <a:xfrm>
            <a:off x="6299200" y="2959100"/>
            <a:ext cx="2595300" cy="1569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100F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0FE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100FE"/>
                </a:solidFill>
                <a:latin typeface="Arial"/>
                <a:ea typeface="Arial"/>
                <a:cs typeface="Arial"/>
                <a:sym typeface="Arial"/>
              </a:rPr>
              <a:t>3. Executable must remove the file in the exec dir after use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p63"/>
          <p:cNvSpPr/>
          <p:nvPr/>
        </p:nvSpPr>
        <p:spPr>
          <a:xfrm>
            <a:off x="7289800" y="2286000"/>
            <a:ext cx="939900" cy="444600"/>
          </a:xfrm>
          <a:prstGeom prst="mathMultiply">
            <a:avLst>
              <a:gd fmla="val 23520" name="adj1"/>
            </a:avLst>
          </a:prstGeom>
          <a:solidFill>
            <a:srgbClr val="FF66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64"/>
          <p:cNvSpPr txBox="1"/>
          <p:nvPr/>
        </p:nvSpPr>
        <p:spPr>
          <a:xfrm>
            <a:off x="3746500" y="1676400"/>
            <a:ext cx="1689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HTCondor</a:t>
            </a:r>
            <a:endParaRPr b="1" i="0" sz="2400" u="none" cap="none" strike="noStrike">
              <a:solidFill>
                <a:srgbClr val="95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2" name="Google Shape;752;p64"/>
          <p:cNvSpPr txBox="1"/>
          <p:nvPr>
            <p:ph type="title"/>
          </p:nvPr>
        </p:nvSpPr>
        <p:spPr>
          <a:xfrm>
            <a:off x="1228724" y="85725"/>
            <a:ext cx="72549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Separate shared FS - Output</a:t>
            </a:r>
            <a:endParaRPr/>
          </a:p>
        </p:txBody>
      </p:sp>
      <p:sp>
        <p:nvSpPr>
          <p:cNvPr id="753" name="Google Shape;753;p64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4" name="Google Shape;754;p64"/>
          <p:cNvSpPr/>
          <p:nvPr/>
        </p:nvSpPr>
        <p:spPr>
          <a:xfrm>
            <a:off x="1587500" y="1397000"/>
            <a:ext cx="1638300" cy="850800"/>
          </a:xfrm>
          <a:prstGeom prst="rect">
            <a:avLst/>
          </a:prstGeom>
          <a:solidFill>
            <a:srgbClr val="48964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submit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p64"/>
          <p:cNvSpPr/>
          <p:nvPr/>
        </p:nvSpPr>
        <p:spPr>
          <a:xfrm>
            <a:off x="5918200" y="13843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" name="Google Shape;756;p64"/>
          <p:cNvSpPr/>
          <p:nvPr/>
        </p:nvSpPr>
        <p:spPr>
          <a:xfrm>
            <a:off x="1333500" y="3822700"/>
            <a:ext cx="6489600" cy="1016100"/>
          </a:xfrm>
          <a:prstGeom prst="rect">
            <a:avLst/>
          </a:prstGeom>
          <a:solidFill>
            <a:srgbClr val="FFEE6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Separate FS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7" name="Google Shape;757;p64"/>
          <p:cNvCxnSpPr>
            <a:stCxn id="756" idx="0"/>
          </p:cNvCxnSpPr>
          <p:nvPr/>
        </p:nvCxnSpPr>
        <p:spPr>
          <a:xfrm rot="10800000">
            <a:off x="3213000" y="2235100"/>
            <a:ext cx="1365300" cy="15876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758" name="Google Shape;758;p64"/>
          <p:cNvCxnSpPr>
            <a:stCxn id="756" idx="0"/>
          </p:cNvCxnSpPr>
          <p:nvPr/>
        </p:nvCxnSpPr>
        <p:spPr>
          <a:xfrm flipH="1" rot="10800000">
            <a:off x="4578300" y="2260600"/>
            <a:ext cx="1339800" cy="15621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759" name="Google Shape;759;p64"/>
          <p:cNvSpPr/>
          <p:nvPr/>
        </p:nvSpPr>
        <p:spPr>
          <a:xfrm>
            <a:off x="6070600" y="12446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64"/>
          <p:cNvSpPr/>
          <p:nvPr/>
        </p:nvSpPr>
        <p:spPr>
          <a:xfrm>
            <a:off x="6261100" y="10414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64"/>
          <p:cNvSpPr/>
          <p:nvPr/>
        </p:nvSpPr>
        <p:spPr>
          <a:xfrm>
            <a:off x="6451600" y="8763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64"/>
          <p:cNvSpPr/>
          <p:nvPr/>
        </p:nvSpPr>
        <p:spPr>
          <a:xfrm>
            <a:off x="7391400" y="2260600"/>
            <a:ext cx="1193700" cy="52080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lgfile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64"/>
          <p:cNvSpPr/>
          <p:nvPr/>
        </p:nvSpPr>
        <p:spPr>
          <a:xfrm>
            <a:off x="3124200" y="1371601"/>
            <a:ext cx="2933700" cy="5208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64"/>
          <p:cNvSpPr txBox="1"/>
          <p:nvPr/>
        </p:nvSpPr>
        <p:spPr>
          <a:xfrm>
            <a:off x="5905500" y="2273300"/>
            <a:ext cx="1580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(exec dir)/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64"/>
          <p:cNvSpPr txBox="1"/>
          <p:nvPr/>
        </p:nvSpPr>
        <p:spPr>
          <a:xfrm>
            <a:off x="5740400" y="2880752"/>
            <a:ext cx="2984400" cy="1569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100F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0FE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100FE"/>
                </a:solidFill>
                <a:latin typeface="Arial"/>
                <a:ea typeface="Arial"/>
                <a:cs typeface="Arial"/>
                <a:sym typeface="Arial"/>
              </a:rPr>
              <a:t>1.Executable creates and compresses the output file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65"/>
          <p:cNvSpPr txBox="1"/>
          <p:nvPr/>
        </p:nvSpPr>
        <p:spPr>
          <a:xfrm>
            <a:off x="3746500" y="1676400"/>
            <a:ext cx="1689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HTCondor</a:t>
            </a:r>
            <a:endParaRPr b="1" i="0" sz="2400" u="none" cap="none" strike="noStrike">
              <a:solidFill>
                <a:srgbClr val="95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65"/>
          <p:cNvSpPr txBox="1"/>
          <p:nvPr>
            <p:ph type="title"/>
          </p:nvPr>
        </p:nvSpPr>
        <p:spPr>
          <a:xfrm>
            <a:off x="1228724" y="85725"/>
            <a:ext cx="72549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Separate shared FS - Output</a:t>
            </a:r>
            <a:endParaRPr/>
          </a:p>
        </p:txBody>
      </p:sp>
      <p:sp>
        <p:nvSpPr>
          <p:cNvPr id="772" name="Google Shape;772;p65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73" name="Google Shape;773;p65"/>
          <p:cNvSpPr/>
          <p:nvPr/>
        </p:nvSpPr>
        <p:spPr>
          <a:xfrm>
            <a:off x="1587500" y="1397000"/>
            <a:ext cx="1638300" cy="850800"/>
          </a:xfrm>
          <a:prstGeom prst="rect">
            <a:avLst/>
          </a:prstGeom>
          <a:solidFill>
            <a:srgbClr val="48964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submit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65"/>
          <p:cNvSpPr/>
          <p:nvPr/>
        </p:nvSpPr>
        <p:spPr>
          <a:xfrm>
            <a:off x="5918200" y="13843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65"/>
          <p:cNvSpPr/>
          <p:nvPr/>
        </p:nvSpPr>
        <p:spPr>
          <a:xfrm>
            <a:off x="1333500" y="3822700"/>
            <a:ext cx="6489600" cy="1016100"/>
          </a:xfrm>
          <a:prstGeom prst="rect">
            <a:avLst/>
          </a:prstGeom>
          <a:solidFill>
            <a:srgbClr val="FFEE6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Separate FS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/path/to/lgfile</a:t>
            </a:r>
            <a:endParaRPr b="0" i="0" sz="20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776" name="Google Shape;776;p65"/>
          <p:cNvCxnSpPr>
            <a:stCxn id="775" idx="0"/>
          </p:cNvCxnSpPr>
          <p:nvPr/>
        </p:nvCxnSpPr>
        <p:spPr>
          <a:xfrm rot="10800000">
            <a:off x="3213000" y="2235100"/>
            <a:ext cx="1365300" cy="15876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777" name="Google Shape;777;p65"/>
          <p:cNvCxnSpPr>
            <a:stCxn id="775" idx="0"/>
          </p:cNvCxnSpPr>
          <p:nvPr/>
        </p:nvCxnSpPr>
        <p:spPr>
          <a:xfrm flipH="1" rot="10800000">
            <a:off x="4578300" y="2260600"/>
            <a:ext cx="1339800" cy="15621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778" name="Google Shape;778;p65"/>
          <p:cNvSpPr/>
          <p:nvPr/>
        </p:nvSpPr>
        <p:spPr>
          <a:xfrm>
            <a:off x="6070600" y="12446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65"/>
          <p:cNvSpPr/>
          <p:nvPr/>
        </p:nvSpPr>
        <p:spPr>
          <a:xfrm>
            <a:off x="6261100" y="10414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65"/>
          <p:cNvSpPr/>
          <p:nvPr/>
        </p:nvSpPr>
        <p:spPr>
          <a:xfrm>
            <a:off x="6451600" y="8763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65"/>
          <p:cNvSpPr/>
          <p:nvPr/>
        </p:nvSpPr>
        <p:spPr>
          <a:xfrm>
            <a:off x="4775200" y="4129150"/>
            <a:ext cx="1193700" cy="52080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lgfile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65"/>
          <p:cNvSpPr/>
          <p:nvPr/>
        </p:nvSpPr>
        <p:spPr>
          <a:xfrm rot="7785352">
            <a:off x="5699967" y="3049894"/>
            <a:ext cx="1682674" cy="55876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1C1AC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65"/>
          <p:cNvSpPr/>
          <p:nvPr/>
        </p:nvSpPr>
        <p:spPr>
          <a:xfrm>
            <a:off x="7391400" y="2260600"/>
            <a:ext cx="1193700" cy="52080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lgfile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65"/>
          <p:cNvSpPr txBox="1"/>
          <p:nvPr/>
        </p:nvSpPr>
        <p:spPr>
          <a:xfrm>
            <a:off x="5905500" y="2273300"/>
            <a:ext cx="1580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(exec dir)/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65"/>
          <p:cNvSpPr txBox="1"/>
          <p:nvPr/>
        </p:nvSpPr>
        <p:spPr>
          <a:xfrm>
            <a:off x="6705600" y="3251200"/>
            <a:ext cx="2438400" cy="831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100F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0FE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100FE"/>
                </a:solidFill>
                <a:latin typeface="Arial"/>
                <a:ea typeface="Arial"/>
                <a:cs typeface="Arial"/>
                <a:sym typeface="Arial"/>
              </a:rPr>
              <a:t>2. Executable copies the file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66"/>
          <p:cNvSpPr txBox="1"/>
          <p:nvPr/>
        </p:nvSpPr>
        <p:spPr>
          <a:xfrm>
            <a:off x="3746500" y="1676400"/>
            <a:ext cx="1689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HTCondor</a:t>
            </a:r>
            <a:endParaRPr b="1" i="0" sz="2400" u="none" cap="none" strike="noStrike">
              <a:solidFill>
                <a:srgbClr val="95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66"/>
          <p:cNvSpPr txBox="1"/>
          <p:nvPr>
            <p:ph type="title"/>
          </p:nvPr>
        </p:nvSpPr>
        <p:spPr>
          <a:xfrm>
            <a:off x="1228724" y="85725"/>
            <a:ext cx="72549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Separate shared FS - Output</a:t>
            </a:r>
            <a:endParaRPr/>
          </a:p>
        </p:txBody>
      </p:sp>
      <p:sp>
        <p:nvSpPr>
          <p:cNvPr id="792" name="Google Shape;792;p66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3" name="Google Shape;793;p66"/>
          <p:cNvSpPr/>
          <p:nvPr/>
        </p:nvSpPr>
        <p:spPr>
          <a:xfrm>
            <a:off x="1587500" y="1397000"/>
            <a:ext cx="1638300" cy="850800"/>
          </a:xfrm>
          <a:prstGeom prst="rect">
            <a:avLst/>
          </a:prstGeom>
          <a:solidFill>
            <a:srgbClr val="48964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submit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66"/>
          <p:cNvSpPr/>
          <p:nvPr/>
        </p:nvSpPr>
        <p:spPr>
          <a:xfrm>
            <a:off x="5918200" y="13843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66"/>
          <p:cNvSpPr/>
          <p:nvPr/>
        </p:nvSpPr>
        <p:spPr>
          <a:xfrm>
            <a:off x="1333500" y="3822700"/>
            <a:ext cx="6489600" cy="1016100"/>
          </a:xfrm>
          <a:prstGeom prst="rect">
            <a:avLst/>
          </a:prstGeom>
          <a:solidFill>
            <a:srgbClr val="FFEE6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Separate FS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/path/to/lgfile</a:t>
            </a:r>
            <a:endParaRPr b="0" i="0" sz="20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796" name="Google Shape;796;p66"/>
          <p:cNvCxnSpPr>
            <a:stCxn id="795" idx="0"/>
          </p:cNvCxnSpPr>
          <p:nvPr/>
        </p:nvCxnSpPr>
        <p:spPr>
          <a:xfrm rot="10800000">
            <a:off x="3213000" y="2235100"/>
            <a:ext cx="1365300" cy="15876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797" name="Google Shape;797;p66"/>
          <p:cNvCxnSpPr>
            <a:stCxn id="795" idx="0"/>
          </p:cNvCxnSpPr>
          <p:nvPr/>
        </p:nvCxnSpPr>
        <p:spPr>
          <a:xfrm flipH="1" rot="10800000">
            <a:off x="4578300" y="2260600"/>
            <a:ext cx="1339800" cy="15621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798" name="Google Shape;798;p66"/>
          <p:cNvSpPr/>
          <p:nvPr/>
        </p:nvSpPr>
        <p:spPr>
          <a:xfrm>
            <a:off x="6070600" y="12446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66"/>
          <p:cNvSpPr/>
          <p:nvPr/>
        </p:nvSpPr>
        <p:spPr>
          <a:xfrm>
            <a:off x="6261100" y="10414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66"/>
          <p:cNvSpPr/>
          <p:nvPr/>
        </p:nvSpPr>
        <p:spPr>
          <a:xfrm>
            <a:off x="6451600" y="8763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66"/>
          <p:cNvSpPr/>
          <p:nvPr/>
        </p:nvSpPr>
        <p:spPr>
          <a:xfrm>
            <a:off x="4775200" y="4141025"/>
            <a:ext cx="1193700" cy="52080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lgfile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66"/>
          <p:cNvSpPr/>
          <p:nvPr/>
        </p:nvSpPr>
        <p:spPr>
          <a:xfrm rot="10800000">
            <a:off x="3111500" y="1892201"/>
            <a:ext cx="2933700" cy="5208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66"/>
          <p:cNvSpPr txBox="1"/>
          <p:nvPr/>
        </p:nvSpPr>
        <p:spPr>
          <a:xfrm>
            <a:off x="5905500" y="2273300"/>
            <a:ext cx="1580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(exec dir)/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66"/>
          <p:cNvSpPr txBox="1"/>
          <p:nvPr/>
        </p:nvSpPr>
        <p:spPr>
          <a:xfrm>
            <a:off x="6299200" y="2959100"/>
            <a:ext cx="2438400" cy="120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0FE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100FE"/>
                </a:solidFill>
                <a:latin typeface="Arial"/>
                <a:ea typeface="Arial"/>
                <a:cs typeface="Arial"/>
                <a:sym typeface="Arial"/>
              </a:rPr>
              <a:t>3. Executable removes the file in the exec dir</a:t>
            </a:r>
            <a:endParaRPr b="0" i="0" sz="2400" u="none" cap="none" strike="noStrike">
              <a:solidFill>
                <a:srgbClr val="0100F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66"/>
          <p:cNvSpPr/>
          <p:nvPr/>
        </p:nvSpPr>
        <p:spPr>
          <a:xfrm>
            <a:off x="7289800" y="2286000"/>
            <a:ext cx="939900" cy="444600"/>
          </a:xfrm>
          <a:prstGeom prst="mathMultiply">
            <a:avLst>
              <a:gd fmla="val 23520" name="adj1"/>
            </a:avLst>
          </a:prstGeom>
          <a:solidFill>
            <a:srgbClr val="FF66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 txBox="1"/>
          <p:nvPr>
            <p:ph type="title"/>
          </p:nvPr>
        </p:nvSpPr>
        <p:spPr>
          <a:xfrm>
            <a:off x="1228726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Like all things</a:t>
            </a:r>
            <a:endParaRPr/>
          </a:p>
        </p:txBody>
      </p:sp>
      <p:sp>
        <p:nvSpPr>
          <p:cNvPr id="115" name="Google Shape;115;p2"/>
          <p:cNvSpPr txBox="1"/>
          <p:nvPr>
            <p:ph idx="1" type="body"/>
          </p:nvPr>
        </p:nvSpPr>
        <p:spPr>
          <a:xfrm>
            <a:off x="774700" y="1000126"/>
            <a:ext cx="77724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2400"/>
              <a:t>I always think of HTC/OSG usage as a spectrum:</a:t>
            </a:r>
            <a:endParaRPr sz="2400"/>
          </a:p>
        </p:txBody>
      </p:sp>
      <p:sp>
        <p:nvSpPr>
          <p:cNvPr id="116" name="Google Shape;116;p2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7" name="Google Shape;11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4068" y="2675477"/>
            <a:ext cx="6476216" cy="783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" name="Google Shape;118;p2"/>
          <p:cNvCxnSpPr/>
          <p:nvPr/>
        </p:nvCxnSpPr>
        <p:spPr>
          <a:xfrm>
            <a:off x="1419043" y="2532223"/>
            <a:ext cx="6604500" cy="0"/>
          </a:xfrm>
          <a:prstGeom prst="straightConnector1">
            <a:avLst/>
          </a:prstGeom>
          <a:noFill/>
          <a:ln cap="flat" cmpd="sng" w="76200">
            <a:solidFill>
              <a:srgbClr val="C6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19" name="Google Shape;119;p2"/>
          <p:cNvSpPr txBox="1"/>
          <p:nvPr/>
        </p:nvSpPr>
        <p:spPr>
          <a:xfrm>
            <a:off x="2241176" y="2068725"/>
            <a:ext cx="4733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Resources, More Planning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"/>
          <p:cNvSpPr txBox="1"/>
          <p:nvPr/>
        </p:nvSpPr>
        <p:spPr>
          <a:xfrm>
            <a:off x="1268587" y="3343955"/>
            <a:ext cx="1127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Laptop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"/>
          <p:cNvSpPr txBox="1"/>
          <p:nvPr/>
        </p:nvSpPr>
        <p:spPr>
          <a:xfrm>
            <a:off x="4204647" y="3343955"/>
            <a:ext cx="1161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Cluster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"/>
          <p:cNvSpPr txBox="1"/>
          <p:nvPr/>
        </p:nvSpPr>
        <p:spPr>
          <a:xfrm>
            <a:off x="7874644" y="3343956"/>
            <a:ext cx="867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OSG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67"/>
          <p:cNvSpPr txBox="1"/>
          <p:nvPr/>
        </p:nvSpPr>
        <p:spPr>
          <a:xfrm>
            <a:off x="3746500" y="1676400"/>
            <a:ext cx="1689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HTCondor</a:t>
            </a:r>
            <a:endParaRPr b="1" i="0" sz="2400" u="none" cap="none" strike="noStrike">
              <a:solidFill>
                <a:srgbClr val="95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67"/>
          <p:cNvSpPr txBox="1"/>
          <p:nvPr>
            <p:ph type="title"/>
          </p:nvPr>
        </p:nvSpPr>
        <p:spPr>
          <a:xfrm>
            <a:off x="1228724" y="85725"/>
            <a:ext cx="72549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At UW-Madison (Ex. 3.1-3.2)</a:t>
            </a:r>
            <a:endParaRPr/>
          </a:p>
        </p:txBody>
      </p:sp>
      <p:sp>
        <p:nvSpPr>
          <p:cNvPr id="812" name="Google Shape;812;p67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3" name="Google Shape;813;p67"/>
          <p:cNvSpPr/>
          <p:nvPr/>
        </p:nvSpPr>
        <p:spPr>
          <a:xfrm>
            <a:off x="1587500" y="1397000"/>
            <a:ext cx="1638300" cy="850800"/>
          </a:xfrm>
          <a:prstGeom prst="rect">
            <a:avLst/>
          </a:prstGeom>
          <a:solidFill>
            <a:srgbClr val="48964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submit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67"/>
          <p:cNvSpPr/>
          <p:nvPr/>
        </p:nvSpPr>
        <p:spPr>
          <a:xfrm>
            <a:off x="5918200" y="13843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67"/>
          <p:cNvSpPr/>
          <p:nvPr/>
        </p:nvSpPr>
        <p:spPr>
          <a:xfrm>
            <a:off x="1333500" y="3822700"/>
            <a:ext cx="6489600" cy="1016100"/>
          </a:xfrm>
          <a:prstGeom prst="rect">
            <a:avLst/>
          </a:prstGeom>
          <a:solidFill>
            <a:srgbClr val="FFEE6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Separate FS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/mnt/gluster/</a:t>
            </a:r>
            <a:r>
              <a:rPr b="1" i="0" lang="en-US" sz="2000" u="sng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user</a:t>
            </a:r>
            <a:r>
              <a:rPr b="1" i="0" lang="en-US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/lgfile</a:t>
            </a:r>
            <a:endParaRPr b="1" i="0" sz="20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816" name="Google Shape;816;p67"/>
          <p:cNvCxnSpPr>
            <a:stCxn id="815" idx="0"/>
          </p:cNvCxnSpPr>
          <p:nvPr/>
        </p:nvCxnSpPr>
        <p:spPr>
          <a:xfrm rot="10800000">
            <a:off x="3213000" y="2235100"/>
            <a:ext cx="1365300" cy="15876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817" name="Google Shape;817;p67"/>
          <p:cNvCxnSpPr>
            <a:stCxn id="815" idx="0"/>
          </p:cNvCxnSpPr>
          <p:nvPr/>
        </p:nvCxnSpPr>
        <p:spPr>
          <a:xfrm flipH="1" rot="10800000">
            <a:off x="4578300" y="2260600"/>
            <a:ext cx="1339800" cy="15621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818" name="Google Shape;818;p67"/>
          <p:cNvSpPr/>
          <p:nvPr/>
        </p:nvSpPr>
        <p:spPr>
          <a:xfrm>
            <a:off x="6070600" y="12446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67"/>
          <p:cNvSpPr/>
          <p:nvPr/>
        </p:nvSpPr>
        <p:spPr>
          <a:xfrm>
            <a:off x="6261100" y="10414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67"/>
          <p:cNvSpPr/>
          <p:nvPr/>
        </p:nvSpPr>
        <p:spPr>
          <a:xfrm>
            <a:off x="6451600" y="8763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67"/>
          <p:cNvSpPr/>
          <p:nvPr/>
        </p:nvSpPr>
        <p:spPr>
          <a:xfrm>
            <a:off x="5384800" y="4165600"/>
            <a:ext cx="1193700" cy="52080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lgfile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p67"/>
          <p:cNvSpPr/>
          <p:nvPr/>
        </p:nvSpPr>
        <p:spPr>
          <a:xfrm rot="7785352">
            <a:off x="5699967" y="3049894"/>
            <a:ext cx="1682674" cy="55876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1C1AC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67"/>
          <p:cNvSpPr/>
          <p:nvPr/>
        </p:nvSpPr>
        <p:spPr>
          <a:xfrm>
            <a:off x="3124200" y="1371601"/>
            <a:ext cx="2933700" cy="5208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67"/>
          <p:cNvSpPr/>
          <p:nvPr/>
        </p:nvSpPr>
        <p:spPr>
          <a:xfrm rot="10800000">
            <a:off x="3111500" y="1892201"/>
            <a:ext cx="2933700" cy="5208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67"/>
          <p:cNvSpPr txBox="1"/>
          <p:nvPr/>
        </p:nvSpPr>
        <p:spPr>
          <a:xfrm>
            <a:off x="5905500" y="2273300"/>
            <a:ext cx="1580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(exec dir)/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67"/>
          <p:cNvSpPr/>
          <p:nvPr/>
        </p:nvSpPr>
        <p:spPr>
          <a:xfrm rot="2737842">
            <a:off x="1308066" y="2933614"/>
            <a:ext cx="2196972" cy="55900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1C1AC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67"/>
          <p:cNvSpPr txBox="1"/>
          <p:nvPr/>
        </p:nvSpPr>
        <p:spPr>
          <a:xfrm>
            <a:off x="152400" y="1016000"/>
            <a:ext cx="2595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learn.chtc.wisc.edu</a:t>
            </a:r>
            <a:endParaRPr b="0" i="0" sz="18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/>
          <p:nvPr>
            <p:ph type="title"/>
          </p:nvPr>
        </p:nvSpPr>
        <p:spPr>
          <a:xfrm>
            <a:off x="1228726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Handling Data on OSG</a:t>
            </a:r>
            <a:endParaRPr/>
          </a:p>
        </p:txBody>
      </p:sp>
      <p:sp>
        <p:nvSpPr>
          <p:cNvPr id="128" name="Google Shape;128;p5"/>
          <p:cNvSpPr txBox="1"/>
          <p:nvPr>
            <p:ph idx="1" type="body"/>
          </p:nvPr>
        </p:nvSpPr>
        <p:spPr>
          <a:xfrm>
            <a:off x="571500" y="1000125"/>
            <a:ext cx="82422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/>
              <a:t>Overview / Things to Consider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/>
              <a:t>HTCondor File Transfer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/>
              <a:t>OSDF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/>
              <a:t>Shared File Systems</a:t>
            </a:r>
            <a:endParaRPr/>
          </a:p>
        </p:txBody>
      </p:sp>
      <p:sp>
        <p:nvSpPr>
          <p:cNvPr id="129" name="Google Shape;129;p5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"/>
          <p:cNvSpPr txBox="1"/>
          <p:nvPr>
            <p:ph type="title"/>
          </p:nvPr>
        </p:nvSpPr>
        <p:spPr>
          <a:xfrm>
            <a:off x="1228726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What is big large data?</a:t>
            </a:r>
            <a:endParaRPr/>
          </a:p>
        </p:txBody>
      </p:sp>
      <p:sp>
        <p:nvSpPr>
          <p:cNvPr id="135" name="Google Shape;135;p6"/>
          <p:cNvSpPr txBox="1"/>
          <p:nvPr>
            <p:ph idx="1" type="body"/>
          </p:nvPr>
        </p:nvSpPr>
        <p:spPr>
          <a:xfrm>
            <a:off x="571500" y="1000125"/>
            <a:ext cx="82422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In reality, “big data” is relative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−"/>
            </a:pPr>
            <a:r>
              <a:rPr lang="en-US"/>
              <a:t>What is ‘big’ for </a:t>
            </a:r>
            <a:r>
              <a:rPr i="1" lang="en-US"/>
              <a:t>you</a:t>
            </a:r>
            <a:r>
              <a:rPr lang="en-US"/>
              <a:t>? Why?</a:t>
            </a:r>
            <a:endParaRPr/>
          </a:p>
          <a:p>
            <a:pPr indent="-1079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36" name="Google Shape;136;p6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7" name="Google Shape;137;p6"/>
          <p:cNvCxnSpPr/>
          <p:nvPr/>
        </p:nvCxnSpPr>
        <p:spPr>
          <a:xfrm>
            <a:off x="3810000" y="571500"/>
            <a:ext cx="850800" cy="126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"/>
          <p:cNvSpPr txBox="1"/>
          <p:nvPr>
            <p:ph type="title"/>
          </p:nvPr>
        </p:nvSpPr>
        <p:spPr>
          <a:xfrm>
            <a:off x="1228726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What is big large data?</a:t>
            </a:r>
            <a:endParaRPr/>
          </a:p>
        </p:txBody>
      </p:sp>
      <p:sp>
        <p:nvSpPr>
          <p:cNvPr id="143" name="Google Shape;143;p7"/>
          <p:cNvSpPr txBox="1"/>
          <p:nvPr>
            <p:ph idx="1" type="body"/>
          </p:nvPr>
        </p:nvSpPr>
        <p:spPr>
          <a:xfrm>
            <a:off x="571500" y="1000125"/>
            <a:ext cx="82422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In reality, “big data” is relative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−"/>
            </a:pPr>
            <a:r>
              <a:rPr lang="en-US"/>
              <a:t>What is ‘big’ for </a:t>
            </a:r>
            <a:r>
              <a:rPr i="1" lang="en-US"/>
              <a:t>you</a:t>
            </a:r>
            <a:r>
              <a:rPr lang="en-US"/>
              <a:t>? Why?</a:t>
            </a:r>
            <a:endParaRPr/>
          </a:p>
          <a:p>
            <a:pPr indent="-1079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Volume, velocity, variety!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−"/>
            </a:pPr>
            <a:r>
              <a:rPr lang="en-US"/>
              <a:t>think: a million 1-KB files, versus one 1-TB file</a:t>
            </a:r>
            <a:endParaRPr/>
          </a:p>
        </p:txBody>
      </p:sp>
      <p:sp>
        <p:nvSpPr>
          <p:cNvPr id="144" name="Google Shape;144;p7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45" name="Google Shape;145;p7"/>
          <p:cNvCxnSpPr/>
          <p:nvPr/>
        </p:nvCxnSpPr>
        <p:spPr>
          <a:xfrm>
            <a:off x="3917576" y="584200"/>
            <a:ext cx="743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SG-Summer-School-Template">
  <a:themeElements>
    <a:clrScheme name="">
      <a:dk1>
        <a:srgbClr val="000000"/>
      </a:dk1>
      <a:lt1>
        <a:srgbClr val="FFFFFF"/>
      </a:lt1>
      <a:dk2>
        <a:srgbClr val="23005F"/>
      </a:dk2>
      <a:lt2>
        <a:srgbClr val="808080"/>
      </a:lt2>
      <a:accent1>
        <a:srgbClr val="C70000"/>
      </a:accent1>
      <a:accent2>
        <a:srgbClr val="5554FF"/>
      </a:accent2>
      <a:accent3>
        <a:srgbClr val="FFFFFF"/>
      </a:accent3>
      <a:accent4>
        <a:srgbClr val="000000"/>
      </a:accent4>
      <a:accent5>
        <a:srgbClr val="E0AAAA"/>
      </a:accent5>
      <a:accent6>
        <a:srgbClr val="4C4BE7"/>
      </a:accent6>
      <a:hlink>
        <a:srgbClr val="111A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