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39"/>
  </p:notesMasterIdLst>
  <p:handoutMasterIdLst>
    <p:handoutMasterId r:id="rId40"/>
  </p:handoutMasterIdLst>
  <p:sldIdLst>
    <p:sldId id="256" r:id="rId2"/>
    <p:sldId id="338" r:id="rId3"/>
    <p:sldId id="339" r:id="rId4"/>
    <p:sldId id="362" r:id="rId5"/>
    <p:sldId id="363" r:id="rId6"/>
    <p:sldId id="345" r:id="rId7"/>
    <p:sldId id="346" r:id="rId8"/>
    <p:sldId id="347" r:id="rId9"/>
    <p:sldId id="348" r:id="rId10"/>
    <p:sldId id="349" r:id="rId11"/>
    <p:sldId id="350" r:id="rId12"/>
    <p:sldId id="364" r:id="rId13"/>
    <p:sldId id="365" r:id="rId14"/>
    <p:sldId id="316" r:id="rId15"/>
    <p:sldId id="311" r:id="rId16"/>
    <p:sldId id="312" r:id="rId17"/>
    <p:sldId id="313" r:id="rId18"/>
    <p:sldId id="373" r:id="rId19"/>
    <p:sldId id="366" r:id="rId20"/>
    <p:sldId id="371" r:id="rId21"/>
    <p:sldId id="337" r:id="rId22"/>
    <p:sldId id="374" r:id="rId23"/>
    <p:sldId id="278" r:id="rId24"/>
    <p:sldId id="369" r:id="rId25"/>
    <p:sldId id="336" r:id="rId26"/>
    <p:sldId id="284" r:id="rId27"/>
    <p:sldId id="290" r:id="rId28"/>
    <p:sldId id="296" r:id="rId29"/>
    <p:sldId id="281" r:id="rId30"/>
    <p:sldId id="300" r:id="rId31"/>
    <p:sldId id="293" r:id="rId32"/>
    <p:sldId id="292" r:id="rId33"/>
    <p:sldId id="334" r:id="rId34"/>
    <p:sldId id="375" r:id="rId35"/>
    <p:sldId id="376" r:id="rId36"/>
    <p:sldId id="335" r:id="rId37"/>
    <p:sldId id="303" r:id="rId3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BF271"/>
    <a:srgbClr val="FBF376"/>
    <a:srgbClr val="E5C425"/>
    <a:srgbClr val="E3BF24"/>
    <a:srgbClr val="0000CC"/>
    <a:srgbClr val="9933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-1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56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D369797-1C59-464D-ACDE-13249FD92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54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91B45637-69C7-0342-8C1B-BCFCC90E0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68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Remove?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F0B424-566C-F640-983F-4CD948B73AFD}" type="slidenum">
              <a:rPr lang="en-US" sz="1200">
                <a:latin typeface="Times New Roman" charset="0"/>
              </a:rPr>
              <a:pPr eaLnBrk="1" hangingPunct="1"/>
              <a:t>18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48CB5D3-1DF3-2C4F-98D3-A582A3FFBEA3}" type="slidenum">
              <a:rPr lang="en-US" sz="1200">
                <a:latin typeface="Times New Roman" charset="0"/>
              </a:rPr>
              <a:pPr eaLnBrk="1" hangingPunct="1"/>
              <a:t>26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sg_logo_4c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"/>
            <a:ext cx="1393825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7700" y="3886200"/>
            <a:ext cx="81280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 sz="2400" baseline="0">
                <a:solidFill>
                  <a:schemeClr val="hlink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2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0A107-49D7-084C-8C36-CA270864F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4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114300"/>
            <a:ext cx="1943100" cy="590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700" y="114300"/>
            <a:ext cx="5676900" cy="590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F9940-017B-FB47-AEF7-9E8C516BC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1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68268-2FA2-DC40-A370-AE446C23F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1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D633E-E14D-6943-B2FE-1F4EB2EE2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7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1333500"/>
            <a:ext cx="381000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333500"/>
            <a:ext cx="381000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9CFDD-7D82-BB4A-A2D9-53B6E74FF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8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59C76-E620-1141-A68A-32A7C7237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09605-E1E5-2D47-91B4-1846F894B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9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D1D2B-0F7D-6E47-B44D-4243F8495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0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3F9B9-F1B5-3241-A7FE-F169FDDDF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FB6DA-4340-C749-8EAF-7B8F36CB6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5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28725" y="114300"/>
            <a:ext cx="6946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1333500"/>
            <a:ext cx="7772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-1266825" y="60086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cs typeface="Arial" charset="0"/>
            </a:endParaRPr>
          </a:p>
        </p:txBody>
      </p:sp>
      <p:sp>
        <p:nvSpPr>
          <p:cNvPr id="2519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4900" y="640080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>
                <a:solidFill>
                  <a:srgbClr val="FF8000"/>
                </a:solidFill>
              </a:defRPr>
            </a:lvl1pPr>
          </a:lstStyle>
          <a:p>
            <a:pPr>
              <a:defRPr/>
            </a:pPr>
            <a:fld id="{9168929B-5337-1448-9932-7468BBD94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16" descr="osg_logo_4c_wh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100"/>
            <a:ext cx="1393825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7"/>
          <p:cNvSpPr>
            <a:spLocks noGrp="1" noChangeArrowheads="1"/>
          </p:cNvSpPr>
          <p:nvPr/>
        </p:nvSpPr>
        <p:spPr bwMode="auto">
          <a:xfrm>
            <a:off x="0" y="6473825"/>
            <a:ext cx="22653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FF8000"/>
                </a:solidFill>
              </a:rPr>
              <a:t>OSG User School </a:t>
            </a:r>
            <a:r>
              <a:rPr lang="en-US" sz="1200" dirty="0" smtClean="0">
                <a:solidFill>
                  <a:srgbClr val="FF8000"/>
                </a:solidFill>
              </a:rPr>
              <a:t>2019</a:t>
            </a:r>
            <a:endParaRPr lang="en-US" sz="1200" dirty="0">
              <a:solidFill>
                <a:srgbClr val="FF8000"/>
              </a:solidFill>
            </a:endParaRPr>
          </a:p>
        </p:txBody>
      </p:sp>
      <p:sp>
        <p:nvSpPr>
          <p:cNvPr id="1032" name="Line 18"/>
          <p:cNvSpPr>
            <a:spLocks noChangeShapeType="1"/>
          </p:cNvSpPr>
          <p:nvPr/>
        </p:nvSpPr>
        <p:spPr bwMode="auto">
          <a:xfrm>
            <a:off x="525463" y="1155700"/>
            <a:ext cx="8618537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80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Times" charset="0"/>
        <a:buChar char="•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Symbol" charset="0"/>
        <a:buChar char=""/>
        <a:defRPr kumimoji="1" sz="28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§"/>
        <a:defRPr kumimoji="1" sz="24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ckoch5@wisc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latin typeface="Arial" charset="0"/>
                <a:ea typeface="ＭＳ Ｐゴシック" charset="0"/>
                <a:cs typeface="ＭＳ Ｐゴシック" charset="0"/>
              </a:rPr>
              <a:t>Putting It All Together: Optimizing Workflows</a:t>
            </a:r>
            <a:br>
              <a:rPr lang="en-US" sz="4000" b="1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4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512763" y="3886200"/>
            <a:ext cx="8128000" cy="17526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Christina Koch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ckoch5@wisc.edu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Research Computing Facilitators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University of Wisconsin - Madison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Workflow Drawing, v.1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290F7B-DEDD-8046-8FB8-9A53B215F0D4}" type="slidenum">
              <a:rPr lang="en-US" sz="1400">
                <a:solidFill>
                  <a:srgbClr val="FF8000"/>
                </a:solidFill>
              </a:rPr>
              <a:pPr/>
              <a:t>10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295650" y="1479550"/>
            <a:ext cx="2733675" cy="114141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2800" dirty="0"/>
              <a:t>data prep </a:t>
            </a:r>
            <a:r>
              <a:rPr lang="en-US" dirty="0"/>
              <a:t>(minutes)</a:t>
            </a:r>
          </a:p>
        </p:txBody>
      </p:sp>
      <p:sp>
        <p:nvSpPr>
          <p:cNvPr id="43012" name="Rounded Rectangle 18"/>
          <p:cNvSpPr>
            <a:spLocks noChangeArrowheads="1"/>
          </p:cNvSpPr>
          <p:nvPr/>
        </p:nvSpPr>
        <p:spPr bwMode="auto">
          <a:xfrm>
            <a:off x="3617913" y="3375025"/>
            <a:ext cx="2089150" cy="116681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 sz="2800"/>
              <a:t>processing</a:t>
            </a:r>
          </a:p>
          <a:p>
            <a:pPr algn="ctr">
              <a:buFontTx/>
              <a:buNone/>
            </a:pPr>
            <a:r>
              <a:rPr lang="en-US"/>
              <a:t>(days)</a:t>
            </a:r>
          </a:p>
        </p:txBody>
      </p:sp>
      <p:sp>
        <p:nvSpPr>
          <p:cNvPr id="43013" name="Rounded Rectangle 20"/>
          <p:cNvSpPr>
            <a:spLocks noChangeArrowheads="1"/>
          </p:cNvSpPr>
          <p:nvPr/>
        </p:nvSpPr>
        <p:spPr bwMode="auto">
          <a:xfrm>
            <a:off x="3151188" y="5216525"/>
            <a:ext cx="3022600" cy="1165225"/>
          </a:xfrm>
          <a:prstGeom prst="roundRect">
            <a:avLst>
              <a:gd name="adj" fmla="val 16667"/>
            </a:avLst>
          </a:prstGeom>
          <a:solidFill>
            <a:srgbClr val="4896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 sz="2800"/>
              <a:t>assess results</a:t>
            </a:r>
          </a:p>
          <a:p>
            <a:pPr algn="ctr">
              <a:buFontTx/>
              <a:buNone/>
            </a:pPr>
            <a:r>
              <a:rPr lang="en-US"/>
              <a:t>(minutes)</a:t>
            </a:r>
          </a:p>
        </p:txBody>
      </p:sp>
      <p:cxnSp>
        <p:nvCxnSpPr>
          <p:cNvPr id="43014" name="Straight Arrow Connector 29"/>
          <p:cNvCxnSpPr>
            <a:cxnSpLocks noChangeShapeType="1"/>
            <a:stCxn id="18" idx="2"/>
            <a:endCxn id="43012" idx="0"/>
          </p:cNvCxnSpPr>
          <p:nvPr/>
        </p:nvCxnSpPr>
        <p:spPr bwMode="auto">
          <a:xfrm>
            <a:off x="4662488" y="2620963"/>
            <a:ext cx="0" cy="754062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5" name="Straight Arrow Connector 32"/>
          <p:cNvCxnSpPr>
            <a:cxnSpLocks noChangeShapeType="1"/>
            <a:stCxn id="43012" idx="2"/>
          </p:cNvCxnSpPr>
          <p:nvPr/>
        </p:nvCxnSpPr>
        <p:spPr bwMode="auto">
          <a:xfrm>
            <a:off x="4662488" y="4541838"/>
            <a:ext cx="7937" cy="690562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66916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ounded Rectangle 18"/>
          <p:cNvSpPr>
            <a:spLocks noChangeArrowheads="1"/>
          </p:cNvSpPr>
          <p:nvPr/>
        </p:nvSpPr>
        <p:spPr bwMode="auto">
          <a:xfrm>
            <a:off x="5457825" y="3398838"/>
            <a:ext cx="2162175" cy="11668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process </a:t>
            </a:r>
            <a:r>
              <a:rPr lang="fr-FR"/>
              <a:t>’</a:t>
            </a:r>
            <a:r>
              <a:rPr lang="en-US" altLang="ja-JP"/>
              <a:t>99</a:t>
            </a:r>
            <a:r>
              <a:rPr lang="en-US"/>
              <a:t>’</a:t>
            </a:r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Workflow Drawing, v.2 (w/ HTC)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4900" y="6369050"/>
            <a:ext cx="4191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F9962EC-372A-5644-8FC2-107F74424129}" type="slidenum">
              <a:rPr lang="en-US" sz="1400">
                <a:solidFill>
                  <a:srgbClr val="FF8000"/>
                </a:solidFill>
              </a:rPr>
              <a:pPr/>
              <a:t>11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295650" y="1527175"/>
            <a:ext cx="2733675" cy="93186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dirty="0"/>
              <a:t>data prep/split</a:t>
            </a:r>
          </a:p>
          <a:p>
            <a:pPr algn="ctr">
              <a:buFontTx/>
              <a:buNone/>
              <a:defRPr/>
            </a:pPr>
            <a:endParaRPr lang="en-US" dirty="0"/>
          </a:p>
          <a:p>
            <a:pPr algn="ctr">
              <a:buFontTx/>
              <a:buNone/>
              <a:defRPr/>
            </a:pPr>
            <a:r>
              <a:rPr lang="en-US" sz="2000" dirty="0"/>
              <a:t> </a:t>
            </a:r>
          </a:p>
        </p:txBody>
      </p:sp>
      <p:sp>
        <p:nvSpPr>
          <p:cNvPr id="44037" name="Rounded Rectangle 6"/>
          <p:cNvSpPr>
            <a:spLocks noChangeArrowheads="1"/>
          </p:cNvSpPr>
          <p:nvPr/>
        </p:nvSpPr>
        <p:spPr bwMode="auto">
          <a:xfrm>
            <a:off x="2009775" y="3392488"/>
            <a:ext cx="1865313" cy="11652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process ‘0’</a:t>
            </a:r>
          </a:p>
        </p:txBody>
      </p:sp>
      <p:sp>
        <p:nvSpPr>
          <p:cNvPr id="44038" name="Rounded Rectangle 8"/>
          <p:cNvSpPr>
            <a:spLocks noChangeArrowheads="1"/>
          </p:cNvSpPr>
          <p:nvPr/>
        </p:nvSpPr>
        <p:spPr bwMode="auto">
          <a:xfrm>
            <a:off x="3311525" y="5151438"/>
            <a:ext cx="2749550" cy="1166812"/>
          </a:xfrm>
          <a:prstGeom prst="roundRect">
            <a:avLst>
              <a:gd name="adj" fmla="val 16667"/>
            </a:avLst>
          </a:prstGeom>
          <a:solidFill>
            <a:srgbClr val="4896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combine, assess results</a:t>
            </a:r>
            <a:endParaRPr lang="en-US" sz="1600"/>
          </a:p>
          <a:p>
            <a:pPr algn="ctr">
              <a:buFontTx/>
              <a:buNone/>
            </a:pPr>
            <a:endParaRPr lang="en-US" sz="1600"/>
          </a:p>
          <a:p>
            <a:pPr algn="ctr">
              <a:buFontTx/>
              <a:buNone/>
            </a:pPr>
            <a:r>
              <a:rPr lang="en-US" sz="2000"/>
              <a:t> 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810000" y="3006725"/>
            <a:ext cx="1720850" cy="1173163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8000" b="1" dirty="0">
                <a:solidFill>
                  <a:schemeClr val="accent6"/>
                </a:solidFill>
              </a:rPr>
              <a:t>. . .</a:t>
            </a:r>
          </a:p>
        </p:txBody>
      </p:sp>
      <p:cxnSp>
        <p:nvCxnSpPr>
          <p:cNvPr id="11" name="Straight Arrow Connector 10"/>
          <p:cNvCxnSpPr>
            <a:stCxn id="6" idx="2"/>
          </p:cNvCxnSpPr>
          <p:nvPr/>
        </p:nvCxnSpPr>
        <p:spPr bwMode="auto">
          <a:xfrm>
            <a:off x="4662488" y="2459038"/>
            <a:ext cx="996950" cy="1012825"/>
          </a:xfrm>
          <a:prstGeom prst="straightConnector1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041" name="Straight Arrow Connector 11"/>
          <p:cNvCxnSpPr>
            <a:cxnSpLocks noChangeShapeType="1"/>
            <a:stCxn id="6" idx="2"/>
          </p:cNvCxnSpPr>
          <p:nvPr/>
        </p:nvCxnSpPr>
        <p:spPr bwMode="auto">
          <a:xfrm flipH="1">
            <a:off x="3649664" y="2459038"/>
            <a:ext cx="1012824" cy="99695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681413" y="4516438"/>
            <a:ext cx="627062" cy="611187"/>
          </a:xfrm>
          <a:prstGeom prst="straightConnector1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043" name="Straight Arrow Connector 13"/>
          <p:cNvCxnSpPr>
            <a:cxnSpLocks noChangeShapeType="1"/>
          </p:cNvCxnSpPr>
          <p:nvPr/>
        </p:nvCxnSpPr>
        <p:spPr bwMode="auto">
          <a:xfrm flipH="1">
            <a:off x="5048250" y="4500563"/>
            <a:ext cx="579438" cy="642937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4" name="Straight Arrow Connector 14"/>
          <p:cNvCxnSpPr>
            <a:cxnSpLocks noChangeShapeType="1"/>
            <a:stCxn id="6" idx="2"/>
          </p:cNvCxnSpPr>
          <p:nvPr/>
        </p:nvCxnSpPr>
        <p:spPr bwMode="auto">
          <a:xfrm flipH="1">
            <a:off x="4083050" y="2459038"/>
            <a:ext cx="579438" cy="1157287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5" name="Straight Arrow Connector 15"/>
          <p:cNvCxnSpPr>
            <a:cxnSpLocks noChangeShapeType="1"/>
            <a:stCxn id="6" idx="2"/>
          </p:cNvCxnSpPr>
          <p:nvPr/>
        </p:nvCxnSpPr>
        <p:spPr bwMode="auto">
          <a:xfrm>
            <a:off x="4662488" y="2459038"/>
            <a:ext cx="561975" cy="1157287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6" name="Straight Arrow Connector 16"/>
          <p:cNvCxnSpPr>
            <a:cxnSpLocks noChangeShapeType="1"/>
            <a:stCxn id="6" idx="2"/>
          </p:cNvCxnSpPr>
          <p:nvPr/>
        </p:nvCxnSpPr>
        <p:spPr bwMode="auto">
          <a:xfrm>
            <a:off x="4662488" y="2459038"/>
            <a:ext cx="0" cy="120650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7" name="Rectangle 3"/>
          <p:cNvSpPr>
            <a:spLocks noChangeArrowheads="1"/>
          </p:cNvSpPr>
          <p:nvPr/>
        </p:nvSpPr>
        <p:spPr bwMode="auto">
          <a:xfrm>
            <a:off x="4592638" y="477361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 </a:t>
            </a:r>
          </a:p>
        </p:txBody>
      </p:sp>
      <p:sp>
        <p:nvSpPr>
          <p:cNvPr id="44048" name="Rectangle 22"/>
          <p:cNvSpPr>
            <a:spLocks noChangeArrowheads="1"/>
          </p:cNvSpPr>
          <p:nvPr/>
        </p:nvSpPr>
        <p:spPr bwMode="auto">
          <a:xfrm>
            <a:off x="6384925" y="45243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 </a:t>
            </a:r>
          </a:p>
        </p:txBody>
      </p:sp>
      <p:sp>
        <p:nvSpPr>
          <p:cNvPr id="44049" name="Rectangle 23"/>
          <p:cNvSpPr>
            <a:spLocks noChangeArrowheads="1"/>
          </p:cNvSpPr>
          <p:nvPr/>
        </p:nvSpPr>
        <p:spPr bwMode="auto">
          <a:xfrm>
            <a:off x="2838450" y="4532313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493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Pieces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main steps of the previous workflow? </a:t>
            </a:r>
          </a:p>
          <a:p>
            <a:pPr lvl="1"/>
            <a:r>
              <a:rPr lang="en-US" dirty="0" smtClean="0"/>
              <a:t>Splitting the data - probably a script?</a:t>
            </a:r>
          </a:p>
          <a:p>
            <a:pPr lvl="1"/>
            <a:r>
              <a:rPr lang="en-US" dirty="0" smtClean="0"/>
              <a:t>Jobs to process the data - need submit files, scripts, software, etc. </a:t>
            </a:r>
          </a:p>
          <a:p>
            <a:pPr lvl="1"/>
            <a:r>
              <a:rPr lang="en-US" dirty="0" smtClean="0"/>
              <a:t>Combining the data - probably another script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68268-2FA2-DC40-A370-AE446C23F38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44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Optimizing a Workflow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774700" y="1333500"/>
            <a:ext cx="8140700" cy="4876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Draw out the workflow, identify pieces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b="1" dirty="0" smtClean="0">
                <a:latin typeface="Arial" charset="0"/>
                <a:ea typeface="ＭＳ Ｐゴシック" charset="0"/>
                <a:cs typeface="ＭＳ Ｐゴシック" charset="0"/>
              </a:rPr>
              <a:t>Modular development: test and optimize *each piece*</a:t>
            </a:r>
          </a:p>
          <a:p>
            <a:pPr marL="914400" lvl="1" indent="-514350"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divide or consolidate ‘pieces’</a:t>
            </a:r>
          </a:p>
          <a:p>
            <a:pPr marL="914400" lvl="1" indent="-514350">
              <a:defRPr/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etermine resource requirements</a:t>
            </a:r>
          </a:p>
          <a:p>
            <a:pPr marL="914400" lvl="1" indent="-514350"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identify steps to be automated or checked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Put the pieces together gradually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Bonus features</a:t>
            </a:r>
          </a:p>
          <a:p>
            <a:pPr lvl="1"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Error proofing</a:t>
            </a:r>
          </a:p>
          <a:p>
            <a:pPr lvl="1"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Additional automation</a:t>
            </a:r>
            <a:endParaRPr lang="en-US" sz="2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B4FFD4-361F-084C-8118-621BD3EE9930}" type="slidenum">
              <a:rPr lang="en-US" sz="1400">
                <a:solidFill>
                  <a:srgbClr val="FF8000"/>
                </a:solidFill>
              </a:rPr>
              <a:pPr/>
              <a:t>13</a:t>
            </a:fld>
            <a:endParaRPr lang="en-US" sz="1400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23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ounded Rectangle 18"/>
          <p:cNvSpPr>
            <a:spLocks noChangeArrowheads="1"/>
          </p:cNvSpPr>
          <p:nvPr/>
        </p:nvSpPr>
        <p:spPr bwMode="auto">
          <a:xfrm>
            <a:off x="5457825" y="3398838"/>
            <a:ext cx="2162175" cy="11668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process ‘99’</a:t>
            </a:r>
          </a:p>
          <a:p>
            <a:pPr algn="ctr">
              <a:buFontTx/>
              <a:buNone/>
            </a:pPr>
            <a:r>
              <a:rPr lang="en-US" sz="2000"/>
              <a:t>(filter output)</a:t>
            </a: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To Get Here …</a:t>
            </a:r>
            <a:endParaRPr lang="en-US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4900" y="6369050"/>
            <a:ext cx="4191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FD5CC3-1C5D-D343-A22D-52C44A2E7A51}" type="slidenum">
              <a:rPr lang="en-US" sz="1400">
                <a:solidFill>
                  <a:srgbClr val="FF8000"/>
                </a:solidFill>
              </a:rPr>
              <a:pPr/>
              <a:t>14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295650" y="1527175"/>
            <a:ext cx="2733675" cy="93186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dirty="0"/>
              <a:t>(special transfer)</a:t>
            </a:r>
          </a:p>
          <a:p>
            <a:pPr algn="ctr">
              <a:buFontTx/>
              <a:buNone/>
              <a:defRPr/>
            </a:pPr>
            <a:r>
              <a:rPr lang="en-US" dirty="0"/>
              <a:t>file prep and split</a:t>
            </a:r>
          </a:p>
          <a:p>
            <a:pPr algn="ctr">
              <a:buFontTx/>
              <a:buNone/>
              <a:defRPr/>
            </a:pPr>
            <a:r>
              <a:rPr lang="en-US" sz="2000" dirty="0"/>
              <a:t>(POST-RETRY)</a:t>
            </a:r>
          </a:p>
        </p:txBody>
      </p:sp>
      <p:sp>
        <p:nvSpPr>
          <p:cNvPr id="17413" name="Rounded Rectangle 6"/>
          <p:cNvSpPr>
            <a:spLocks noChangeArrowheads="1"/>
          </p:cNvSpPr>
          <p:nvPr/>
        </p:nvSpPr>
        <p:spPr bwMode="auto">
          <a:xfrm>
            <a:off x="2009775" y="3392488"/>
            <a:ext cx="1865313" cy="11652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process ‘0’</a:t>
            </a:r>
          </a:p>
          <a:p>
            <a:pPr algn="ctr">
              <a:buFontTx/>
              <a:buNone/>
            </a:pPr>
            <a:r>
              <a:rPr lang="en-US" sz="2000"/>
              <a:t>(filter output)</a:t>
            </a:r>
          </a:p>
        </p:txBody>
      </p:sp>
      <p:sp>
        <p:nvSpPr>
          <p:cNvPr id="17414" name="Rounded Rectangle 8"/>
          <p:cNvSpPr>
            <a:spLocks noChangeArrowheads="1"/>
          </p:cNvSpPr>
          <p:nvPr/>
        </p:nvSpPr>
        <p:spPr bwMode="auto">
          <a:xfrm>
            <a:off x="3311525" y="5151438"/>
            <a:ext cx="2749550" cy="1166812"/>
          </a:xfrm>
          <a:prstGeom prst="roundRect">
            <a:avLst>
              <a:gd name="adj" fmla="val 16667"/>
            </a:avLst>
          </a:prstGeom>
          <a:solidFill>
            <a:srgbClr val="4896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combine, transform results</a:t>
            </a:r>
            <a:endParaRPr lang="en-US" sz="1600"/>
          </a:p>
          <a:p>
            <a:pPr algn="ctr">
              <a:buFontTx/>
              <a:buNone/>
            </a:pPr>
            <a:endParaRPr lang="en-US" sz="1600"/>
          </a:p>
          <a:p>
            <a:pPr algn="ctr">
              <a:buFontTx/>
              <a:buNone/>
            </a:pPr>
            <a:r>
              <a:rPr lang="en-US" sz="2000"/>
              <a:t>(POST-RETRY)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810000" y="3006725"/>
            <a:ext cx="1720850" cy="1173163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8000" b="1" dirty="0">
                <a:solidFill>
                  <a:schemeClr val="accent6"/>
                </a:solidFill>
              </a:rPr>
              <a:t>. . .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662488" y="2792413"/>
            <a:ext cx="996950" cy="679450"/>
          </a:xfrm>
          <a:prstGeom prst="straightConnector1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417" name="Straight Arrow Connector 11"/>
          <p:cNvCxnSpPr>
            <a:cxnSpLocks noChangeShapeType="1"/>
          </p:cNvCxnSpPr>
          <p:nvPr/>
        </p:nvCxnSpPr>
        <p:spPr bwMode="auto">
          <a:xfrm flipH="1">
            <a:off x="3649663" y="2792413"/>
            <a:ext cx="1012825" cy="663575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681413" y="4516438"/>
            <a:ext cx="627062" cy="611187"/>
          </a:xfrm>
          <a:prstGeom prst="straightConnector1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419" name="Straight Arrow Connector 13"/>
          <p:cNvCxnSpPr>
            <a:cxnSpLocks noChangeShapeType="1"/>
          </p:cNvCxnSpPr>
          <p:nvPr/>
        </p:nvCxnSpPr>
        <p:spPr bwMode="auto">
          <a:xfrm flipH="1">
            <a:off x="5048250" y="4500563"/>
            <a:ext cx="579438" cy="642937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0" name="Straight Arrow Connector 14"/>
          <p:cNvCxnSpPr>
            <a:cxnSpLocks noChangeShapeType="1"/>
          </p:cNvCxnSpPr>
          <p:nvPr/>
        </p:nvCxnSpPr>
        <p:spPr bwMode="auto">
          <a:xfrm flipH="1">
            <a:off x="4083050" y="2792413"/>
            <a:ext cx="579438" cy="823912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1" name="Straight Arrow Connector 15"/>
          <p:cNvCxnSpPr>
            <a:cxnSpLocks noChangeShapeType="1"/>
          </p:cNvCxnSpPr>
          <p:nvPr/>
        </p:nvCxnSpPr>
        <p:spPr bwMode="auto">
          <a:xfrm>
            <a:off x="4662488" y="2792413"/>
            <a:ext cx="561975" cy="823912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2" name="Straight Arrow Connector 16"/>
          <p:cNvCxnSpPr>
            <a:cxnSpLocks noChangeShapeType="1"/>
          </p:cNvCxnSpPr>
          <p:nvPr/>
        </p:nvCxnSpPr>
        <p:spPr bwMode="auto">
          <a:xfrm>
            <a:off x="4662488" y="2792413"/>
            <a:ext cx="0" cy="873125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5851525" y="1511300"/>
            <a:ext cx="2284413" cy="1033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    1 GB RAM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    2 GB Disk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 1.5 hours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750" y="3495675"/>
            <a:ext cx="2282825" cy="1366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dirty="0">
                <a:solidFill>
                  <a:schemeClr val="accent6"/>
                </a:solidFill>
              </a:rPr>
              <a:t>100 MB RAM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dirty="0">
                <a:solidFill>
                  <a:schemeClr val="accent6"/>
                </a:solidFill>
              </a:rPr>
              <a:t>500 MB Disk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dirty="0">
                <a:solidFill>
                  <a:schemeClr val="accent6"/>
                </a:solidFill>
              </a:rPr>
              <a:t>  40 min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dirty="0">
                <a:solidFill>
                  <a:schemeClr val="accent6"/>
                </a:solidFill>
              </a:rPr>
              <a:t>(each)</a:t>
            </a:r>
          </a:p>
        </p:txBody>
      </p:sp>
      <p:sp>
        <p:nvSpPr>
          <p:cNvPr id="17425" name="TextBox 20"/>
          <p:cNvSpPr txBox="1">
            <a:spLocks noChangeArrowheads="1"/>
          </p:cNvSpPr>
          <p:nvPr/>
        </p:nvSpPr>
        <p:spPr bwMode="auto">
          <a:xfrm>
            <a:off x="6084888" y="5216525"/>
            <a:ext cx="228282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>
                <a:solidFill>
                  <a:srgbClr val="328038"/>
                </a:solidFill>
              </a:rPr>
              <a:t>300 MB RAM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>
                <a:solidFill>
                  <a:srgbClr val="328038"/>
                </a:solidFill>
              </a:rPr>
              <a:t>    1 GB Disk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>
                <a:solidFill>
                  <a:srgbClr val="328038"/>
                </a:solidFill>
              </a:rPr>
              <a:t>  15 min</a:t>
            </a:r>
          </a:p>
        </p:txBody>
      </p:sp>
      <p:sp>
        <p:nvSpPr>
          <p:cNvPr id="17426" name="Rectangle 3"/>
          <p:cNvSpPr>
            <a:spLocks noChangeArrowheads="1"/>
          </p:cNvSpPr>
          <p:nvPr/>
        </p:nvSpPr>
        <p:spPr bwMode="auto">
          <a:xfrm>
            <a:off x="4243388" y="4773613"/>
            <a:ext cx="882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(PRE)</a:t>
            </a:r>
          </a:p>
        </p:txBody>
      </p:sp>
      <p:sp>
        <p:nvSpPr>
          <p:cNvPr id="17427" name="Rectangle 22"/>
          <p:cNvSpPr>
            <a:spLocks noChangeArrowheads="1"/>
          </p:cNvSpPr>
          <p:nvPr/>
        </p:nvSpPr>
        <p:spPr bwMode="auto">
          <a:xfrm>
            <a:off x="5481638" y="4524375"/>
            <a:ext cx="199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(POST-RETRY)</a:t>
            </a:r>
          </a:p>
        </p:txBody>
      </p:sp>
      <p:sp>
        <p:nvSpPr>
          <p:cNvPr id="17428" name="Rectangle 23"/>
          <p:cNvSpPr>
            <a:spLocks noChangeArrowheads="1"/>
          </p:cNvSpPr>
          <p:nvPr/>
        </p:nvSpPr>
        <p:spPr bwMode="auto">
          <a:xfrm>
            <a:off x="1936750" y="4532313"/>
            <a:ext cx="1989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(POST-RETRY)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ounded Rectangle 18"/>
          <p:cNvSpPr>
            <a:spLocks noChangeArrowheads="1"/>
          </p:cNvSpPr>
          <p:nvPr/>
        </p:nvSpPr>
        <p:spPr bwMode="auto">
          <a:xfrm>
            <a:off x="5457825" y="3398838"/>
            <a:ext cx="2162175" cy="11668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process ‘99’</a:t>
            </a:r>
          </a:p>
          <a:p>
            <a:pPr algn="ctr">
              <a:buFontTx/>
              <a:buNone/>
            </a:pPr>
            <a:r>
              <a:rPr lang="en-US" sz="2000"/>
              <a:t>(filter output)</a:t>
            </a: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Start Here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4900" y="6369050"/>
            <a:ext cx="4191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31BFFA-E224-D54B-B723-5CCF08C64686}" type="slidenum">
              <a:rPr lang="en-US" sz="1400">
                <a:solidFill>
                  <a:srgbClr val="FF8000"/>
                </a:solidFill>
              </a:rPr>
              <a:pPr/>
              <a:t>15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18436" name="Rounded Rectangle 6"/>
          <p:cNvSpPr>
            <a:spLocks noChangeArrowheads="1"/>
          </p:cNvSpPr>
          <p:nvPr/>
        </p:nvSpPr>
        <p:spPr bwMode="auto">
          <a:xfrm>
            <a:off x="2009775" y="3392488"/>
            <a:ext cx="1865313" cy="11652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process ‘0’</a:t>
            </a:r>
          </a:p>
          <a:p>
            <a:pPr algn="ctr">
              <a:buFontTx/>
              <a:buNone/>
            </a:pPr>
            <a:r>
              <a:rPr lang="en-US" sz="2000"/>
              <a:t>(filter output)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810000" y="3006725"/>
            <a:ext cx="1720850" cy="1173163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8000" b="1" dirty="0">
                <a:solidFill>
                  <a:schemeClr val="accent6"/>
                </a:solidFill>
              </a:rPr>
              <a:t>. . .</a:t>
            </a:r>
          </a:p>
        </p:txBody>
      </p:sp>
      <p:sp>
        <p:nvSpPr>
          <p:cNvPr id="18438" name="Rectangle 22"/>
          <p:cNvSpPr>
            <a:spLocks noChangeArrowheads="1"/>
          </p:cNvSpPr>
          <p:nvPr/>
        </p:nvSpPr>
        <p:spPr bwMode="auto">
          <a:xfrm>
            <a:off x="6384925" y="45243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 </a:t>
            </a:r>
          </a:p>
        </p:txBody>
      </p:sp>
      <p:sp>
        <p:nvSpPr>
          <p:cNvPr id="18439" name="Rectangle 23"/>
          <p:cNvSpPr>
            <a:spLocks noChangeArrowheads="1"/>
          </p:cNvSpPr>
          <p:nvPr/>
        </p:nvSpPr>
        <p:spPr bwMode="auto">
          <a:xfrm>
            <a:off x="2838450" y="4532313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0360" y="1286018"/>
            <a:ext cx="5367347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Start </a:t>
            </a:r>
            <a:r>
              <a:rPr lang="en-US" dirty="0"/>
              <a:t>with </a:t>
            </a:r>
            <a:r>
              <a:rPr lang="en-US" b="1" dirty="0" smtClean="0"/>
              <a:t>one </a:t>
            </a:r>
            <a:r>
              <a:rPr lang="en-US" dirty="0" smtClean="0"/>
              <a:t>piece </a:t>
            </a:r>
            <a:r>
              <a:rPr lang="en-US" dirty="0"/>
              <a:t>of the workflow and apply the testing/optimization ideas from the previous </a:t>
            </a:r>
            <a:r>
              <a:rPr lang="en-US" dirty="0" smtClean="0"/>
              <a:t>presentation (one job, small test, scale test)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ounded Rectangle 18"/>
          <p:cNvSpPr>
            <a:spLocks noChangeArrowheads="1"/>
          </p:cNvSpPr>
          <p:nvPr/>
        </p:nvSpPr>
        <p:spPr bwMode="auto">
          <a:xfrm>
            <a:off x="5457825" y="3398838"/>
            <a:ext cx="2162175" cy="1166812"/>
          </a:xfrm>
          <a:prstGeom prst="roundRect">
            <a:avLst>
              <a:gd name="adj" fmla="val 16667"/>
            </a:avLst>
          </a:prstGeom>
          <a:solidFill>
            <a:schemeClr val="accent2">
              <a:alpha val="60000"/>
            </a:schemeClr>
          </a:solidFill>
          <a:ln>
            <a:noFill/>
          </a:ln>
          <a:extLst/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process ‘99’</a:t>
            </a:r>
          </a:p>
          <a:p>
            <a:pPr algn="ctr">
              <a:buFontTx/>
              <a:buNone/>
            </a:pPr>
            <a:r>
              <a:rPr lang="en-US" sz="2000"/>
              <a:t>(filter output)</a:t>
            </a:r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Test Another Step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4900" y="6369050"/>
            <a:ext cx="4191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FB3101-577D-3F4E-9788-02A4D03B2E87}" type="slidenum">
              <a:rPr lang="en-US" sz="1400">
                <a:solidFill>
                  <a:srgbClr val="FF8000"/>
                </a:solidFill>
              </a:rPr>
              <a:pPr/>
              <a:t>16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19460" name="Rounded Rectangle 6"/>
          <p:cNvSpPr>
            <a:spLocks noChangeArrowheads="1"/>
          </p:cNvSpPr>
          <p:nvPr/>
        </p:nvSpPr>
        <p:spPr bwMode="auto">
          <a:xfrm>
            <a:off x="2009775" y="3392488"/>
            <a:ext cx="1865313" cy="1165225"/>
          </a:xfrm>
          <a:prstGeom prst="roundRect">
            <a:avLst>
              <a:gd name="adj" fmla="val 16667"/>
            </a:avLst>
          </a:prstGeom>
          <a:solidFill>
            <a:schemeClr val="accent2">
              <a:alpha val="60000"/>
            </a:schemeClr>
          </a:solidFill>
          <a:ln>
            <a:noFill/>
          </a:ln>
          <a:extLst/>
        </p:spPr>
        <p:txBody>
          <a:bodyPr/>
          <a:lstStyle/>
          <a:p>
            <a:pPr algn="ctr">
              <a:buFontTx/>
              <a:buNone/>
            </a:pPr>
            <a:r>
              <a:rPr lang="en-US" dirty="0"/>
              <a:t>process ‘0’</a:t>
            </a:r>
          </a:p>
          <a:p>
            <a:pPr algn="ctr">
              <a:buFontTx/>
              <a:buNone/>
            </a:pPr>
            <a:r>
              <a:rPr lang="en-US" sz="2000" dirty="0"/>
              <a:t>(filter output)</a:t>
            </a:r>
          </a:p>
        </p:txBody>
      </p:sp>
      <p:sp>
        <p:nvSpPr>
          <p:cNvPr id="19461" name="Rounded Rectangle 8"/>
          <p:cNvSpPr>
            <a:spLocks noChangeArrowheads="1"/>
          </p:cNvSpPr>
          <p:nvPr/>
        </p:nvSpPr>
        <p:spPr bwMode="auto">
          <a:xfrm>
            <a:off x="3311525" y="5151438"/>
            <a:ext cx="2749550" cy="1166812"/>
          </a:xfrm>
          <a:prstGeom prst="roundRect">
            <a:avLst>
              <a:gd name="adj" fmla="val 16667"/>
            </a:avLst>
          </a:prstGeom>
          <a:solidFill>
            <a:srgbClr val="4896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combine, assess results</a:t>
            </a:r>
            <a:endParaRPr lang="en-US" sz="1600"/>
          </a:p>
          <a:p>
            <a:pPr algn="ctr">
              <a:buFontTx/>
              <a:buNone/>
            </a:pPr>
            <a:endParaRPr lang="en-US" sz="1600"/>
          </a:p>
          <a:p>
            <a:pPr algn="ctr">
              <a:buFontTx/>
              <a:buNone/>
            </a:pPr>
            <a:r>
              <a:rPr lang="en-US" sz="2000"/>
              <a:t> 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810000" y="3006725"/>
            <a:ext cx="1720850" cy="1173163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8000" b="1" dirty="0">
                <a:solidFill>
                  <a:schemeClr val="accent6"/>
                </a:solidFill>
              </a:rPr>
              <a:t>. . .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681413" y="4516438"/>
            <a:ext cx="627062" cy="611187"/>
          </a:xfrm>
          <a:prstGeom prst="straightConnector1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464" name="Straight Arrow Connector 13"/>
          <p:cNvCxnSpPr>
            <a:cxnSpLocks noChangeShapeType="1"/>
          </p:cNvCxnSpPr>
          <p:nvPr/>
        </p:nvCxnSpPr>
        <p:spPr bwMode="auto">
          <a:xfrm flipH="1">
            <a:off x="5048250" y="4500563"/>
            <a:ext cx="579438" cy="642937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5" name="Rectangle 3"/>
          <p:cNvSpPr>
            <a:spLocks noChangeArrowheads="1"/>
          </p:cNvSpPr>
          <p:nvPr/>
        </p:nvSpPr>
        <p:spPr bwMode="auto">
          <a:xfrm>
            <a:off x="4592638" y="477361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 </a:t>
            </a:r>
          </a:p>
        </p:txBody>
      </p:sp>
      <p:sp>
        <p:nvSpPr>
          <p:cNvPr id="19466" name="Rectangle 22"/>
          <p:cNvSpPr>
            <a:spLocks noChangeArrowheads="1"/>
          </p:cNvSpPr>
          <p:nvPr/>
        </p:nvSpPr>
        <p:spPr bwMode="auto">
          <a:xfrm>
            <a:off x="6384925" y="45243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 </a:t>
            </a:r>
          </a:p>
        </p:txBody>
      </p:sp>
      <p:sp>
        <p:nvSpPr>
          <p:cNvPr id="19467" name="Rectangle 23"/>
          <p:cNvSpPr>
            <a:spLocks noChangeArrowheads="1"/>
          </p:cNvSpPr>
          <p:nvPr/>
        </p:nvSpPr>
        <p:spPr bwMode="auto">
          <a:xfrm>
            <a:off x="2838450" y="4532313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ounded Rectangle 18"/>
          <p:cNvSpPr>
            <a:spLocks noChangeArrowheads="1"/>
          </p:cNvSpPr>
          <p:nvPr/>
        </p:nvSpPr>
        <p:spPr bwMode="auto">
          <a:xfrm>
            <a:off x="5457825" y="3398838"/>
            <a:ext cx="2162175" cy="1166812"/>
          </a:xfrm>
          <a:prstGeom prst="roundRect">
            <a:avLst>
              <a:gd name="adj" fmla="val 16667"/>
            </a:avLst>
          </a:prstGeom>
          <a:solidFill>
            <a:schemeClr val="accent2">
              <a:alpha val="60000"/>
            </a:schemeClr>
          </a:solidFill>
          <a:ln>
            <a:noFill/>
          </a:ln>
          <a:extLst/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process ‘99’</a:t>
            </a:r>
          </a:p>
          <a:p>
            <a:pPr algn="ctr">
              <a:buFontTx/>
              <a:buNone/>
            </a:pPr>
            <a:r>
              <a:rPr lang="en-US" sz="2000"/>
              <a:t>(filter output)</a:t>
            </a: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And Another Step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4900" y="6369050"/>
            <a:ext cx="4191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3AE8FD-471B-124D-A0EB-3188A9052BBD}" type="slidenum">
              <a:rPr lang="en-US" sz="1400">
                <a:solidFill>
                  <a:srgbClr val="FF8000"/>
                </a:solidFill>
              </a:rPr>
              <a:pPr/>
              <a:t>17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295650" y="1527175"/>
            <a:ext cx="2733675" cy="93186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dirty="0"/>
              <a:t> prep conditions and/or split data</a:t>
            </a:r>
          </a:p>
          <a:p>
            <a:pPr algn="ctr">
              <a:buFontTx/>
              <a:buNone/>
              <a:defRPr/>
            </a:pPr>
            <a:endParaRPr lang="en-US" dirty="0"/>
          </a:p>
          <a:p>
            <a:pPr algn="ctr">
              <a:buFontTx/>
              <a:buNone/>
              <a:defRPr/>
            </a:pPr>
            <a:r>
              <a:rPr lang="en-US" sz="2000" dirty="0"/>
              <a:t> </a:t>
            </a:r>
          </a:p>
        </p:txBody>
      </p:sp>
      <p:sp>
        <p:nvSpPr>
          <p:cNvPr id="20485" name="Rounded Rectangle 6"/>
          <p:cNvSpPr>
            <a:spLocks noChangeArrowheads="1"/>
          </p:cNvSpPr>
          <p:nvPr/>
        </p:nvSpPr>
        <p:spPr bwMode="auto">
          <a:xfrm>
            <a:off x="2009775" y="3392488"/>
            <a:ext cx="1865313" cy="1165225"/>
          </a:xfrm>
          <a:prstGeom prst="roundRect">
            <a:avLst>
              <a:gd name="adj" fmla="val 16667"/>
            </a:avLst>
          </a:prstGeom>
          <a:solidFill>
            <a:schemeClr val="accent2">
              <a:alpha val="60000"/>
            </a:schemeClr>
          </a:solidFill>
          <a:ln>
            <a:noFill/>
          </a:ln>
          <a:extLst/>
        </p:spPr>
        <p:txBody>
          <a:bodyPr/>
          <a:lstStyle/>
          <a:p>
            <a:pPr algn="ctr">
              <a:buFontTx/>
              <a:buNone/>
            </a:pPr>
            <a:r>
              <a:rPr lang="en-US" dirty="0"/>
              <a:t>process ‘0’</a:t>
            </a:r>
          </a:p>
          <a:p>
            <a:pPr algn="ctr">
              <a:buFontTx/>
              <a:buNone/>
            </a:pPr>
            <a:r>
              <a:rPr lang="en-US" sz="2000" dirty="0"/>
              <a:t>(filter output)</a:t>
            </a:r>
          </a:p>
        </p:txBody>
      </p:sp>
      <p:sp>
        <p:nvSpPr>
          <p:cNvPr id="20486" name="Rounded Rectangle 8"/>
          <p:cNvSpPr>
            <a:spLocks noChangeArrowheads="1"/>
          </p:cNvSpPr>
          <p:nvPr/>
        </p:nvSpPr>
        <p:spPr bwMode="auto">
          <a:xfrm>
            <a:off x="3311525" y="5151438"/>
            <a:ext cx="2749550" cy="1166812"/>
          </a:xfrm>
          <a:prstGeom prst="roundRect">
            <a:avLst>
              <a:gd name="adj" fmla="val 16667"/>
            </a:avLst>
          </a:prstGeom>
          <a:solidFill>
            <a:srgbClr val="48964F">
              <a:alpha val="60000"/>
            </a:srgbClr>
          </a:solidFill>
          <a:ln>
            <a:noFill/>
          </a:ln>
          <a:extLst/>
        </p:spPr>
        <p:txBody>
          <a:bodyPr/>
          <a:lstStyle/>
          <a:p>
            <a:pPr algn="ctr">
              <a:buFontTx/>
              <a:buNone/>
            </a:pPr>
            <a:r>
              <a:rPr lang="en-US" dirty="0"/>
              <a:t>combine, assess results</a:t>
            </a:r>
            <a:endParaRPr lang="en-US" sz="1600" dirty="0"/>
          </a:p>
          <a:p>
            <a:pPr algn="ctr">
              <a:buFontTx/>
              <a:buNone/>
            </a:pPr>
            <a:endParaRPr lang="en-US" sz="1600" dirty="0"/>
          </a:p>
          <a:p>
            <a:pPr algn="ctr">
              <a:buFontTx/>
              <a:buNone/>
            </a:pPr>
            <a:r>
              <a:rPr lang="en-US" sz="2000" dirty="0"/>
              <a:t> 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810000" y="3006725"/>
            <a:ext cx="1720850" cy="1173163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8000" b="1" dirty="0">
                <a:solidFill>
                  <a:schemeClr val="accent6"/>
                </a:solidFill>
              </a:rPr>
              <a:t>. . .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662488" y="2792413"/>
            <a:ext cx="996950" cy="679450"/>
          </a:xfrm>
          <a:prstGeom prst="straightConnector1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489" name="Straight Arrow Connector 11"/>
          <p:cNvCxnSpPr>
            <a:cxnSpLocks noChangeShapeType="1"/>
          </p:cNvCxnSpPr>
          <p:nvPr/>
        </p:nvCxnSpPr>
        <p:spPr bwMode="auto">
          <a:xfrm flipH="1">
            <a:off x="3649663" y="2792413"/>
            <a:ext cx="1012825" cy="663575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681413" y="4516438"/>
            <a:ext cx="627062" cy="611187"/>
          </a:xfrm>
          <a:prstGeom prst="straightConnector1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491" name="Straight Arrow Connector 13"/>
          <p:cNvCxnSpPr>
            <a:cxnSpLocks noChangeShapeType="1"/>
          </p:cNvCxnSpPr>
          <p:nvPr/>
        </p:nvCxnSpPr>
        <p:spPr bwMode="auto">
          <a:xfrm flipH="1">
            <a:off x="5048250" y="4500563"/>
            <a:ext cx="579438" cy="642937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2" name="Straight Arrow Connector 14"/>
          <p:cNvCxnSpPr>
            <a:cxnSpLocks noChangeShapeType="1"/>
          </p:cNvCxnSpPr>
          <p:nvPr/>
        </p:nvCxnSpPr>
        <p:spPr bwMode="auto">
          <a:xfrm flipH="1">
            <a:off x="4083050" y="2792413"/>
            <a:ext cx="579438" cy="823912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3" name="Straight Arrow Connector 15"/>
          <p:cNvCxnSpPr>
            <a:cxnSpLocks noChangeShapeType="1"/>
          </p:cNvCxnSpPr>
          <p:nvPr/>
        </p:nvCxnSpPr>
        <p:spPr bwMode="auto">
          <a:xfrm>
            <a:off x="4662488" y="2792413"/>
            <a:ext cx="561975" cy="823912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4" name="Straight Arrow Connector 16"/>
          <p:cNvCxnSpPr>
            <a:cxnSpLocks noChangeShapeType="1"/>
          </p:cNvCxnSpPr>
          <p:nvPr/>
        </p:nvCxnSpPr>
        <p:spPr bwMode="auto">
          <a:xfrm>
            <a:off x="4662488" y="2792413"/>
            <a:ext cx="0" cy="873125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5" name="Rectangle 3"/>
          <p:cNvSpPr>
            <a:spLocks noChangeArrowheads="1"/>
          </p:cNvSpPr>
          <p:nvPr/>
        </p:nvSpPr>
        <p:spPr bwMode="auto">
          <a:xfrm>
            <a:off x="4592638" y="477361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 </a:t>
            </a:r>
          </a:p>
        </p:txBody>
      </p:sp>
      <p:sp>
        <p:nvSpPr>
          <p:cNvPr id="20496" name="Rectangle 22"/>
          <p:cNvSpPr>
            <a:spLocks noChangeArrowheads="1"/>
          </p:cNvSpPr>
          <p:nvPr/>
        </p:nvSpPr>
        <p:spPr bwMode="auto">
          <a:xfrm>
            <a:off x="6384925" y="45243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 </a:t>
            </a:r>
          </a:p>
        </p:txBody>
      </p:sp>
      <p:sp>
        <p:nvSpPr>
          <p:cNvPr id="20497" name="Rectangle 23"/>
          <p:cNvSpPr>
            <a:spLocks noChangeArrowheads="1"/>
          </p:cNvSpPr>
          <p:nvPr/>
        </p:nvSpPr>
        <p:spPr bwMode="auto">
          <a:xfrm>
            <a:off x="2838450" y="4532313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ounded Rectangle 18"/>
          <p:cNvSpPr>
            <a:spLocks noChangeArrowheads="1"/>
          </p:cNvSpPr>
          <p:nvPr/>
        </p:nvSpPr>
        <p:spPr bwMode="auto">
          <a:xfrm>
            <a:off x="5457825" y="3398838"/>
            <a:ext cx="2162175" cy="11668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process ‘99’</a:t>
            </a:r>
          </a:p>
          <a:p>
            <a:pPr algn="ctr">
              <a:buFontTx/>
              <a:buNone/>
            </a:pPr>
            <a:r>
              <a:rPr lang="en-US" sz="2000"/>
              <a:t>(filter output)</a:t>
            </a:r>
          </a:p>
        </p:txBody>
      </p:sp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End Up with This</a:t>
            </a:r>
            <a:endParaRPr lang="en-US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4900" y="6369050"/>
            <a:ext cx="4191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1FDD31-5F9C-E74B-93A9-61C5697AD8D0}" type="slidenum">
              <a:rPr lang="en-US" sz="1400">
                <a:solidFill>
                  <a:srgbClr val="FF8000"/>
                </a:solidFill>
              </a:rPr>
              <a:pPr/>
              <a:t>18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295650" y="1527175"/>
            <a:ext cx="2733675" cy="93186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dirty="0"/>
              <a:t>(special transfer)</a:t>
            </a:r>
          </a:p>
          <a:p>
            <a:pPr algn="ctr">
              <a:buFontTx/>
              <a:buNone/>
              <a:defRPr/>
            </a:pPr>
            <a:r>
              <a:rPr lang="en-US" dirty="0"/>
              <a:t>file prep and </a:t>
            </a:r>
            <a:r>
              <a:rPr lang="en-US" dirty="0" smtClean="0"/>
              <a:t>split</a:t>
            </a:r>
            <a:endParaRPr lang="en-US" dirty="0"/>
          </a:p>
        </p:txBody>
      </p:sp>
      <p:sp>
        <p:nvSpPr>
          <p:cNvPr id="47109" name="Rounded Rectangle 6"/>
          <p:cNvSpPr>
            <a:spLocks noChangeArrowheads="1"/>
          </p:cNvSpPr>
          <p:nvPr/>
        </p:nvSpPr>
        <p:spPr bwMode="auto">
          <a:xfrm>
            <a:off x="2009775" y="3392488"/>
            <a:ext cx="1865313" cy="11652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process ‘0’</a:t>
            </a:r>
          </a:p>
          <a:p>
            <a:pPr algn="ctr">
              <a:buFontTx/>
              <a:buNone/>
            </a:pPr>
            <a:r>
              <a:rPr lang="en-US" sz="2000"/>
              <a:t>(filter output)</a:t>
            </a:r>
          </a:p>
        </p:txBody>
      </p:sp>
      <p:sp>
        <p:nvSpPr>
          <p:cNvPr id="47110" name="Rounded Rectangle 8"/>
          <p:cNvSpPr>
            <a:spLocks noChangeArrowheads="1"/>
          </p:cNvSpPr>
          <p:nvPr/>
        </p:nvSpPr>
        <p:spPr bwMode="auto">
          <a:xfrm>
            <a:off x="3311525" y="5151438"/>
            <a:ext cx="2749550" cy="1166812"/>
          </a:xfrm>
          <a:prstGeom prst="roundRect">
            <a:avLst>
              <a:gd name="adj" fmla="val 16667"/>
            </a:avLst>
          </a:prstGeom>
          <a:solidFill>
            <a:srgbClr val="4896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 dirty="0"/>
              <a:t>combine, transform results</a:t>
            </a:r>
            <a:endParaRPr lang="en-US" sz="1600" dirty="0"/>
          </a:p>
          <a:p>
            <a:pPr algn="ctr">
              <a:buFontTx/>
              <a:buNone/>
            </a:pP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3810000" y="3006725"/>
            <a:ext cx="1720850" cy="1173163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8000" b="1" dirty="0">
                <a:solidFill>
                  <a:schemeClr val="accent6"/>
                </a:solidFill>
              </a:rPr>
              <a:t>. . 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51525" y="1511300"/>
            <a:ext cx="2284413" cy="1033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    1 GB RAM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    2 GB Disk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 1.5 hours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750" y="3495675"/>
            <a:ext cx="2282825" cy="1366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dirty="0">
                <a:solidFill>
                  <a:schemeClr val="accent6"/>
                </a:solidFill>
              </a:rPr>
              <a:t>100 MB RAM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dirty="0">
                <a:solidFill>
                  <a:schemeClr val="accent6"/>
                </a:solidFill>
              </a:rPr>
              <a:t>500 MB Disk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dirty="0">
                <a:solidFill>
                  <a:schemeClr val="accent6"/>
                </a:solidFill>
              </a:rPr>
              <a:t>  40 min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dirty="0">
                <a:solidFill>
                  <a:schemeClr val="accent6"/>
                </a:solidFill>
              </a:rPr>
              <a:t>(each)</a:t>
            </a:r>
          </a:p>
        </p:txBody>
      </p:sp>
      <p:sp>
        <p:nvSpPr>
          <p:cNvPr id="47121" name="TextBox 20"/>
          <p:cNvSpPr txBox="1">
            <a:spLocks noChangeArrowheads="1"/>
          </p:cNvSpPr>
          <p:nvPr/>
        </p:nvSpPr>
        <p:spPr bwMode="auto">
          <a:xfrm>
            <a:off x="6084888" y="5216525"/>
            <a:ext cx="228282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>
                <a:solidFill>
                  <a:srgbClr val="328038"/>
                </a:solidFill>
              </a:rPr>
              <a:t>300 MB RAM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>
                <a:solidFill>
                  <a:srgbClr val="328038"/>
                </a:solidFill>
              </a:rPr>
              <a:t>    1 GB Disk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>
                <a:solidFill>
                  <a:srgbClr val="328038"/>
                </a:solidFill>
              </a:rPr>
              <a:t>  15 min</a:t>
            </a:r>
          </a:p>
        </p:txBody>
      </p:sp>
    </p:spTree>
    <p:extLst>
      <p:ext uri="{BB962C8B-B14F-4D97-AF65-F5344CB8AC3E}">
        <p14:creationId xmlns:p14="http://schemas.microsoft.com/office/powerpoint/2010/main" val="48805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Optimizing a Workflow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774700" y="1333500"/>
            <a:ext cx="8140700" cy="4876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Draw out the workflow, identify pieces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Modular development: test and optimize each piece</a:t>
            </a:r>
          </a:p>
          <a:p>
            <a:pPr marL="914400" lvl="1" indent="-514350"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divide or consolidate ‘pieces’</a:t>
            </a:r>
          </a:p>
          <a:p>
            <a:pPr marL="914400" lvl="1" indent="-514350">
              <a:defRPr/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etermine resource requirements</a:t>
            </a:r>
          </a:p>
          <a:p>
            <a:pPr marL="914400" lvl="1" indent="-514350"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identify steps to be automated or checked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b="1" dirty="0" smtClean="0">
                <a:latin typeface="Arial" charset="0"/>
                <a:ea typeface="ＭＳ Ｐゴシック" charset="0"/>
                <a:cs typeface="ＭＳ Ｐゴシック" charset="0"/>
              </a:rPr>
              <a:t>Put the pieces together gradually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Bonus features</a:t>
            </a:r>
          </a:p>
          <a:p>
            <a:pPr lvl="1"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Error proofing</a:t>
            </a:r>
          </a:p>
          <a:p>
            <a:pPr lvl="1"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Additional automation</a:t>
            </a:r>
            <a:endParaRPr lang="en-US" sz="2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B4FFD4-361F-084C-8118-621BD3EE9930}" type="slidenum">
              <a:rPr lang="en-US" sz="1400">
                <a:solidFill>
                  <a:srgbClr val="FF8000"/>
                </a:solidFill>
              </a:rPr>
              <a:pPr/>
              <a:t>19</a:t>
            </a:fld>
            <a:endParaRPr lang="en-US" sz="1400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23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Key HTC Tactics</a:t>
            </a:r>
          </a:p>
        </p:txBody>
      </p:sp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EC07F0-7776-914C-B61C-A05DE824DAE3}" type="slidenum">
              <a:rPr lang="en-US" sz="1400">
                <a:solidFill>
                  <a:srgbClr val="FF8000"/>
                </a:solidFill>
              </a:rPr>
              <a:pPr/>
              <a:t>2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33795" name="Content Placeholder 1"/>
          <p:cNvSpPr>
            <a:spLocks noGrp="1"/>
          </p:cNvSpPr>
          <p:nvPr>
            <p:ph idx="1"/>
          </p:nvPr>
        </p:nvSpPr>
        <p:spPr>
          <a:xfrm>
            <a:off x="774700" y="1333500"/>
            <a:ext cx="8032750" cy="4686300"/>
          </a:xfrm>
        </p:spPr>
        <p:txBody>
          <a:bodyPr/>
          <a:lstStyle/>
          <a:p>
            <a:pPr marL="514350" indent="-514350">
              <a:buFont typeface="Futura" charset="0"/>
              <a:buAutoNum type="arabicPeriod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14350" indent="-514350">
              <a:buFont typeface="Futura" charset="0"/>
              <a:buAutoNum type="arabi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Increase Overall Throughput</a:t>
            </a:r>
          </a:p>
          <a:p>
            <a:pPr marL="514350" indent="-514350">
              <a:buFont typeface="Futura" charset="0"/>
              <a:buAutoNum type="arabi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Utilize Resources Efficiently!</a:t>
            </a:r>
          </a:p>
          <a:p>
            <a:pPr marL="514350" indent="-514350">
              <a:buFont typeface="Futura" charset="0"/>
              <a:buAutoNum type="arabicPeriod"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Bring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Dependencies With You</a:t>
            </a:r>
          </a:p>
          <a:p>
            <a:pPr marL="514350" indent="-514350">
              <a:buFont typeface="Futura" charset="0"/>
              <a:buAutoNum type="arabi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Scale Gradually, Testing Generously</a:t>
            </a:r>
          </a:p>
          <a:p>
            <a:pPr marL="514350" indent="-514350">
              <a:buFont typeface="Futura" charset="0"/>
              <a:buAutoNum type="arabicPeriod"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Automate </a:t>
            </a:r>
            <a:r>
              <a:rPr lang="en-US" altLang="ja-JP" b="1" dirty="0">
                <a:latin typeface="Arial" charset="0"/>
                <a:ea typeface="ＭＳ Ｐゴシック" charset="0"/>
                <a:cs typeface="ＭＳ Ｐゴシック" charset="0"/>
              </a:rPr>
              <a:t>As Many Steps As </a:t>
            </a:r>
            <a:r>
              <a:rPr lang="en-US" altLang="ja-JP" b="1" dirty="0" smtClean="0">
                <a:latin typeface="Arial" charset="0"/>
                <a:ea typeface="ＭＳ Ｐゴシック" charset="0"/>
                <a:cs typeface="ＭＳ Ｐゴシック" charset="0"/>
              </a:rPr>
              <a:t>Possible</a:t>
            </a:r>
            <a:endParaRPr lang="en-US" altLang="ja-JP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400050" lvl="1" indent="0">
              <a:buNone/>
            </a:pPr>
            <a:r>
              <a:rPr lang="en-US" altLang="ja-JP" b="1" dirty="0" smtClean="0">
                <a:latin typeface="Arial" charset="0"/>
                <a:ea typeface="ＭＳ Ｐゴシック" charset="0"/>
                <a:cs typeface="ＭＳ Ｐゴシック" charset="0"/>
              </a:rPr>
              <a:t>Make it easier to manage all your jobs</a:t>
            </a:r>
          </a:p>
        </p:txBody>
      </p:sp>
    </p:spTree>
    <p:extLst>
      <p:ext uri="{BB962C8B-B14F-4D97-AF65-F5344CB8AC3E}">
        <p14:creationId xmlns:p14="http://schemas.microsoft.com/office/powerpoint/2010/main" val="1559604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ounded Rectangle 18"/>
          <p:cNvSpPr>
            <a:spLocks noChangeArrowheads="1"/>
          </p:cNvSpPr>
          <p:nvPr/>
        </p:nvSpPr>
        <p:spPr bwMode="auto">
          <a:xfrm>
            <a:off x="5457825" y="3398838"/>
            <a:ext cx="2162175" cy="11668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process </a:t>
            </a:r>
            <a:r>
              <a:rPr lang="fr-FR"/>
              <a:t>’</a:t>
            </a:r>
            <a:r>
              <a:rPr lang="en-US" altLang="ja-JP"/>
              <a:t>99</a:t>
            </a:r>
            <a:r>
              <a:rPr lang="en-US"/>
              <a:t>’</a:t>
            </a:r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DAGs Automate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Workflows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4900" y="6369050"/>
            <a:ext cx="4191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61EC4C2-F21D-144E-8F45-A2AB044B455C}" type="slidenum">
              <a:rPr lang="en-US" sz="1400">
                <a:solidFill>
                  <a:srgbClr val="FF8000"/>
                </a:solidFill>
              </a:rPr>
              <a:pPr/>
              <a:t>20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295650" y="1527175"/>
            <a:ext cx="2733675" cy="93186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dirty="0"/>
              <a:t>data prep/split</a:t>
            </a:r>
          </a:p>
          <a:p>
            <a:pPr algn="ctr">
              <a:buFontTx/>
              <a:buNone/>
              <a:defRPr/>
            </a:pPr>
            <a:endParaRPr lang="en-US" dirty="0"/>
          </a:p>
          <a:p>
            <a:pPr algn="ctr">
              <a:buFontTx/>
              <a:buNone/>
              <a:defRPr/>
            </a:pPr>
            <a:r>
              <a:rPr lang="en-US" sz="2000" dirty="0"/>
              <a:t> </a:t>
            </a:r>
          </a:p>
        </p:txBody>
      </p:sp>
      <p:sp>
        <p:nvSpPr>
          <p:cNvPr id="36869" name="Rounded Rectangle 6"/>
          <p:cNvSpPr>
            <a:spLocks noChangeArrowheads="1"/>
          </p:cNvSpPr>
          <p:nvPr/>
        </p:nvSpPr>
        <p:spPr bwMode="auto">
          <a:xfrm>
            <a:off x="2009775" y="3392488"/>
            <a:ext cx="1865313" cy="11652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process ‘0’</a:t>
            </a:r>
          </a:p>
        </p:txBody>
      </p:sp>
      <p:sp>
        <p:nvSpPr>
          <p:cNvPr id="36870" name="Rounded Rectangle 8"/>
          <p:cNvSpPr>
            <a:spLocks noChangeArrowheads="1"/>
          </p:cNvSpPr>
          <p:nvPr/>
        </p:nvSpPr>
        <p:spPr bwMode="auto">
          <a:xfrm>
            <a:off x="3311525" y="5151438"/>
            <a:ext cx="2749550" cy="1166812"/>
          </a:xfrm>
          <a:prstGeom prst="roundRect">
            <a:avLst>
              <a:gd name="adj" fmla="val 16667"/>
            </a:avLst>
          </a:prstGeom>
          <a:solidFill>
            <a:srgbClr val="4896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combine, assess results</a:t>
            </a:r>
            <a:endParaRPr lang="en-US" sz="1600"/>
          </a:p>
          <a:p>
            <a:pPr algn="ctr">
              <a:buFontTx/>
              <a:buNone/>
            </a:pPr>
            <a:endParaRPr lang="en-US" sz="1600"/>
          </a:p>
          <a:p>
            <a:pPr algn="ctr">
              <a:buFontTx/>
              <a:buNone/>
            </a:pPr>
            <a:r>
              <a:rPr lang="en-US" sz="2000"/>
              <a:t> 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810000" y="3006725"/>
            <a:ext cx="1720850" cy="1173163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8000" b="1" dirty="0">
                <a:solidFill>
                  <a:schemeClr val="accent6"/>
                </a:solidFill>
              </a:rPr>
              <a:t>. . .</a:t>
            </a:r>
          </a:p>
        </p:txBody>
      </p:sp>
      <p:cxnSp>
        <p:nvCxnSpPr>
          <p:cNvPr id="11" name="Straight Arrow Connector 10"/>
          <p:cNvCxnSpPr>
            <a:stCxn id="6" idx="2"/>
            <a:endCxn id="36865" idx="0"/>
          </p:cNvCxnSpPr>
          <p:nvPr/>
        </p:nvCxnSpPr>
        <p:spPr bwMode="auto">
          <a:xfrm>
            <a:off x="4662488" y="2459038"/>
            <a:ext cx="1876425" cy="939800"/>
          </a:xfrm>
          <a:prstGeom prst="straightConnector1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873" name="Straight Arrow Connector 11"/>
          <p:cNvCxnSpPr>
            <a:cxnSpLocks noChangeShapeType="1"/>
            <a:stCxn id="6" idx="2"/>
            <a:endCxn id="36869" idx="0"/>
          </p:cNvCxnSpPr>
          <p:nvPr/>
        </p:nvCxnSpPr>
        <p:spPr bwMode="auto">
          <a:xfrm flipH="1">
            <a:off x="2943225" y="2459038"/>
            <a:ext cx="1719263" cy="93345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stCxn id="36881" idx="0"/>
          </p:cNvCxnSpPr>
          <p:nvPr/>
        </p:nvCxnSpPr>
        <p:spPr bwMode="auto">
          <a:xfrm>
            <a:off x="2932113" y="4532313"/>
            <a:ext cx="1376362" cy="595312"/>
          </a:xfrm>
          <a:prstGeom prst="straightConnector1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875" name="Straight Arrow Connector 13"/>
          <p:cNvCxnSpPr>
            <a:cxnSpLocks noChangeShapeType="1"/>
            <a:stCxn id="36865" idx="2"/>
          </p:cNvCxnSpPr>
          <p:nvPr/>
        </p:nvCxnSpPr>
        <p:spPr bwMode="auto">
          <a:xfrm flipH="1">
            <a:off x="5048250" y="4565650"/>
            <a:ext cx="1490663" cy="57785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6" name="Straight Arrow Connector 14"/>
          <p:cNvCxnSpPr>
            <a:cxnSpLocks noChangeShapeType="1"/>
          </p:cNvCxnSpPr>
          <p:nvPr/>
        </p:nvCxnSpPr>
        <p:spPr bwMode="auto">
          <a:xfrm flipH="1">
            <a:off x="4083050" y="2487613"/>
            <a:ext cx="579438" cy="823912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7" name="Straight Arrow Connector 15"/>
          <p:cNvCxnSpPr>
            <a:cxnSpLocks noChangeShapeType="1"/>
          </p:cNvCxnSpPr>
          <p:nvPr/>
        </p:nvCxnSpPr>
        <p:spPr bwMode="auto">
          <a:xfrm>
            <a:off x="4662488" y="2487613"/>
            <a:ext cx="561975" cy="823912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8" name="Straight Arrow Connector 16"/>
          <p:cNvCxnSpPr>
            <a:cxnSpLocks noChangeShapeType="1"/>
          </p:cNvCxnSpPr>
          <p:nvPr/>
        </p:nvCxnSpPr>
        <p:spPr bwMode="auto">
          <a:xfrm>
            <a:off x="4662488" y="2487613"/>
            <a:ext cx="0" cy="873125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9" name="Rectangle 3"/>
          <p:cNvSpPr>
            <a:spLocks noChangeArrowheads="1"/>
          </p:cNvSpPr>
          <p:nvPr/>
        </p:nvSpPr>
        <p:spPr bwMode="auto">
          <a:xfrm>
            <a:off x="4592638" y="477361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 </a:t>
            </a:r>
          </a:p>
        </p:txBody>
      </p:sp>
      <p:sp>
        <p:nvSpPr>
          <p:cNvPr id="36880" name="Rectangle 22"/>
          <p:cNvSpPr>
            <a:spLocks noChangeArrowheads="1"/>
          </p:cNvSpPr>
          <p:nvPr/>
        </p:nvSpPr>
        <p:spPr bwMode="auto">
          <a:xfrm>
            <a:off x="6384925" y="45243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 </a:t>
            </a:r>
          </a:p>
        </p:txBody>
      </p:sp>
      <p:sp>
        <p:nvSpPr>
          <p:cNvPr id="36881" name="Rectangle 23"/>
          <p:cNvSpPr>
            <a:spLocks noChangeArrowheads="1"/>
          </p:cNvSpPr>
          <p:nvPr/>
        </p:nvSpPr>
        <p:spPr bwMode="auto">
          <a:xfrm>
            <a:off x="2838450" y="4532313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978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Scaling Workflows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774700" y="1333500"/>
            <a:ext cx="8140700" cy="48768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Same principles as before -- run a test DAG, with a small amount of data/jobs, before running the full thing. 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A99C42-9856-0743-841D-25137E210257}" type="slidenum">
              <a:rPr lang="en-US" sz="1400">
                <a:solidFill>
                  <a:srgbClr val="FF8000"/>
                </a:solidFill>
              </a:rPr>
              <a:pPr/>
              <a:t>21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44" y="3608211"/>
            <a:ext cx="2869190" cy="21491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911" y="2906889"/>
            <a:ext cx="3618089" cy="3548139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2" idx="3"/>
            <a:endCxn id="3" idx="1"/>
          </p:cNvCxnSpPr>
          <p:nvPr/>
        </p:nvCxnSpPr>
        <p:spPr bwMode="auto">
          <a:xfrm flipV="1">
            <a:off x="3560634" y="4680959"/>
            <a:ext cx="1203277" cy="181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020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ounded Rectangle 18"/>
          <p:cNvSpPr>
            <a:spLocks noChangeArrowheads="1"/>
          </p:cNvSpPr>
          <p:nvPr/>
        </p:nvSpPr>
        <p:spPr bwMode="auto">
          <a:xfrm>
            <a:off x="5457825" y="3398838"/>
            <a:ext cx="2162175" cy="11668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process ‘99’</a:t>
            </a:r>
          </a:p>
          <a:p>
            <a:pPr algn="ctr">
              <a:buFontTx/>
              <a:buNone/>
            </a:pPr>
            <a:r>
              <a:rPr lang="en-US" sz="2000"/>
              <a:t>(filter output)</a:t>
            </a: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In Full Detail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4900" y="6369050"/>
            <a:ext cx="4191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FD5CC3-1C5D-D343-A22D-52C44A2E7A51}" type="slidenum">
              <a:rPr lang="en-US" sz="1400">
                <a:solidFill>
                  <a:srgbClr val="FF8000"/>
                </a:solidFill>
              </a:rPr>
              <a:pPr/>
              <a:t>22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295650" y="1527175"/>
            <a:ext cx="2733675" cy="93186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dirty="0"/>
              <a:t>(special transfer)</a:t>
            </a:r>
          </a:p>
          <a:p>
            <a:pPr algn="ctr">
              <a:buFontTx/>
              <a:buNone/>
              <a:defRPr/>
            </a:pPr>
            <a:r>
              <a:rPr lang="en-US" dirty="0"/>
              <a:t>file prep and split</a:t>
            </a:r>
          </a:p>
          <a:p>
            <a:pPr algn="ctr">
              <a:buFontTx/>
              <a:buNone/>
              <a:defRPr/>
            </a:pPr>
            <a:r>
              <a:rPr lang="en-US" sz="2000" dirty="0"/>
              <a:t>(POST-RETRY)</a:t>
            </a:r>
          </a:p>
        </p:txBody>
      </p:sp>
      <p:sp>
        <p:nvSpPr>
          <p:cNvPr id="17413" name="Rounded Rectangle 6"/>
          <p:cNvSpPr>
            <a:spLocks noChangeArrowheads="1"/>
          </p:cNvSpPr>
          <p:nvPr/>
        </p:nvSpPr>
        <p:spPr bwMode="auto">
          <a:xfrm>
            <a:off x="2009775" y="3392488"/>
            <a:ext cx="1865313" cy="11652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process ‘0’</a:t>
            </a:r>
          </a:p>
          <a:p>
            <a:pPr algn="ctr">
              <a:buFontTx/>
              <a:buNone/>
            </a:pPr>
            <a:r>
              <a:rPr lang="en-US" sz="2000"/>
              <a:t>(filter output)</a:t>
            </a:r>
          </a:p>
        </p:txBody>
      </p:sp>
      <p:sp>
        <p:nvSpPr>
          <p:cNvPr id="17414" name="Rounded Rectangle 8"/>
          <p:cNvSpPr>
            <a:spLocks noChangeArrowheads="1"/>
          </p:cNvSpPr>
          <p:nvPr/>
        </p:nvSpPr>
        <p:spPr bwMode="auto">
          <a:xfrm>
            <a:off x="3311525" y="5151438"/>
            <a:ext cx="2749550" cy="1166812"/>
          </a:xfrm>
          <a:prstGeom prst="roundRect">
            <a:avLst>
              <a:gd name="adj" fmla="val 16667"/>
            </a:avLst>
          </a:prstGeom>
          <a:solidFill>
            <a:srgbClr val="4896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combine, transform results</a:t>
            </a:r>
            <a:endParaRPr lang="en-US" sz="1600"/>
          </a:p>
          <a:p>
            <a:pPr algn="ctr">
              <a:buFontTx/>
              <a:buNone/>
            </a:pPr>
            <a:endParaRPr lang="en-US" sz="1600"/>
          </a:p>
          <a:p>
            <a:pPr algn="ctr">
              <a:buFontTx/>
              <a:buNone/>
            </a:pPr>
            <a:r>
              <a:rPr lang="en-US" sz="2000"/>
              <a:t>(POST-RETRY)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810000" y="3006725"/>
            <a:ext cx="1720850" cy="1173163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8000" b="1" dirty="0">
                <a:solidFill>
                  <a:schemeClr val="accent6"/>
                </a:solidFill>
              </a:rPr>
              <a:t>. . .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662488" y="2792413"/>
            <a:ext cx="996950" cy="679450"/>
          </a:xfrm>
          <a:prstGeom prst="straightConnector1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417" name="Straight Arrow Connector 11"/>
          <p:cNvCxnSpPr>
            <a:cxnSpLocks noChangeShapeType="1"/>
          </p:cNvCxnSpPr>
          <p:nvPr/>
        </p:nvCxnSpPr>
        <p:spPr bwMode="auto">
          <a:xfrm flipH="1">
            <a:off x="3649663" y="2792413"/>
            <a:ext cx="1012825" cy="663575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681413" y="4516438"/>
            <a:ext cx="627062" cy="611187"/>
          </a:xfrm>
          <a:prstGeom prst="straightConnector1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419" name="Straight Arrow Connector 13"/>
          <p:cNvCxnSpPr>
            <a:cxnSpLocks noChangeShapeType="1"/>
          </p:cNvCxnSpPr>
          <p:nvPr/>
        </p:nvCxnSpPr>
        <p:spPr bwMode="auto">
          <a:xfrm flipH="1">
            <a:off x="5048250" y="4500563"/>
            <a:ext cx="579438" cy="642937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0" name="Straight Arrow Connector 14"/>
          <p:cNvCxnSpPr>
            <a:cxnSpLocks noChangeShapeType="1"/>
          </p:cNvCxnSpPr>
          <p:nvPr/>
        </p:nvCxnSpPr>
        <p:spPr bwMode="auto">
          <a:xfrm flipH="1">
            <a:off x="4083050" y="2792413"/>
            <a:ext cx="579438" cy="823912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1" name="Straight Arrow Connector 15"/>
          <p:cNvCxnSpPr>
            <a:cxnSpLocks noChangeShapeType="1"/>
          </p:cNvCxnSpPr>
          <p:nvPr/>
        </p:nvCxnSpPr>
        <p:spPr bwMode="auto">
          <a:xfrm>
            <a:off x="4662488" y="2792413"/>
            <a:ext cx="561975" cy="823912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2" name="Straight Arrow Connector 16"/>
          <p:cNvCxnSpPr>
            <a:cxnSpLocks noChangeShapeType="1"/>
          </p:cNvCxnSpPr>
          <p:nvPr/>
        </p:nvCxnSpPr>
        <p:spPr bwMode="auto">
          <a:xfrm>
            <a:off x="4662488" y="2792413"/>
            <a:ext cx="0" cy="873125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5851525" y="1511300"/>
            <a:ext cx="2284413" cy="1033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    1 GB RAM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    2 GB Disk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 1.5 hours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750" y="3495675"/>
            <a:ext cx="2282825" cy="1366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dirty="0">
                <a:solidFill>
                  <a:schemeClr val="accent6"/>
                </a:solidFill>
              </a:rPr>
              <a:t>100 MB RAM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dirty="0">
                <a:solidFill>
                  <a:schemeClr val="accent6"/>
                </a:solidFill>
              </a:rPr>
              <a:t>500 MB Disk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dirty="0">
                <a:solidFill>
                  <a:schemeClr val="accent6"/>
                </a:solidFill>
              </a:rPr>
              <a:t>  40 min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dirty="0">
                <a:solidFill>
                  <a:schemeClr val="accent6"/>
                </a:solidFill>
              </a:rPr>
              <a:t>(each)</a:t>
            </a:r>
          </a:p>
        </p:txBody>
      </p:sp>
      <p:sp>
        <p:nvSpPr>
          <p:cNvPr id="17425" name="TextBox 20"/>
          <p:cNvSpPr txBox="1">
            <a:spLocks noChangeArrowheads="1"/>
          </p:cNvSpPr>
          <p:nvPr/>
        </p:nvSpPr>
        <p:spPr bwMode="auto">
          <a:xfrm>
            <a:off x="6084888" y="5216525"/>
            <a:ext cx="228282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>
                <a:solidFill>
                  <a:srgbClr val="328038"/>
                </a:solidFill>
              </a:rPr>
              <a:t>300 MB RAM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>
                <a:solidFill>
                  <a:srgbClr val="328038"/>
                </a:solidFill>
              </a:rPr>
              <a:t>    1 GB Disk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>
                <a:solidFill>
                  <a:srgbClr val="328038"/>
                </a:solidFill>
              </a:rPr>
              <a:t>  15 min</a:t>
            </a:r>
          </a:p>
        </p:txBody>
      </p:sp>
      <p:sp>
        <p:nvSpPr>
          <p:cNvPr id="17426" name="Rectangle 3"/>
          <p:cNvSpPr>
            <a:spLocks noChangeArrowheads="1"/>
          </p:cNvSpPr>
          <p:nvPr/>
        </p:nvSpPr>
        <p:spPr bwMode="auto">
          <a:xfrm>
            <a:off x="4243388" y="4773613"/>
            <a:ext cx="882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(PRE)</a:t>
            </a:r>
          </a:p>
        </p:txBody>
      </p:sp>
      <p:sp>
        <p:nvSpPr>
          <p:cNvPr id="17427" name="Rectangle 22"/>
          <p:cNvSpPr>
            <a:spLocks noChangeArrowheads="1"/>
          </p:cNvSpPr>
          <p:nvPr/>
        </p:nvSpPr>
        <p:spPr bwMode="auto">
          <a:xfrm>
            <a:off x="5481638" y="4524375"/>
            <a:ext cx="199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(POST-RETRY)</a:t>
            </a:r>
          </a:p>
        </p:txBody>
      </p:sp>
      <p:sp>
        <p:nvSpPr>
          <p:cNvPr id="17428" name="Rectangle 23"/>
          <p:cNvSpPr>
            <a:spLocks noChangeArrowheads="1"/>
          </p:cNvSpPr>
          <p:nvPr/>
        </p:nvSpPr>
        <p:spPr bwMode="auto">
          <a:xfrm>
            <a:off x="1936750" y="4532313"/>
            <a:ext cx="1989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(POST-RETRY)</a:t>
            </a:r>
          </a:p>
        </p:txBody>
      </p:sp>
    </p:spTree>
    <p:extLst>
      <p:ext uri="{BB962C8B-B14F-4D97-AF65-F5344CB8AC3E}">
        <p14:creationId xmlns:p14="http://schemas.microsoft.com/office/powerpoint/2010/main" val="3353762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Solutions for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Large Workflows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774700" y="1333500"/>
            <a:ext cx="8140700" cy="48768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Use a DAG to throttle the number of idle or queued jobs (“max-idle” and/or “DAGMAN CONFIG”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new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HTCondor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options to do this in a submit file as well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Add more resiliency measures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“RETRY”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(works per-submit file)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“SCRIPT POST”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(use $RETURN, check output)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Use SPLICE, VAR, and DIR for modularity/organization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7ACB08-4258-8340-8178-5B4779934FA4}" type="slidenum">
              <a:rPr lang="en-US" sz="1400">
                <a:solidFill>
                  <a:srgbClr val="FF8000"/>
                </a:solidFill>
              </a:rPr>
              <a:pPr/>
              <a:t>23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Optimizing a Workflow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774700" y="1333500"/>
            <a:ext cx="8140700" cy="4876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Draw out the workflow, identify pieces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Modular development: test and optimize each piece</a:t>
            </a:r>
          </a:p>
          <a:p>
            <a:pPr marL="914400" lvl="1" indent="-514350"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divide or consolidate ‘pieces’</a:t>
            </a:r>
          </a:p>
          <a:p>
            <a:pPr marL="914400" lvl="1" indent="-514350">
              <a:defRPr/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etermine resource requirements</a:t>
            </a:r>
          </a:p>
          <a:p>
            <a:pPr marL="914400" lvl="1" indent="-514350"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identify steps to be automated or checked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Put the pieces together gradually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b="1" dirty="0" smtClean="0">
                <a:latin typeface="Arial" charset="0"/>
                <a:ea typeface="ＭＳ Ｐゴシック" charset="0"/>
                <a:cs typeface="ＭＳ Ｐゴシック" charset="0"/>
              </a:rPr>
              <a:t>Bonus features</a:t>
            </a:r>
          </a:p>
          <a:p>
            <a:pPr lvl="1"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Error proofing</a:t>
            </a:r>
          </a:p>
          <a:p>
            <a:pPr lvl="1"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Additional automation</a:t>
            </a:r>
            <a:endParaRPr lang="en-US" sz="2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B4FFD4-361F-084C-8118-621BD3EE9930}" type="slidenum">
              <a:rPr lang="en-US" sz="1400">
                <a:solidFill>
                  <a:srgbClr val="FF8000"/>
                </a:solidFill>
              </a:rPr>
              <a:pPr/>
              <a:t>24</a:t>
            </a:fld>
            <a:endParaRPr lang="en-US" sz="1400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23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Robust Workflows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553977" y="1333500"/>
            <a:ext cx="8201563" cy="48768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Your DAG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runs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at scale!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Now what?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Need </a:t>
            </a:r>
            <a:r>
              <a:rPr lang="en-US" dirty="0">
                <a:latin typeface="Arial" charset="0"/>
                <a:ea typeface="ＭＳ Ｐゴシック" charset="0"/>
              </a:rPr>
              <a:t>to make it run </a:t>
            </a:r>
            <a:r>
              <a:rPr lang="en-US" i="1" dirty="0">
                <a:latin typeface="Arial" charset="0"/>
                <a:ea typeface="ＭＳ Ｐゴシック" charset="0"/>
              </a:rPr>
              <a:t>everywhere, </a:t>
            </a:r>
            <a:r>
              <a:rPr lang="en-US" i="1" dirty="0" err="1">
                <a:latin typeface="Arial" charset="0"/>
                <a:ea typeface="ＭＳ Ｐゴシック" charset="0"/>
              </a:rPr>
              <a:t>everytime</a:t>
            </a:r>
            <a:endParaRPr lang="en-US" i="1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Need to make it run </a:t>
            </a:r>
            <a:r>
              <a:rPr lang="en-US" i="1" dirty="0">
                <a:latin typeface="Arial" charset="0"/>
                <a:ea typeface="ＭＳ Ｐゴシック" charset="0"/>
              </a:rPr>
              <a:t>unattended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Need to make it run </a:t>
            </a:r>
            <a:r>
              <a:rPr lang="en-US" i="1" dirty="0">
                <a:latin typeface="Arial" charset="0"/>
                <a:ea typeface="ＭＳ Ｐゴシック" charset="0"/>
              </a:rPr>
              <a:t>when someone else tries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A99C42-9856-0743-841D-25137E210257}" type="slidenum">
              <a:rPr lang="en-US" sz="1400">
                <a:solidFill>
                  <a:srgbClr val="FF8000"/>
                </a:solidFill>
              </a:rPr>
              <a:pPr/>
              <a:t>25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2" name="Picture 1" descr="Rube_Goldberg's_&quot;Self-Operating_Napkin&quot;_(cropped)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573" y="3862036"/>
            <a:ext cx="3428850" cy="24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65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Make It Run Everywhere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46063" y="1474788"/>
            <a:ext cx="5699057" cy="46863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does an OSG machine have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Prepare for very little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Bring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as much as possible with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you, including: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executable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likely, more of the “environment”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EFBD1F-8B99-B347-A564-103E3D2E857B}" type="slidenum">
              <a:rPr lang="en-US" sz="1400">
                <a:solidFill>
                  <a:srgbClr val="FF8000"/>
                </a:solidFill>
              </a:rPr>
              <a:pPr/>
              <a:t>26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31748" name="Picture 4" descr="Google’s_First_Production_Ser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716" y="1817688"/>
            <a:ext cx="23780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Make It Work Everytime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492250"/>
            <a:ext cx="7772400" cy="46863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could possibly go wrong?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Eviction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Non-existent </a:t>
            </a:r>
            <a:endParaRPr lang="en-US" dirty="0" smtClean="0">
              <a:latin typeface="Arial" charset="0"/>
              <a:ea typeface="ＭＳ Ｐゴシック" charset="0"/>
            </a:endParaRPr>
          </a:p>
          <a:p>
            <a:pPr marL="457200" lvl="1" indent="0">
              <a:buFont typeface="Symbol" charset="0"/>
              <a:buNone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</a:rPr>
              <a:t>  dependencies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File corruption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Performance surprises</a:t>
            </a:r>
          </a:p>
          <a:p>
            <a:pPr lvl="2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Network</a:t>
            </a:r>
          </a:p>
          <a:p>
            <a:pPr lvl="2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Disk</a:t>
            </a:r>
          </a:p>
          <a:p>
            <a:pPr lvl="2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…</a:t>
            </a:r>
          </a:p>
          <a:p>
            <a:pPr lvl="1">
              <a:defRPr/>
            </a:pPr>
            <a:r>
              <a:rPr lang="en-US" i="1" dirty="0">
                <a:latin typeface="Arial" charset="0"/>
                <a:ea typeface="ＭＳ Ｐゴシック" charset="0"/>
              </a:rPr>
              <a:t>Maybe</a:t>
            </a:r>
            <a:r>
              <a:rPr lang="en-US" dirty="0">
                <a:latin typeface="Arial" charset="0"/>
                <a:ea typeface="ＭＳ Ｐゴシック" charset="0"/>
              </a:rPr>
              <a:t> even a bug in your code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7F5E41-56A8-3F47-8B13-D404164B7B1A}" type="slidenum">
              <a:rPr lang="en-US" sz="1400">
                <a:solidFill>
                  <a:srgbClr val="FF8000"/>
                </a:solidFill>
              </a:rPr>
              <a:pPr/>
              <a:t>27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34820" name="Picture 2" descr="it crow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222" y="2781106"/>
            <a:ext cx="3588104" cy="202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Performance Surprises	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4598811" y="1460500"/>
            <a:ext cx="3810000" cy="4686300"/>
          </a:xfrm>
        </p:spPr>
        <p:txBody>
          <a:bodyPr/>
          <a:lstStyle/>
          <a:p>
            <a:pPr marL="0" indent="0" algn="ctr">
              <a:buFont typeface="Times" charset="0"/>
              <a:buNone/>
              <a:defRPr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One bad node can ruin your whole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day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ja-JP" altLang="en-US" b="1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Black Hole</a:t>
            </a:r>
            <a:r>
              <a:rPr lang="ja-JP" altLang="en-US" b="1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machines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Depending on the error, email OSG!</a:t>
            </a:r>
            <a:endParaRPr lang="en-US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REALLY 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slow machines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se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periodic_hold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/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periodic_release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Times" charset="0"/>
              <a:buNone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4201" r="-4201"/>
          <a:stretch>
            <a:fillRect/>
          </a:stretch>
        </p:blipFill>
        <p:spPr>
          <a:xfrm>
            <a:off x="475545" y="1474611"/>
            <a:ext cx="3810000" cy="4686300"/>
          </a:xfrm>
        </p:spPr>
      </p:pic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92FB571-F283-C54C-BFDC-FBF7E7292214}" type="slidenum">
              <a:rPr lang="en-US" sz="1400">
                <a:solidFill>
                  <a:srgbClr val="FF8000"/>
                </a:solidFill>
              </a:rPr>
              <a:pPr/>
              <a:t>28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Error Checks Are Essential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774700" y="1333500"/>
            <a:ext cx="8140700" cy="4876800"/>
          </a:xfrm>
        </p:spPr>
        <p:txBody>
          <a:bodyPr/>
          <a:lstStyle/>
          <a:p>
            <a:pPr marL="0" indent="0" algn="ctr">
              <a:buFont typeface="Times" charset="0"/>
              <a:buNone/>
              <a:defRPr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If you 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don’</a:t>
            </a:r>
            <a:r>
              <a:rPr lang="en-US" altLang="ja-JP" b="1" dirty="0" smtClean="0">
                <a:latin typeface="Arial" charset="0"/>
                <a:ea typeface="ＭＳ Ｐゴシック" charset="0"/>
                <a:cs typeface="ＭＳ Ｐゴシック" charset="0"/>
              </a:rPr>
              <a:t>t </a:t>
            </a:r>
            <a:r>
              <a:rPr lang="en-US" altLang="ja-JP" b="1" dirty="0">
                <a:latin typeface="Arial" charset="0"/>
                <a:ea typeface="ＭＳ Ｐゴシック" charset="0"/>
                <a:cs typeface="ＭＳ Ｐゴシック" charset="0"/>
              </a:rPr>
              <a:t>check, it will happen…</a:t>
            </a:r>
          </a:p>
          <a:p>
            <a:pPr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Check expected file existence, and repeat with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finite loop or number of retries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better </a:t>
            </a:r>
            <a:r>
              <a:rPr lang="en-US" dirty="0">
                <a:latin typeface="Arial" charset="0"/>
                <a:ea typeface="ＭＳ Ｐゴシック" charset="0"/>
              </a:rPr>
              <a:t>yet, check </a:t>
            </a:r>
            <a:r>
              <a:rPr lang="en-US" i="1" dirty="0">
                <a:latin typeface="Arial" charset="0"/>
                <a:ea typeface="ＭＳ Ｐゴシック" charset="0"/>
              </a:rPr>
              <a:t>rough</a:t>
            </a:r>
            <a:r>
              <a:rPr lang="en-US" dirty="0">
                <a:latin typeface="Arial" charset="0"/>
                <a:ea typeface="ＭＳ Ｐゴシック" charset="0"/>
              </a:rPr>
              <a:t> file </a:t>
            </a:r>
            <a:r>
              <a:rPr lang="en-US" dirty="0" smtClean="0">
                <a:latin typeface="Arial" charset="0"/>
                <a:ea typeface="ＭＳ Ｐゴシック" charset="0"/>
              </a:rPr>
              <a:t>size too</a:t>
            </a:r>
            <a:endParaRPr lang="en-US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Advanced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RETRY for </a:t>
            </a:r>
            <a:r>
              <a:rPr lang="en-US" i="1" dirty="0" smtClean="0">
                <a:latin typeface="Arial" charset="0"/>
                <a:ea typeface="ＭＳ Ｐゴシック" charset="0"/>
              </a:rPr>
              <a:t>specific</a:t>
            </a:r>
            <a:r>
              <a:rPr lang="en-US" dirty="0" smtClean="0">
                <a:latin typeface="Arial" charset="0"/>
                <a:ea typeface="ＭＳ Ｐゴシック" charset="0"/>
              </a:rPr>
              <a:t> error codes from wrapper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</a:rPr>
              <a:t>periodic_release</a:t>
            </a:r>
            <a:r>
              <a:rPr lang="en-US" dirty="0" smtClean="0">
                <a:latin typeface="Arial" charset="0"/>
                <a:ea typeface="ＭＳ Ｐゴシック" charset="0"/>
              </a:rPr>
              <a:t>” for specific hold reasons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D5E3AA3-A98B-DA4D-A599-03BAAFCBC0ED}" type="slidenum">
              <a:rPr lang="en-US" sz="1400">
                <a:solidFill>
                  <a:srgbClr val="FF8000"/>
                </a:solidFill>
              </a:rPr>
              <a:pPr/>
              <a:t>29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</a:rPr>
              <a:t>What to Automate?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Submitting many jobs (using HTCondor)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Writing submit files using scripts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Running a series of jobs, or workflow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B25316-3A66-654A-883D-B4F989EE75DD}" type="slidenum">
              <a:rPr lang="en-US" sz="1400">
                <a:solidFill>
                  <a:srgbClr val="FF8000"/>
                </a:solidFill>
              </a:rPr>
              <a:pPr/>
              <a:t>3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66564" name="Picture 4" descr="KUKA_Industrial_Robots_I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3459163"/>
            <a:ext cx="4348163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577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Handling Failures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Understand something about failure</a:t>
            </a:r>
          </a:p>
          <a:p>
            <a:endParaRPr lang="en-US" sz="10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Use DAG “RETRY”, when useful</a:t>
            </a:r>
          </a:p>
          <a:p>
            <a:endParaRPr lang="en-US" sz="10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Let the rescue dag continue…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C2A78F1-26AC-A342-BF60-E0C35C553CC8}" type="slidenum">
              <a:rPr lang="en-US" sz="1400">
                <a:solidFill>
                  <a:srgbClr val="FF8000"/>
                </a:solidFill>
              </a:rPr>
              <a:pPr/>
              <a:t>30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37892" name="Picture 1" descr="Windows_Advanced_Options_men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3659188"/>
            <a:ext cx="46085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Make It Run(-able) for Someone Else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Automation is a step towards making your research reproducible by someone else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Work hard to make this happen.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It’s </a:t>
            </a:r>
            <a:r>
              <a:rPr lang="en-US" i="1" dirty="0" smtClean="0">
                <a:latin typeface="Arial" charset="0"/>
                <a:ea typeface="ＭＳ Ｐゴシック" charset="0"/>
              </a:rPr>
              <a:t>their </a:t>
            </a:r>
            <a:r>
              <a:rPr lang="en-US" dirty="0" smtClean="0">
                <a:latin typeface="Arial" charset="0"/>
                <a:ea typeface="ＭＳ Ｐゴシック" charset="0"/>
              </a:rPr>
              <a:t>throughput, too.</a:t>
            </a:r>
            <a:endParaRPr lang="en-US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Can benefit those who want to do similar work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9CD2B8-9CCA-9646-9F25-F7471475B101}" type="slidenum">
              <a:rPr lang="en-US" sz="1400">
                <a:solidFill>
                  <a:srgbClr val="FF8000"/>
                </a:solidFill>
              </a:rPr>
              <a:pPr/>
              <a:t>31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Make It Work Unattended 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334963" y="1401763"/>
            <a:ext cx="8181975" cy="46863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Remember the ultimate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goal:</a:t>
            </a:r>
          </a:p>
          <a:p>
            <a:pPr marL="0" indent="0" algn="ctr">
              <a:buFont typeface="Times" charset="0"/>
              <a:buNone/>
              <a:defRPr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Automation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! Time savings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!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Potential things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to automate: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Data </a:t>
            </a:r>
            <a:r>
              <a:rPr lang="en-US" dirty="0" smtClean="0">
                <a:latin typeface="Arial" charset="0"/>
                <a:ea typeface="ＭＳ Ｐゴシック" charset="0"/>
              </a:rPr>
              <a:t>collection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Data </a:t>
            </a:r>
            <a:r>
              <a:rPr lang="en-US" dirty="0" smtClean="0">
                <a:latin typeface="Arial" charset="0"/>
                <a:ea typeface="ＭＳ Ｐゴシック" charset="0"/>
              </a:rPr>
              <a:t>preparation and staging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Submission (condor </a:t>
            </a:r>
            <a:r>
              <a:rPr lang="en-US" dirty="0" err="1">
                <a:latin typeface="Arial" charset="0"/>
                <a:ea typeface="ＭＳ Ｐゴシック" charset="0"/>
              </a:rPr>
              <a:t>cron</a:t>
            </a:r>
            <a:r>
              <a:rPr lang="en-US" dirty="0">
                <a:latin typeface="Arial" charset="0"/>
                <a:ea typeface="ＭＳ Ｐゴシック" charset="0"/>
              </a:rPr>
              <a:t>)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Analysis and verification</a:t>
            </a:r>
          </a:p>
          <a:p>
            <a:pPr lvl="1">
              <a:defRPr/>
            </a:pPr>
            <a:r>
              <a:rPr lang="en-US" dirty="0" err="1">
                <a:latin typeface="Arial" charset="0"/>
                <a:ea typeface="ＭＳ Ｐゴシック" charset="0"/>
              </a:rPr>
              <a:t>LaTeX</a:t>
            </a:r>
            <a:r>
              <a:rPr lang="en-US" dirty="0">
                <a:latin typeface="Arial" charset="0"/>
                <a:ea typeface="ＭＳ Ｐゴシック" charset="0"/>
              </a:rPr>
              <a:t> and paper submission </a:t>
            </a:r>
            <a:r>
              <a:rPr lang="en-US" dirty="0">
                <a:latin typeface="Arial" charset="0"/>
                <a:ea typeface="ＭＳ Ｐゴシック" charset="0"/>
                <a:sym typeface="Wingdings" charset="0"/>
              </a:rPr>
              <a:t>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D35570B-9A03-B346-BBD3-1C5D58CE12BD}" type="slidenum">
              <a:rPr lang="en-US" sz="1400">
                <a:solidFill>
                  <a:srgbClr val="FF8000"/>
                </a:solidFill>
              </a:rPr>
              <a:pPr/>
              <a:t>32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41988" name="Picture 1" descr="roomb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3730983"/>
            <a:ext cx="2725738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parting thoughts</a:t>
            </a:r>
            <a:endParaRPr lang="en-US" dirty="0"/>
          </a:p>
        </p:txBody>
      </p:sp>
      <p:sp>
        <p:nvSpPr>
          <p:cNvPr id="54274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93C7E7-F9B2-E942-BDF6-BAC0A2C3AF23}" type="slidenum">
              <a:rPr lang="en-US" sz="1400">
                <a:solidFill>
                  <a:srgbClr val="FF8000"/>
                </a:solidFill>
              </a:rPr>
              <a:pPr/>
              <a:t>33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228725" y="46038"/>
            <a:ext cx="69469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Automating workflows can 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save you time...</a:t>
            </a:r>
            <a:endParaRPr lang="en-US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5967E42-012E-A545-B342-097FDD770C93}" type="slidenum">
              <a:rPr lang="en-US" sz="1400">
                <a:solidFill>
                  <a:srgbClr val="FF8000"/>
                </a:solidFill>
              </a:rPr>
              <a:pPr/>
              <a:t>34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3789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1277938"/>
            <a:ext cx="64706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5708650" y="6519863"/>
            <a:ext cx="21351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/>
              <a:t>http://xkcd.com/1205/</a:t>
            </a:r>
          </a:p>
        </p:txBody>
      </p:sp>
    </p:spTree>
    <p:extLst>
      <p:ext uri="{BB962C8B-B14F-4D97-AF65-F5344CB8AC3E}">
        <p14:creationId xmlns:p14="http://schemas.microsoft.com/office/powerpoint/2010/main" val="258722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1584325" y="0"/>
            <a:ext cx="69469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… but there are even more benefits of automating workflows</a:t>
            </a:r>
            <a:endParaRPr lang="en-US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006400-7FCD-6F47-8329-9614A1E6A6FA}" type="slidenum">
              <a:rPr lang="en-US" sz="1400">
                <a:solidFill>
                  <a:srgbClr val="FF8000"/>
                </a:solidFill>
              </a:rPr>
              <a:pPr/>
              <a:t>35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38915" name="Content Placeholder 1"/>
          <p:cNvSpPr>
            <a:spLocks noGrp="1"/>
          </p:cNvSpPr>
          <p:nvPr>
            <p:ph idx="1"/>
          </p:nvPr>
        </p:nvSpPr>
        <p:spPr>
          <a:xfrm>
            <a:off x="774700" y="1506538"/>
            <a:ext cx="7772400" cy="4513262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Reproducibility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Building knowledge and experience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New ability to imagine greater scale, functionality, possibilities, and better SCIENCE!!</a:t>
            </a:r>
          </a:p>
        </p:txBody>
      </p:sp>
      <p:pic>
        <p:nvPicPr>
          <p:cNvPr id="38916" name="Picture 2" descr="SKA_dishes_b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4338638"/>
            <a:ext cx="3895725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55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Research </a:t>
            </a:r>
            <a:r>
              <a:rPr lang="en-US" dirty="0"/>
              <a:t>D</a:t>
            </a:r>
            <a:r>
              <a:rPr lang="en-US" dirty="0" smtClean="0"/>
              <a:t>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 goal: getting the research done</a:t>
            </a:r>
          </a:p>
          <a:p>
            <a:r>
              <a:rPr lang="en-US" dirty="0" smtClean="0"/>
              <a:t>Hopefully you now have the tools to get the most out of: </a:t>
            </a:r>
          </a:p>
          <a:p>
            <a:pPr lvl="1"/>
            <a:r>
              <a:rPr lang="en-US" b="1" dirty="0" smtClean="0"/>
              <a:t>Computing</a:t>
            </a:r>
            <a:r>
              <a:rPr lang="en-US" dirty="0" smtClean="0"/>
              <a:t>: which approach and set of resources suit your problem? </a:t>
            </a:r>
          </a:p>
          <a:p>
            <a:pPr lvl="1"/>
            <a:r>
              <a:rPr lang="en-US" b="1" dirty="0" smtClean="0"/>
              <a:t>High Throughput computing</a:t>
            </a:r>
            <a:r>
              <a:rPr lang="en-US" dirty="0" smtClean="0"/>
              <a:t>: optimize throughput, use portable data and software</a:t>
            </a:r>
          </a:p>
          <a:p>
            <a:pPr lvl="1"/>
            <a:r>
              <a:rPr lang="en-US" b="1" dirty="0" smtClean="0"/>
              <a:t>Workflows</a:t>
            </a:r>
            <a:r>
              <a:rPr lang="en-US" dirty="0" smtClean="0"/>
              <a:t>: build, test and 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68268-2FA2-DC40-A370-AE446C23F38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161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Questions?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Now: Exercises 2.1 (2.2 Bonus)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Next: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Lunch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Discovery Tour + </a:t>
            </a:r>
            <a:r>
              <a:rPr lang="en-US" smtClean="0">
                <a:latin typeface="Arial" charset="0"/>
                <a:ea typeface="ＭＳ Ｐゴシック" charset="0"/>
                <a:cs typeface="ＭＳ Ｐゴシック" charset="0"/>
              </a:rPr>
              <a:t>Group Photo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HTC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Showcase!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FB9F25-3BD4-9A4D-8D32-4F4F9F2E1C3E}" type="slidenum">
              <a:rPr lang="en-US" sz="1400">
                <a:solidFill>
                  <a:srgbClr val="FF8000"/>
                </a:solidFill>
              </a:rPr>
              <a:pPr/>
              <a:t>37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</a:rPr>
              <a:t>What is a </a:t>
            </a:r>
            <a:r>
              <a:rPr lang="en-US" dirty="0" smtClean="0">
                <a:latin typeface="Helvetica" charset="0"/>
                <a:ea typeface="ＭＳ Ｐゴシック" charset="0"/>
              </a:rPr>
              <a:t>Workflow</a:t>
            </a:r>
            <a:r>
              <a:rPr lang="en-US" dirty="0">
                <a:latin typeface="Helvetica" charset="0"/>
                <a:ea typeface="ＭＳ Ｐゴシック" charset="0"/>
              </a:rPr>
              <a:t>?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27F0EB-AF3B-C24F-9ED4-6F11DBBB327F}" type="slidenum">
              <a:rPr lang="en-US" sz="1400">
                <a:solidFill>
                  <a:srgbClr val="FF8000"/>
                </a:solidFill>
              </a:rPr>
              <a:pPr/>
              <a:t>4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34819" name="Rectangle 51"/>
          <p:cNvSpPr>
            <a:spLocks noChangeArrowheads="1"/>
          </p:cNvSpPr>
          <p:nvPr/>
        </p:nvSpPr>
        <p:spPr bwMode="auto">
          <a:xfrm>
            <a:off x="7604125" y="223361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TextBox 56"/>
          <p:cNvSpPr txBox="1">
            <a:spLocks noChangeArrowheads="1"/>
          </p:cNvSpPr>
          <p:nvPr/>
        </p:nvSpPr>
        <p:spPr bwMode="auto">
          <a:xfrm>
            <a:off x="1414463" y="2055813"/>
            <a:ext cx="23907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827F7F"/>
                </a:solidFill>
              </a:rPr>
              <a:t> </a:t>
            </a:r>
            <a:r>
              <a:rPr lang="en-US" sz="2800">
                <a:solidFill>
                  <a:srgbClr val="827F7F"/>
                </a:solidFill>
              </a:rPr>
              <a:t>Steps</a:t>
            </a:r>
          </a:p>
          <a:p>
            <a:pPr eaLnBrk="1" hangingPunct="1"/>
            <a:r>
              <a:rPr lang="en-US" sz="2800">
                <a:solidFill>
                  <a:schemeClr val="accent1"/>
                </a:solidFill>
              </a:rPr>
              <a:t> Connections</a:t>
            </a:r>
          </a:p>
          <a:p>
            <a:pPr eaLnBrk="1" hangingPunct="1"/>
            <a:r>
              <a:rPr lang="en-US" sz="2800"/>
              <a:t> (Metadata)</a:t>
            </a:r>
          </a:p>
        </p:txBody>
      </p:sp>
      <p:pic>
        <p:nvPicPr>
          <p:cNvPr id="34821" name="Picture 59" descr="Screen Shot 2013-06-23 at 3.46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3775075"/>
            <a:ext cx="7724775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2"/>
          <p:cNvSpPr>
            <a:spLocks noChangeArrowheads="1"/>
          </p:cNvSpPr>
          <p:nvPr/>
        </p:nvSpPr>
        <p:spPr bwMode="auto">
          <a:xfrm>
            <a:off x="595313" y="1385888"/>
            <a:ext cx="76850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/>
              <a:t>  A series of ordered steps</a:t>
            </a:r>
          </a:p>
        </p:txBody>
      </p:sp>
    </p:spTree>
    <p:extLst>
      <p:ext uri="{BB962C8B-B14F-4D97-AF65-F5344CB8AC3E}">
        <p14:creationId xmlns:p14="http://schemas.microsoft.com/office/powerpoint/2010/main" val="328033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We      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Workflows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01638" y="1333500"/>
            <a:ext cx="5153025" cy="2611438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on-computing “workflows” are all around you, especially in science</a:t>
            </a:r>
          </a:p>
          <a:p>
            <a:pPr lvl="1"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instrument setup</a:t>
            </a:r>
          </a:p>
          <a:p>
            <a:pPr lvl="1"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experimental procedures and protocols</a:t>
            </a:r>
            <a:endParaRPr lang="en-US" sz="26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457200" lvl="1" indent="0">
              <a:buFont typeface="Symbol" charset="0"/>
              <a:buNone/>
              <a:defRPr/>
            </a:pPr>
            <a:endParaRPr lang="en-US" sz="2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6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53B703-1CF8-7248-90AB-4C754AA8615D}" type="slidenum">
              <a:rPr lang="en-US" sz="1400">
                <a:solidFill>
                  <a:srgbClr val="FF8000"/>
                </a:solidFill>
              </a:rPr>
              <a:pPr/>
              <a:t>5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2" name="Heart 1"/>
          <p:cNvSpPr/>
          <p:nvPr/>
        </p:nvSpPr>
        <p:spPr bwMode="auto">
          <a:xfrm>
            <a:off x="7231063" y="4521200"/>
            <a:ext cx="1082675" cy="947738"/>
          </a:xfrm>
          <a:prstGeom prst="hear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Heart 2"/>
          <p:cNvSpPr/>
          <p:nvPr/>
        </p:nvSpPr>
        <p:spPr bwMode="auto">
          <a:xfrm>
            <a:off x="3810000" y="541338"/>
            <a:ext cx="439738" cy="390525"/>
          </a:xfrm>
          <a:prstGeom prst="heart">
            <a:avLst/>
          </a:prstGeom>
          <a:solidFill>
            <a:srgbClr val="000080"/>
          </a:solidFill>
          <a:ln>
            <a:solidFill>
              <a:srgbClr val="000080"/>
            </a:solidFill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5846" name="Picture 3" descr="Argonne_lab_educ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1573213"/>
            <a:ext cx="2979737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55600" y="3906838"/>
            <a:ext cx="9329738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Font typeface="Times" charset="0"/>
              <a:buChar char="•"/>
              <a:defRPr kumimoji="1"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Symbol" charset="0"/>
              <a:buChar char=""/>
              <a:defRPr kumimoji="1" sz="28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0"/>
              <a:buChar char="§"/>
              <a:defRPr kumimoji="1"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0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0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2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2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2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2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defRPr/>
            </a:pPr>
            <a:r>
              <a:rPr lang="en-US" sz="2800" dirty="0"/>
              <a:t>when planned/documented, workflows help with:</a:t>
            </a:r>
          </a:p>
          <a:p>
            <a:pPr marL="800100" lvl="1" indent="-342900">
              <a:defRPr/>
            </a:pPr>
            <a:r>
              <a:rPr lang="en-US" dirty="0"/>
              <a:t>organizing and managing processes</a:t>
            </a:r>
          </a:p>
          <a:p>
            <a:pPr marL="800100" lvl="1" indent="-342900">
              <a:defRPr/>
            </a:pPr>
            <a:r>
              <a:rPr lang="en-US" dirty="0"/>
              <a:t>saving time with </a:t>
            </a:r>
            <a:r>
              <a:rPr lang="en-US" b="1" dirty="0"/>
              <a:t>automation</a:t>
            </a:r>
          </a:p>
          <a:p>
            <a:pPr marL="800100" lvl="1" indent="-342900">
              <a:defRPr/>
            </a:pPr>
            <a:r>
              <a:rPr lang="en-US" dirty="0"/>
              <a:t>objectivity, reliability, and reproducibility</a:t>
            </a:r>
          </a:p>
          <a:p>
            <a:pPr marL="457200" lvl="1" indent="0">
              <a:buFont typeface="Symbol" charset="0"/>
              <a:buNone/>
              <a:defRPr/>
            </a:pPr>
            <a:r>
              <a:rPr lang="en-US" dirty="0" smtClean="0"/>
              <a:t>     (</a:t>
            </a:r>
            <a:r>
              <a:rPr lang="en-US" dirty="0"/>
              <a:t>THE TENETS OF GOOD SCIENCE!)</a:t>
            </a:r>
          </a:p>
          <a:p>
            <a:pPr marL="457200" lvl="1" indent="0">
              <a:buFont typeface="Symbol" charset="0"/>
              <a:buNone/>
              <a:defRPr/>
            </a:pPr>
            <a:endParaRPr lang="en-US" sz="2200" dirty="0" smtClean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26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083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 smtClean="0"/>
              <a:t>Getting the most </a:t>
            </a:r>
            <a:br>
              <a:rPr lang="en-US" sz="4000" b="1" dirty="0" smtClean="0"/>
            </a:br>
            <a:r>
              <a:rPr lang="en-US" sz="4000" b="1" dirty="0" smtClean="0"/>
              <a:t>out of </a:t>
            </a:r>
            <a:r>
              <a:rPr lang="en-US" sz="4000" b="1" dirty="0" smtClean="0">
                <a:solidFill>
                  <a:srgbClr val="FF6600"/>
                </a:solidFill>
              </a:rPr>
              <a:t>workflows</a:t>
            </a:r>
            <a:endParaRPr lang="en-US" sz="4000" b="1" dirty="0">
              <a:solidFill>
                <a:srgbClr val="FF66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24900" y="6400800"/>
            <a:ext cx="4191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E0E0C65-47E2-1F4B-BD7B-F72C8A62982F}" type="slidenum">
              <a:rPr lang="en-US" sz="1400">
                <a:solidFill>
                  <a:srgbClr val="FF8000"/>
                </a:solidFill>
              </a:rPr>
              <a:pPr/>
              <a:t>6</a:t>
            </a:fld>
            <a:endParaRPr lang="en-US" sz="1400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43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From schematics…</a:t>
            </a:r>
          </a:p>
        </p:txBody>
      </p:sp>
      <p:pic>
        <p:nvPicPr>
          <p:cNvPr id="39938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8575" y="1519238"/>
            <a:ext cx="6750050" cy="5338762"/>
          </a:xfrm>
        </p:spPr>
      </p:pic>
      <p:sp>
        <p:nvSpPr>
          <p:cNvPr id="399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5DB34A-0FB9-E946-90DC-B5B17B30A8DD}" type="slidenum">
              <a:rPr lang="en-US" sz="1400">
                <a:solidFill>
                  <a:srgbClr val="FF8000"/>
                </a:solidFill>
              </a:rPr>
              <a:pPr/>
              <a:t>7</a:t>
            </a:fld>
            <a:endParaRPr lang="en-US" sz="1400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14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… to the real world</a:t>
            </a:r>
          </a:p>
        </p:txBody>
      </p:sp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921588-E71C-024B-B129-416F7CD30EDD}" type="slidenum">
              <a:rPr lang="en-US" sz="1400">
                <a:solidFill>
                  <a:srgbClr val="FF8000"/>
                </a:solidFill>
              </a:rPr>
              <a:pPr/>
              <a:t>8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409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7" t="27605" r="14366" b="16432"/>
          <a:stretch>
            <a:fillRect/>
          </a:stretch>
        </p:blipFill>
        <p:spPr bwMode="auto">
          <a:xfrm>
            <a:off x="360363" y="1223963"/>
            <a:ext cx="8475662" cy="53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66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Optimizing a Workflow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774700" y="1333500"/>
            <a:ext cx="8140700" cy="4876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600" b="1" dirty="0" smtClean="0">
                <a:latin typeface="Arial" charset="0"/>
                <a:ea typeface="ＭＳ Ｐゴシック" charset="0"/>
                <a:cs typeface="ＭＳ Ｐゴシック" charset="0"/>
              </a:rPr>
              <a:t>Draw out the workflow, identify pieces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Modular development: test and optimize each piece</a:t>
            </a:r>
          </a:p>
          <a:p>
            <a:pPr marL="914400" lvl="1" indent="-514350"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divide or consolidate ‘pieces’</a:t>
            </a:r>
          </a:p>
          <a:p>
            <a:pPr marL="914400" lvl="1" indent="-514350">
              <a:defRPr/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etermine resource requirements</a:t>
            </a:r>
          </a:p>
          <a:p>
            <a:pPr marL="914400" lvl="1" indent="-514350"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identify steps to be automated or checked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Put the pieces together gradually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Bonus features</a:t>
            </a:r>
          </a:p>
          <a:p>
            <a:pPr lvl="1"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Error proofing</a:t>
            </a:r>
          </a:p>
          <a:p>
            <a:pPr lvl="1"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Additional automation</a:t>
            </a:r>
            <a:endParaRPr lang="en-US" sz="2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B4FFD4-361F-084C-8118-621BD3EE9930}" type="slidenum">
              <a:rPr lang="en-US" sz="1400">
                <a:solidFill>
                  <a:srgbClr val="FF8000"/>
                </a:solidFill>
              </a:rPr>
              <a:pPr/>
              <a:t>9</a:t>
            </a:fld>
            <a:endParaRPr lang="en-US" sz="1400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329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Japanese Art">
      <a:majorFont>
        <a:latin typeface="Futur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apanese Art 1">
        <a:dk1>
          <a:srgbClr val="000000"/>
        </a:dk1>
        <a:lt1>
          <a:srgbClr val="D9C641"/>
        </a:lt1>
        <a:dk2>
          <a:srgbClr val="23005F"/>
        </a:dk2>
        <a:lt2>
          <a:srgbClr val="808080"/>
        </a:lt2>
        <a:accent1>
          <a:srgbClr val="C70000"/>
        </a:accent1>
        <a:accent2>
          <a:srgbClr val="5554FF"/>
        </a:accent2>
        <a:accent3>
          <a:srgbClr val="E9DFB0"/>
        </a:accent3>
        <a:accent4>
          <a:srgbClr val="000000"/>
        </a:accent4>
        <a:accent5>
          <a:srgbClr val="E0AAAA"/>
        </a:accent5>
        <a:accent6>
          <a:srgbClr val="4C4B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OSG-Summer-School-Template.pot</Template>
  <TotalTime>17577</TotalTime>
  <Words>1385</Words>
  <Application>Microsoft Macintosh PowerPoint</Application>
  <PresentationFormat>On-screen Show (4:3)</PresentationFormat>
  <Paragraphs>341</Paragraphs>
  <Slides>37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OSG-Summer-School-Template</vt:lpstr>
      <vt:lpstr>Putting It All Together: Optimizing Workflows </vt:lpstr>
      <vt:lpstr>Key HTC Tactics</vt:lpstr>
      <vt:lpstr>What to Automate?</vt:lpstr>
      <vt:lpstr>What is a Workflow?</vt:lpstr>
      <vt:lpstr>We       Workflows</vt:lpstr>
      <vt:lpstr>Getting the most  out of workflows</vt:lpstr>
      <vt:lpstr>From schematics…</vt:lpstr>
      <vt:lpstr>… to the real world</vt:lpstr>
      <vt:lpstr>Optimizing a Workflow</vt:lpstr>
      <vt:lpstr>Workflow Drawing, v.1</vt:lpstr>
      <vt:lpstr>Workflow Drawing, v.2 (w/ HTC)</vt:lpstr>
      <vt:lpstr>Workflow Pieces</vt:lpstr>
      <vt:lpstr>Optimizing a Workflow</vt:lpstr>
      <vt:lpstr>To Get Here …</vt:lpstr>
      <vt:lpstr>Start Here</vt:lpstr>
      <vt:lpstr>Test Another Step</vt:lpstr>
      <vt:lpstr>And Another Step</vt:lpstr>
      <vt:lpstr>End Up with This</vt:lpstr>
      <vt:lpstr>Optimizing a Workflow</vt:lpstr>
      <vt:lpstr>DAGs Automate Workflows</vt:lpstr>
      <vt:lpstr>Scaling Workflows</vt:lpstr>
      <vt:lpstr>In Full Detail</vt:lpstr>
      <vt:lpstr>Solutions for Large Workflows</vt:lpstr>
      <vt:lpstr>Optimizing a Workflow</vt:lpstr>
      <vt:lpstr>Robust Workflows</vt:lpstr>
      <vt:lpstr>Make It Run Everywhere</vt:lpstr>
      <vt:lpstr>Make It Work Everytime</vt:lpstr>
      <vt:lpstr>Performance Surprises </vt:lpstr>
      <vt:lpstr>Error Checks Are Essential</vt:lpstr>
      <vt:lpstr>Handling Failures</vt:lpstr>
      <vt:lpstr>Make It Run(-able) for Someone Else</vt:lpstr>
      <vt:lpstr>Make It Work Unattended </vt:lpstr>
      <vt:lpstr>parting thoughts</vt:lpstr>
      <vt:lpstr>Automating workflows can  save you time...</vt:lpstr>
      <vt:lpstr>… but there are even more benefits of automating workflows</vt:lpstr>
      <vt:lpstr>Getting Research Done</vt:lpstr>
      <vt:lpstr>Questions?</vt:lpstr>
    </vt:vector>
  </TitlesOfParts>
  <Manager>OSG Resource Managers</Manager>
  <Company>University of Wisconsin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Alain Roy</dc:creator>
  <cp:lastModifiedBy>Christina Koch</cp:lastModifiedBy>
  <cp:revision>262</cp:revision>
  <cp:lastPrinted>2007-02-13T22:42:37Z</cp:lastPrinted>
  <dcterms:created xsi:type="dcterms:W3CDTF">2010-07-18T15:11:48Z</dcterms:created>
  <dcterms:modified xsi:type="dcterms:W3CDTF">2019-07-18T23:21:54Z</dcterms:modified>
</cp:coreProperties>
</file>