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7" r:id="rId3"/>
    <p:sldId id="319" r:id="rId4"/>
    <p:sldId id="354" r:id="rId5"/>
    <p:sldId id="360" r:id="rId6"/>
    <p:sldId id="367" r:id="rId7"/>
    <p:sldId id="361" r:id="rId8"/>
    <p:sldId id="322" r:id="rId9"/>
    <p:sldId id="313" r:id="rId10"/>
    <p:sldId id="362" r:id="rId11"/>
    <p:sldId id="369" r:id="rId12"/>
    <p:sldId id="373" r:id="rId13"/>
    <p:sldId id="371" r:id="rId14"/>
    <p:sldId id="370" r:id="rId15"/>
    <p:sldId id="372" r:id="rId16"/>
    <p:sldId id="363" r:id="rId17"/>
    <p:sldId id="364" r:id="rId18"/>
    <p:sldId id="365" r:id="rId19"/>
    <p:sldId id="355" r:id="rId20"/>
    <p:sldId id="375" r:id="rId21"/>
    <p:sldId id="327" r:id="rId22"/>
    <p:sldId id="368" r:id="rId23"/>
    <p:sldId id="329" r:id="rId24"/>
    <p:sldId id="380" r:id="rId25"/>
    <p:sldId id="379" r:id="rId26"/>
    <p:sldId id="332" r:id="rId27"/>
    <p:sldId id="264" r:id="rId28"/>
    <p:sldId id="351" r:id="rId29"/>
    <p:sldId id="333" r:id="rId30"/>
    <p:sldId id="334" r:id="rId31"/>
    <p:sldId id="341" r:id="rId32"/>
    <p:sldId id="357" r:id="rId33"/>
    <p:sldId id="366" r:id="rId34"/>
    <p:sldId id="381" r:id="rId35"/>
    <p:sldId id="376" r:id="rId36"/>
    <p:sldId id="377" r:id="rId37"/>
    <p:sldId id="378" r:id="rId38"/>
    <p:sldId id="374" r:id="rId39"/>
    <p:sldId id="305" r:id="rId4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48964F"/>
    <a:srgbClr val="827F7F"/>
    <a:srgbClr val="948F8F"/>
    <a:srgbClr val="A8A2A2"/>
    <a:srgbClr val="328038"/>
    <a:srgbClr val="4780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1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9E86660-4030-3B48-B467-8743DB57F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4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B38C0D5-F8F2-6944-8E3A-2E48823E7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46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38C0D5-F8F2-6944-8E3A-2E48823E79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38C0D5-F8F2-6944-8E3A-2E48823E79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38C0D5-F8F2-6944-8E3A-2E48823E792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13938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3886200"/>
            <a:ext cx="81280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1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E906A-4880-4C4F-B11D-66D9844F0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1143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1143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E4C09-D214-5047-856A-629B0CEC3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5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D2BF-E4B3-8A47-BD5B-DE655A435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7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A1AAA-2811-DB46-8922-CC5C1621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9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333500"/>
            <a:ext cx="38100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333500"/>
            <a:ext cx="38100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A9F3D-6720-E44E-A5F5-5FB9156DE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8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401F0-D632-2E49-BD28-154BBEC28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CE785-3AA5-D84A-B757-9E0A28EA5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2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4B97C-DE8C-864F-8258-AB38AF472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0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E9EA-F6DE-714F-A6B5-0FC5FB377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1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286BA-E9C6-A243-9D58-912CF19EE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5" y="114300"/>
            <a:ext cx="6946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333500"/>
            <a:ext cx="7772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5" y="6008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>
              <a:cs typeface="Arial" charset="0"/>
            </a:endParaRPr>
          </a:p>
        </p:txBody>
      </p:sp>
      <p:sp>
        <p:nvSpPr>
          <p:cNvPr id="2519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0" y="6400800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E3FEBF91-992D-A945-9795-3DFC8F97B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13938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0" y="6473825"/>
            <a:ext cx="22653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200" dirty="0">
                <a:solidFill>
                  <a:srgbClr val="FF8000"/>
                </a:solidFill>
              </a:rPr>
              <a:t>OSG User School </a:t>
            </a:r>
            <a:r>
              <a:rPr lang="en-US" sz="1200" dirty="0" smtClean="0">
                <a:solidFill>
                  <a:srgbClr val="FF8000"/>
                </a:solidFill>
              </a:rPr>
              <a:t>2019</a:t>
            </a:r>
            <a:endParaRPr lang="en-US" sz="1200" dirty="0">
              <a:solidFill>
                <a:srgbClr val="FF8000"/>
              </a:solidFill>
            </a:endParaRP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3" y="1155700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ckoch5@wisc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Optimizing Your Computing</a:t>
            </a:r>
            <a:b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519113" y="3886200"/>
            <a:ext cx="8128000" cy="175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Christina Koch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ckoch5@wisc.edu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Research Computing Facilitator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 of Wisconsin - Madison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</a:rPr>
              <a:t>The Real World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417638"/>
            <a:ext cx="4643437" cy="46863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However, it’s not just about finding the right computing approach to your problem.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approaches will be *most* effective if they’re running on appropriate compute systems. 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C00519-6AF4-DF47-A066-9D021CBFBA16}" type="slidenum">
              <a:rPr lang="en-US" sz="1400">
                <a:solidFill>
                  <a:srgbClr val="FF8000"/>
                </a:solidFill>
              </a:rPr>
              <a:pPr/>
              <a:t>10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59396" name="Content Placeholder 7" descr="Wikimedia_Foundation_Servers-8055_1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r="22900"/>
          <a:stretch>
            <a:fillRect/>
          </a:stretch>
        </p:blipFill>
        <p:spPr>
          <a:xfrm>
            <a:off x="5224463" y="1808163"/>
            <a:ext cx="3238500" cy="39830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</a:rPr>
              <a:t>The Real World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12800" y="1333500"/>
            <a:ext cx="7467600" cy="4686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Not all compute systems are created equal.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Two questions to ask: </a:t>
            </a:r>
          </a:p>
          <a:p>
            <a:pPr marL="0" indent="0" algn="ctr">
              <a:buFont typeface="Times" charset="0"/>
              <a:buNone/>
              <a:defRPr/>
            </a:pPr>
            <a:r>
              <a:rPr lang="en-US" b="1" dirty="0" smtClean="0"/>
              <a:t>What resources are available to me? </a:t>
            </a:r>
            <a:endParaRPr lang="en-US" dirty="0"/>
          </a:p>
          <a:p>
            <a:pPr marL="0" indent="0" algn="ctr">
              <a:buFont typeface="Times" charset="0"/>
              <a:buNone/>
              <a:defRPr/>
            </a:pPr>
            <a:r>
              <a:rPr lang="en-US" b="1" dirty="0" smtClean="0"/>
              <a:t>Which one is the best match for the kind of computing I want to do? </a:t>
            </a:r>
            <a:endParaRPr lang="en-US" b="1" dirty="0"/>
          </a:p>
        </p:txBody>
      </p:sp>
      <p:sp>
        <p:nvSpPr>
          <p:cNvPr id="6041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F95C19-E437-6E43-A4A3-DA984627ECE7}" type="slidenum">
              <a:rPr lang="en-US" sz="1400">
                <a:solidFill>
                  <a:srgbClr val="FF8000"/>
                </a:solidFill>
              </a:rPr>
              <a:pPr/>
              <a:t>11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examples: </a:t>
            </a:r>
            <a:br>
              <a:rPr lang="en-US" dirty="0" smtClean="0"/>
            </a:br>
            <a:r>
              <a:rPr lang="en-US" dirty="0" smtClean="0"/>
              <a:t>Local HTC and OSG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A1AAA-2811-DB46-8922-CC5C1621D9E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CHTC Recommendations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302760"/>
              </p:ext>
            </p:extLst>
          </p:nvPr>
        </p:nvGraphicFramePr>
        <p:xfrm>
          <a:off x="421920" y="1474611"/>
          <a:ext cx="8312857" cy="486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43"/>
                <a:gridCol w="1929181"/>
                <a:gridCol w="2243667"/>
                <a:gridCol w="2624666"/>
              </a:tblGrid>
              <a:tr h="6944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Ideal Jobs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Still very advantageous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Less-so, but maybe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Cpus</a:t>
                      </a:r>
                      <a:endParaRPr lang="en-US" sz="1800" b="1" dirty="0" smtClean="0"/>
                    </a:p>
                    <a:p>
                      <a:r>
                        <a:rPr lang="en-US" sz="1800" b="0" dirty="0" smtClean="0"/>
                        <a:t>(</a:t>
                      </a:r>
                      <a:r>
                        <a:rPr lang="en-US" sz="1800" b="0" dirty="0" err="1" smtClean="0"/>
                        <a:t>Gpus</a:t>
                      </a:r>
                      <a:r>
                        <a:rPr lang="en-US" sz="1800" b="0" dirty="0" smtClean="0"/>
                        <a:t>)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</a:p>
                    <a:p>
                      <a:r>
                        <a:rPr lang="en-US" sz="1800" dirty="0" smtClean="0"/>
                        <a:t>(1)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&lt;20</a:t>
                      </a:r>
                    </a:p>
                    <a:p>
                      <a:r>
                        <a:rPr lang="en-US" sz="1800" dirty="0" smtClean="0"/>
                        <a:t>(1)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&gt;20 </a:t>
                      </a:r>
                      <a:r>
                        <a:rPr lang="en-US" sz="1800" baseline="0" dirty="0" err="1" smtClean="0"/>
                        <a:t>cpus</a:t>
                      </a:r>
                      <a:r>
                        <a:rPr lang="en-US" sz="1800" baseline="0" dirty="0" smtClean="0"/>
                        <a:t>, using multiple nodes</a:t>
                      </a:r>
                      <a:endParaRPr lang="en-US" sz="1800" dirty="0"/>
                    </a:p>
                  </a:txBody>
                  <a:tcPr/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Walltime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&lt;12</a:t>
                      </a:r>
                      <a:r>
                        <a:rPr lang="en-US" sz="1800" baseline="0" dirty="0" smtClean="0"/>
                        <a:t> hours*</a:t>
                      </a:r>
                    </a:p>
                    <a:p>
                      <a:r>
                        <a:rPr lang="en-US" sz="1600" i="1" baseline="0" dirty="0" smtClean="0"/>
                        <a:t>or </a:t>
                      </a:r>
                      <a:r>
                        <a:rPr lang="en-US" sz="1600" i="1" baseline="0" dirty="0" err="1" smtClean="0"/>
                        <a:t>checkpointable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&lt;24 hours*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/>
                        <a:t>or </a:t>
                      </a:r>
                      <a:r>
                        <a:rPr lang="en-US" sz="1600" i="1" baseline="0" dirty="0" err="1" smtClean="0"/>
                        <a:t>checkpointable</a:t>
                      </a:r>
                      <a:endParaRPr lang="en-US" sz="16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up to 2 weeks</a:t>
                      </a:r>
                      <a:endParaRPr lang="en-US" sz="1800" dirty="0"/>
                    </a:p>
                  </a:txBody>
                  <a:tcPr/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RAM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1-2GB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up</a:t>
                      </a:r>
                      <a:r>
                        <a:rPr lang="en-US" sz="1800" baseline="0" dirty="0" smtClean="0"/>
                        <a:t> to TBs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&gt;4TB</a:t>
                      </a:r>
                      <a:endParaRPr lang="en-US" sz="1800" dirty="0"/>
                    </a:p>
                  </a:txBody>
                  <a:tcPr/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Input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&lt;100MB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up</a:t>
                      </a:r>
                      <a:r>
                        <a:rPr lang="en-US" sz="1800" baseline="0" dirty="0" smtClean="0"/>
                        <a:t> to TBs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/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Output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&lt;4GB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up</a:t>
                      </a:r>
                      <a:r>
                        <a:rPr lang="en-US" sz="1800" baseline="0" dirty="0" smtClean="0"/>
                        <a:t> to TBs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/>
                </a:tc>
              </a:tr>
              <a:tr h="694468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Software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‘portable’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anything</a:t>
                      </a:r>
                      <a:r>
                        <a:rPr lang="en-US" sz="1800" baseline="0" dirty="0" smtClean="0"/>
                        <a:t> else that’s not </a:t>
                      </a:r>
                      <a:r>
                        <a:rPr lang="en-US" sz="1800" baseline="0" dirty="0" smtClean="0">
                          <a:sym typeface="Wingdings"/>
                        </a:rPr>
                        <a:t>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licensed, non-Linux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OSG Recommendations</a:t>
            </a:r>
            <a:endParaRPr lang="en-US" dirty="0"/>
          </a:p>
        </p:txBody>
      </p:sp>
      <p:pic>
        <p:nvPicPr>
          <p:cNvPr id="5" name="Content Placeholder 4" descr="Screen Shot 2019-07-18 at 11.50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5" b="-11735"/>
          <a:stretch>
            <a:fillRect/>
          </a:stretch>
        </p:blipFill>
        <p:spPr>
          <a:xfrm>
            <a:off x="210254" y="1220611"/>
            <a:ext cx="8554087" cy="51576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2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your local compute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A1AAA-2811-DB46-8922-CC5C1621D9E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74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</a:rPr>
              <a:t>Campus Resources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87338" y="1366838"/>
            <a:ext cx="8721725" cy="468630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Check out your local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campus compute system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Some considerations: 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Who has access? Are there allocations?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What kind of system? What is it optimized for?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An HPC cluster may not handle lots of jobs well, in the same way that an HTC system has limited multicore capabilities - be aware of how a system matches/doesn’t match your computation strategy.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Ask questions! Be a good citizen! 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If local resources are limited, explore other options. 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3C65AF-84E9-8C4A-8DE9-CD50C82A1F43}" type="slidenum">
              <a:rPr lang="en-US" sz="1400">
                <a:solidFill>
                  <a:srgbClr val="FF8000"/>
                </a:solidFill>
              </a:rPr>
              <a:pPr/>
              <a:t>16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Beyond </a:t>
            </a:r>
            <a:r>
              <a:rPr lang="en-US" dirty="0" smtClean="0">
                <a:latin typeface="Helvetica" charset="0"/>
                <a:ea typeface="ＭＳ Ｐゴシック" charset="0"/>
              </a:rPr>
              <a:t>Your Campus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1333500"/>
            <a:ext cx="7772400" cy="51006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Open Science Grid!</a:t>
            </a:r>
          </a:p>
          <a:p>
            <a:pPr lvl="1">
              <a:defRPr/>
            </a:pPr>
            <a:r>
              <a:rPr lang="en-US" dirty="0" smtClean="0"/>
              <a:t>This afternoon, Tim will talk about ways to access OSG after the school is over</a:t>
            </a:r>
          </a:p>
          <a:p>
            <a:pPr marL="0" indent="0">
              <a:buFont typeface="Times" charset="0"/>
              <a:buNone/>
              <a:defRPr/>
            </a:pPr>
            <a:endParaRPr lang="en-US" dirty="0" smtClean="0"/>
          </a:p>
          <a:p>
            <a:pPr marL="0" indent="0">
              <a:buFont typeface="Time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Other grids</a:t>
            </a:r>
          </a:p>
          <a:p>
            <a:pPr lvl="1">
              <a:defRPr/>
            </a:pPr>
            <a:r>
              <a:rPr lang="en-US" dirty="0" smtClean="0"/>
              <a:t>European Grid Infrastructure</a:t>
            </a:r>
          </a:p>
          <a:p>
            <a:pPr lvl="1">
              <a:defRPr/>
            </a:pPr>
            <a:r>
              <a:rPr lang="en-US" dirty="0" smtClean="0"/>
              <a:t>Other national and regional grids</a:t>
            </a:r>
          </a:p>
          <a:p>
            <a:pPr lvl="1">
              <a:defRPr/>
            </a:pPr>
            <a:r>
              <a:rPr lang="en-US" dirty="0" smtClean="0"/>
              <a:t>Commercial cloud systems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1A6005-F310-A146-BABB-8B81DC1A0E44}" type="slidenum">
              <a:rPr lang="en-US" sz="1400">
                <a:solidFill>
                  <a:srgbClr val="FF8000"/>
                </a:solidFill>
              </a:rPr>
              <a:pPr/>
              <a:t>17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62468" name="Picture 4" descr="osg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954338"/>
            <a:ext cx="26098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egi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2671763"/>
            <a:ext cx="12192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500px-Cartoon_cloud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862263"/>
            <a:ext cx="24923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The </a:t>
            </a:r>
            <a:r>
              <a:rPr lang="en-US" dirty="0" smtClean="0">
                <a:latin typeface="Helvetica" charset="0"/>
                <a:ea typeface="ＭＳ Ｐゴシック" charset="0"/>
              </a:rPr>
              <a:t>Payoff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HTC is, beyond everything, scalable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If you can run 10 jobs, you can run 10,000, maybe even 10 million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Worth pursuing the right kind of resources (if you can) for the right kind of problem.  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45BE83-7744-364B-BDF0-C5E23506830A}" type="slidenum">
              <a:rPr lang="en-US" sz="1400">
                <a:solidFill>
                  <a:srgbClr val="FF8000"/>
                </a:solidFill>
              </a:rPr>
              <a:pPr/>
              <a:t>18</a:t>
            </a:fld>
            <a:endParaRPr lang="en-US" sz="1400">
              <a:solidFill>
                <a:srgbClr val="FF8000"/>
              </a:solidFill>
            </a:endParaRPr>
          </a:p>
        </p:txBody>
      </p:sp>
      <p:grpSp>
        <p:nvGrpSpPr>
          <p:cNvPr id="22532" name="Group 12"/>
          <p:cNvGrpSpPr>
            <a:grpSpLocks/>
          </p:cNvGrpSpPr>
          <p:nvPr/>
        </p:nvGrpSpPr>
        <p:grpSpPr bwMode="auto">
          <a:xfrm>
            <a:off x="1993900" y="4560888"/>
            <a:ext cx="5738813" cy="1449387"/>
            <a:chOff x="2157794" y="1944798"/>
            <a:chExt cx="6541211" cy="165158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800154" y="2717223"/>
              <a:ext cx="0" cy="810414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4" name="TextBox 14"/>
            <p:cNvSpPr txBox="1">
              <a:spLocks noChangeArrowheads="1"/>
            </p:cNvSpPr>
            <p:nvPr/>
          </p:nvSpPr>
          <p:spPr bwMode="auto">
            <a:xfrm rot="-5400000">
              <a:off x="1855531" y="2732814"/>
              <a:ext cx="1165827" cy="56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600"/>
                <a:t>time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963006" y="2523665"/>
              <a:ext cx="5735999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6" name="TextBox 16"/>
            <p:cNvSpPr txBox="1">
              <a:spLocks noChangeArrowheads="1"/>
            </p:cNvSpPr>
            <p:nvPr/>
          </p:nvSpPr>
          <p:spPr bwMode="auto">
            <a:xfrm>
              <a:off x="4216100" y="1944798"/>
              <a:ext cx="2746854" cy="56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600" i="1"/>
                <a:t>n </a:t>
              </a:r>
              <a:r>
                <a:rPr lang="en-US" sz="2600"/>
                <a:t>processors</a:t>
              </a:r>
            </a:p>
          </p:txBody>
        </p:sp>
        <p:pic>
          <p:nvPicPr>
            <p:cNvPr id="2253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456" y="2717667"/>
              <a:ext cx="5735549" cy="81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Getting the Most out of </a:t>
            </a:r>
            <a:r>
              <a:rPr lang="en-US" sz="4000" dirty="0" smtClean="0">
                <a:solidFill>
                  <a:srgbClr val="FF6600"/>
                </a:solidFill>
              </a:rPr>
              <a:t>HTC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24900" y="6400800"/>
            <a:ext cx="419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1B7601-FC39-B346-AC5E-7CF785E59980}" type="slidenum">
              <a:rPr lang="en-US" sz="1400">
                <a:solidFill>
                  <a:srgbClr val="FF8000"/>
                </a:solidFill>
              </a:rPr>
              <a:pPr/>
              <a:t>19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Why Are We Here?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30EFF3-A1C1-C443-9419-9F8EF25D4D99}" type="slidenum">
              <a:rPr lang="en-US" sz="1400">
                <a:solidFill>
                  <a:srgbClr val="FF8000"/>
                </a:solidFill>
              </a:rPr>
              <a:pPr/>
              <a:t>2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run </a:t>
            </a:r>
            <a:r>
              <a:rPr lang="en-US" sz="3600" dirty="0"/>
              <a:t>as many jobs as possible on as many </a:t>
            </a:r>
            <a:r>
              <a:rPr lang="en-US" sz="3600" dirty="0" smtClean="0"/>
              <a:t>computers as </a:t>
            </a:r>
            <a:r>
              <a:rPr lang="en-US" sz="3600" dirty="0"/>
              <a:t>possible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HTC Goal: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60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Key HTC Tactics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74058-555E-E64F-AE1D-082B9E0353C1}" type="slidenum">
              <a:rPr lang="en-US" sz="1400">
                <a:solidFill>
                  <a:srgbClr val="FF8000"/>
                </a:solidFill>
              </a:rPr>
              <a:pPr/>
              <a:t>21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355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Futura" charset="0"/>
              <a:buAutoNum type="arabicPeriod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Increase Overall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Throughput</a:t>
            </a:r>
          </a:p>
          <a:p>
            <a:pPr marL="400050" lvl="1" indent="0">
              <a:buNone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Optimize for total work, not individual jobs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Utilize Resources Efficiently!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Bring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Dependencies With You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Scale Gradually, Testing Generously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Automate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As Many Steps As Possible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</a:rPr>
              <a:t>Throughput,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 HTC, we optimize </a:t>
            </a:r>
            <a:r>
              <a:rPr lang="en-US" i="1" dirty="0" smtClean="0"/>
              <a:t>throughput</a:t>
            </a:r>
            <a:r>
              <a:rPr lang="en-US" dirty="0" smtClean="0"/>
              <a:t>: time from submission to overall completion</a:t>
            </a:r>
          </a:p>
          <a:p>
            <a:pPr>
              <a:defRPr/>
            </a:pPr>
            <a:r>
              <a:rPr lang="en-US" dirty="0" smtClean="0"/>
              <a:t>Instead of making individual jobs as fast as possible, optimize how long it takes for all jobs to finish.</a:t>
            </a:r>
          </a:p>
          <a:p>
            <a:pPr>
              <a:defRPr/>
            </a:pPr>
            <a:r>
              <a:rPr lang="en-US" dirty="0" smtClean="0"/>
              <a:t>We do this by breaking large processes into smaller pieces (to have more simultaneous processing power)</a:t>
            </a:r>
            <a:endParaRPr lang="en-US" dirty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AA8606-A9D5-964B-929F-C109C8629318}" type="slidenum">
              <a:rPr lang="en-US" sz="1400">
                <a:solidFill>
                  <a:srgbClr val="FF8000"/>
                </a:solidFill>
              </a:rPr>
              <a:pPr/>
              <a:t>22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8" y="5591515"/>
            <a:ext cx="722553" cy="102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39" y="5627121"/>
            <a:ext cx="722553" cy="1021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752" y="5597922"/>
            <a:ext cx="722553" cy="1021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49" y="5591515"/>
            <a:ext cx="722553" cy="102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65" y="5576916"/>
            <a:ext cx="722553" cy="1021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093" y="5539525"/>
            <a:ext cx="722553" cy="1021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24" y="5575131"/>
            <a:ext cx="722553" cy="102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937" y="5545932"/>
            <a:ext cx="722553" cy="1021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434" y="5539525"/>
            <a:ext cx="722553" cy="1021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48" y="5568724"/>
            <a:ext cx="722553" cy="1021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74" y="5575132"/>
            <a:ext cx="722553" cy="102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Breaking Up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86419" y="1333500"/>
            <a:ext cx="8296145" cy="46863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Break work into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parallel (separate) jobs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reduced job requirements = more matches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not always easy or possible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Strategies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break HTC-able steps out of a single program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break up loops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break up input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Use self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checkpointing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if jobs are too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long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Consider grouping tasks if jobs are short!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2150C7-B497-3144-9F34-FF01CD7E6249}" type="slidenum">
              <a:rPr lang="en-US" sz="1400">
                <a:solidFill>
                  <a:srgbClr val="FF8000"/>
                </a:solidFill>
              </a:rPr>
              <a:pPr/>
              <a:t>23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Self-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Checkpointing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774700" y="1333499"/>
            <a:ext cx="7772400" cy="50702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Solution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long jobs and “shish-kebabs”</a:t>
            </a:r>
            <a:endParaRPr lang="en-US" dirty="0" smtClean="0">
              <a:latin typeface="Arial" charset="0"/>
              <a:ea typeface="ＭＳ Ｐゴシック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Changes to your code</a:t>
            </a:r>
          </a:p>
          <a:p>
            <a:pPr marL="914400" lvl="1" indent="-514350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Periodically save information about progress to a new file (every hour?)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914400" lvl="1" indent="-514350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At the beginning of script:</a:t>
            </a:r>
          </a:p>
          <a:p>
            <a:pPr marL="1314450" lvl="2" indent="-514350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If progress file exists, read it and start from where the program (or script) left off</a:t>
            </a:r>
          </a:p>
          <a:p>
            <a:pPr marL="1314450" lvl="2" indent="-514350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Otherwise, start from the beginning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Change to submit file:</a:t>
            </a:r>
          </a:p>
          <a:p>
            <a:pPr marL="457200" lvl="1" indent="0">
              <a:buFont typeface="Symbol" charset="0"/>
              <a:buNone/>
              <a:defRPr/>
            </a:pPr>
            <a:r>
              <a:rPr lang="en-US" sz="2400" dirty="0" err="1" smtClean="0">
                <a:latin typeface="Consolas"/>
                <a:ea typeface="ＭＳ Ｐゴシック" charset="0"/>
                <a:cs typeface="Consolas"/>
              </a:rPr>
              <a:t>when_to_transfer_output</a:t>
            </a:r>
            <a:r>
              <a:rPr lang="en-US" sz="2400" dirty="0" smtClean="0">
                <a:latin typeface="Consolas"/>
                <a:ea typeface="ＭＳ Ｐゴシック" charset="0"/>
                <a:cs typeface="Consolas"/>
              </a:rPr>
              <a:t> = ON_EXIT_OR_EVICT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A8E9E7-B9C5-0E4C-8BEB-E8A21D986D2F}" type="slidenum">
              <a:rPr lang="en-US" sz="1400">
                <a:solidFill>
                  <a:srgbClr val="FF8000"/>
                </a:solidFill>
              </a:rPr>
              <a:pPr/>
              <a:t>24</a:t>
            </a:fld>
            <a:endParaRPr lang="en-US" sz="140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6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Solutions for Larger Files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774700" y="1333500"/>
            <a:ext cx="81407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File manipulations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split input files to </a:t>
            </a:r>
            <a:r>
              <a:rPr lang="en-US" b="1" dirty="0">
                <a:latin typeface="Arial" charset="0"/>
                <a:ea typeface="ＭＳ Ｐゴシック" charset="0"/>
              </a:rPr>
              <a:t>send minimal data </a:t>
            </a:r>
            <a:r>
              <a:rPr lang="en-US" dirty="0">
                <a:latin typeface="Arial" charset="0"/>
                <a:ea typeface="ＭＳ Ｐゴシック" charset="0"/>
              </a:rPr>
              <a:t>with each job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filter</a:t>
            </a:r>
            <a:r>
              <a:rPr lang="en-US" dirty="0">
                <a:latin typeface="Arial" charset="0"/>
                <a:ea typeface="ＭＳ Ｐゴシック" charset="0"/>
              </a:rPr>
              <a:t> input </a:t>
            </a:r>
            <a:r>
              <a:rPr lang="en-US" i="1" dirty="0">
                <a:latin typeface="Arial" charset="0"/>
                <a:ea typeface="ＭＳ Ｐゴシック" charset="0"/>
              </a:rPr>
              <a:t>and</a:t>
            </a:r>
            <a:r>
              <a:rPr lang="en-US" dirty="0">
                <a:latin typeface="Arial" charset="0"/>
                <a:ea typeface="ＭＳ Ｐゴシック" charset="0"/>
              </a:rPr>
              <a:t> output files to transfer only essential data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use compression/</a:t>
            </a:r>
            <a:r>
              <a:rPr lang="en-US" dirty="0" smtClean="0">
                <a:latin typeface="Arial" charset="0"/>
                <a:ea typeface="ＭＳ Ｐゴシック" charset="0"/>
              </a:rPr>
              <a:t>decompression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Follow file delivery methods from y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esterday for files that are still “large”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CDCE6E-BFAB-7A46-970F-7C8B3C594E34}" type="slidenum">
              <a:rPr lang="en-US" sz="1400">
                <a:solidFill>
                  <a:srgbClr val="FF8000"/>
                </a:solidFill>
              </a:rPr>
              <a:pPr/>
              <a:t>25</a:t>
            </a:fld>
            <a:endParaRPr lang="en-US" sz="140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7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Key HTC Tactics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8B44A7-84C1-2242-885C-882F73A8356C}" type="slidenum">
              <a:rPr lang="en-US" sz="1400">
                <a:solidFill>
                  <a:srgbClr val="FF8000"/>
                </a:solidFill>
              </a:rPr>
              <a:pPr/>
              <a:t>26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662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Futura" charset="0"/>
              <a:buAutoNum type="arabicPeriod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Increase Overall Throughput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Utilize Resources Efficiently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  <a:p>
            <a:pPr marL="400050" lvl="1" indent="0">
              <a:buNone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Jobs will match to more resources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Bring Dependencies With You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Scale Gradually, Testing Generously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Automate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As Many Steps As Possible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907" y="2803057"/>
            <a:ext cx="2613093" cy="1959989"/>
          </a:xfrm>
          <a:prstGeom prst="rect">
            <a:avLst/>
          </a:prstGeom>
        </p:spPr>
      </p:pic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Know and Optimize Job Use of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Resources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3538" y="1333499"/>
            <a:ext cx="8369300" cy="5002577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CPUs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(“1” is best for matching; essential for OSG)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restrict, if necessary/possible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software that uses all available CPUs is BAD! 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CPU Time</a:t>
            </a:r>
          </a:p>
          <a:p>
            <a:pPr marL="457200" lvl="1" indent="0">
              <a:buFont typeface="Symbol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&gt; ~5 min, &lt; ~1 day;  </a:t>
            </a:r>
            <a:r>
              <a:rPr lang="en-US" sz="2400" b="1" u="sng" dirty="0">
                <a:latin typeface="Arial" charset="0"/>
                <a:ea typeface="ＭＳ Ｐゴシック" charset="0"/>
                <a:cs typeface="ＭＳ Ｐゴシック" charset="0"/>
              </a:rPr>
              <a:t>Ideal: 1</a:t>
            </a:r>
            <a:r>
              <a:rPr lang="en-US" sz="2400" b="1" u="sng" dirty="0" smtClean="0">
                <a:latin typeface="Arial" charset="0"/>
                <a:ea typeface="ＭＳ Ｐゴシック" charset="0"/>
                <a:cs typeface="ＭＳ Ｐゴシック" charset="0"/>
              </a:rPr>
              <a:t>-10 </a:t>
            </a:r>
            <a:r>
              <a:rPr lang="en-US" sz="2400" b="1" u="sng" dirty="0">
                <a:latin typeface="Arial" charset="0"/>
                <a:ea typeface="ＭＳ Ｐゴシック" charset="0"/>
                <a:cs typeface="ＭＳ Ｐゴシック" charset="0"/>
              </a:rPr>
              <a:t>hours</a:t>
            </a:r>
            <a:endParaRPr lang="en-US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RAM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(not always easily modified)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Disk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per-job (execute) and in-total (submit)</a:t>
            </a:r>
          </a:p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Network Bandwidth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minimize transfer: filter/trim/delete, compress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5C3200-ACE3-7744-B622-B78D04201668}" type="slidenum">
              <a:rPr lang="en-US" sz="1400">
                <a:solidFill>
                  <a:srgbClr val="FF8000"/>
                </a:solidFill>
              </a:rPr>
              <a:pPr/>
              <a:t>27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Use the Job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15913" y="1333500"/>
            <a:ext cx="8610600" cy="4864100"/>
          </a:xfrm>
        </p:spPr>
        <p:txBody>
          <a:bodyPr/>
          <a:lstStyle/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001 (2576205.000.000) 06/07 </a:t>
            </a:r>
            <a:r>
              <a:rPr lang="en-US" sz="1600" b="1">
                <a:latin typeface="Consolas" charset="0"/>
                <a:ea typeface="ＭＳ Ｐゴシック" charset="0"/>
                <a:cs typeface="Consolas" charset="0"/>
              </a:rPr>
              <a:t>11:57:57 </a:t>
            </a: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Job executing on host: &lt;128.104.101.248:9618&gt;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005 (2576205.000.000) 06/07 </a:t>
            </a:r>
            <a:r>
              <a:rPr lang="en-US" sz="1600" b="1">
                <a:latin typeface="Consolas" charset="0"/>
                <a:ea typeface="ＭＳ Ｐゴシック" charset="0"/>
                <a:cs typeface="Consolas" charset="0"/>
              </a:rPr>
              <a:t>14:12:55</a:t>
            </a: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Job terminated.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(1) Normal termination (return value 0)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     Usr 0 00:00:00, Sys 0 00:00:00  -  Run Remote Usage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     Usr 0 00:00:00, Sys 0 00:00:00  -  Run Local Usage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     Usr 0 00:00:00, Sys 0 00:00:00  -  Total Remote Usage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     Usr 0 00:00:00, Sys 0 00:00:00  -  Total Local Usage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5  -  Run Bytes Sent By Job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104857640  -  Run Bytes Received By Job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5  -  Total Bytes Sent By Job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104857640  -  Total Bytes Received By Job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Partitionable Resources :    Usage  Request Allocated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Cpus                 :                 1         1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</a:t>
            </a:r>
            <a:r>
              <a:rPr lang="en-US" sz="1600" b="1">
                <a:latin typeface="Consolas" charset="0"/>
                <a:ea typeface="ＭＳ Ｐゴシック" charset="0"/>
                <a:cs typeface="Consolas" charset="0"/>
              </a:rPr>
              <a:t>Disk (KB)            :   122358   </a:t>
            </a: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125000  13869733</a:t>
            </a:r>
          </a:p>
          <a:p>
            <a:pPr marL="0" indent="0">
              <a:buFont typeface="Times" charset="0"/>
              <a:buNone/>
            </a:pP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           </a:t>
            </a:r>
            <a:r>
              <a:rPr lang="en-US" sz="1600" b="1">
                <a:latin typeface="Consolas" charset="0"/>
                <a:ea typeface="ＭＳ Ｐゴシック" charset="0"/>
                <a:cs typeface="Consolas" charset="0"/>
              </a:rPr>
              <a:t>Memory (MB)          :       30      </a:t>
            </a:r>
            <a:r>
              <a:rPr lang="en-US" sz="1600">
                <a:latin typeface="Consolas" charset="0"/>
                <a:ea typeface="ＭＳ Ｐゴシック" charset="0"/>
                <a:cs typeface="Consolas" charset="0"/>
              </a:rPr>
              <a:t>100       100</a:t>
            </a:r>
          </a:p>
          <a:p>
            <a:pPr marL="0" indent="0">
              <a:buFont typeface="Time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9618B7-230F-A94F-97F3-8EABE22B08A3}" type="slidenum">
              <a:rPr lang="en-US" sz="1400">
                <a:solidFill>
                  <a:srgbClr val="FF8000"/>
                </a:solidFill>
              </a:rPr>
              <a:pPr/>
              <a:t>28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Key HTC Tactics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1E37D7-030C-1747-A2F4-74A94BF04987}" type="slidenum">
              <a:rPr lang="en-US" sz="1400">
                <a:solidFill>
                  <a:srgbClr val="FF8000"/>
                </a:solidFill>
              </a:rPr>
              <a:pPr/>
              <a:t>29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969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Futura" charset="0"/>
              <a:buAutoNum type="arabicPeriod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Increase Overall Throughput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Utilize Resources Efficiently!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Bring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Dependencies With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You</a:t>
            </a:r>
          </a:p>
          <a:p>
            <a:pPr marL="400050" lvl="1" indent="0">
              <a:buNone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Jobs can run anywhere*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Scale Gradually, Testing Generously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Automate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As Many Steps As Possible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9889" y="6519446"/>
            <a:ext cx="86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*almost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Why Are We Here?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6CAF25-D8FA-D545-8BA8-9694BB75C079}" type="slidenum">
              <a:rPr lang="en-US" sz="1400">
                <a:solidFill>
                  <a:srgbClr val="FF8000"/>
                </a:solidFill>
              </a:rPr>
              <a:pPr/>
              <a:t>3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31747" name="Content Placeholder 1"/>
          <p:cNvSpPr>
            <a:spLocks noGrp="1"/>
          </p:cNvSpPr>
          <p:nvPr>
            <p:ph idx="1"/>
          </p:nvPr>
        </p:nvSpPr>
        <p:spPr>
          <a:xfrm>
            <a:off x="355600" y="1536700"/>
            <a:ext cx="5214938" cy="4686300"/>
          </a:xfrm>
        </p:spPr>
        <p:txBody>
          <a:bodyPr/>
          <a:lstStyle/>
          <a:p>
            <a:pPr marL="0" indent="0">
              <a:buFont typeface="Times" charset="0"/>
              <a:buNone/>
              <a:defRPr/>
            </a:pPr>
            <a:r>
              <a:rPr lang="en-US" sz="3000" b="1" dirty="0" smtClean="0">
                <a:latin typeface="Arial" charset="0"/>
                <a:ea typeface="ＭＳ Ｐゴシック" charset="0"/>
              </a:rPr>
              <a:t>To do SCIENCE!!!</a:t>
            </a:r>
          </a:p>
          <a:p>
            <a:pPr>
              <a:defRPr/>
            </a:pPr>
            <a:endParaRPr lang="en-US" sz="10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800" dirty="0" smtClean="0">
                <a:latin typeface="Arial" charset="0"/>
                <a:ea typeface="ＭＳ Ｐゴシック" charset="0"/>
              </a:rPr>
              <a:t>A lot of science is best-done with computing – sometimes, LOTS of computing</a:t>
            </a:r>
          </a:p>
          <a:p>
            <a:pPr>
              <a:defRPr/>
            </a:pPr>
            <a:endParaRPr lang="en-US" sz="10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800" dirty="0" smtClean="0">
                <a:latin typeface="Arial" charset="0"/>
                <a:ea typeface="ＭＳ Ｐゴシック" charset="0"/>
              </a:rPr>
              <a:t>Science needs to be reproducible</a:t>
            </a:r>
          </a:p>
          <a:p>
            <a:pPr>
              <a:defRPr/>
            </a:pPr>
            <a:endParaRPr lang="en-US" sz="10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2800" dirty="0" smtClean="0">
                <a:latin typeface="Arial" charset="0"/>
                <a:ea typeface="ＭＳ Ｐゴシック" charset="0"/>
              </a:rPr>
              <a:t>And, we’d really like science to happen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fast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(</a:t>
            </a:r>
            <a:r>
              <a:rPr lang="en-US" sz="2800" dirty="0" err="1" smtClean="0">
                <a:latin typeface="Arial" charset="0"/>
                <a:ea typeface="ＭＳ Ｐゴシック" charset="0"/>
              </a:rPr>
              <a:t>er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)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13857"/>
          <a:stretch>
            <a:fillRect/>
          </a:stretch>
        </p:blipFill>
        <p:spPr bwMode="auto">
          <a:xfrm>
            <a:off x="5599113" y="1635125"/>
            <a:ext cx="338613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Bring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with You?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49238" y="2608263"/>
            <a:ext cx="4441825" cy="3724275"/>
          </a:xfrm>
        </p:spPr>
        <p:txBody>
          <a:bodyPr/>
          <a:lstStyle/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Parameters and random numbers: </a:t>
            </a:r>
            <a:r>
              <a:rPr lang="en-US" dirty="0">
                <a:latin typeface="Arial" charset="0"/>
                <a:ea typeface="ＭＳ Ｐゴシック" charset="0"/>
              </a:rPr>
              <a:t>generate and record ahead of time (for </a:t>
            </a:r>
            <a:r>
              <a:rPr lang="en-US" dirty="0" smtClean="0">
                <a:latin typeface="Arial" charset="0"/>
                <a:ea typeface="ＭＳ Ｐゴシック" charset="0"/>
              </a:rPr>
              <a:t>reproducibility)</a:t>
            </a:r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else?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C94E25-C283-EE4E-8064-FA0B9FF8B39D}" type="slidenum">
              <a:rPr lang="en-US" sz="1400">
                <a:solidFill>
                  <a:srgbClr val="FF8000"/>
                </a:solidFill>
              </a:rPr>
              <a:pPr/>
              <a:t>30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30724" name="Picture 1" descr="bag cont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151188"/>
            <a:ext cx="39830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ontent Placeholder 2"/>
          <p:cNvSpPr txBox="1">
            <a:spLocks/>
          </p:cNvSpPr>
          <p:nvPr/>
        </p:nvSpPr>
        <p:spPr bwMode="auto">
          <a:xfrm>
            <a:off x="284163" y="1468438"/>
            <a:ext cx="85550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80"/>
              </a:buClr>
              <a:buFont typeface="Times" charset="0"/>
              <a:buChar char="•"/>
            </a:pPr>
            <a:r>
              <a:rPr kumimoji="1" lang="en-US" sz="3200">
                <a:solidFill>
                  <a:schemeClr val="tx2"/>
                </a:solidFill>
              </a:rPr>
              <a:t>Software (covered Wednesday)</a:t>
            </a:r>
          </a:p>
          <a:p>
            <a:pPr>
              <a:buClr>
                <a:srgbClr val="000080"/>
              </a:buClr>
              <a:buFont typeface="Times" charset="0"/>
              <a:buChar char="•"/>
            </a:pPr>
            <a:r>
              <a:rPr kumimoji="1" lang="en-US" sz="3200">
                <a:solidFill>
                  <a:schemeClr val="tx2"/>
                </a:solidFill>
              </a:rPr>
              <a:t>Data and other input files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Wrapper Scripts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Recap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A3271E-0F5B-7E47-8B3C-C635EC26E187}" type="slidenum">
              <a:rPr lang="en-US" sz="1400">
                <a:solidFill>
                  <a:srgbClr val="FF8000"/>
                </a:solidFill>
              </a:rPr>
              <a:pPr/>
              <a:t>31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3174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Before task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execution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</a:rPr>
              <a:t>transfer/prepare files and directories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</a:rPr>
              <a:t>setup</a:t>
            </a:r>
            <a:r>
              <a:rPr lang="en-US" sz="2400" dirty="0">
                <a:latin typeface="Arial" charset="0"/>
                <a:ea typeface="ＭＳ Ｐゴシック" charset="0"/>
              </a:rPr>
              <a:t>/configure software environment and other dependencies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Task execution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prepare complex commands and arguments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batch together many ‘small’ tasks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After task execution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filter/combine/compress files and directories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check for and report on errors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Key HTC Tactics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9EE031-C10E-9E4A-B1CB-434E18BA4D1A}" type="slidenum">
              <a:rPr lang="en-US" sz="1400">
                <a:solidFill>
                  <a:srgbClr val="FF8000"/>
                </a:solidFill>
              </a:rPr>
              <a:pPr/>
              <a:t>32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32771" name="Content Placeholder 1"/>
          <p:cNvSpPr>
            <a:spLocks noGrp="1"/>
          </p:cNvSpPr>
          <p:nvPr>
            <p:ph idx="1"/>
          </p:nvPr>
        </p:nvSpPr>
        <p:spPr>
          <a:xfrm>
            <a:off x="774700" y="1333500"/>
            <a:ext cx="8032750" cy="4686300"/>
          </a:xfrm>
        </p:spPr>
        <p:txBody>
          <a:bodyPr/>
          <a:lstStyle/>
          <a:p>
            <a:pPr marL="514350" indent="-514350">
              <a:buFont typeface="Futura" charset="0"/>
              <a:buAutoNum type="arabicPeriod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Increase Overall Throughput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Utilize Resources Efficiently!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Bring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Dependencies With You</a:t>
            </a:r>
          </a:p>
          <a:p>
            <a:pPr marL="514350" indent="-514350">
              <a:buFont typeface="Futura" charset="0"/>
              <a:buAutoNum type="arabicPeriod"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Scale Gradually, Testing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Generously</a:t>
            </a:r>
          </a:p>
          <a:p>
            <a:pPr marL="400050" lvl="1" indent="0">
              <a:buNone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Saves you time in the long run!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Futura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Automate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Multiple Steps</a:t>
            </a:r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Testing, </a:t>
            </a:r>
            <a:r>
              <a:rPr lang="en-US" dirty="0" smtClean="0">
                <a:latin typeface="Helvetica" charset="0"/>
                <a:ea typeface="ＭＳ Ｐゴシック" charset="0"/>
              </a:rPr>
              <a:t>Testing</a:t>
            </a:r>
            <a:r>
              <a:rPr lang="en-US" dirty="0">
                <a:latin typeface="Helvetica" charset="0"/>
                <a:ea typeface="ＭＳ Ｐゴシック" charset="0"/>
              </a:rPr>
              <a:t>, </a:t>
            </a:r>
            <a:r>
              <a:rPr lang="en-US" dirty="0" smtClean="0">
                <a:latin typeface="Helvetica" charset="0"/>
                <a:ea typeface="ＭＳ Ｐゴシック" charset="0"/>
              </a:rPr>
              <a:t>Testing</a:t>
            </a:r>
            <a:r>
              <a:rPr lang="en-US" dirty="0">
                <a:latin typeface="Helvetica" charset="0"/>
                <a:ea typeface="ＭＳ Ｐゴシック" charset="0"/>
              </a:rPr>
              <a:t>!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774699" y="1333500"/>
            <a:ext cx="7945967" cy="49990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Will be a major focus of our exercises today. 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Allows you to optimize resource use (see HTC tactic #2)</a:t>
            </a:r>
            <a:r>
              <a:rPr lang="en-US" dirty="0">
                <a:latin typeface="Arial" charset="0"/>
                <a:ea typeface="ＭＳ Ｐゴシック" charset="0"/>
              </a:rPr>
              <a:t>, job length (tactic #1)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Just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because it worked for 10 jobs, doesn’t mean it will work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perfectly for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10,000 jobs (scaling issues)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 transfer (in and out)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Discover site-specific </a:t>
            </a:r>
            <a:r>
              <a:rPr lang="en-US" dirty="0" smtClean="0">
                <a:latin typeface="Arial" charset="0"/>
                <a:ea typeface="ＭＳ Ｐゴシック" charset="0"/>
              </a:rPr>
              <a:t>problems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4199FC-78AF-5042-90D4-A85697EFD640}" type="slidenum">
              <a:rPr lang="en-US" sz="1400">
                <a:solidFill>
                  <a:srgbClr val="FF8000"/>
                </a:solidFill>
              </a:rPr>
              <a:pPr/>
              <a:t>33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test? Imagine if: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248" y="1505763"/>
            <a:ext cx="3810000" cy="2666696"/>
          </a:xfrm>
        </p:spPr>
        <p:txBody>
          <a:bodyPr/>
          <a:lstStyle/>
          <a:p>
            <a:r>
              <a:rPr lang="en-US" dirty="0" smtClean="0"/>
              <a:t>You </a:t>
            </a:r>
            <a:r>
              <a:rPr lang="en-US" dirty="0" smtClean="0"/>
              <a:t>are using </a:t>
            </a:r>
            <a:r>
              <a:rPr lang="en-US" dirty="0" smtClean="0"/>
              <a:t>a new scientific instrument. Would you run 100 samples </a:t>
            </a:r>
            <a:r>
              <a:rPr lang="en-US" dirty="0" smtClean="0"/>
              <a:t>without ever running a test (or a few tests)?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99222" y="4690041"/>
            <a:ext cx="8503543" cy="4686300"/>
          </a:xfrm>
        </p:spPr>
        <p:txBody>
          <a:bodyPr/>
          <a:lstStyle/>
          <a:p>
            <a:r>
              <a:rPr lang="en-US" dirty="0" smtClean="0"/>
              <a:t>Your job </a:t>
            </a:r>
            <a:r>
              <a:rPr lang="en-US" dirty="0"/>
              <a:t>accidentally creates a 3GB core dump file because the code is </a:t>
            </a:r>
            <a:r>
              <a:rPr lang="en-US" dirty="0" smtClean="0"/>
              <a:t>corrupted. </a:t>
            </a:r>
            <a:r>
              <a:rPr lang="en-US" dirty="0" smtClean="0"/>
              <a:t>What happens if y</a:t>
            </a:r>
            <a:r>
              <a:rPr lang="en-US" dirty="0" smtClean="0"/>
              <a:t>ou </a:t>
            </a:r>
            <a:r>
              <a:rPr lang="en-US" dirty="0"/>
              <a:t>submit </a:t>
            </a:r>
            <a:r>
              <a:rPr lang="en-US" dirty="0" smtClean="0"/>
              <a:t>1,000 </a:t>
            </a:r>
            <a:r>
              <a:rPr lang="en-US" dirty="0"/>
              <a:t>jobs with this issue?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792" y="179342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90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Testing, Testing, One...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Get one job working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Work out software issues, data transfer patterns, etc.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Make subsequent memory/disk requests based on results from this job</a:t>
            </a:r>
          </a:p>
          <a:p>
            <a:pPr lvl="1"/>
            <a:r>
              <a:rPr lang="en-US" dirty="0" smtClean="0"/>
              <a:t>How long does the job run?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01" b="30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5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...Two...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33500"/>
            <a:ext cx="8396110" cy="46863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Run a medium/small scale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test(s)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(10-100 jobs)</a:t>
            </a:r>
          </a:p>
          <a:p>
            <a:pPr lvl="1"/>
            <a:r>
              <a:rPr lang="en-US" sz="2400" dirty="0"/>
              <a:t>Check memory/disk </a:t>
            </a:r>
            <a:r>
              <a:rPr lang="en-US" sz="2400" dirty="0" smtClean="0"/>
              <a:t>requests when complete. </a:t>
            </a:r>
            <a:r>
              <a:rPr lang="en-US" sz="2400" dirty="0"/>
              <a:t>Are they accurate? </a:t>
            </a:r>
            <a:r>
              <a:rPr lang="en-US" sz="2400" dirty="0" smtClean="0"/>
              <a:t>If not, change them. </a:t>
            </a:r>
            <a:endParaRPr lang="en-US" sz="2400" dirty="0"/>
          </a:p>
          <a:p>
            <a:pPr lvl="1"/>
            <a:r>
              <a:rPr lang="en-US" sz="2400" dirty="0" smtClean="0"/>
              <a:t>Do some </a:t>
            </a:r>
            <a:r>
              <a:rPr lang="en-US" sz="2400" dirty="0"/>
              <a:t>percentage of jobs fail? If so, can you figure out why? </a:t>
            </a:r>
            <a:r>
              <a:rPr lang="en-US" sz="2400" dirty="0" smtClean="0"/>
              <a:t>How will you find/handle failures at a larger scale?</a:t>
            </a:r>
            <a:endParaRPr lang="en-US" sz="2400" dirty="0"/>
          </a:p>
          <a:p>
            <a:pPr lvl="1"/>
            <a:r>
              <a:rPr lang="en-US" sz="2400" dirty="0" smtClean="0"/>
              <a:t>Would it make sense to submit </a:t>
            </a:r>
            <a:r>
              <a:rPr lang="en-US" sz="2400" b="1" dirty="0" smtClean="0"/>
              <a:t>more, smaller</a:t>
            </a:r>
            <a:r>
              <a:rPr lang="en-US" sz="2400" dirty="0" smtClean="0"/>
              <a:t> jobs or </a:t>
            </a:r>
            <a:r>
              <a:rPr lang="en-US" sz="2400" b="1" dirty="0" smtClean="0"/>
              <a:t>fewer, longer </a:t>
            </a:r>
            <a:r>
              <a:rPr lang="en-US" sz="2400" dirty="0" smtClean="0"/>
              <a:t>jobs? </a:t>
            </a:r>
          </a:p>
          <a:p>
            <a:pPr lvl="1"/>
            <a:r>
              <a:rPr lang="en-US" sz="2400" dirty="0" smtClean="0"/>
              <a:t>How much data is being generated? Do you have space on the submit server to store the results of the full-scale run?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1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...Three!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333500"/>
            <a:ext cx="4699656" cy="4686300"/>
          </a:xfrm>
        </p:spPr>
        <p:txBody>
          <a:bodyPr/>
          <a:lstStyle/>
          <a:p>
            <a:r>
              <a:rPr lang="en-US" dirty="0" smtClean="0"/>
              <a:t>If you make significant changes in any of the previous testing steps (or make any other changes to your workflow - new code, new data, new version of your software) -- do another quick test. </a:t>
            </a:r>
          </a:p>
          <a:p>
            <a:r>
              <a:rPr lang="en-US" dirty="0" smtClean="0"/>
              <a:t>Once you’ve done a small and medium test, scale up to the full submission.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901" r="4901"/>
          <a:stretch>
            <a:fillRect/>
          </a:stretch>
        </p:blipFill>
        <p:spPr>
          <a:xfrm>
            <a:off x="5850393" y="2165658"/>
            <a:ext cx="2725903" cy="3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42" y="1333500"/>
            <a:ext cx="8437808" cy="4686300"/>
          </a:xfrm>
        </p:spPr>
        <p:txBody>
          <a:bodyPr/>
          <a:lstStyle/>
          <a:p>
            <a:r>
              <a:rPr lang="en-US" dirty="0" smtClean="0"/>
              <a:t>Our exercise today will involve developing a workflow (series of sequential pieces)</a:t>
            </a:r>
          </a:p>
          <a:p>
            <a:r>
              <a:rPr lang="en-US" dirty="0" smtClean="0"/>
              <a:t>What you need to know for the first two exercises: </a:t>
            </a:r>
          </a:p>
          <a:p>
            <a:pPr lvl="1"/>
            <a:r>
              <a:rPr lang="en-US" dirty="0" smtClean="0"/>
              <a:t>Identify the component pieces (job submissions) of the workflow and the shape of the overall workflow. </a:t>
            </a:r>
          </a:p>
          <a:p>
            <a:pPr lvl="1"/>
            <a:r>
              <a:rPr lang="en-US" dirty="0" smtClean="0"/>
              <a:t>Test/optimize the pieces, as described in the previous few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4D2BF-E4B3-8A47-BD5B-DE655A43575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93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98530" y="1333500"/>
            <a:ext cx="8160440" cy="46863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Now: “Joe’s Workflow”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Exercise 1.1 -- Understand and plan (no jobs)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Exercise 1.2 --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esting jobs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Work in groups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2-3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Read carefully!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Later: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Lecture: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Optimizing Workflows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Exercises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2.1, 2.2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43E165-DE2B-944A-B9B2-CBCDA29E3E8F}" type="slidenum">
              <a:rPr lang="en-US" sz="1400">
                <a:solidFill>
                  <a:srgbClr val="FF8000"/>
                </a:solidFill>
              </a:rPr>
              <a:pPr/>
              <a:t>39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Getting the most out of </a:t>
            </a:r>
            <a:br>
              <a:rPr lang="en-US" sz="3600" dirty="0" smtClean="0"/>
            </a:br>
            <a:r>
              <a:rPr lang="en-US" sz="4000" dirty="0" smtClean="0">
                <a:solidFill>
                  <a:srgbClr val="FF6600"/>
                </a:solidFill>
              </a:rPr>
              <a:t>computing</a:t>
            </a:r>
            <a:r>
              <a:rPr lang="en-US" sz="4000" dirty="0" smtClean="0"/>
              <a:t> </a:t>
            </a:r>
            <a:r>
              <a:rPr lang="en-US" sz="3600" dirty="0" smtClean="0"/>
              <a:t>(for research)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24900" y="6400800"/>
            <a:ext cx="419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A03A17-011F-884B-B101-7E9F20727852}" type="slidenum">
              <a:rPr lang="en-US" sz="1400">
                <a:solidFill>
                  <a:srgbClr val="FF8000"/>
                </a:solidFill>
              </a:rPr>
              <a:pPr/>
              <a:t>4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Computing </a:t>
            </a:r>
            <a:r>
              <a:rPr lang="en-US" dirty="0" smtClean="0">
                <a:latin typeface="Helvetica" charset="0"/>
                <a:ea typeface="ＭＳ Ｐゴシック" charset="0"/>
              </a:rPr>
              <a:t>Types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18434" name="Subtit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At the beginning of the week, we talked about two different approaches for tackling large compute tasks...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FBEBCC-B114-5542-AA8C-E22669628721}" type="slidenum">
              <a:rPr lang="en-US" sz="1400">
                <a:solidFill>
                  <a:srgbClr val="FF8000"/>
                </a:solidFill>
              </a:rPr>
              <a:pPr/>
              <a:t>5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37125" y="3098800"/>
            <a:ext cx="3138488" cy="2792413"/>
          </a:xfrm>
          <a:prstGeom prst="roundRect">
            <a:avLst/>
          </a:prstGeom>
          <a:solidFill>
            <a:srgbClr val="24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091113" y="4819650"/>
            <a:ext cx="2836862" cy="3175"/>
          </a:xfrm>
          <a:prstGeom prst="line">
            <a:avLst/>
          </a:prstGeom>
          <a:ln w="76200" cmpd="sng">
            <a:solidFill>
              <a:srgbClr val="3577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91113" y="5413375"/>
            <a:ext cx="2836862" cy="3175"/>
          </a:xfrm>
          <a:prstGeom prst="line">
            <a:avLst/>
          </a:prstGeom>
          <a:ln w="76200" cmpd="sng">
            <a:solidFill>
              <a:srgbClr val="3577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91113" y="4224338"/>
            <a:ext cx="2836862" cy="4762"/>
          </a:xfrm>
          <a:prstGeom prst="line">
            <a:avLst/>
          </a:prstGeom>
          <a:ln w="76200" cmpd="sng">
            <a:solidFill>
              <a:srgbClr val="3577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763838" y="3116263"/>
            <a:ext cx="700087" cy="2741612"/>
          </a:xfrm>
          <a:prstGeom prst="roundRect">
            <a:avLst/>
          </a:prstGeom>
          <a:solidFill>
            <a:srgbClr val="24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598863" y="3116263"/>
            <a:ext cx="700087" cy="2741612"/>
          </a:xfrm>
          <a:prstGeom prst="roundRect">
            <a:avLst/>
          </a:prstGeom>
          <a:solidFill>
            <a:srgbClr val="24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13088" y="3254375"/>
            <a:ext cx="0" cy="2433638"/>
          </a:xfrm>
          <a:prstGeom prst="line">
            <a:avLst/>
          </a:prstGeom>
          <a:ln w="76200" cmpd="sng">
            <a:solidFill>
              <a:srgbClr val="FFAE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48113" y="3254375"/>
            <a:ext cx="0" cy="2433638"/>
          </a:xfrm>
          <a:prstGeom prst="line">
            <a:avLst/>
          </a:prstGeom>
          <a:ln w="76200" cmpd="sng">
            <a:solidFill>
              <a:srgbClr val="FFAE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6" idx="3"/>
            <a:endCxn id="34" idx="1"/>
          </p:cNvCxnSpPr>
          <p:nvPr/>
        </p:nvCxnSpPr>
        <p:spPr>
          <a:xfrm flipH="1">
            <a:off x="5080000" y="3630613"/>
            <a:ext cx="2838450" cy="3175"/>
          </a:xfrm>
          <a:prstGeom prst="line">
            <a:avLst/>
          </a:prstGeom>
          <a:ln w="76200" cmpd="sng">
            <a:solidFill>
              <a:srgbClr val="3577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111250" y="3116263"/>
            <a:ext cx="700088" cy="2741612"/>
          </a:xfrm>
          <a:prstGeom prst="roundRect">
            <a:avLst/>
          </a:prstGeom>
          <a:solidFill>
            <a:srgbClr val="24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931988" y="3116263"/>
            <a:ext cx="698500" cy="2741612"/>
          </a:xfrm>
          <a:prstGeom prst="roundRect">
            <a:avLst/>
          </a:prstGeom>
          <a:solidFill>
            <a:srgbClr val="24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436688" y="3257550"/>
            <a:ext cx="0" cy="2435225"/>
          </a:xfrm>
          <a:prstGeom prst="line">
            <a:avLst/>
          </a:prstGeom>
          <a:ln w="76200" cmpd="sng">
            <a:solidFill>
              <a:srgbClr val="FFAE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187450" y="3425825"/>
            <a:ext cx="519113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85863" y="4033838"/>
            <a:ext cx="519112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181100" y="4641850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177925" y="524986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849563" y="3422650"/>
            <a:ext cx="519112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844800" y="403066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59088" y="4637088"/>
            <a:ext cx="519112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854325" y="5245100"/>
            <a:ext cx="520700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686175" y="3422650"/>
            <a:ext cx="519113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683000" y="403066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695700" y="4637088"/>
            <a:ext cx="519113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692525" y="5245100"/>
            <a:ext cx="519113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080000" y="3409950"/>
            <a:ext cx="520700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76825" y="4002088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073650" y="4594225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070475" y="5184775"/>
            <a:ext cx="519113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862638" y="3409950"/>
            <a:ext cx="519112" cy="447675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857875" y="4002088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872163" y="4594225"/>
            <a:ext cx="519112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867400" y="5184775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627813" y="3406775"/>
            <a:ext cx="519112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6623050" y="399891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637338" y="4589463"/>
            <a:ext cx="519112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632575" y="5181600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7397750" y="3406775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394575" y="399891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408863" y="4589463"/>
            <a:ext cx="519112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404100" y="5181600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284413" y="3254375"/>
            <a:ext cx="0" cy="2433638"/>
          </a:xfrm>
          <a:prstGeom prst="line">
            <a:avLst/>
          </a:prstGeom>
          <a:ln w="76200" cmpd="sng">
            <a:solidFill>
              <a:srgbClr val="FFAE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2017713" y="3425825"/>
            <a:ext cx="520700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2014538" y="4033838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2028825" y="4641850"/>
            <a:ext cx="519113" cy="446088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2024063" y="5249863"/>
            <a:ext cx="520700" cy="446087"/>
          </a:xfrm>
          <a:prstGeom prst="roundRect">
            <a:avLst/>
          </a:prstGeom>
          <a:solidFill>
            <a:srgbClr val="2DAC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 rot="10800000">
            <a:off x="6232525" y="3902075"/>
            <a:ext cx="542925" cy="128588"/>
          </a:xfrm>
          <a:prstGeom prst="triangle">
            <a:avLst/>
          </a:prstGeom>
          <a:solidFill>
            <a:srgbClr val="FFAE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 rot="10800000">
            <a:off x="6248400" y="4491038"/>
            <a:ext cx="541338" cy="130175"/>
          </a:xfrm>
          <a:prstGeom prst="triangle">
            <a:avLst/>
          </a:prstGeom>
          <a:solidFill>
            <a:srgbClr val="FFAE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Isosceles Triangle 56"/>
          <p:cNvSpPr/>
          <p:nvPr/>
        </p:nvSpPr>
        <p:spPr>
          <a:xfrm rot="10800000">
            <a:off x="6254750" y="5083175"/>
            <a:ext cx="539750" cy="130175"/>
          </a:xfrm>
          <a:prstGeom prst="triangle">
            <a:avLst/>
          </a:prstGeom>
          <a:solidFill>
            <a:srgbClr val="FFAE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84" name="TextBox 30"/>
          <p:cNvSpPr txBox="1">
            <a:spLocks noChangeArrowheads="1"/>
          </p:cNvSpPr>
          <p:nvPr/>
        </p:nvSpPr>
        <p:spPr bwMode="auto">
          <a:xfrm>
            <a:off x="4640263" y="6076950"/>
            <a:ext cx="4452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>
                <a:solidFill>
                  <a:srgbClr val="000000"/>
                </a:solidFill>
              </a:rPr>
              <a:t>high-performance (e.g.MPI)</a:t>
            </a:r>
          </a:p>
        </p:txBody>
      </p:sp>
      <p:sp>
        <p:nvSpPr>
          <p:cNvPr id="18485" name="TextBox 30"/>
          <p:cNvSpPr txBox="1">
            <a:spLocks noChangeArrowheads="1"/>
          </p:cNvSpPr>
          <p:nvPr/>
        </p:nvSpPr>
        <p:spPr bwMode="auto">
          <a:xfrm>
            <a:off x="1303338" y="6059488"/>
            <a:ext cx="4454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>
                <a:solidFill>
                  <a:srgbClr val="000000"/>
                </a:solidFill>
              </a:rPr>
              <a:t>high-throughput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4"/>
          <p:cNvSpPr>
            <a:spLocks noGrp="1"/>
          </p:cNvSpPr>
          <p:nvPr>
            <p:ph type="title"/>
          </p:nvPr>
        </p:nvSpPr>
        <p:spPr>
          <a:xfrm>
            <a:off x="457200" y="126028"/>
            <a:ext cx="82296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Two Strategies</a:t>
            </a:r>
          </a:p>
        </p:txBody>
      </p:sp>
      <p:sp>
        <p:nvSpPr>
          <p:cNvPr id="19458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 Throughput</a:t>
            </a:r>
          </a:p>
        </p:txBody>
      </p:sp>
      <p:sp>
        <p:nvSpPr>
          <p:cNvPr id="19459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Time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Focus: Workflows with many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 small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largely independent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compute tasks</a:t>
            </a:r>
          </a:p>
          <a:p>
            <a:pPr marL="0" indent="0">
              <a:buFont typeface="Time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Optimize: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throughput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, or </a:t>
            </a:r>
          </a:p>
          <a:p>
            <a:pPr marL="0" indent="0">
              <a:buFont typeface="Time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time from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submission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overall completion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 Performance</a:t>
            </a:r>
          </a:p>
        </p:txBody>
      </p:sp>
      <p:sp>
        <p:nvSpPr>
          <p:cNvPr id="19461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Focus: Workflows with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large, highly coupled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tasks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Optimize: </a:t>
            </a: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individual tasks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 software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communication between processes</a:t>
            </a:r>
          </a:p>
        </p:txBody>
      </p:sp>
      <p:sp>
        <p:nvSpPr>
          <p:cNvPr id="194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EB698F-70E2-C647-A605-95EC051DA512}" type="slidenum">
              <a:rPr lang="en-US" sz="1400">
                <a:solidFill>
                  <a:srgbClr val="FF8000"/>
                </a:solidFill>
              </a:rPr>
              <a:pPr/>
              <a:t>6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</a:rPr>
              <a:t>Making Good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333500"/>
            <a:ext cx="8567738" cy="46863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  How do you choose the best approach? </a:t>
            </a:r>
          </a:p>
          <a:p>
            <a:pPr marL="0" indent="0">
              <a:buNone/>
              <a:defRPr/>
            </a:pPr>
            <a:endParaRPr lang="en-US" sz="1600" dirty="0" smtClean="0"/>
          </a:p>
          <a:p>
            <a:pPr marL="0" indent="0" algn="ctr">
              <a:buFont typeface="Times" charset="0"/>
              <a:buNone/>
              <a:defRPr/>
            </a:pPr>
            <a:r>
              <a:rPr lang="en-US" dirty="0" smtClean="0"/>
              <a:t>Is your problem “HTC-able”? 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C230B2-8B2D-CB48-8D93-F3A93DCB075A}" type="slidenum">
              <a:rPr lang="en-US" sz="1400">
                <a:solidFill>
                  <a:srgbClr val="FF8000"/>
                </a:solidFill>
              </a:rPr>
              <a:pPr/>
              <a:t>7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58372" name="Picture 4" descr="BrokenConcretion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94" y="3163182"/>
            <a:ext cx="4222572" cy="31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Typical HTC Problems</a:t>
            </a:r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batches of similar program runs (&gt;10)</a:t>
            </a:r>
          </a:p>
          <a:p>
            <a:pPr>
              <a:defRPr/>
            </a:pPr>
            <a:r>
              <a:rPr lang="en-US" dirty="0" smtClean="0"/>
              <a:t>“loops” over independent tasks</a:t>
            </a:r>
          </a:p>
          <a:p>
            <a:pPr>
              <a:defRPr/>
            </a:pPr>
            <a:r>
              <a:rPr lang="en-US" dirty="0"/>
              <a:t>o</a:t>
            </a:r>
            <a:r>
              <a:rPr lang="en-US" dirty="0" smtClean="0"/>
              <a:t>thers you might not think of …</a:t>
            </a:r>
          </a:p>
          <a:p>
            <a:pPr lvl="1">
              <a:defRPr/>
            </a:pPr>
            <a:r>
              <a:rPr lang="en-US" dirty="0" smtClean="0"/>
              <a:t>programs/functions that</a:t>
            </a:r>
          </a:p>
          <a:p>
            <a:pPr lvl="2">
              <a:defRPr/>
            </a:pPr>
            <a:r>
              <a:rPr lang="en-US" dirty="0" smtClean="0"/>
              <a:t>process files that are already separate</a:t>
            </a:r>
          </a:p>
          <a:p>
            <a:pPr lvl="2">
              <a:defRPr/>
            </a:pPr>
            <a:r>
              <a:rPr lang="en-US" dirty="0" smtClean="0"/>
              <a:t>process columns or rows,</a:t>
            </a:r>
            <a:r>
              <a:rPr lang="en-US" dirty="0"/>
              <a:t> </a:t>
            </a:r>
            <a:r>
              <a:rPr lang="en-US" dirty="0" smtClean="0"/>
              <a:t>separately</a:t>
            </a:r>
          </a:p>
          <a:p>
            <a:pPr lvl="2">
              <a:defRPr/>
            </a:pPr>
            <a:r>
              <a:rPr lang="en-US" dirty="0"/>
              <a:t>i</a:t>
            </a:r>
            <a:r>
              <a:rPr lang="en-US" dirty="0" smtClean="0"/>
              <a:t>terate over a parameter space</a:t>
            </a:r>
          </a:p>
          <a:p>
            <a:pPr lvl="1">
              <a:defRPr/>
            </a:pPr>
            <a:r>
              <a:rPr lang="en-US" i="1" dirty="0"/>
              <a:t>a</a:t>
            </a:r>
            <a:r>
              <a:rPr lang="en-US" i="1" dirty="0" smtClean="0"/>
              <a:t> lot</a:t>
            </a:r>
            <a:r>
              <a:rPr lang="en-US" dirty="0" smtClean="0"/>
              <a:t> of programs/functions that use multiple CPUs on the same server</a:t>
            </a:r>
          </a:p>
          <a:p>
            <a:pPr marL="0" indent="0" algn="ctr">
              <a:buFont typeface="Times" charset="0"/>
              <a:buNone/>
              <a:defRPr/>
            </a:pPr>
            <a:r>
              <a:rPr lang="en-US" b="1" dirty="0" smtClean="0"/>
              <a:t>Ultimately: Can you break it up?</a:t>
            </a:r>
            <a:endParaRPr lang="en-US" b="1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08EB0C-B1B7-AF4A-9CFA-F3CABB32F05E}" type="slidenum">
              <a:rPr lang="en-US" sz="1400">
                <a:solidFill>
                  <a:srgbClr val="FF8000"/>
                </a:solidFill>
              </a:rPr>
              <a:pPr/>
              <a:t>8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is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HTC?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dirty="0" smtClean="0"/>
              <a:t>fewer numbers of jobs</a:t>
            </a:r>
          </a:p>
          <a:p>
            <a:pPr>
              <a:defRPr/>
            </a:pPr>
            <a:r>
              <a:rPr lang="en-US" dirty="0"/>
              <a:t>j</a:t>
            </a:r>
            <a:r>
              <a:rPr lang="en-US" dirty="0" smtClean="0"/>
              <a:t>obs individually requiring significant resources</a:t>
            </a:r>
          </a:p>
          <a:p>
            <a:pPr lvl="1">
              <a:defRPr/>
            </a:pPr>
            <a:r>
              <a:rPr lang="en-US" dirty="0" smtClean="0"/>
              <a:t>RAM, Data/Disk, # CPUs, time</a:t>
            </a:r>
          </a:p>
          <a:p>
            <a:pPr marL="457200" lvl="1" indent="0">
              <a:buFont typeface="Symbol" charset="0"/>
              <a:buNone/>
              <a:defRPr/>
            </a:pPr>
            <a:r>
              <a:rPr lang="en-US" sz="2600" dirty="0" smtClean="0"/>
              <a:t>(though, “significant” depends on the HTC compute system you use)</a:t>
            </a:r>
          </a:p>
          <a:p>
            <a:pPr>
              <a:defRPr/>
            </a:pPr>
            <a:r>
              <a:rPr lang="en-US" dirty="0" smtClean="0"/>
              <a:t>restrictive software licensing</a:t>
            </a:r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3DA0B3-25B1-A241-B9E4-C10FBFD2E0C4}" type="slidenum">
              <a:rPr lang="en-US" sz="1400">
                <a:solidFill>
                  <a:srgbClr val="FF8000"/>
                </a:solidFill>
              </a:rPr>
              <a:pPr/>
              <a:t>9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OSG-Summer-School-Template.pot</Template>
  <TotalTime>17598</TotalTime>
  <Words>1851</Words>
  <Application>Microsoft Macintosh PowerPoint</Application>
  <PresentationFormat>On-screen Show (4:3)</PresentationFormat>
  <Paragraphs>300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OSG-Summer-School-Template</vt:lpstr>
      <vt:lpstr>Optimizing Your Computing </vt:lpstr>
      <vt:lpstr>Why Are We Here?</vt:lpstr>
      <vt:lpstr>Why Are We Here?</vt:lpstr>
      <vt:lpstr>Getting the most out of  computing (for research)</vt:lpstr>
      <vt:lpstr>Computing Types</vt:lpstr>
      <vt:lpstr>Two Strategies</vt:lpstr>
      <vt:lpstr>Making Good Choices</vt:lpstr>
      <vt:lpstr>Typical HTC Problems</vt:lpstr>
      <vt:lpstr>What is Not HTC?</vt:lpstr>
      <vt:lpstr>The Real World</vt:lpstr>
      <vt:lpstr>The Real World</vt:lpstr>
      <vt:lpstr>Two examples:  Local HTC and OSG</vt:lpstr>
      <vt:lpstr>CHTC Recommendations</vt:lpstr>
      <vt:lpstr>OSG Recommendations</vt:lpstr>
      <vt:lpstr>What about your local compute center?</vt:lpstr>
      <vt:lpstr>Campus Resources</vt:lpstr>
      <vt:lpstr>Beyond Your Campus</vt:lpstr>
      <vt:lpstr>The Payoff</vt:lpstr>
      <vt:lpstr>Getting the Most out of HTC</vt:lpstr>
      <vt:lpstr>run as many jobs as possible on as many computers as possible</vt:lpstr>
      <vt:lpstr>Key HTC Tactics</vt:lpstr>
      <vt:lpstr>Throughput, revisited</vt:lpstr>
      <vt:lpstr>Breaking Up</vt:lpstr>
      <vt:lpstr>Self-Checkpointing</vt:lpstr>
      <vt:lpstr>Solutions for Larger Files</vt:lpstr>
      <vt:lpstr>Key HTC Tactics</vt:lpstr>
      <vt:lpstr>Know and Optimize Job Use of Resources</vt:lpstr>
      <vt:lpstr>Use the Job Log</vt:lpstr>
      <vt:lpstr>Key HTC Tactics</vt:lpstr>
      <vt:lpstr>Bring What with You?</vt:lpstr>
      <vt:lpstr>Wrapper Scripts Recap</vt:lpstr>
      <vt:lpstr>Key HTC Tactics</vt:lpstr>
      <vt:lpstr>Testing, Testing, Testing!</vt:lpstr>
      <vt:lpstr>Why test? Imagine if: </vt:lpstr>
      <vt:lpstr>Testing, Testing, One...</vt:lpstr>
      <vt:lpstr>...Two...</vt:lpstr>
      <vt:lpstr>...Three!</vt:lpstr>
      <vt:lpstr>Introducing the exercises</vt:lpstr>
      <vt:lpstr>Questions?</vt:lpstr>
    </vt:vector>
  </TitlesOfParts>
  <Manager>OSG Resource Managers</Manager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Roy</dc:creator>
  <cp:lastModifiedBy>Christina Koch</cp:lastModifiedBy>
  <cp:revision>408</cp:revision>
  <cp:lastPrinted>2007-02-13T22:42:37Z</cp:lastPrinted>
  <dcterms:created xsi:type="dcterms:W3CDTF">2010-07-18T15:11:48Z</dcterms:created>
  <dcterms:modified xsi:type="dcterms:W3CDTF">2019-07-18T23:20:50Z</dcterms:modified>
</cp:coreProperties>
</file>