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58" r:id="rId4"/>
    <p:sldId id="532" r:id="rId5"/>
    <p:sldId id="477" r:id="rId6"/>
    <p:sldId id="478" r:id="rId7"/>
    <p:sldId id="534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535" r:id="rId19"/>
    <p:sldId id="536" r:id="rId20"/>
    <p:sldId id="492" r:id="rId21"/>
    <p:sldId id="493" r:id="rId22"/>
    <p:sldId id="494" r:id="rId23"/>
    <p:sldId id="495" r:id="rId24"/>
    <p:sldId id="496" r:id="rId25"/>
    <p:sldId id="497" r:id="rId26"/>
    <p:sldId id="498" r:id="rId27"/>
    <p:sldId id="499" r:id="rId28"/>
    <p:sldId id="500" r:id="rId29"/>
    <p:sldId id="501" r:id="rId30"/>
    <p:sldId id="502" r:id="rId31"/>
    <p:sldId id="503" r:id="rId32"/>
    <p:sldId id="537" r:id="rId33"/>
    <p:sldId id="538" r:id="rId34"/>
    <p:sldId id="539" r:id="rId35"/>
    <p:sldId id="540" r:id="rId36"/>
    <p:sldId id="543" r:id="rId37"/>
    <p:sldId id="541" r:id="rId38"/>
    <p:sldId id="542" r:id="rId39"/>
    <p:sldId id="544" r:id="rId40"/>
    <p:sldId id="546" r:id="rId41"/>
    <p:sldId id="545" r:id="rId42"/>
    <p:sldId id="547" r:id="rId43"/>
    <p:sldId id="573" r:id="rId44"/>
    <p:sldId id="548" r:id="rId45"/>
    <p:sldId id="549" r:id="rId46"/>
    <p:sldId id="551" r:id="rId47"/>
    <p:sldId id="552" r:id="rId48"/>
    <p:sldId id="564" r:id="rId49"/>
    <p:sldId id="565" r:id="rId50"/>
    <p:sldId id="566" r:id="rId51"/>
    <p:sldId id="572" r:id="rId52"/>
    <p:sldId id="571" r:id="rId53"/>
    <p:sldId id="554" r:id="rId54"/>
    <p:sldId id="567" r:id="rId55"/>
    <p:sldId id="568" r:id="rId56"/>
    <p:sldId id="569" r:id="rId57"/>
    <p:sldId id="570" r:id="rId58"/>
  </p:sldIdLst>
  <p:sldSz cx="9144000" cy="5143500" type="screen16x9"/>
  <p:notesSz cx="7315200" cy="9601200"/>
  <p:defaultTextStyle>
    <a:defPPr>
      <a:defRPr lang="en-US"/>
    </a:defPPr>
    <a:lvl1pPr marL="0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6309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2617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8926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5235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31543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7852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64160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30469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6">
          <p15:clr>
            <a:srgbClr val="A4A3A4"/>
          </p15:clr>
        </p15:guide>
        <p15:guide id="2" pos="21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F1A"/>
    <a:srgbClr val="2F7CDE"/>
    <a:srgbClr val="FFB05D"/>
    <a:srgbClr val="FFAE42"/>
    <a:srgbClr val="FFBE30"/>
    <a:srgbClr val="FFAA04"/>
    <a:srgbClr val="7BC7FF"/>
    <a:srgbClr val="58A8FF"/>
    <a:srgbClr val="C77EFF"/>
    <a:srgbClr val="B14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8"/>
    <p:restoredTop sz="94329"/>
  </p:normalViewPr>
  <p:slideViewPr>
    <p:cSldViewPr>
      <p:cViewPr varScale="1">
        <p:scale>
          <a:sx n="113" d="100"/>
          <a:sy n="113" d="100"/>
        </p:scale>
        <p:origin x="960" y="168"/>
      </p:cViewPr>
      <p:guideLst>
        <p:guide orient="horz" pos="1996"/>
        <p:guide pos="21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8FD98-208E-E145-8F7D-F85DA493BADA}" type="datetimeFigureOut">
              <a:rPr lang="en-US" smtClean="0"/>
              <a:t>7/7/19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FEC46-79CE-754E-8D83-A6CA77EF3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33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69F17-669B-A24E-B7C4-DDEEC513615F}" type="datetimeFigureOut">
              <a:rPr lang="en-US" smtClean="0"/>
              <a:t>7/7/19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D4C74-7C8D-DB43-9D06-8B966A273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4C74-7C8D-DB43-9D06-8B966A2732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675"/>
            <a:ext cx="1393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2914650"/>
            <a:ext cx="7810500" cy="1314450"/>
          </a:xfrm>
        </p:spPr>
        <p:txBody>
          <a:bodyPr/>
          <a:lstStyle>
            <a:lvl1pPr marL="0" indent="0" algn="ctr">
              <a:buFont typeface="Times" charset="0"/>
              <a:buNone/>
              <a:defRPr sz="2400" baseline="0"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1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4554-1BBB-8D4D-9F0C-BA45BC7AC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1" y="85726"/>
            <a:ext cx="1943100" cy="4429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85726"/>
            <a:ext cx="5676900" cy="4429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84DE-9520-C948-8D6F-9B4CB29D5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4EDED-A79F-9441-BA56-EB4E3B389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6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3" indent="0">
              <a:buNone/>
              <a:defRPr sz="1800"/>
            </a:lvl2pPr>
            <a:lvl3pPr marL="913906" indent="0">
              <a:buNone/>
              <a:defRPr sz="1600"/>
            </a:lvl3pPr>
            <a:lvl4pPr marL="1370860" indent="0">
              <a:buNone/>
              <a:defRPr sz="1400"/>
            </a:lvl4pPr>
            <a:lvl5pPr marL="1827814" indent="0">
              <a:buNone/>
              <a:defRPr sz="1400"/>
            </a:lvl5pPr>
            <a:lvl6pPr marL="2284767" indent="0">
              <a:buNone/>
              <a:defRPr sz="1400"/>
            </a:lvl6pPr>
            <a:lvl7pPr marL="2741720" indent="0">
              <a:buNone/>
              <a:defRPr sz="1400"/>
            </a:lvl7pPr>
            <a:lvl8pPr marL="3198674" indent="0">
              <a:buNone/>
              <a:defRPr sz="1400"/>
            </a:lvl8pPr>
            <a:lvl9pPr marL="365562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B05A9-A215-CF4D-9C08-37C02F124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1" y="1000126"/>
            <a:ext cx="3810000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000126"/>
            <a:ext cx="3810000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E7972-0240-D844-975F-605D2588B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2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3" indent="0">
              <a:buNone/>
              <a:defRPr sz="2000" b="1"/>
            </a:lvl2pPr>
            <a:lvl3pPr marL="913906" indent="0">
              <a:buNone/>
              <a:defRPr sz="1800" b="1"/>
            </a:lvl3pPr>
            <a:lvl4pPr marL="1370860" indent="0">
              <a:buNone/>
              <a:defRPr sz="1600" b="1"/>
            </a:lvl4pPr>
            <a:lvl5pPr marL="1827814" indent="0">
              <a:buNone/>
              <a:defRPr sz="1600" b="1"/>
            </a:lvl5pPr>
            <a:lvl6pPr marL="2284767" indent="0">
              <a:buNone/>
              <a:defRPr sz="1600" b="1"/>
            </a:lvl6pPr>
            <a:lvl7pPr marL="2741720" indent="0">
              <a:buNone/>
              <a:defRPr sz="1600" b="1"/>
            </a:lvl7pPr>
            <a:lvl8pPr marL="3198674" indent="0">
              <a:buNone/>
              <a:defRPr sz="1600" b="1"/>
            </a:lvl8pPr>
            <a:lvl9pPr marL="36556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3" indent="0">
              <a:buNone/>
              <a:defRPr sz="2000" b="1"/>
            </a:lvl2pPr>
            <a:lvl3pPr marL="913906" indent="0">
              <a:buNone/>
              <a:defRPr sz="1800" b="1"/>
            </a:lvl3pPr>
            <a:lvl4pPr marL="1370860" indent="0">
              <a:buNone/>
              <a:defRPr sz="1600" b="1"/>
            </a:lvl4pPr>
            <a:lvl5pPr marL="1827814" indent="0">
              <a:buNone/>
              <a:defRPr sz="1600" b="1"/>
            </a:lvl5pPr>
            <a:lvl6pPr marL="2284767" indent="0">
              <a:buNone/>
              <a:defRPr sz="1600" b="1"/>
            </a:lvl6pPr>
            <a:lvl7pPr marL="2741720" indent="0">
              <a:buNone/>
              <a:defRPr sz="1600" b="1"/>
            </a:lvl7pPr>
            <a:lvl8pPr marL="3198674" indent="0">
              <a:buNone/>
              <a:defRPr sz="1600" b="1"/>
            </a:lvl8pPr>
            <a:lvl9pPr marL="36556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29984-A4AE-D543-90B6-CBFD41404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3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1811-A12E-9745-9EEE-59EF689BE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7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D681-2091-A647-8F62-08E72E581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6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3" indent="0">
              <a:buNone/>
              <a:defRPr sz="1200"/>
            </a:lvl2pPr>
            <a:lvl3pPr marL="913906" indent="0">
              <a:buNone/>
              <a:defRPr sz="1000"/>
            </a:lvl3pPr>
            <a:lvl4pPr marL="1370860" indent="0">
              <a:buNone/>
              <a:defRPr sz="900"/>
            </a:lvl4pPr>
            <a:lvl5pPr marL="1827814" indent="0">
              <a:buNone/>
              <a:defRPr sz="900"/>
            </a:lvl5pPr>
            <a:lvl6pPr marL="2284767" indent="0">
              <a:buNone/>
              <a:defRPr sz="900"/>
            </a:lvl6pPr>
            <a:lvl7pPr marL="2741720" indent="0">
              <a:buNone/>
              <a:defRPr sz="900"/>
            </a:lvl7pPr>
            <a:lvl8pPr marL="3198674" indent="0">
              <a:buNone/>
              <a:defRPr sz="900"/>
            </a:lvl8pPr>
            <a:lvl9pPr marL="36556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EC728-E676-F047-B749-A08143A7E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8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3" indent="0">
              <a:buNone/>
              <a:defRPr sz="2800"/>
            </a:lvl2pPr>
            <a:lvl3pPr marL="913906" indent="0">
              <a:buNone/>
              <a:defRPr sz="2400"/>
            </a:lvl3pPr>
            <a:lvl4pPr marL="1370860" indent="0">
              <a:buNone/>
              <a:defRPr sz="2000"/>
            </a:lvl4pPr>
            <a:lvl5pPr marL="1827814" indent="0">
              <a:buNone/>
              <a:defRPr sz="2000"/>
            </a:lvl5pPr>
            <a:lvl6pPr marL="2284767" indent="0">
              <a:buNone/>
              <a:defRPr sz="2000"/>
            </a:lvl6pPr>
            <a:lvl7pPr marL="2741720" indent="0">
              <a:buNone/>
              <a:defRPr sz="2000"/>
            </a:lvl7pPr>
            <a:lvl8pPr marL="3198674" indent="0">
              <a:buNone/>
              <a:defRPr sz="2000"/>
            </a:lvl8pPr>
            <a:lvl9pPr marL="365562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3" indent="0">
              <a:buNone/>
              <a:defRPr sz="1200"/>
            </a:lvl2pPr>
            <a:lvl3pPr marL="913906" indent="0">
              <a:buNone/>
              <a:defRPr sz="1000"/>
            </a:lvl3pPr>
            <a:lvl4pPr marL="1370860" indent="0">
              <a:buNone/>
              <a:defRPr sz="900"/>
            </a:lvl4pPr>
            <a:lvl5pPr marL="1827814" indent="0">
              <a:buNone/>
              <a:defRPr sz="900"/>
            </a:lvl5pPr>
            <a:lvl6pPr marL="2284767" indent="0">
              <a:buNone/>
              <a:defRPr sz="900"/>
            </a:lvl6pPr>
            <a:lvl7pPr marL="2741720" indent="0">
              <a:buNone/>
              <a:defRPr sz="900"/>
            </a:lvl7pPr>
            <a:lvl8pPr marL="3198674" indent="0">
              <a:buNone/>
              <a:defRPr sz="900"/>
            </a:lvl8pPr>
            <a:lvl9pPr marL="36556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20BD5-553C-B743-BD14-9E5D7D0C4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1266824" y="4506914"/>
            <a:ext cx="184605" cy="46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1" y="4800600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smtClean="0">
                <a:solidFill>
                  <a:srgbClr val="FF8000"/>
                </a:solidFill>
              </a:defRPr>
            </a:lvl1pPr>
          </a:lstStyle>
          <a:p>
            <a:pPr>
              <a:defRPr/>
            </a:pPr>
            <a:fld id="{52555C4F-B780-4A45-BAAE-1A390F5A58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825"/>
            <a:ext cx="1393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Grp="1" noChangeArrowheads="1"/>
          </p:cNvSpPr>
          <p:nvPr/>
        </p:nvSpPr>
        <p:spPr bwMode="auto">
          <a:xfrm>
            <a:off x="2" y="4856166"/>
            <a:ext cx="22653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00" dirty="0">
                <a:solidFill>
                  <a:srgbClr val="FF8000"/>
                </a:solidFill>
                <a:cs typeface="+mn-cs"/>
              </a:rPr>
              <a:t>OSG Summer School 2019</a:t>
            </a:r>
          </a:p>
        </p:txBody>
      </p:sp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525466" y="866775"/>
            <a:ext cx="8618537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10" tIns="45705" rIns="91410" bIns="4570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8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049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6pPr>
      <a:lvl7pPr marL="914093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142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188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786" indent="-342786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charset="0"/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701" indent="-285655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charset="0"/>
        <a:buChar char=""/>
        <a:defRPr kumimoji="1" sz="2800">
          <a:solidFill>
            <a:schemeClr val="tx2"/>
          </a:solidFill>
          <a:latin typeface="+mn-lt"/>
          <a:ea typeface="+mn-ea"/>
        </a:defRPr>
      </a:lvl2pPr>
      <a:lvl3pPr marL="1142618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§"/>
        <a:defRPr kumimoji="1" sz="2400">
          <a:solidFill>
            <a:schemeClr val="tx2"/>
          </a:solidFill>
          <a:latin typeface="+mn-lt"/>
          <a:ea typeface="+mn-ea"/>
        </a:defRPr>
      </a:lvl3pPr>
      <a:lvl4pPr marL="1599666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4pPr>
      <a:lvl5pPr marL="2056712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5pPr>
      <a:lvl6pPr marL="2513759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0806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7853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4900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3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2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8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6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2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9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7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2" Type="http://schemas.openxmlformats.org/officeDocument/2006/relationships/hyperlink" Target="https://research.cs.wisc.edu/htcondor/manual/current/2_10DAGMan_Applications.html#SECTION003105000000000000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2" Type="http://schemas.openxmlformats.org/officeDocument/2006/relationships/hyperlink" Target="https://research.cs.wisc.edu/htcondor/manual/current/2_10DAGMan_Applications.html#SECTION003105000000000000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2" Type="http://schemas.openxmlformats.org/officeDocument/2006/relationships/hyperlink" Target="https://research.cs.wisc.edu/htcondor/manual/current/2_10DAGMan_Applications.html#SECTION003105000000000000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2" Type="http://schemas.openxmlformats.org/officeDocument/2006/relationships/hyperlink" Target="https://research.cs.wisc.edu/htcondor/manual/current/2_10DAGMan_Applications.html#SECTION00310500000000000000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2" Type="http://schemas.openxmlformats.org/officeDocument/2006/relationships/hyperlink" Target="https://research.cs.wisc.edu/htcondor/manual/current/2_10DAGMan_Applications.html#SECTION003105000000000000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cs.wisc.edu/htcondor/manual/current/2_10DAGMan_Applications.html#SECTION00310500000000000000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cs.wisc.edu/htcondor/manual/current/2_10DAGMan_Applications.html#SECTION00310500000000000000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cs.wisc.edu/htcondor/manual/current/2_10DAGMan_Applications.html#SECTION00310500000000000000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cs.wisc.edu/htcondor/manual/current/2_10DAGMan_Applications.html#SECTION00310500000000000000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cs.wisc.edu/htcondor/manual/current/2_10DAGMan_Applications.html#SECTION00310500000000000000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cs.wisc.edu/htcondor/manual/current/2_10DAGMan_Applications.html#SECTION003107000000000000000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10000000000000000" TargetMode="External"/><Relationship Id="rId2" Type="http://schemas.openxmlformats.org/officeDocument/2006/relationships/hyperlink" Target="https://research.cs.wisc.edu/htcondor/manual/current/2_10DAGMan_Applications.html#SECTION00310700000000000000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10000000000000000" TargetMode="External"/><Relationship Id="rId2" Type="http://schemas.openxmlformats.org/officeDocument/2006/relationships/hyperlink" Target="https://research.cs.wisc.edu/htcondor/manual/current/2_10DAGMan_Applications.html#SECTION00310700000000000000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cs.wisc.edu/htcondor/manual/current/2_10DAGMan_Applications.html#SECTION003101000000000000000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10000000000000000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cs.wisc.edu/htcondor/manual/current/2_10DAGMan_Applications.html#SECTION00310500000000000000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cs.wisc.edu/htcondor/manual/current/2_10DAGMan_Applications.html#SECTION003107000000000000000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2" Type="http://schemas.openxmlformats.org/officeDocument/2006/relationships/hyperlink" Target="https://research.cs.wisc.edu/htcondor/manual/current/2_10DAGMan_Applications.html#SECTION003105000000000000000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2" Type="http://schemas.openxmlformats.org/officeDocument/2006/relationships/hyperlink" Target="https://research.cs.wisc.edu/htcondor/manual/current/2_10DAGMan_Applications.html#SECTION003105000000000000000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2" Type="http://schemas.openxmlformats.org/officeDocument/2006/relationships/hyperlink" Target="https://research.cs.wisc.edu/htcondor/manual/current/2_10DAGMan_Applications.html#SECTION003105000000000000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9100000000000000" TargetMode="External"/><Relationship Id="rId2" Type="http://schemas.openxmlformats.org/officeDocument/2006/relationships/hyperlink" Target="https://research.cs.wisc.edu/htcondor/manual/current/2_10DAGMan_Applications.html#SECTION003102400000000000000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400000000000000" TargetMode="External"/><Relationship Id="rId2" Type="http://schemas.openxmlformats.org/officeDocument/2006/relationships/hyperlink" Target="https://research.cs.wisc.edu/htcondor/manual/current/2_10DAGMan_Applications.html#SECTION003109100000000000000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400000000000000" TargetMode="External"/><Relationship Id="rId2" Type="http://schemas.openxmlformats.org/officeDocument/2006/relationships/hyperlink" Target="https://research.cs.wisc.edu/htcondor/manual/current/2_10DAGMan_Applications.html#SECTION003109100000000000000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2" Type="http://schemas.openxmlformats.org/officeDocument/2006/relationships/hyperlink" Target="https://research.cs.wisc.edu/htcondor/manual/current/2_10DAGMan_Applications.html#SECTION003105000000000000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cs.wisc.edu/htcondor/manual/current/2_10DAGMan_Applications.html#SECTION003109300000000000000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research.cs.wisc.edu/htcondor/manual/current/2_10DAGMan_Applications.html#SECTION0031091300000000000000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s://research.cs.wisc.edu/htcondor/manual/current/2_10DAGMan_Applications.html#SECTION0031091300000000000000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cs.wisc.edu/htcondor/manual/current/2_10DAGMan_Applications.html#SECTION0031091300000000000000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91200000000000000" TargetMode="External"/><Relationship Id="rId2" Type="http://schemas.openxmlformats.org/officeDocument/2006/relationships/hyperlink" Target="https://research.cs.wisc.edu/htcondor/manual/current/2_10DAGMan_Applications.html#SECTION0031091300000000000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cs.wisc.edu/htcondor/manual/current/2_Users_Manual.html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cs.wisc.edu/htcondor/manual/current/2_10DAGMan_Applications.html#SECTION0031091300000000000000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91200000000000000" TargetMode="External"/><Relationship Id="rId2" Type="http://schemas.openxmlformats.org/officeDocument/2006/relationships/hyperlink" Target="https://research.cs.wisc.edu/htcondor/manual/current/2_10DAGMan_Applications.html#SECTION0031091300000000000000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91200000000000000" TargetMode="External"/><Relationship Id="rId2" Type="http://schemas.openxmlformats.org/officeDocument/2006/relationships/hyperlink" Target="https://research.cs.wisc.edu/htcondor/manual/current/2_10DAGMan_Applications.html#SECTION0031091300000000000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500000000000000" TargetMode="External"/><Relationship Id="rId2" Type="http://schemas.openxmlformats.org/officeDocument/2006/relationships/hyperlink" Target="https://research.cs.wisc.edu/htcondor/manual/current/2_10DAGMan_Applications.html#SECTION003109400000000000000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91000000000000000" TargetMode="External"/><Relationship Id="rId2" Type="http://schemas.openxmlformats.org/officeDocument/2006/relationships/hyperlink" Target="https://research.cs.wisc.edu/htcondor/manual/current/2_10DAGMan_Applications.html#SECTION003102100000000000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earch.cs.wisc.edu/htcondor/manual/current/2_10DAGMan_Applications.html#SECTION003109500000000000000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9200000000000000" TargetMode="External"/><Relationship Id="rId2" Type="http://schemas.openxmlformats.org/officeDocument/2006/relationships/hyperlink" Target="https://research.cs.wisc.edu/htcondor/manual/current/2_10DAGMan_Applications.html#SECTION0031091600000000000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earch.cs.wisc.edu/htcondor/manual/current/2_10DAGMan_Applications.html#SECTION00310915000000000000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en.wikipedia.org/wiki/Directed_acyclic_grap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Workflows with HTCondor’s </a:t>
            </a:r>
            <a:r>
              <a:rPr lang="en-US" dirty="0" err="1"/>
              <a:t>DAGMan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Thursday, Lecture 4</a:t>
            </a:r>
          </a:p>
          <a:p>
            <a:r>
              <a:rPr lang="en-US" sz="1800" dirty="0"/>
              <a:t>Lauren Michael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Example for this Tutorial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5506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67544" y="1209294"/>
            <a:ext cx="4759245" cy="3746857"/>
          </a:xfrm>
        </p:spPr>
        <p:txBody>
          <a:bodyPr>
            <a:normAutofit/>
          </a:bodyPr>
          <a:lstStyle/>
          <a:p>
            <a:r>
              <a:rPr lang="en-US" b="1" dirty="0"/>
              <a:t>The DAG input file will </a:t>
            </a:r>
            <a:r>
              <a:rPr lang="en-US" dirty="0"/>
              <a:t>communicate the “nodes” and directional “edges” of the DAG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63" y="1059582"/>
            <a:ext cx="3572043" cy="379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68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Example for this Tutorial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3346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4159301">
            <a:off x="2952142" y="3932906"/>
            <a:ext cx="1173347" cy="819706"/>
          </a:xfrm>
          <a:prstGeom prst="rightArrow">
            <a:avLst/>
          </a:prstGeom>
          <a:solidFill>
            <a:srgbClr val="0035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67544" y="1209294"/>
            <a:ext cx="4759245" cy="3746857"/>
          </a:xfrm>
        </p:spPr>
        <p:txBody>
          <a:bodyPr>
            <a:normAutofit/>
          </a:bodyPr>
          <a:lstStyle/>
          <a:p>
            <a:r>
              <a:rPr lang="en-US" b="1" dirty="0"/>
              <a:t>The DAG input file will </a:t>
            </a:r>
            <a:r>
              <a:rPr lang="en-US" dirty="0"/>
              <a:t>communicate the “nodes” and directional “edges” of the DAG</a:t>
            </a:r>
          </a:p>
        </p:txBody>
      </p:sp>
      <p:sp>
        <p:nvSpPr>
          <p:cNvPr id="5" name="TextBox 4"/>
          <p:cNvSpPr txBox="1"/>
          <p:nvPr/>
        </p:nvSpPr>
        <p:spPr>
          <a:xfrm rot="20386743">
            <a:off x="1471990" y="3553428"/>
            <a:ext cx="3211135" cy="346249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50" b="1" dirty="0">
                <a:solidFill>
                  <a:srgbClr val="0035ED"/>
                </a:solidFill>
                <a:cs typeface="Courier"/>
              </a:rPr>
              <a:t>Look for links on future slides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63" y="1059582"/>
            <a:ext cx="3572043" cy="379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1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B1</a:t>
            </a:r>
            <a:r>
              <a:rPr lang="en-US" sz="1800" dirty="0">
                <a:latin typeface="Courier"/>
                <a:cs typeface="Courier"/>
              </a:rPr>
              <a:t> B1.sub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B2</a:t>
            </a:r>
            <a:r>
              <a:rPr lang="en-US" sz="1800" dirty="0">
                <a:latin typeface="Courier"/>
                <a:cs typeface="Courier"/>
              </a:rPr>
              <a:t> B2.sub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B3</a:t>
            </a:r>
            <a:r>
              <a:rPr lang="en-US" sz="1800" dirty="0">
                <a:latin typeface="Courier"/>
                <a:cs typeface="Courier"/>
              </a:rPr>
              <a:t> B3.sub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C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CHILD </a:t>
            </a:r>
            <a:r>
              <a:rPr lang="en-US" sz="1800" b="1" dirty="0">
                <a:latin typeface="Courier"/>
                <a:cs typeface="Courier"/>
              </a:rPr>
              <a:t>B1 B2 B3</a:t>
            </a: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B1 B2 B3 </a:t>
            </a:r>
            <a:r>
              <a:rPr lang="en-US" sz="1800" dirty="0">
                <a:latin typeface="Courier"/>
                <a:cs typeface="Courier"/>
              </a:rPr>
              <a:t>CHILD </a:t>
            </a:r>
            <a:r>
              <a:rPr lang="en-US" sz="18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62265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707255" y="3723878"/>
            <a:ext cx="5191909" cy="813072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/>
              <a:t>Node names are used by various DAG features to modify their execution by DAG Manager.</a:t>
            </a: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7347587" cy="857250"/>
          </a:xfrm>
        </p:spPr>
        <p:txBody>
          <a:bodyPr>
            <a:noAutofit/>
          </a:bodyPr>
          <a:lstStyle/>
          <a:p>
            <a:r>
              <a:rPr lang="en-US" sz="2800" dirty="0"/>
              <a:t>Basic DAG input file: </a:t>
            </a:r>
            <a:br>
              <a:rPr lang="en-US" sz="2800" dirty="0"/>
            </a:br>
            <a:r>
              <a:rPr lang="en-US" sz="2800" b="1" i="1" dirty="0"/>
              <a:t>JOB</a:t>
            </a:r>
            <a:r>
              <a:rPr lang="en-US" sz="2800" dirty="0"/>
              <a:t> nodes, </a:t>
            </a:r>
            <a:r>
              <a:rPr lang="en-US" sz="2800" b="1" i="1" dirty="0"/>
              <a:t>PARENT-CHILD</a:t>
            </a:r>
            <a:r>
              <a:rPr lang="en-US" sz="2800" b="1" dirty="0"/>
              <a:t> </a:t>
            </a:r>
            <a:r>
              <a:rPr lang="en-US" sz="2800" dirty="0"/>
              <a:t>edges 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63" y="1059582"/>
            <a:ext cx="3572043" cy="379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8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7347587" cy="857250"/>
          </a:xfrm>
        </p:spPr>
        <p:txBody>
          <a:bodyPr>
            <a:noAutofit/>
          </a:bodyPr>
          <a:lstStyle/>
          <a:p>
            <a:r>
              <a:rPr lang="en-US" sz="2800" dirty="0"/>
              <a:t>Basic DAG input file: </a:t>
            </a:r>
            <a:br>
              <a:rPr lang="en-US" sz="2800" dirty="0"/>
            </a:br>
            <a:r>
              <a:rPr lang="en-US" sz="2800" b="1" i="1" dirty="0"/>
              <a:t>JOB</a:t>
            </a:r>
            <a:r>
              <a:rPr lang="en-US" sz="2800" dirty="0"/>
              <a:t> nodes, </a:t>
            </a:r>
            <a:r>
              <a:rPr lang="en-US" sz="2800" b="1" i="1" dirty="0"/>
              <a:t>PARENT-CHILD</a:t>
            </a:r>
            <a:r>
              <a:rPr lang="en-US" sz="2800" b="1" dirty="0"/>
              <a:t> </a:t>
            </a:r>
            <a:r>
              <a:rPr lang="en-US" sz="2800" dirty="0"/>
              <a:t>edges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55576" y="3651870"/>
            <a:ext cx="6353665" cy="813072"/>
          </a:xfrm>
        </p:spPr>
        <p:txBody>
          <a:bodyPr>
            <a:normAutofit fontScale="85000" lnSpcReduction="10000"/>
          </a:bodyPr>
          <a:lstStyle/>
          <a:p>
            <a:r>
              <a:rPr lang="en-US" sz="2100"/>
              <a:t>Node </a:t>
            </a:r>
            <a:r>
              <a:rPr lang="en-US" sz="2100" dirty="0"/>
              <a:t>names and filenames can be anything.</a:t>
            </a:r>
          </a:p>
          <a:p>
            <a:r>
              <a:rPr lang="en-US" sz="2100" dirty="0"/>
              <a:t>Node name and submit filename do not have to match.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62265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16016" y="1041459"/>
            <a:ext cx="18036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ourier"/>
                <a:cs typeface="Courier"/>
              </a:rPr>
              <a:t>(</a:t>
            </a:r>
            <a:r>
              <a:rPr lang="en-US" sz="2100" dirty="0" err="1">
                <a:latin typeface="Courier"/>
                <a:cs typeface="Courier"/>
              </a:rPr>
              <a:t>dag_dir</a:t>
            </a:r>
            <a:r>
              <a:rPr lang="en-US" sz="21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9" name="Rectangle 8"/>
          <p:cNvSpPr/>
          <p:nvPr/>
        </p:nvSpPr>
        <p:spPr>
          <a:xfrm>
            <a:off x="4993496" y="1432960"/>
            <a:ext cx="2982367" cy="185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B1.sub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B2.sub	B3.sub</a:t>
            </a: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		</a:t>
            </a:r>
            <a:endParaRPr lang="en-US" sz="16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B1</a:t>
            </a:r>
            <a:r>
              <a:rPr lang="en-US" sz="1800" dirty="0">
                <a:latin typeface="Courier"/>
                <a:cs typeface="Courier"/>
              </a:rPr>
              <a:t> B1.sub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B2</a:t>
            </a:r>
            <a:r>
              <a:rPr lang="en-US" sz="1800" dirty="0">
                <a:latin typeface="Courier"/>
                <a:cs typeface="Courier"/>
              </a:rPr>
              <a:t> B2.sub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B3</a:t>
            </a:r>
            <a:r>
              <a:rPr lang="en-US" sz="1800" dirty="0">
                <a:latin typeface="Courier"/>
                <a:cs typeface="Courier"/>
              </a:rPr>
              <a:t> B3.sub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C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CHILD </a:t>
            </a:r>
            <a:r>
              <a:rPr lang="en-US" sz="1800" b="1" dirty="0">
                <a:latin typeface="Courier"/>
                <a:cs typeface="Courier"/>
              </a:rPr>
              <a:t>B1 B2 B3</a:t>
            </a: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B1 B2 B3 </a:t>
            </a:r>
            <a:r>
              <a:rPr lang="en-US" sz="1800" dirty="0">
                <a:latin typeface="Courier"/>
                <a:cs typeface="Courier"/>
              </a:rPr>
              <a:t>CHILD </a:t>
            </a:r>
            <a:r>
              <a:rPr lang="en-US" sz="18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8242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839" y="1123325"/>
            <a:ext cx="3177673" cy="27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Endless Workflow Possibilities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92730"/>
            <a:ext cx="2026368" cy="2171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3325946"/>
            <a:ext cx="2281955" cy="253916"/>
          </a:xfrm>
          <a:prstGeom prst="rect">
            <a:avLst/>
          </a:prstGeom>
          <a:noFill/>
          <a:ln w="762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ourier"/>
              </a:rPr>
              <a:t>Wikimedia Commons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248" y="2643758"/>
            <a:ext cx="3284271" cy="21181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03848" y="4866502"/>
            <a:ext cx="5285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confluence.pegasus.isi.edu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/display/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pegasus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WorkflowGenerator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1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Endless Workflow Possibilities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31590"/>
            <a:ext cx="8329780" cy="34306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18197" y="4866501"/>
            <a:ext cx="48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confluence.pegasus.isi.edu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0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Repeating DAG Components!!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3" y="1021896"/>
            <a:ext cx="5265191" cy="3826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8197" y="4866501"/>
            <a:ext cx="48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confluence.pegasus.isi.edu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/display/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pegasus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/LIGO+IHOPE</a:t>
            </a:r>
          </a:p>
        </p:txBody>
      </p:sp>
    </p:spTree>
    <p:extLst>
      <p:ext uri="{BB962C8B-B14F-4D97-AF65-F5344CB8AC3E}">
        <p14:creationId xmlns:p14="http://schemas.microsoft.com/office/powerpoint/2010/main" val="1338874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DAGs are also useful for non-sequential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2109" y="2171684"/>
            <a:ext cx="3672339" cy="21476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849" y="2310747"/>
            <a:ext cx="1623391" cy="17393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041" y="2310746"/>
            <a:ext cx="1623391" cy="173934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87624" y="1632627"/>
            <a:ext cx="253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Courier"/>
              </a:rPr>
              <a:t>‘bag’ of HTC jobs</a:t>
            </a:r>
            <a:endParaRPr lang="en-US" sz="2400" dirty="0">
              <a:cs typeface="Couri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18606" y="1632627"/>
            <a:ext cx="2925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cs typeface="Courier"/>
              </a:rPr>
              <a:t>disjointed workflows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27" y="2207407"/>
            <a:ext cx="43307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25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B1</a:t>
            </a:r>
            <a:r>
              <a:rPr lang="en-US" sz="1800" dirty="0">
                <a:latin typeface="Courier"/>
                <a:cs typeface="Courier"/>
              </a:rPr>
              <a:t> B1.sub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B2</a:t>
            </a:r>
            <a:r>
              <a:rPr lang="en-US" sz="1800" dirty="0">
                <a:latin typeface="Courier"/>
                <a:cs typeface="Courier"/>
              </a:rPr>
              <a:t> B2.sub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B3</a:t>
            </a:r>
            <a:r>
              <a:rPr lang="en-US" sz="1800" dirty="0">
                <a:latin typeface="Courier"/>
                <a:cs typeface="Courier"/>
              </a:rPr>
              <a:t> B3.sub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C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CHILD </a:t>
            </a:r>
            <a:r>
              <a:rPr lang="en-US" sz="1800" b="1" dirty="0">
                <a:latin typeface="Courier"/>
                <a:cs typeface="Courier"/>
              </a:rPr>
              <a:t>B1 B2 B3</a:t>
            </a: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B1 B2 B3 </a:t>
            </a:r>
            <a:r>
              <a:rPr lang="en-US" sz="1800" dirty="0">
                <a:latin typeface="Courier"/>
                <a:cs typeface="Courier"/>
              </a:rPr>
              <a:t>CHILD </a:t>
            </a:r>
            <a:r>
              <a:rPr lang="en-US" sz="18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62265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7347587" cy="857250"/>
          </a:xfrm>
        </p:spPr>
        <p:txBody>
          <a:bodyPr>
            <a:noAutofit/>
          </a:bodyPr>
          <a:lstStyle/>
          <a:p>
            <a:r>
              <a:rPr lang="en-US" sz="2800" dirty="0"/>
              <a:t>Basic DAG input file: </a:t>
            </a:r>
            <a:br>
              <a:rPr lang="en-US" sz="2800" dirty="0"/>
            </a:br>
            <a:r>
              <a:rPr lang="en-US" sz="2800" b="1" i="1" dirty="0"/>
              <a:t>JOB</a:t>
            </a:r>
            <a:r>
              <a:rPr lang="en-US" sz="2800" dirty="0"/>
              <a:t> nodes, </a:t>
            </a:r>
            <a:r>
              <a:rPr lang="en-US" sz="2800" b="1" i="1" dirty="0"/>
              <a:t>PARENT-CHILD</a:t>
            </a:r>
            <a:r>
              <a:rPr lang="en-US" sz="2800" b="1" dirty="0"/>
              <a:t> </a:t>
            </a:r>
            <a:r>
              <a:rPr lang="en-US" sz="2800" dirty="0"/>
              <a:t>edges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63" y="1059582"/>
            <a:ext cx="3572043" cy="379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10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2715766"/>
            <a:ext cx="7772400" cy="1021556"/>
          </a:xfrm>
        </p:spPr>
        <p:txBody>
          <a:bodyPr/>
          <a:lstStyle/>
          <a:p>
            <a:r>
              <a:rPr lang="en-US" dirty="0"/>
              <a:t>Submitting and </a:t>
            </a:r>
            <a:r>
              <a:rPr lang="en-US"/>
              <a:t>Monitoring a </a:t>
            </a:r>
            <a:r>
              <a:rPr lang="en-US" dirty="0" err="1"/>
              <a:t>DAGMan</a:t>
            </a:r>
            <a:r>
              <a:rPr lang="en-US" dirty="0"/>
              <a:t> Workflow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0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1708727" y="2235573"/>
            <a:ext cx="5215666" cy="15414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989"/>
              </a:lnSpc>
            </a:pPr>
            <a:r>
              <a:rPr lang="en-CA" sz="4800" b="1" spc="-8" dirty="0">
                <a:solidFill>
                  <a:srgbClr val="011892"/>
                </a:solidFill>
                <a:latin typeface="Arial Bold"/>
                <a:cs typeface="Arial Bold"/>
              </a:rPr>
              <a:t>Questions so far?</a:t>
            </a:r>
          </a:p>
          <a:p>
            <a:pPr>
              <a:lnSpc>
                <a:spcPts val="5989"/>
              </a:lnSpc>
            </a:pPr>
            <a:endParaRPr lang="en-CA" sz="5200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Submitting a DAG to the queue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39534"/>
            <a:ext cx="7992888" cy="1604224"/>
          </a:xfrm>
        </p:spPr>
        <p:txBody>
          <a:bodyPr>
            <a:normAutofit/>
          </a:bodyPr>
          <a:lstStyle/>
          <a:p>
            <a:r>
              <a:rPr lang="en-US" sz="2800" dirty="0"/>
              <a:t>Submission command:</a:t>
            </a:r>
          </a:p>
          <a:p>
            <a:pPr marL="342900" lvl="1" indent="0" algn="ctr">
              <a:buNone/>
            </a:pPr>
            <a:r>
              <a:rPr lang="en-US" sz="2400" b="1" dirty="0" err="1">
                <a:solidFill>
                  <a:srgbClr val="CB3A46"/>
                </a:solidFill>
                <a:latin typeface="Courier"/>
                <a:cs typeface="Courier"/>
              </a:rPr>
              <a:t>condor_submit_dag</a:t>
            </a:r>
            <a:r>
              <a:rPr lang="en-US" sz="2400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2400" b="1" i="1" dirty="0" err="1">
                <a:solidFill>
                  <a:srgbClr val="CB3A46"/>
                </a:solidFill>
                <a:latin typeface="Courier"/>
                <a:cs typeface="Courier"/>
              </a:rPr>
              <a:t>dag_file</a:t>
            </a:r>
            <a:endParaRPr lang="en-US" b="1" i="1" dirty="0">
              <a:solidFill>
                <a:srgbClr val="CB3A46"/>
              </a:solidFill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358339"/>
            <a:ext cx="7132017" cy="2400657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condor_submit_dag</a:t>
            </a:r>
            <a:r>
              <a:rPr lang="en-US" sz="1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</a:t>
            </a:r>
            <a:endParaRPr lang="en-US" sz="18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------------------------------------------------------------------</a:t>
            </a: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File for submitting this DAG to HTCondor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mydag.dag.condor.sub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DAGMan</a:t>
            </a:r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debugging messages        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mydag.dag.dagman.out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HTCondor library output          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mydag.dag.lib.out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HTCondor library error messages  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mydag.dag.lib.err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the life of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condor_dagman</a:t>
            </a:r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itself 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mydag.dag.dagman.log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Submitting job(s).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job(s) submitted to cluster 87274940.</a:t>
            </a: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------------------------------------------------------------------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1012" y="4854182"/>
            <a:ext cx="44933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Manual: </a:t>
            </a:r>
            <a:r>
              <a:rPr lang="en-US" sz="1500" dirty="0" err="1">
                <a:solidFill>
                  <a:schemeClr val="accent1"/>
                </a:solidFill>
                <a:hlinkClick r:id="rId2"/>
              </a:rPr>
              <a:t>DAGMan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 &gt; DAG Submission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69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submitted DAG creates and </a:t>
            </a:r>
            <a:r>
              <a:rPr lang="en-US" dirty="0" err="1"/>
              <a:t>DAGMan</a:t>
            </a:r>
            <a:r>
              <a:rPr lang="en-US" dirty="0"/>
              <a:t> job in the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39534"/>
            <a:ext cx="8064896" cy="1604224"/>
          </a:xfrm>
        </p:spPr>
        <p:txBody>
          <a:bodyPr>
            <a:normAutofit/>
          </a:bodyPr>
          <a:lstStyle/>
          <a:p>
            <a:r>
              <a:rPr lang="en-US" sz="2400" dirty="0" err="1"/>
              <a:t>DAGMan</a:t>
            </a:r>
            <a:r>
              <a:rPr lang="en-US" sz="2400" dirty="0"/>
              <a:t> runs on the submit server, as a job in the queue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At first:</a:t>
            </a:r>
            <a:endParaRPr lang="en-US" sz="2400" b="1" dirty="0">
              <a:solidFill>
                <a:srgbClr val="00B0F0"/>
              </a:solidFill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283718"/>
            <a:ext cx="8064896" cy="2523768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  BATCH_NAME     SUBMITTED   DONE   RUN   IDLE  TOTAL  JOB_IDS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 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my.dag+128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   4/30 18:08      _     _      _      _  0.0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jobs; 0 completed, 0 removed, 0 idle,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  <a:p>
            <a:endParaRPr lang="is-I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  alice   4/30 18:08   0+00:00:06 R  0    0.3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condor_dagman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jobs; 0 completed, 0 removed, 0 idle,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9952" y="4803998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hlinkClick r:id="rId2"/>
              </a:rPr>
              <a:t>HTCondor Manual: </a:t>
            </a:r>
            <a:r>
              <a:rPr lang="en-US" sz="1600" dirty="0" err="1">
                <a:solidFill>
                  <a:schemeClr val="accent1"/>
                </a:solidFill>
                <a:hlinkClick r:id="rId2"/>
              </a:rPr>
              <a:t>DAGMan</a:t>
            </a:r>
            <a:r>
              <a:rPr lang="en-US" sz="1600" dirty="0">
                <a:solidFill>
                  <a:schemeClr val="accent1"/>
                </a:solidFill>
                <a:hlinkClick r:id="rId2"/>
              </a:rPr>
              <a:t> &gt; DAG Submission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56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Jobs are automatically submitted by the </a:t>
            </a:r>
            <a:r>
              <a:rPr lang="en-US" dirty="0" err="1"/>
              <a:t>DAGMan</a:t>
            </a:r>
            <a:r>
              <a:rPr lang="en-US" dirty="0"/>
              <a:t>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11542"/>
            <a:ext cx="7636074" cy="1604224"/>
          </a:xfrm>
        </p:spPr>
        <p:txBody>
          <a:bodyPr>
            <a:normAutofit/>
          </a:bodyPr>
          <a:lstStyle/>
          <a:p>
            <a:r>
              <a:rPr lang="en-US" sz="2400" dirty="0"/>
              <a:t>Seconds later, node </a:t>
            </a:r>
            <a:r>
              <a:rPr lang="en-US" sz="2400" b="1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 is submitted: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07654"/>
            <a:ext cx="8064896" cy="2739211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 BATCH_NAME   SUBMITTED  DONE  RUN 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TOTAL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JOB_IDS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 my.dag+128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4/30 18:08     _    _     </a:t>
            </a:r>
            <a:r>
              <a:rPr lang="is-IS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    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5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129.0 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  <a:p>
            <a:endParaRPr lang="is-I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0+00:00:36 R  0    0.3 condor_dagman</a:t>
            </a:r>
          </a:p>
          <a:p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129.0   alice   4/30 18:08   0+00:00:00 I  0    0.3 A_split.sh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1012" y="4854182"/>
            <a:ext cx="46099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Manual: </a:t>
            </a:r>
            <a:r>
              <a:rPr lang="en-US" sz="1500" dirty="0" err="1">
                <a:solidFill>
                  <a:schemeClr val="accent1"/>
                </a:solidFill>
                <a:hlinkClick r:id="rId2"/>
              </a:rPr>
              <a:t>DAGMan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 &gt; DAG Submission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3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Jobs are automatically submitted by the </a:t>
            </a:r>
            <a:r>
              <a:rPr lang="en-US" dirty="0" err="1"/>
              <a:t>DAGMan</a:t>
            </a:r>
            <a:r>
              <a:rPr lang="en-US" dirty="0"/>
              <a:t>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9582"/>
            <a:ext cx="8208912" cy="1604224"/>
          </a:xfrm>
        </p:spPr>
        <p:txBody>
          <a:bodyPr>
            <a:normAutofit/>
          </a:bodyPr>
          <a:lstStyle/>
          <a:p>
            <a:r>
              <a:rPr lang="en-US" sz="2400" dirty="0"/>
              <a:t>After </a:t>
            </a:r>
            <a:r>
              <a:rPr lang="en-US" sz="2400" b="1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 completes, </a:t>
            </a:r>
            <a:r>
              <a:rPr lang="en-US" sz="2400" b="1" dirty="0">
                <a:solidFill>
                  <a:srgbClr val="2F7CDE"/>
                </a:solidFill>
              </a:rPr>
              <a:t>B1-3</a:t>
            </a:r>
            <a:r>
              <a:rPr lang="en-US" sz="2400" dirty="0"/>
              <a:t> are submitted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563638"/>
            <a:ext cx="8208912" cy="317009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 BATCH_NAME   SUBMITTED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DONE</a:t>
            </a:r>
            <a:r>
              <a:rPr lang="is-I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RUN  </a:t>
            </a:r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TOTAL  JOB_IDS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my.dag+128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4/30 8:08     </a:t>
            </a:r>
            <a:r>
              <a:rPr lang="is-IS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  _     </a:t>
            </a:r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3</a:t>
            </a:r>
            <a:r>
              <a:rPr lang="is-IS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   5  129.0...132.0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 jobs; 0 completed, 0 removed, </a:t>
            </a:r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3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running, 0 held, 0 suspended</a:t>
            </a:r>
          </a:p>
          <a:p>
            <a:endParaRPr lang="is-I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0+00:20:36 R  0    0.3 condor_dagman</a:t>
            </a:r>
          </a:p>
          <a:p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130.0   alice   4/30 18:18   0+00:00:00 I  0    0.3 B_run.sh</a:t>
            </a:r>
          </a:p>
          <a:p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131.0   alice   4/30 18:18   0+00:00:00 I  0    0.3 B_run.sh</a:t>
            </a:r>
          </a:p>
          <a:p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132.0   alice   4/30 18:18   0+00:00:00 I  0    0.3 B_run.sh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 jobs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</a:t>
            </a:r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3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running, 0 held, 0 suspended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1012" y="4854182"/>
            <a:ext cx="45653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Manual: </a:t>
            </a:r>
            <a:r>
              <a:rPr lang="en-US" sz="1500" dirty="0" err="1">
                <a:solidFill>
                  <a:schemeClr val="accent1"/>
                </a:solidFill>
                <a:hlinkClick r:id="rId2"/>
              </a:rPr>
              <a:t>DAGMan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 &gt; DAG Submission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75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Jobs are automatically submitted by the </a:t>
            </a:r>
            <a:r>
              <a:rPr lang="en-US" dirty="0" err="1"/>
              <a:t>DAGMan</a:t>
            </a:r>
            <a:r>
              <a:rPr lang="en-US" dirty="0"/>
              <a:t>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9582"/>
            <a:ext cx="8064896" cy="1604224"/>
          </a:xfrm>
        </p:spPr>
        <p:txBody>
          <a:bodyPr>
            <a:normAutofit/>
          </a:bodyPr>
          <a:lstStyle/>
          <a:p>
            <a:r>
              <a:rPr lang="en-US" sz="2400" dirty="0"/>
              <a:t>After </a:t>
            </a:r>
            <a:r>
              <a:rPr lang="en-US" sz="2400" b="1" dirty="0">
                <a:solidFill>
                  <a:srgbClr val="2F7CDE"/>
                </a:solidFill>
              </a:rPr>
              <a:t>B1-3</a:t>
            </a:r>
            <a:r>
              <a:rPr lang="en-US" sz="2400" dirty="0"/>
              <a:t> complete, node </a:t>
            </a:r>
            <a:r>
              <a:rPr lang="en-US" sz="2400" b="1" dirty="0">
                <a:solidFill>
                  <a:srgbClr val="EC8F1A"/>
                </a:solidFill>
              </a:rPr>
              <a:t>C</a:t>
            </a:r>
            <a:r>
              <a:rPr lang="en-US" sz="2400" dirty="0"/>
              <a:t> is submitted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1012" y="4854182"/>
            <a:ext cx="44933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Manual: </a:t>
            </a:r>
            <a:r>
              <a:rPr lang="en-US" sz="1500" dirty="0" err="1">
                <a:solidFill>
                  <a:schemeClr val="accent1"/>
                </a:solidFill>
                <a:hlinkClick r:id="rId2"/>
              </a:rPr>
              <a:t>DAGMan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 &gt; DAG Submission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635646"/>
            <a:ext cx="8064895" cy="2739211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 BATCH_NAME   SUBMITTED  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DONE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RUN  </a:t>
            </a:r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TOTAL  JOB_IDS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my.dag+128  4/30 8:08     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   _     </a:t>
            </a:r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  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5  129.0...133.0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jobs; 0 completed, 0 removed, </a:t>
            </a:r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running, 0 held, 0 suspended</a:t>
            </a:r>
          </a:p>
          <a:p>
            <a:endParaRPr lang="is-I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0+00:46:36 R  0    0.3 condor_dagman</a:t>
            </a:r>
          </a:p>
          <a:p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133.0   alice   4/30 18:54   0+00:00:00 I  0    0.3 C_combine.sh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jobs; 0 completed, 0 removed, </a:t>
            </a:r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running, 0 held, 0 suspended</a:t>
            </a:r>
          </a:p>
        </p:txBody>
      </p:sp>
    </p:spTree>
    <p:extLst>
      <p:ext uri="{BB962C8B-B14F-4D97-AF65-F5344CB8AC3E}">
        <p14:creationId xmlns:p14="http://schemas.microsoft.com/office/powerpoint/2010/main" val="895522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 files are Created at the time of DAG submission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1541519"/>
            <a:ext cx="7632848" cy="1243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B1.sub		B2.sub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B3.sub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b="1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my.dag.condor.sub</a:t>
            </a:r>
            <a:r>
              <a:rPr lang="en-US" sz="1600" b="1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my.dag.dagman.log</a:t>
            </a:r>
            <a:endParaRPr lang="en-US" sz="1600" b="1" dirty="0">
              <a:solidFill>
                <a:srgbClr val="00B05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my.dag.dagman.out</a:t>
            </a:r>
            <a:r>
              <a:rPr lang="en-US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my.dag.lib.err</a:t>
            </a:r>
            <a:r>
              <a:rPr lang="en-US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my.dag.lib.out</a:t>
            </a:r>
            <a:endParaRPr lang="en-US" sz="1600" b="1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my.dag.nodes.log</a:t>
            </a:r>
            <a:endParaRPr lang="en-US" sz="1600" b="1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696" y="1203598"/>
            <a:ext cx="1458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dag_dir</a:t>
            </a:r>
            <a:r>
              <a:rPr lang="en-US" sz="16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19556" y="4854182"/>
            <a:ext cx="47368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DAGMan &gt; DAG Monitoring and DAG Removal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27584" y="3002760"/>
            <a:ext cx="7348042" cy="18514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condor.sub</a:t>
            </a:r>
            <a:r>
              <a:rPr lang="en-US" sz="1800" dirty="0">
                <a:latin typeface="+mn-lt"/>
              </a:rPr>
              <a:t> and </a:t>
            </a: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dagman.log</a:t>
            </a:r>
            <a:r>
              <a:rPr lang="en-US" sz="1800" dirty="0">
                <a:latin typeface="+mn-lt"/>
              </a:rPr>
              <a:t> describe the queued </a:t>
            </a:r>
            <a:r>
              <a:rPr lang="en-US" sz="1800" dirty="0" err="1">
                <a:latin typeface="+mn-lt"/>
              </a:rPr>
              <a:t>DAGMan</a:t>
            </a:r>
            <a:r>
              <a:rPr lang="en-US" sz="1800" dirty="0">
                <a:latin typeface="+mn-lt"/>
              </a:rPr>
              <a:t> job process, as for any other jobs</a:t>
            </a:r>
          </a:p>
          <a:p>
            <a:pPr>
              <a:buNone/>
            </a:pP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dagman.out</a:t>
            </a:r>
            <a:r>
              <a:rPr lang="en-US" sz="1800" dirty="0">
                <a:latin typeface="+mn-lt"/>
              </a:rPr>
              <a:t> has </a:t>
            </a:r>
            <a:r>
              <a:rPr lang="en-US" sz="1800" dirty="0" err="1">
                <a:latin typeface="+mn-lt"/>
              </a:rPr>
              <a:t>DAGMan</a:t>
            </a:r>
            <a:r>
              <a:rPr lang="en-US" sz="1800" dirty="0">
                <a:latin typeface="+mn-lt"/>
              </a:rPr>
              <a:t>-specific logging (look to first for errors)</a:t>
            </a:r>
          </a:p>
          <a:p>
            <a:pPr>
              <a:buNone/>
            </a:pP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lib.err</a:t>
            </a: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/out</a:t>
            </a:r>
            <a:r>
              <a:rPr lang="en-US" sz="1800" b="1" dirty="0">
                <a:latin typeface="+mn-lt"/>
                <a:ea typeface="Courier" charset="0"/>
                <a:cs typeface="Courier" charset="0"/>
              </a:rPr>
              <a:t> </a:t>
            </a:r>
            <a:r>
              <a:rPr lang="en-US" sz="1800" dirty="0">
                <a:latin typeface="+mn-lt"/>
                <a:ea typeface="Courier" charset="0"/>
                <a:cs typeface="Courier" charset="0"/>
              </a:rPr>
              <a:t>contain </a:t>
            </a:r>
            <a:r>
              <a:rPr lang="en-US" sz="1800" dirty="0" err="1">
                <a:latin typeface="+mn-lt"/>
                <a:ea typeface="Courier" charset="0"/>
                <a:cs typeface="Courier" charset="0"/>
              </a:rPr>
              <a:t>std</a:t>
            </a:r>
            <a:r>
              <a:rPr lang="en-US" sz="1800" dirty="0">
                <a:latin typeface="+mn-lt"/>
                <a:ea typeface="Courier" charset="0"/>
                <a:cs typeface="Courier" charset="0"/>
              </a:rPr>
              <a:t> err/out for the </a:t>
            </a:r>
            <a:r>
              <a:rPr lang="en-US" sz="1800" dirty="0" err="1">
                <a:latin typeface="+mn-lt"/>
                <a:ea typeface="Courier" charset="0"/>
                <a:cs typeface="Courier" charset="0"/>
              </a:rPr>
              <a:t>DAGMan</a:t>
            </a:r>
            <a:r>
              <a:rPr lang="en-US" sz="1800" dirty="0">
                <a:latin typeface="+mn-lt"/>
                <a:ea typeface="Courier" charset="0"/>
                <a:cs typeface="Courier" charset="0"/>
              </a:rPr>
              <a:t> job process</a:t>
            </a:r>
          </a:p>
          <a:p>
            <a:pPr>
              <a:buNone/>
            </a:pP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nodes.log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>
                <a:latin typeface="+mn-lt"/>
                <a:ea typeface="Courier" charset="0"/>
                <a:cs typeface="Courier" charset="0"/>
              </a:rPr>
              <a:t>is a combined log of all jobs within the DAG</a:t>
            </a:r>
            <a:endParaRPr lang="en-US" sz="1800" b="1" dirty="0">
              <a:latin typeface="+mn-lt"/>
              <a:ea typeface="Courier" charset="0"/>
              <a:cs typeface="Courier" charset="0"/>
            </a:endParaRPr>
          </a:p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7175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Removing a DAG from the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7574"/>
            <a:ext cx="8064896" cy="1553766"/>
          </a:xfrm>
        </p:spPr>
        <p:txBody>
          <a:bodyPr>
            <a:noAutofit/>
          </a:bodyPr>
          <a:lstStyle/>
          <a:p>
            <a:r>
              <a:rPr lang="en-US" sz="2000" dirty="0"/>
              <a:t>Remove the </a:t>
            </a:r>
            <a:r>
              <a:rPr lang="en-US" sz="2000" dirty="0" err="1"/>
              <a:t>DAGMan</a:t>
            </a:r>
            <a:r>
              <a:rPr lang="en-US" sz="2000" dirty="0"/>
              <a:t> job in order to stop and remove the entire DAG:</a:t>
            </a:r>
          </a:p>
          <a:p>
            <a:pPr marL="342900" lvl="1" indent="0" algn="ctr">
              <a:buNone/>
            </a:pPr>
            <a:r>
              <a:rPr lang="en-US" sz="2400" b="1" dirty="0" err="1">
                <a:solidFill>
                  <a:srgbClr val="CB3A46"/>
                </a:solidFill>
                <a:latin typeface="Courier"/>
                <a:cs typeface="Courier"/>
              </a:rPr>
              <a:t>condor_rm</a:t>
            </a:r>
            <a:r>
              <a:rPr lang="en-US" sz="2400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2400" b="1" i="1" dirty="0" err="1">
                <a:solidFill>
                  <a:srgbClr val="CB3A46"/>
                </a:solidFill>
                <a:latin typeface="Courier"/>
                <a:cs typeface="Courier"/>
              </a:rPr>
              <a:t>dagman_jobID</a:t>
            </a:r>
            <a:endParaRPr lang="en-US" sz="1600" b="1" i="1" dirty="0">
              <a:solidFill>
                <a:srgbClr val="CB3A46"/>
              </a:solidFill>
              <a:latin typeface="Courier"/>
              <a:cs typeface="Courier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Creates a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rescue file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 that only incomplete or unsuccessful NODES are repeated upon resubmission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931790"/>
            <a:ext cx="7276033" cy="1569660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 BATCH_NAME   SUBMITTED  DONE  RUN  IDLE  TOTAL  JOB_IDS</a:t>
            </a: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 my.dag+128  4/30 8:08      4    _     1      6  129.0...133.0 </a:t>
            </a:r>
          </a:p>
          <a:p>
            <a:r>
              <a:rPr lang="is-I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jobs; 0 completed, 0 removed, 1 idle, 1 running, 0 held, 0 suspended</a:t>
            </a:r>
          </a:p>
          <a:p>
            <a:r>
              <a:rPr lang="en-US" sz="1800" dirty="0">
                <a:solidFill>
                  <a:schemeClr val="bg1"/>
                </a:solidFill>
                <a:latin typeface="Courier"/>
                <a:cs typeface="Courier"/>
              </a:rPr>
              <a:t>$ </a:t>
            </a:r>
            <a:r>
              <a:rPr lang="en-US" sz="1800" b="1" dirty="0" err="1">
                <a:solidFill>
                  <a:schemeClr val="bg1"/>
                </a:solidFill>
                <a:latin typeface="Courier"/>
                <a:cs typeface="Courier"/>
              </a:rPr>
              <a:t>condor_rm</a:t>
            </a:r>
            <a:r>
              <a:rPr lang="en-US" sz="1800" b="1" dirty="0">
                <a:solidFill>
                  <a:schemeClr val="bg1"/>
                </a:solidFill>
                <a:latin typeface="Courier"/>
                <a:cs typeface="Courier"/>
              </a:rPr>
              <a:t> 128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All jobs in cluster 128 have been marked for removal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9556" y="4618435"/>
            <a:ext cx="4956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&gt; DAG Monitoring and DAG Removal</a:t>
            </a:r>
            <a:endParaRPr lang="en-US" sz="1500" dirty="0">
              <a:solidFill>
                <a:schemeClr val="accent1"/>
              </a:solidFill>
            </a:endParaRPr>
          </a:p>
          <a:p>
            <a:pPr algn="r"/>
            <a:r>
              <a:rPr lang="en-US" sz="1500" dirty="0">
                <a:solidFill>
                  <a:schemeClr val="accent1"/>
                </a:solidFill>
                <a:hlinkClick r:id="rId3"/>
              </a:rPr>
              <a:t>DAGMan &gt; The Rescue DAG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13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Removal of a DAG results in a </a:t>
            </a:r>
            <a:r>
              <a:rPr lang="en-US" b="1" i="1" dirty="0"/>
              <a:t>rescue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935993"/>
            <a:ext cx="7132018" cy="1532325"/>
          </a:xfrm>
        </p:spPr>
        <p:txBody>
          <a:bodyPr>
            <a:normAutofit fontScale="85000" lnSpcReduction="10000"/>
          </a:bodyPr>
          <a:lstStyle/>
          <a:p>
            <a:pPr marL="257175" lvl="1" indent="-257175">
              <a:buFont typeface="Arial"/>
              <a:buChar char="•"/>
            </a:pPr>
            <a:r>
              <a:rPr lang="en-US" sz="2625" dirty="0"/>
              <a:t>Named </a:t>
            </a:r>
            <a:r>
              <a:rPr lang="en-US" sz="2625" b="1" i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dag_file.</a:t>
            </a:r>
            <a:r>
              <a:rPr lang="en-US" sz="2625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rescue001</a:t>
            </a:r>
          </a:p>
          <a:p>
            <a:pPr marL="557213" lvl="2" indent="-257175"/>
            <a:r>
              <a:rPr lang="en-US" dirty="0"/>
              <a:t>increments if more rescue DAG files are created</a:t>
            </a:r>
            <a:endParaRPr lang="en-US" sz="2325" b="1" dirty="0">
              <a:solidFill>
                <a:srgbClr val="C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257175" lvl="1" indent="-257175">
              <a:buFont typeface="Arial"/>
              <a:buChar char="•"/>
            </a:pPr>
            <a:r>
              <a:rPr lang="en-US" sz="2625" dirty="0"/>
              <a:t>Records which NODES have completed successfully</a:t>
            </a:r>
          </a:p>
          <a:p>
            <a:pPr marL="557213" lvl="2" indent="-257175"/>
            <a:r>
              <a:rPr lang="en-US" sz="2325" dirty="0"/>
              <a:t>does not contain the actual DAG structure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9556" y="4618435"/>
            <a:ext cx="4956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&gt; DAG Monitoring and DAG Removal</a:t>
            </a:r>
            <a:endParaRPr lang="en-US" sz="1500" dirty="0">
              <a:solidFill>
                <a:schemeClr val="accent1"/>
              </a:solidFill>
            </a:endParaRPr>
          </a:p>
          <a:p>
            <a:pPr algn="r"/>
            <a:r>
              <a:rPr lang="en-US" sz="1500" dirty="0">
                <a:solidFill>
                  <a:schemeClr val="accent1"/>
                </a:solidFill>
                <a:hlinkClick r:id="rId3"/>
              </a:rPr>
              <a:t>DAGMan &gt; The Rescue DAG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1469511"/>
            <a:ext cx="7204026" cy="1243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5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500" dirty="0">
                <a:latin typeface="Courier" charset="0"/>
                <a:ea typeface="Courier" charset="0"/>
                <a:cs typeface="Courier" charset="0"/>
              </a:rPr>
              <a:t>	 B1.sub  B2.sub  B3.sub  </a:t>
            </a:r>
            <a:r>
              <a:rPr lang="en-US" sz="15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5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5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my.dag.condor.sub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my.dag.dagman.log</a:t>
            </a:r>
            <a:endParaRPr lang="en-US" sz="15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my.dag.dagman.out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my.dag.lib.err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my.dag.lib.out</a:t>
            </a:r>
            <a:endParaRPr lang="en-US" sz="15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my.dag.metrics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my.dag.nodes.log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b="1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my.dag.rescue001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1131590"/>
            <a:ext cx="13388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"/>
                <a:cs typeface="Courier"/>
              </a:rPr>
              <a:t>(</a:t>
            </a:r>
            <a:r>
              <a:rPr lang="en-US" sz="1500" dirty="0" err="1">
                <a:latin typeface="Courier"/>
                <a:cs typeface="Courier"/>
              </a:rPr>
              <a:t>dag_dir</a:t>
            </a:r>
            <a:r>
              <a:rPr lang="en-US" sz="1500" dirty="0">
                <a:latin typeface="Courier"/>
                <a:cs typeface="Courier"/>
              </a:rPr>
              <a:t>)/</a:t>
            </a:r>
          </a:p>
        </p:txBody>
      </p:sp>
    </p:spTree>
    <p:extLst>
      <p:ext uri="{BB962C8B-B14F-4D97-AF65-F5344CB8AC3E}">
        <p14:creationId xmlns:p14="http://schemas.microsoft.com/office/powerpoint/2010/main" val="1145270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Rescue Files For Resuming a Failed DAG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1"/>
            <a:ext cx="7848872" cy="35361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rescue file is created when: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 node fails</a:t>
            </a:r>
            <a:r>
              <a:rPr lang="en-US" dirty="0"/>
              <a:t>, and after </a:t>
            </a:r>
            <a:r>
              <a:rPr lang="en-US" dirty="0" err="1"/>
              <a:t>DAGMan</a:t>
            </a:r>
            <a:r>
              <a:rPr lang="en-US" dirty="0"/>
              <a:t> advances through any other possible nodes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the DAG is removed </a:t>
            </a:r>
            <a:r>
              <a:rPr lang="en-US" dirty="0"/>
              <a:t>from the queue 				(or </a:t>
            </a:r>
            <a:r>
              <a:rPr lang="en-US" b="1" dirty="0"/>
              <a:t>aborted</a:t>
            </a:r>
            <a:r>
              <a:rPr lang="en-US" dirty="0"/>
              <a:t>; covered later)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the DAG is </a:t>
            </a:r>
            <a:r>
              <a:rPr lang="en-US" b="1" dirty="0">
                <a:solidFill>
                  <a:srgbClr val="C00000"/>
                </a:solidFill>
              </a:rPr>
              <a:t>halted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not unhalted 				(covered later)</a:t>
            </a:r>
          </a:p>
          <a:p>
            <a:r>
              <a:rPr lang="en-US" dirty="0"/>
              <a:t>Resubmission uses the rescue file (</a:t>
            </a:r>
            <a:r>
              <a:rPr lang="en-US" dirty="0">
                <a:solidFill>
                  <a:srgbClr val="C00000"/>
                </a:solidFill>
              </a:rPr>
              <a:t>if it exists</a:t>
            </a:r>
            <a:r>
              <a:rPr lang="en-US" dirty="0"/>
              <a:t>) when the original DAG file is resubmitted</a:t>
            </a:r>
          </a:p>
          <a:p>
            <a:pPr lvl="1"/>
            <a:r>
              <a:rPr lang="en-US" dirty="0"/>
              <a:t>override: </a:t>
            </a:r>
            <a:r>
              <a:rPr lang="en-US" sz="1800" b="1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condor_submit_dag</a:t>
            </a:r>
            <a:r>
              <a:rPr lang="en-US" sz="1800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dag_file</a:t>
            </a:r>
            <a:r>
              <a:rPr lang="en-US" sz="1800" b="1" i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-f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9557" y="4800606"/>
            <a:ext cx="3879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>
                <a:solidFill>
                  <a:schemeClr val="accent1"/>
                </a:solidFill>
                <a:hlinkClick r:id="rId2"/>
              </a:rPr>
              <a:t>DAGMan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 &gt; The Rescue DAG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96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87" y="1059582"/>
            <a:ext cx="3592587" cy="3816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Node Failures Result in DAG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1"/>
            <a:ext cx="4365315" cy="3536156"/>
          </a:xfrm>
        </p:spPr>
        <p:txBody>
          <a:bodyPr>
            <a:noAutofit/>
          </a:bodyPr>
          <a:lstStyle/>
          <a:p>
            <a:r>
              <a:rPr lang="en-US" sz="2400" dirty="0"/>
              <a:t>If a node JOB fails (non-zero exit code)</a:t>
            </a:r>
          </a:p>
          <a:p>
            <a:pPr lvl="1"/>
            <a:r>
              <a:rPr lang="en-US" sz="2000" dirty="0" err="1"/>
              <a:t>DAGMan</a:t>
            </a:r>
            <a:r>
              <a:rPr lang="en-US" sz="2000" dirty="0"/>
              <a:t> continues to run other JOB nodes until it can no longer make progress</a:t>
            </a:r>
          </a:p>
          <a:p>
            <a:r>
              <a:rPr lang="en-US" sz="2400" dirty="0"/>
              <a:t>Example at right:</a:t>
            </a:r>
          </a:p>
          <a:p>
            <a:pPr lvl="1"/>
            <a:r>
              <a:rPr lang="en-US" sz="2000" b="1" dirty="0">
                <a:solidFill>
                  <a:srgbClr val="2F7CDE"/>
                </a:solidFill>
              </a:rPr>
              <a:t>B2</a:t>
            </a:r>
            <a:r>
              <a:rPr lang="en-US" sz="2000" dirty="0"/>
              <a:t> fails</a:t>
            </a:r>
          </a:p>
          <a:p>
            <a:pPr lvl="1"/>
            <a:r>
              <a:rPr lang="en-US" sz="2000" dirty="0"/>
              <a:t>Other </a:t>
            </a:r>
            <a:r>
              <a:rPr lang="en-US" sz="2000" b="1" dirty="0">
                <a:solidFill>
                  <a:srgbClr val="2F7CDE"/>
                </a:solidFill>
              </a:rPr>
              <a:t>B*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jobs continue</a:t>
            </a:r>
          </a:p>
          <a:p>
            <a:pPr lvl="1"/>
            <a:r>
              <a:rPr lang="en-US" sz="2000" dirty="0"/>
              <a:t>DAG fails and exits after </a:t>
            </a:r>
            <a:r>
              <a:rPr lang="en-US" sz="2000" b="1" dirty="0">
                <a:solidFill>
                  <a:srgbClr val="2F7CDE"/>
                </a:solidFill>
              </a:rPr>
              <a:t>B*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and before node </a:t>
            </a:r>
            <a:r>
              <a:rPr lang="en-US" sz="2000" b="1" dirty="0">
                <a:solidFill>
                  <a:srgbClr val="EC8F1A"/>
                </a:solidFill>
              </a:rPr>
              <a:t>C</a:t>
            </a: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156176" y="2617314"/>
            <a:ext cx="480148" cy="458492"/>
            <a:chOff x="4479" y="1872"/>
            <a:chExt cx="760" cy="518"/>
          </a:xfrm>
        </p:grpSpPr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4479" y="1935"/>
              <a:ext cx="760" cy="441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4498" y="1872"/>
              <a:ext cx="738" cy="518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2843808" y="4800606"/>
            <a:ext cx="3879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3"/>
              </a:rPr>
              <a:t>DAGMan &gt; The Rescue DAG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7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Session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552" y="1059582"/>
            <a:ext cx="8352928" cy="3514725"/>
          </a:xfrm>
        </p:spPr>
        <p:txBody>
          <a:bodyPr/>
          <a:lstStyle/>
          <a:p>
            <a:r>
              <a:rPr lang="en-US" sz="2800" dirty="0"/>
              <a:t>Describing workflows as </a:t>
            </a:r>
            <a:r>
              <a:rPr lang="en-US" sz="2800" i="1" dirty="0"/>
              <a:t>directed acyclic graphs</a:t>
            </a:r>
            <a:r>
              <a:rPr lang="en-US" sz="2800" dirty="0"/>
              <a:t> (DAGs)</a:t>
            </a:r>
          </a:p>
          <a:p>
            <a:r>
              <a:rPr lang="en-US" sz="2800" dirty="0"/>
              <a:t>Workflow execution via </a:t>
            </a:r>
            <a:r>
              <a:rPr lang="en-US" sz="2800" dirty="0" err="1"/>
              <a:t>DAGMan</a:t>
            </a:r>
            <a:r>
              <a:rPr lang="en-US" sz="2800" dirty="0"/>
              <a:t> (DAG Manager)</a:t>
            </a:r>
          </a:p>
          <a:p>
            <a:r>
              <a:rPr lang="en-US" sz="2800" dirty="0"/>
              <a:t>Node-level options in a DAG</a:t>
            </a:r>
          </a:p>
          <a:p>
            <a:r>
              <a:rPr lang="en-US" sz="2800" dirty="0"/>
              <a:t>Modular organization of DAG components</a:t>
            </a:r>
          </a:p>
          <a:p>
            <a:r>
              <a:rPr lang="en-US" sz="2800" dirty="0"/>
              <a:t>Additional </a:t>
            </a:r>
            <a:r>
              <a:rPr lang="en-US" sz="2800" dirty="0" err="1"/>
              <a:t>DAGMan</a:t>
            </a:r>
            <a:r>
              <a:rPr lang="en-US" sz="2800" dirty="0"/>
              <a:t> Features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Resolving held node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726" y="3174946"/>
            <a:ext cx="6772274" cy="1604224"/>
          </a:xfrm>
        </p:spPr>
        <p:txBody>
          <a:bodyPr>
            <a:normAutofit lnSpcReduction="10000"/>
          </a:bodyPr>
          <a:lstStyle/>
          <a:p>
            <a:r>
              <a:rPr lang="en-US" sz="2100" dirty="0"/>
              <a:t>Look at the hold reason (in the job log, or with ‘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-hold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sz="2100" dirty="0"/>
              <a:t>)</a:t>
            </a:r>
          </a:p>
          <a:p>
            <a:r>
              <a:rPr lang="en-US" sz="2100" dirty="0"/>
              <a:t>Fix the issue and release the jobs (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condor_release</a:t>
            </a:r>
            <a:r>
              <a:rPr lang="en-US" sz="2100" dirty="0"/>
              <a:t>) -OR- remove the entire DAG, resolve, then resubmit the DAG (remember the automatic rescue DAG file!)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203598"/>
            <a:ext cx="7920879" cy="184665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0+00:20:36 R  0    0.3 condor_dagman</a:t>
            </a:r>
          </a:p>
          <a:p>
            <a:r>
              <a:rPr lang="is-I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130.0   alice   4/30 18:18   0+00:00:00 H  0    0.3 B_run.sh</a:t>
            </a:r>
          </a:p>
          <a:p>
            <a:r>
              <a:rPr lang="is-I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131.0   alice   4/30 18:18   0+00:00:00 H  0    0.3 B_run.sh</a:t>
            </a:r>
          </a:p>
          <a:p>
            <a:r>
              <a:rPr lang="is-I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132.0   alice   4/30 18:18   0+00:00:00 H  0    0.3 B_run.sh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 jobs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0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running, </a:t>
            </a:r>
            <a:r>
              <a:rPr lang="is-I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3 held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suspended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1092" y="4854182"/>
            <a:ext cx="44213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HTCondor Manual: </a:t>
            </a:r>
            <a:r>
              <a:rPr lang="en-US" sz="1500" dirty="0" err="1">
                <a:solidFill>
                  <a:schemeClr val="accent1"/>
                </a:solidFill>
                <a:hlinkClick r:id="rId2"/>
              </a:rPr>
              <a:t>DAGMan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 &gt; DAG Submission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01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DAG Completion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19556" y="4854182"/>
            <a:ext cx="51688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&gt; DAG Monitoring and DAG Removal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07987" y="3002760"/>
            <a:ext cx="7020397" cy="18514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dagman.metrics</a:t>
            </a:r>
            <a:r>
              <a:rPr lang="en-US" sz="2000" dirty="0">
                <a:ea typeface="Courier" charset="0"/>
                <a:cs typeface="Courier" charset="0"/>
              </a:rPr>
              <a:t> </a:t>
            </a:r>
            <a:r>
              <a:rPr lang="en-US" sz="2000" dirty="0">
                <a:latin typeface="+mn-lt"/>
                <a:ea typeface="Courier" charset="0"/>
                <a:cs typeface="Courier" charset="0"/>
              </a:rPr>
              <a:t>is a summary of events and outcomes</a:t>
            </a:r>
            <a:endParaRPr lang="en-US" sz="2000" b="1" dirty="0">
              <a:latin typeface="+mn-lt"/>
              <a:ea typeface="Courier" charset="0"/>
              <a:cs typeface="Courier" charset="0"/>
            </a:endParaRPr>
          </a:p>
          <a:p>
            <a:pPr>
              <a:buNone/>
            </a:pP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dagman.log</a:t>
            </a:r>
            <a:r>
              <a:rPr lang="en-US" sz="2000" dirty="0">
                <a:latin typeface="+mn-lt"/>
              </a:rPr>
              <a:t> will note the completion of the </a:t>
            </a:r>
            <a:r>
              <a:rPr lang="en-US" sz="2000" dirty="0" err="1">
                <a:latin typeface="+mn-lt"/>
              </a:rPr>
              <a:t>DAGMan</a:t>
            </a:r>
            <a:r>
              <a:rPr lang="en-US" sz="2000" dirty="0">
                <a:latin typeface="+mn-lt"/>
              </a:rPr>
              <a:t> job</a:t>
            </a:r>
          </a:p>
          <a:p>
            <a:pPr>
              <a:buNone/>
            </a:pP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dagman.out</a:t>
            </a:r>
            <a:r>
              <a:rPr lang="en-US" sz="2000" dirty="0">
                <a:latin typeface="+mn-lt"/>
              </a:rPr>
              <a:t> has detailed logging (look to first for errors)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1541519"/>
            <a:ext cx="7632848" cy="1243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B1.sub		B2.sub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B3.sub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my.dag.condor.sub</a:t>
            </a:r>
            <a:r>
              <a:rPr lang="en-US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my.dag.dagman.log</a:t>
            </a:r>
            <a:endParaRPr lang="en-US" sz="1600" b="1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my.dag.dagman.out</a:t>
            </a:r>
            <a:r>
              <a:rPr lang="en-US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my.dag.lib.err</a:t>
            </a:r>
            <a:r>
              <a:rPr lang="en-US" sz="1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my.dag.lib.out</a:t>
            </a:r>
            <a:endParaRPr lang="en-US" sz="16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my.dag.nodes.log</a:t>
            </a:r>
            <a:r>
              <a:rPr lang="en-US" sz="1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my.dag.dagman.metrics</a:t>
            </a:r>
            <a:endParaRPr lang="en-US" sz="1600" b="1" dirty="0">
              <a:solidFill>
                <a:srgbClr val="00B05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696" y="1203598"/>
            <a:ext cx="1458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dag_dir</a:t>
            </a:r>
            <a:r>
              <a:rPr lang="en-US" sz="1600" dirty="0">
                <a:latin typeface="Courier"/>
                <a:cs typeface="Courier"/>
              </a:rPr>
              <a:t>)/</a:t>
            </a:r>
          </a:p>
        </p:txBody>
      </p:sp>
    </p:spTree>
    <p:extLst>
      <p:ext uri="{BB962C8B-B14F-4D97-AF65-F5344CB8AC3E}">
        <p14:creationId xmlns:p14="http://schemas.microsoft.com/office/powerpoint/2010/main" val="1915760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the basic DAG:</a:t>
            </a:r>
            <a:br>
              <a:rPr lang="en-US" dirty="0"/>
            </a:br>
            <a:r>
              <a:rPr lang="en-US" dirty="0"/>
              <a:t>Node-Level Modifiers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51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</p:spPr>
        <p:txBody>
          <a:bodyPr>
            <a:normAutofit/>
          </a:bodyPr>
          <a:lstStyle/>
          <a:p>
            <a:r>
              <a:rPr lang="en-US" dirty="0"/>
              <a:t>Default File Organization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8386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55576" y="3651870"/>
            <a:ext cx="6353665" cy="813072"/>
          </a:xfrm>
        </p:spPr>
        <p:txBody>
          <a:bodyPr>
            <a:noAutofit/>
          </a:bodyPr>
          <a:lstStyle/>
          <a:p>
            <a:r>
              <a:rPr lang="en-US" sz="2800" dirty="0"/>
              <a:t>What if you want to organize files into other directories?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16016" y="1041459"/>
            <a:ext cx="18036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ourier"/>
                <a:cs typeface="Courier"/>
              </a:rPr>
              <a:t>(</a:t>
            </a:r>
            <a:r>
              <a:rPr lang="en-US" sz="2100" dirty="0" err="1">
                <a:latin typeface="Courier"/>
                <a:cs typeface="Courier"/>
              </a:rPr>
              <a:t>dag_dir</a:t>
            </a:r>
            <a:r>
              <a:rPr lang="en-US" sz="21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93496" y="1432960"/>
            <a:ext cx="2982367" cy="185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B1.sub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B2.sub	B3.sub</a:t>
            </a: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		</a:t>
            </a:r>
            <a:endParaRPr lang="en-US" sz="16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B1</a:t>
            </a:r>
            <a:r>
              <a:rPr lang="en-US" sz="1800" dirty="0">
                <a:latin typeface="Courier"/>
                <a:cs typeface="Courier"/>
              </a:rPr>
              <a:t> B1.sub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B2</a:t>
            </a:r>
            <a:r>
              <a:rPr lang="en-US" sz="1800" dirty="0">
                <a:latin typeface="Courier"/>
                <a:cs typeface="Courier"/>
              </a:rPr>
              <a:t> B2.sub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B3</a:t>
            </a:r>
            <a:r>
              <a:rPr lang="en-US" sz="1800" dirty="0">
                <a:latin typeface="Courier"/>
                <a:cs typeface="Courier"/>
              </a:rPr>
              <a:t> B3.sub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C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CHILD </a:t>
            </a:r>
            <a:r>
              <a:rPr lang="en-US" sz="1800" b="1" dirty="0">
                <a:latin typeface="Courier"/>
                <a:cs typeface="Courier"/>
              </a:rPr>
              <a:t>B1 B2 B3</a:t>
            </a: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B1 B2 B3 </a:t>
            </a:r>
            <a:r>
              <a:rPr lang="en-US" sz="1800" dirty="0">
                <a:latin typeface="Courier"/>
                <a:cs typeface="Courier"/>
              </a:rPr>
              <a:t>CHILD </a:t>
            </a:r>
            <a:r>
              <a:rPr lang="en-US" sz="18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787532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393" y="51470"/>
            <a:ext cx="6436967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Node-specific File Organization with </a:t>
            </a:r>
            <a:r>
              <a:rPr lang="en-US" b="1" i="1" dirty="0"/>
              <a:t>DIR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8386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9553" y="1202027"/>
            <a:ext cx="7298292" cy="813072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rgbClr val="D3063E"/>
                </a:solidFill>
              </a:rPr>
              <a:t>DIR</a:t>
            </a:r>
            <a:r>
              <a:rPr lang="en-US" sz="2100" dirty="0"/>
              <a:t> sets the submission directory of the node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6016" y="1833547"/>
            <a:ext cx="18036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ourier"/>
                <a:cs typeface="Courier"/>
              </a:rPr>
              <a:t>(</a:t>
            </a:r>
            <a:r>
              <a:rPr lang="en-US" sz="2100" dirty="0" err="1">
                <a:latin typeface="Courier"/>
                <a:cs typeface="Courier"/>
              </a:rPr>
              <a:t>dag_dir</a:t>
            </a:r>
            <a:r>
              <a:rPr lang="en-US" sz="21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93496" y="2225048"/>
            <a:ext cx="3538944" cy="185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A/ 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(A job files)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B/	B1.sub  B2.sub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B3.sub  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(B job files)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C/ 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(C job files)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		</a:t>
            </a:r>
            <a:endParaRPr lang="en-US" sz="16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263" y="2196609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A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b="1" dirty="0">
                <a:latin typeface="Courier"/>
                <a:cs typeface="Courier"/>
              </a:rPr>
              <a:t>DIR A</a:t>
            </a:r>
          </a:p>
          <a:p>
            <a:r>
              <a:rPr lang="en-US" sz="1800" dirty="0">
                <a:latin typeface="Courier"/>
                <a:cs typeface="Courier"/>
              </a:rPr>
              <a:t>JOB B1 B1.sub </a:t>
            </a:r>
            <a:r>
              <a:rPr lang="en-US" sz="1800" b="1" dirty="0">
                <a:latin typeface="Courier"/>
                <a:cs typeface="Courier"/>
              </a:rPr>
              <a:t>DIR B</a:t>
            </a:r>
          </a:p>
          <a:p>
            <a:r>
              <a:rPr lang="en-US" sz="1800" dirty="0">
                <a:latin typeface="Courier"/>
                <a:cs typeface="Courier"/>
              </a:rPr>
              <a:t>JOB B2 B2.sub </a:t>
            </a:r>
            <a:r>
              <a:rPr lang="en-US" sz="1800" b="1" dirty="0">
                <a:latin typeface="Courier"/>
                <a:cs typeface="Courier"/>
              </a:rPr>
              <a:t>DIR B</a:t>
            </a:r>
          </a:p>
          <a:p>
            <a:r>
              <a:rPr lang="en-US" sz="1800" dirty="0">
                <a:latin typeface="Courier"/>
                <a:cs typeface="Courier"/>
              </a:rPr>
              <a:t>JOB B3 B3.sub </a:t>
            </a:r>
            <a:r>
              <a:rPr lang="en-US" sz="1800" b="1" dirty="0">
                <a:latin typeface="Courier"/>
                <a:cs typeface="Courier"/>
              </a:rPr>
              <a:t>DIR B</a:t>
            </a:r>
          </a:p>
          <a:p>
            <a:r>
              <a:rPr lang="en-US" sz="1800" dirty="0">
                <a:latin typeface="Courier"/>
                <a:cs typeface="Courier"/>
              </a:rPr>
              <a:t>JOB C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b="1" dirty="0">
                <a:latin typeface="Courier"/>
                <a:cs typeface="Courier"/>
              </a:rPr>
              <a:t>DIR C</a:t>
            </a:r>
          </a:p>
          <a:p>
            <a:r>
              <a:rPr lang="en-US" sz="1800" dirty="0">
                <a:latin typeface="Courier"/>
                <a:cs typeface="Courier"/>
              </a:rPr>
              <a:t>PARENT A CHILD B1 B2 B3</a:t>
            </a:r>
          </a:p>
          <a:p>
            <a:r>
              <a:rPr lang="en-US" sz="1800" dirty="0">
                <a:latin typeface="Courier"/>
                <a:cs typeface="Courier"/>
              </a:rPr>
              <a:t>PARENT B1 B2 B3 CHILD 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576" y="1819236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124859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915539" cy="85725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PRE</a:t>
            </a:r>
            <a:r>
              <a:rPr lang="en-US" dirty="0"/>
              <a:t> and </a:t>
            </a:r>
            <a:r>
              <a:rPr lang="en-US" b="1" i="1" dirty="0"/>
              <a:t>POST</a:t>
            </a:r>
            <a:r>
              <a:rPr lang="en-US" dirty="0"/>
              <a:t> scripts run on the submit server, as part of the node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8386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467545" y="4063127"/>
            <a:ext cx="5172982" cy="812879"/>
          </a:xfrm>
        </p:spPr>
        <p:txBody>
          <a:bodyPr>
            <a:normAutofit/>
          </a:bodyPr>
          <a:lstStyle/>
          <a:p>
            <a:r>
              <a:rPr lang="en-US" sz="1800" b="1" dirty="0"/>
              <a:t>Use sparingly for lightweight work; otherwise include work in node jobs</a:t>
            </a:r>
          </a:p>
          <a:p>
            <a:endParaRPr lang="en-US" sz="1800" dirty="0"/>
          </a:p>
        </p:txBody>
      </p:sp>
      <p:sp>
        <p:nvSpPr>
          <p:cNvPr id="43" name="TextBox 42"/>
          <p:cNvSpPr txBox="1"/>
          <p:nvPr/>
        </p:nvSpPr>
        <p:spPr>
          <a:xfrm>
            <a:off x="779263" y="1436955"/>
            <a:ext cx="3432697" cy="2585323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A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SCRIPT POST </a:t>
            </a:r>
            <a:r>
              <a:rPr lang="en-US" sz="1800" dirty="0">
                <a:latin typeface="Courier"/>
                <a:cs typeface="Courier"/>
              </a:rPr>
              <a:t>A </a:t>
            </a:r>
            <a:r>
              <a:rPr lang="en-US" sz="1800" dirty="0" err="1">
                <a:latin typeface="Courier"/>
                <a:cs typeface="Courier"/>
              </a:rPr>
              <a:t>sort.sh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B1 B1.sub</a:t>
            </a:r>
          </a:p>
          <a:p>
            <a:r>
              <a:rPr lang="en-US" sz="1800" dirty="0">
                <a:latin typeface="Courier"/>
                <a:cs typeface="Courier"/>
              </a:rPr>
              <a:t>JOB B2 B2.sub</a:t>
            </a:r>
          </a:p>
          <a:p>
            <a:r>
              <a:rPr lang="en-US" sz="1800" dirty="0">
                <a:latin typeface="Courier"/>
                <a:cs typeface="Courier"/>
              </a:rPr>
              <a:t>JOB B3 B3.sub</a:t>
            </a:r>
          </a:p>
          <a:p>
            <a:r>
              <a:rPr lang="en-US" sz="1800" dirty="0">
                <a:latin typeface="Courier"/>
                <a:cs typeface="Courier"/>
              </a:rPr>
              <a:t>JOB C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SCRIPT PRE </a:t>
            </a:r>
            <a:r>
              <a:rPr lang="en-US" sz="1800" dirty="0">
                <a:latin typeface="Courier"/>
                <a:cs typeface="Courier"/>
              </a:rPr>
              <a:t>C </a:t>
            </a:r>
            <a:r>
              <a:rPr lang="en-US" sz="1800" dirty="0" err="1">
                <a:latin typeface="Courier"/>
                <a:cs typeface="Courier"/>
              </a:rPr>
              <a:t>tar_it.sh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A CHILD B1 B2 B3</a:t>
            </a:r>
          </a:p>
          <a:p>
            <a:r>
              <a:rPr lang="en-US" sz="1800" dirty="0">
                <a:latin typeface="Courier"/>
                <a:cs typeface="Courier"/>
              </a:rPr>
              <a:t>PARENT B1 B2 B3 CHILD 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623" y="1059582"/>
            <a:ext cx="3038810" cy="380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29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771523" cy="85725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SCRIPT</a:t>
            </a:r>
            <a:r>
              <a:rPr lang="en-US" dirty="0"/>
              <a:t> Arguments and Argument Variables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66951" y="4607714"/>
            <a:ext cx="49934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DAG Input File &gt; SCRIPT</a:t>
            </a:r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500" dirty="0">
                <a:solidFill>
                  <a:schemeClr val="accent1"/>
                </a:solidFill>
                <a:hlinkClick r:id="rId3"/>
              </a:rPr>
              <a:t>DAGMan Applications &gt; Advanced Features &gt; Retrying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611560" y="2295557"/>
            <a:ext cx="7003678" cy="2312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$JOB</a:t>
            </a:r>
            <a:r>
              <a:rPr lang="en-US" sz="2100" dirty="0">
                <a:ea typeface="Courier" charset="0"/>
                <a:cs typeface="Courier" charset="0"/>
              </a:rPr>
              <a:t>: node name</a:t>
            </a:r>
          </a:p>
          <a:p>
            <a:pPr marL="0" indent="0">
              <a:buNone/>
            </a:pPr>
            <a:r>
              <a:rPr lang="en-US" sz="21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$JOBID</a:t>
            </a:r>
            <a:r>
              <a:rPr lang="en-US" sz="2100" dirty="0">
                <a:ea typeface="Courier" charset="0"/>
                <a:cs typeface="Courier" charset="0"/>
              </a:rPr>
              <a:t>: </a:t>
            </a:r>
            <a:r>
              <a:rPr lang="en-US" sz="2100" i="1" dirty="0" err="1">
                <a:ea typeface="Courier" charset="0"/>
                <a:cs typeface="Courier" charset="0"/>
              </a:rPr>
              <a:t>cluster.proc</a:t>
            </a:r>
            <a:endParaRPr lang="en-US" sz="2100" i="1" dirty="0"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$RETURN</a:t>
            </a:r>
            <a:r>
              <a:rPr lang="en-US" sz="2100" dirty="0">
                <a:ea typeface="Courier" charset="0"/>
                <a:cs typeface="Courier" charset="0"/>
              </a:rPr>
              <a:t>: exit code of the node</a:t>
            </a:r>
          </a:p>
          <a:p>
            <a:pPr marL="0" indent="0">
              <a:buNone/>
            </a:pPr>
            <a:r>
              <a:rPr lang="en-US" sz="21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$PRE_SCRIPT_RETURN</a:t>
            </a:r>
            <a:r>
              <a:rPr lang="en-US" sz="2100" b="1" dirty="0">
                <a:solidFill>
                  <a:srgbClr val="D3063E"/>
                </a:solidFill>
                <a:ea typeface="Courier" charset="0"/>
                <a:cs typeface="Courier" charset="0"/>
              </a:rPr>
              <a:t>: </a:t>
            </a:r>
            <a:r>
              <a:rPr lang="en-US" sz="2100" dirty="0">
                <a:ea typeface="Courier" charset="0"/>
                <a:cs typeface="Courier" charset="0"/>
              </a:rPr>
              <a:t>exit code of PRE script</a:t>
            </a:r>
          </a:p>
          <a:p>
            <a:pPr marL="0" indent="0">
              <a:buNone/>
            </a:pPr>
            <a:r>
              <a:rPr lang="en-US" sz="21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$RETRY</a:t>
            </a:r>
            <a:r>
              <a:rPr lang="en-US" sz="2100" dirty="0">
                <a:ea typeface="Courier" charset="0"/>
                <a:cs typeface="Courier" charset="0"/>
              </a:rPr>
              <a:t>: current retry count</a:t>
            </a:r>
          </a:p>
          <a:p>
            <a:pPr marL="0" indent="0">
              <a:buNone/>
            </a:pPr>
            <a:r>
              <a:rPr lang="en-US" sz="1800" i="1" dirty="0">
                <a:ea typeface="Courier" charset="0"/>
                <a:cs typeface="Courier" charset="0"/>
              </a:rPr>
              <a:t>(more variables described in the manual)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63688" y="1216372"/>
            <a:ext cx="5472608" cy="923330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A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SCRIPT POST A </a:t>
            </a:r>
            <a:r>
              <a:rPr lang="en-US" sz="1800" dirty="0" err="1">
                <a:latin typeface="Courier"/>
                <a:cs typeface="Courier"/>
              </a:rPr>
              <a:t>checkA.sh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b="1" dirty="0" err="1">
                <a:latin typeface="Courier"/>
                <a:cs typeface="Courier"/>
              </a:rPr>
              <a:t>my.out</a:t>
            </a:r>
            <a:r>
              <a:rPr lang="en-US" sz="1800" b="1" dirty="0">
                <a:latin typeface="Courier"/>
                <a:cs typeface="Courier"/>
              </a:rPr>
              <a:t> $RETURN </a:t>
            </a:r>
          </a:p>
          <a:p>
            <a:r>
              <a:rPr lang="en-US" sz="1800" dirty="0">
                <a:latin typeface="Courier"/>
                <a:cs typeface="Courier"/>
              </a:rPr>
              <a:t>RETRY A 5 </a:t>
            </a:r>
          </a:p>
        </p:txBody>
      </p:sp>
    </p:spTree>
    <p:extLst>
      <p:ext uri="{BB962C8B-B14F-4D97-AF65-F5344CB8AC3E}">
        <p14:creationId xmlns:p14="http://schemas.microsoft.com/office/powerpoint/2010/main" val="428635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843531" cy="85725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RETRY</a:t>
            </a:r>
            <a:r>
              <a:rPr lang="en-US" dirty="0"/>
              <a:t> failed nodes to overcome transient errors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66951" y="4607714"/>
            <a:ext cx="49934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Advanced Features &gt; Retrying</a:t>
            </a:r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500" dirty="0" err="1">
                <a:solidFill>
                  <a:schemeClr val="accent1"/>
                </a:solidFill>
                <a:hlinkClick r:id="rId3"/>
              </a:rPr>
              <a:t>DAGMan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 Applications &gt; DAG Input File &gt; SCRIPT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7992888" cy="3465443"/>
          </a:xfrm>
        </p:spPr>
        <p:txBody>
          <a:bodyPr>
            <a:normAutofit fontScale="92500" lnSpcReduction="10000"/>
          </a:bodyPr>
          <a:lstStyle/>
          <a:p>
            <a:r>
              <a:rPr lang="en-US" sz="2250" dirty="0"/>
              <a:t>Retry a node up to </a:t>
            </a:r>
            <a:r>
              <a:rPr lang="en-US" sz="2250" i="1" dirty="0"/>
              <a:t>N </a:t>
            </a:r>
            <a:r>
              <a:rPr lang="en-US" sz="2250" dirty="0"/>
              <a:t>times if the exit code is non-zero:</a:t>
            </a:r>
          </a:p>
          <a:p>
            <a:pPr marL="0" indent="0" algn="ctr">
              <a:buNone/>
            </a:pPr>
            <a:r>
              <a:rPr lang="en-US" sz="2625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RETRY </a:t>
            </a:r>
            <a:r>
              <a:rPr lang="en-US" sz="2625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2625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625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</a:p>
          <a:p>
            <a:endParaRPr lang="en-US" b="1" i="1" dirty="0">
              <a:solidFill>
                <a:srgbClr val="D3063E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b="1" i="1" dirty="0">
              <a:solidFill>
                <a:srgbClr val="D3063E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250" b="1" dirty="0">
              <a:ea typeface="Courier" charset="0"/>
              <a:cs typeface="Courier" charset="0"/>
            </a:endParaRPr>
          </a:p>
          <a:p>
            <a:r>
              <a:rPr lang="en-US" sz="2250" b="1" dirty="0">
                <a:ea typeface="Courier" charset="0"/>
                <a:cs typeface="Courier" charset="0"/>
              </a:rPr>
              <a:t>Note: </a:t>
            </a:r>
            <a:r>
              <a:rPr lang="en-US" sz="2250" dirty="0">
                <a:ea typeface="Courier" charset="0"/>
                <a:cs typeface="Courier" charset="0"/>
              </a:rPr>
              <a:t>Unnecessary for nodes (jobs) that can use</a:t>
            </a:r>
            <a:r>
              <a:rPr lang="en-US" sz="195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950" dirty="0" err="1">
                <a:latin typeface="Courier" charset="0"/>
                <a:ea typeface="Courier" charset="0"/>
                <a:cs typeface="Courier" charset="0"/>
              </a:rPr>
              <a:t>max_retries</a:t>
            </a:r>
            <a:r>
              <a:rPr lang="en-US" sz="2250" dirty="0">
                <a:ea typeface="Courier" charset="0"/>
                <a:cs typeface="Courier" charset="0"/>
              </a:rPr>
              <a:t> in the submit file</a:t>
            </a:r>
          </a:p>
          <a:p>
            <a:r>
              <a:rPr lang="en-US" sz="2250" dirty="0">
                <a:ea typeface="Courier" charset="0"/>
                <a:cs typeface="Courier" charset="0"/>
              </a:rPr>
              <a:t>See also: retry except for a particular exit code (</a:t>
            </a:r>
            <a:r>
              <a:rPr lang="en-US" sz="2250" dirty="0">
                <a:latin typeface="Courier" charset="0"/>
                <a:ea typeface="Courier" charset="0"/>
                <a:cs typeface="Courier" charset="0"/>
              </a:rPr>
              <a:t>UNLESS-EXIT</a:t>
            </a:r>
            <a:r>
              <a:rPr lang="en-US" sz="2250" dirty="0">
                <a:ea typeface="Courier" charset="0"/>
                <a:cs typeface="Courier" charset="0"/>
              </a:rPr>
              <a:t>), or retry scripts (</a:t>
            </a:r>
            <a:r>
              <a:rPr lang="en-US" sz="2250" dirty="0">
                <a:latin typeface="Courier" charset="0"/>
                <a:ea typeface="Courier" charset="0"/>
                <a:cs typeface="Courier" charset="0"/>
              </a:rPr>
              <a:t>DEFER</a:t>
            </a:r>
            <a:r>
              <a:rPr lang="en-US" sz="2250" dirty="0">
                <a:ea typeface="Courier" charset="0"/>
                <a:cs typeface="Courier" charset="0"/>
              </a:rPr>
              <a:t>)</a:t>
            </a:r>
          </a:p>
          <a:p>
            <a:endParaRPr lang="en-US" sz="2250" dirty="0">
              <a:ea typeface="Courier" charset="0"/>
              <a:cs typeface="Courier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99937" y="1923678"/>
            <a:ext cx="3290115" cy="1200329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A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RETRY A 5 </a:t>
            </a:r>
          </a:p>
          <a:p>
            <a:r>
              <a:rPr lang="en-US" sz="1800" dirty="0">
                <a:latin typeface="Courier"/>
                <a:cs typeface="Courier"/>
              </a:rPr>
              <a:t>JOB B </a:t>
            </a:r>
            <a:r>
              <a:rPr lang="en-US" sz="1800" dirty="0" err="1">
                <a:latin typeface="Courier"/>
                <a:cs typeface="Courier"/>
              </a:rPr>
              <a:t>B.sub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A CHILD 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60050" y="2153385"/>
            <a:ext cx="1305165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cs typeface="Courier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578200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843531" cy="85725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RETRY</a:t>
            </a:r>
            <a:r>
              <a:rPr lang="en-US" dirty="0"/>
              <a:t> applies to whole node, including </a:t>
            </a:r>
            <a:r>
              <a:rPr lang="en-US" b="1" i="1" dirty="0"/>
              <a:t>PRE</a:t>
            </a:r>
            <a:r>
              <a:rPr lang="en-US" i="1" dirty="0"/>
              <a:t>/</a:t>
            </a:r>
            <a:r>
              <a:rPr lang="en-US" b="1" i="1" dirty="0"/>
              <a:t>POST</a:t>
            </a:r>
            <a:r>
              <a:rPr lang="en-US" dirty="0"/>
              <a:t> scripts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66951" y="4607714"/>
            <a:ext cx="49934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Advanced Features &gt; Retrying</a:t>
            </a:r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500" dirty="0" err="1">
                <a:solidFill>
                  <a:schemeClr val="accent1"/>
                </a:solidFill>
                <a:hlinkClick r:id="rId3"/>
              </a:rPr>
              <a:t>DAGMan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 Applications &gt; DAG Input File &gt; SCRIPT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7920880" cy="3465443"/>
          </a:xfrm>
        </p:spPr>
        <p:txBody>
          <a:bodyPr>
            <a:normAutofit/>
          </a:bodyPr>
          <a:lstStyle/>
          <a:p>
            <a:r>
              <a:rPr lang="en-US" sz="2100" dirty="0"/>
              <a:t>PRE and POST scripts are included in retries</a:t>
            </a:r>
          </a:p>
          <a:p>
            <a:r>
              <a:rPr lang="en-US" sz="2100" dirty="0">
                <a:solidFill>
                  <a:srgbClr val="C00000"/>
                </a:solidFill>
              </a:rPr>
              <a:t>RETRY of a node with a POST script uses the exit code from the POST script (not from the job)</a:t>
            </a:r>
          </a:p>
          <a:p>
            <a:pPr lvl="1"/>
            <a:r>
              <a:rPr lang="en-US" sz="1800" dirty="0"/>
              <a:t>POST script can do more to determine node success, perhaps by examining JOB output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38" name="TextBox 37"/>
          <p:cNvSpPr txBox="1"/>
          <p:nvPr/>
        </p:nvSpPr>
        <p:spPr>
          <a:xfrm>
            <a:off x="2979115" y="3065120"/>
            <a:ext cx="3866179" cy="1200329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SCRIPT PRE A </a:t>
            </a:r>
            <a:r>
              <a:rPr lang="en-US" sz="1800" dirty="0" err="1">
                <a:latin typeface="Courier"/>
                <a:cs typeface="Courier"/>
              </a:rPr>
              <a:t>download.sh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A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SCRIPT POST A </a:t>
            </a:r>
            <a:r>
              <a:rPr lang="en-US" sz="1800" dirty="0" err="1">
                <a:latin typeface="Courier"/>
                <a:cs typeface="Courier"/>
              </a:rPr>
              <a:t>checkA.sh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RETRY A 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91680" y="3080340"/>
            <a:ext cx="1305165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cs typeface="Courier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447998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843531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Best Control Achieved with One Process per </a:t>
            </a:r>
            <a:r>
              <a:rPr lang="en-US" b="1" dirty="0"/>
              <a:t>JOB</a:t>
            </a:r>
            <a:r>
              <a:rPr lang="en-US" dirty="0"/>
              <a:t> Node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9826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11559" y="987574"/>
            <a:ext cx="4248473" cy="3746857"/>
          </a:xfrm>
        </p:spPr>
        <p:txBody>
          <a:bodyPr>
            <a:noAutofit/>
          </a:bodyPr>
          <a:lstStyle/>
          <a:p>
            <a:r>
              <a:rPr lang="en-US" sz="2400" dirty="0"/>
              <a:t>While submit files can ‘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queue</a:t>
            </a:r>
            <a:r>
              <a:rPr lang="en-US" sz="2400" dirty="0"/>
              <a:t>’ many processes, a </a:t>
            </a:r>
            <a:r>
              <a:rPr lang="en-US" sz="2400" i="1" dirty="0">
                <a:solidFill>
                  <a:srgbClr val="C00000"/>
                </a:solidFill>
              </a:rPr>
              <a:t>single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i="1" dirty="0">
                <a:solidFill>
                  <a:srgbClr val="C00000"/>
                </a:solidFill>
              </a:rPr>
              <a:t>process per submit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file is best for DAG JOBs</a:t>
            </a:r>
          </a:p>
          <a:p>
            <a:pPr lvl="1"/>
            <a:r>
              <a:rPr lang="en-US" sz="2000" dirty="0"/>
              <a:t>Failure of any process in a JOB node results in failure of the </a:t>
            </a:r>
            <a:r>
              <a:rPr lang="en-US" sz="2000" i="1" u="sng" dirty="0"/>
              <a:t>entire node</a:t>
            </a:r>
            <a:r>
              <a:rPr lang="en-US" sz="2000" dirty="0"/>
              <a:t> and immediate removal of other processes in the node.</a:t>
            </a:r>
          </a:p>
          <a:p>
            <a:pPr lvl="1"/>
            <a:r>
              <a:rPr lang="en-US" sz="2000" dirty="0"/>
              <a:t>RETRY of a JOB node retries the entire submit file.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63" y="1059582"/>
            <a:ext cx="3572043" cy="3794600"/>
          </a:xfrm>
          <a:prstGeom prst="rect">
            <a:avLst/>
          </a:prstGeom>
        </p:spPr>
      </p:pic>
      <p:grpSp>
        <p:nvGrpSpPr>
          <p:cNvPr id="39" name="Group 21"/>
          <p:cNvGrpSpPr>
            <a:grpSpLocks/>
          </p:cNvGrpSpPr>
          <p:nvPr/>
        </p:nvGrpSpPr>
        <p:grpSpPr bwMode="auto">
          <a:xfrm>
            <a:off x="6084168" y="2571750"/>
            <a:ext cx="640197" cy="611323"/>
            <a:chOff x="4479" y="1872"/>
            <a:chExt cx="760" cy="518"/>
          </a:xfrm>
        </p:grpSpPr>
        <p:sp>
          <p:nvSpPr>
            <p:cNvPr id="40" name="Line 22"/>
            <p:cNvSpPr>
              <a:spLocks noChangeShapeType="1"/>
            </p:cNvSpPr>
            <p:nvPr/>
          </p:nvSpPr>
          <p:spPr bwMode="auto">
            <a:xfrm>
              <a:off x="4479" y="1935"/>
              <a:ext cx="760" cy="441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H="1">
              <a:off x="4498" y="1872"/>
              <a:ext cx="738" cy="518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920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Workflows?</a:t>
            </a:r>
            <a:br>
              <a:rPr lang="en-US" dirty="0"/>
            </a:br>
            <a:r>
              <a:rPr lang="en-US" dirty="0"/>
              <a:t>Why DAGs?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153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205979"/>
            <a:ext cx="6987547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Submit File Templates via </a:t>
            </a:r>
            <a:r>
              <a:rPr lang="en-US" b="1" i="1" dirty="0"/>
              <a:t>VARS</a:t>
            </a:r>
            <a:endParaRPr lang="en-US" i="1" dirty="0"/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9106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Advanced Features &gt; Variable Values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9552" y="987574"/>
            <a:ext cx="7992887" cy="1680476"/>
          </a:xfrm>
        </p:spPr>
        <p:txBody>
          <a:bodyPr>
            <a:normAutofit lnSpcReduction="10000"/>
          </a:bodyPr>
          <a:lstStyle/>
          <a:p>
            <a:r>
              <a:rPr lang="en-US" sz="2100" b="1" dirty="0"/>
              <a:t>VARS</a:t>
            </a:r>
            <a:r>
              <a:rPr lang="en-US" sz="2100" dirty="0"/>
              <a:t> line defines node-specific values that are passed into submit file variables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VARS </a:t>
            </a:r>
            <a:r>
              <a:rPr lang="en-US" sz="18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var1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=“</a:t>
            </a:r>
            <a:r>
              <a:rPr lang="en-US" sz="18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value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” [</a:t>
            </a:r>
            <a:r>
              <a:rPr lang="en-US" sz="18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var2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=“</a:t>
            </a:r>
            <a:r>
              <a:rPr lang="en-US" sz="18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value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”]</a:t>
            </a:r>
          </a:p>
          <a:p>
            <a:r>
              <a:rPr lang="en-US" sz="2100" dirty="0">
                <a:ea typeface="Courier" charset="0"/>
                <a:cs typeface="Courier" charset="0"/>
              </a:rPr>
              <a:t>Allows a single submit file shared by all B jobs, rather than one submit file for each JOB.</a:t>
            </a:r>
            <a:endParaRPr lang="en-US" dirty="0">
              <a:latin typeface="+mn-lt"/>
              <a:ea typeface="Courier" charset="0"/>
              <a:cs typeface="Courier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9945" y="2686610"/>
            <a:ext cx="99418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>
                <a:latin typeface="Courier"/>
                <a:cs typeface="Courier"/>
              </a:rPr>
              <a:t>B.sub</a:t>
            </a:r>
            <a:endParaRPr lang="en-US" sz="2100" dirty="0">
              <a:latin typeface="Courier"/>
              <a:cs typeface="Couri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9480" y="3078111"/>
            <a:ext cx="3970992" cy="1570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InitialDir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$(data)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arguments = 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$(data)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.csv 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$(opt)</a:t>
            </a:r>
          </a:p>
          <a:p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queue				</a:t>
            </a:r>
            <a:endParaRPr lang="en-US" sz="16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247" y="3049672"/>
            <a:ext cx="3936753" cy="1754326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B1 </a:t>
            </a:r>
            <a:r>
              <a:rPr lang="en-US" sz="1800" b="1" dirty="0" err="1">
                <a:latin typeface="Courier"/>
                <a:cs typeface="Courier"/>
              </a:rPr>
              <a:t>B.sub</a:t>
            </a:r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VARS</a:t>
            </a:r>
            <a:r>
              <a:rPr lang="en-US" sz="1800" dirty="0">
                <a:latin typeface="Courier"/>
                <a:cs typeface="Courier"/>
              </a:rPr>
              <a:t> B1 data=”B1” opt=“10” </a:t>
            </a:r>
          </a:p>
          <a:p>
            <a:r>
              <a:rPr lang="en-US" sz="1800" dirty="0">
                <a:latin typeface="Courier"/>
                <a:cs typeface="Courier"/>
              </a:rPr>
              <a:t>JOB B2 </a:t>
            </a:r>
            <a:r>
              <a:rPr lang="en-US" sz="1800" b="1" dirty="0" err="1">
                <a:latin typeface="Courier"/>
                <a:cs typeface="Courier"/>
              </a:rPr>
              <a:t>B.sub</a:t>
            </a:r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VARS</a:t>
            </a:r>
            <a:r>
              <a:rPr lang="en-US" sz="1800" dirty="0">
                <a:latin typeface="Courier"/>
                <a:cs typeface="Courier"/>
              </a:rPr>
              <a:t> B2 data=“B2” opt=“12”</a:t>
            </a:r>
          </a:p>
          <a:p>
            <a:r>
              <a:rPr lang="en-US" sz="1800" dirty="0">
                <a:latin typeface="Courier"/>
                <a:cs typeface="Courier"/>
              </a:rPr>
              <a:t>JOB B3 </a:t>
            </a:r>
            <a:r>
              <a:rPr lang="en-US" sz="1800" b="1" dirty="0" err="1">
                <a:latin typeface="Courier"/>
                <a:cs typeface="Courier"/>
              </a:rPr>
              <a:t>B.sub</a:t>
            </a:r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VARS</a:t>
            </a:r>
            <a:r>
              <a:rPr lang="en-US" sz="1800" dirty="0">
                <a:latin typeface="Courier"/>
                <a:cs typeface="Courier"/>
              </a:rPr>
              <a:t> B3 data=“B3” opt=“14”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2672299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432204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organization of DAG Components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17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987547" cy="85725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SPLICE</a:t>
            </a:r>
            <a:r>
              <a:rPr lang="en-US" dirty="0"/>
              <a:t> groups of nodes to simplify lengthy DAG files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9826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Advanced Features &gt; DAG Splicing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8084" y="1591894"/>
            <a:ext cx="2603796" cy="1323439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JOB A </a:t>
            </a:r>
            <a:r>
              <a:rPr lang="en-US" sz="1600" dirty="0" err="1">
                <a:latin typeface="Courier"/>
                <a:cs typeface="Courier"/>
              </a:rPr>
              <a:t>A.sub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2B58D3"/>
                </a:solidFill>
                <a:latin typeface="Courier"/>
                <a:cs typeface="Courier"/>
              </a:rPr>
              <a:t>SPLICE B </a:t>
            </a:r>
            <a:r>
              <a:rPr lang="en-US" sz="1600" b="1" dirty="0" err="1">
                <a:solidFill>
                  <a:srgbClr val="2B58D3"/>
                </a:solidFill>
                <a:latin typeface="Courier"/>
                <a:cs typeface="Courier"/>
              </a:rPr>
              <a:t>B.spl</a:t>
            </a:r>
            <a:endParaRPr lang="en-US" sz="1600" b="1" dirty="0">
              <a:solidFill>
                <a:srgbClr val="2B58D3"/>
              </a:solidFill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JOB C </a:t>
            </a:r>
            <a:r>
              <a:rPr lang="en-US" sz="1600" dirty="0" err="1">
                <a:latin typeface="Courier"/>
                <a:cs typeface="Courier"/>
              </a:rPr>
              <a:t>C.sub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PARENT A </a:t>
            </a:r>
            <a:r>
              <a:rPr lang="en-US" sz="1600" b="1" dirty="0">
                <a:latin typeface="Courier"/>
                <a:cs typeface="Courier"/>
              </a:rPr>
              <a:t>CHILD B</a:t>
            </a:r>
          </a:p>
          <a:p>
            <a:r>
              <a:rPr lang="en-US" sz="1600" b="1" dirty="0">
                <a:latin typeface="Courier"/>
                <a:cs typeface="Courier"/>
              </a:rPr>
              <a:t>PARENT B </a:t>
            </a:r>
            <a:r>
              <a:rPr lang="en-US" sz="1600" dirty="0">
                <a:latin typeface="Courier"/>
                <a:cs typeface="Courier"/>
              </a:rPr>
              <a:t>CHILD 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4397" y="1214521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6767" y="3337783"/>
            <a:ext cx="2603796" cy="1077218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JOB B1 B1.sub</a:t>
            </a:r>
          </a:p>
          <a:p>
            <a:r>
              <a:rPr lang="en-US" sz="1600" dirty="0">
                <a:latin typeface="Courier"/>
                <a:cs typeface="Courier"/>
              </a:rPr>
              <a:t>JOB B2 B2.sub</a:t>
            </a:r>
          </a:p>
          <a:p>
            <a:r>
              <a:rPr lang="mr-IN" sz="1600" dirty="0">
                <a:latin typeface="Courier"/>
                <a:cs typeface="Courier"/>
              </a:rPr>
              <a:t>…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JOB B</a:t>
            </a:r>
            <a:r>
              <a:rPr lang="en-US" sz="1600" i="1" dirty="0">
                <a:latin typeface="Courier"/>
                <a:cs typeface="Courier"/>
              </a:rPr>
              <a:t>N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B</a:t>
            </a:r>
            <a:r>
              <a:rPr lang="en-US" sz="1600" i="1" dirty="0" err="1">
                <a:latin typeface="Courier"/>
                <a:cs typeface="Courier"/>
              </a:rPr>
              <a:t>N</a:t>
            </a:r>
            <a:r>
              <a:rPr lang="en-US" sz="1600" dirty="0" err="1">
                <a:latin typeface="Courier"/>
                <a:cs typeface="Courier"/>
              </a:rPr>
              <a:t>.sub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3081" y="2960410"/>
            <a:ext cx="994183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srgbClr val="2B58D3"/>
                </a:solidFill>
                <a:latin typeface="Courier"/>
                <a:cs typeface="Courier"/>
              </a:rPr>
              <a:t>B.spl</a:t>
            </a:r>
            <a:endParaRPr lang="en-US" sz="2100" b="1" dirty="0">
              <a:solidFill>
                <a:srgbClr val="2B58D3"/>
              </a:solidFill>
              <a:latin typeface="Courier"/>
              <a:cs typeface="Couri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046220"/>
            <a:ext cx="3536480" cy="382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100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Repeating DAG Components!!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3" y="1021896"/>
            <a:ext cx="5265191" cy="3826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8197" y="4866501"/>
            <a:ext cx="48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confluence.pegasus.isi.edu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/display/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pegasus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/LIGO+IHOPE</a:t>
            </a:r>
          </a:p>
        </p:txBody>
      </p:sp>
    </p:spTree>
    <p:extLst>
      <p:ext uri="{BB962C8B-B14F-4D97-AF65-F5344CB8AC3E}">
        <p14:creationId xmlns:p14="http://schemas.microsoft.com/office/powerpoint/2010/main" val="1384204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987547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Use nested </a:t>
            </a:r>
            <a:r>
              <a:rPr lang="en-US" b="1" i="1" dirty="0"/>
              <a:t>SPLICE</a:t>
            </a:r>
            <a:r>
              <a:rPr lang="en-US" dirty="0"/>
              <a:t>s with </a:t>
            </a:r>
            <a:r>
              <a:rPr lang="en-US" b="1" dirty="0"/>
              <a:t>DIR</a:t>
            </a:r>
            <a:r>
              <a:rPr lang="en-US" dirty="0"/>
              <a:t> for repeating workflow components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8158" y="1096650"/>
            <a:ext cx="877163" cy="323165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15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6842" y="2521072"/>
            <a:ext cx="761747" cy="323165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500" b="1" dirty="0" err="1">
                <a:solidFill>
                  <a:srgbClr val="2B58D3"/>
                </a:solidFill>
                <a:latin typeface="Courier"/>
                <a:cs typeface="Courier"/>
              </a:rPr>
              <a:t>B.spl</a:t>
            </a:r>
            <a:endParaRPr lang="en-US" sz="1500" b="1" dirty="0">
              <a:solidFill>
                <a:srgbClr val="2B58D3"/>
              </a:solidFill>
              <a:latin typeface="Courier"/>
              <a:cs typeface="Courier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21845" y="1366861"/>
            <a:ext cx="3290115" cy="1169551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JOB A </a:t>
            </a:r>
            <a:r>
              <a:rPr lang="en-US" dirty="0" err="1">
                <a:latin typeface="Courier"/>
                <a:cs typeface="Courier"/>
              </a:rPr>
              <a:t>A.sub</a:t>
            </a:r>
            <a:r>
              <a:rPr lang="en-US" dirty="0">
                <a:latin typeface="Courier"/>
                <a:cs typeface="Courier"/>
              </a:rPr>
              <a:t> DIR A</a:t>
            </a:r>
          </a:p>
          <a:p>
            <a:r>
              <a:rPr lang="en-US" b="1" dirty="0">
                <a:solidFill>
                  <a:srgbClr val="2B58D3"/>
                </a:solidFill>
                <a:latin typeface="Courier"/>
                <a:cs typeface="Courier"/>
              </a:rPr>
              <a:t>SPLICE B </a:t>
            </a:r>
            <a:r>
              <a:rPr lang="en-US" b="1" dirty="0" err="1">
                <a:solidFill>
                  <a:srgbClr val="2B58D3"/>
                </a:solidFill>
                <a:latin typeface="Courier"/>
                <a:cs typeface="Courier"/>
              </a:rPr>
              <a:t>B.spl</a:t>
            </a:r>
            <a:r>
              <a:rPr lang="en-US" b="1" dirty="0">
                <a:solidFill>
                  <a:srgbClr val="2B58D3"/>
                </a:solidFill>
                <a:latin typeface="Courier"/>
                <a:cs typeface="Courier"/>
              </a:rPr>
              <a:t> DIR B</a:t>
            </a:r>
          </a:p>
          <a:p>
            <a:r>
              <a:rPr lang="en-US" dirty="0">
                <a:latin typeface="Courier"/>
                <a:cs typeface="Courier"/>
              </a:rPr>
              <a:t>JOB C </a:t>
            </a:r>
            <a:r>
              <a:rPr lang="en-US" dirty="0" err="1">
                <a:latin typeface="Courier"/>
                <a:cs typeface="Courier"/>
              </a:rPr>
              <a:t>C.sub</a:t>
            </a:r>
            <a:r>
              <a:rPr lang="en-US" dirty="0">
                <a:latin typeface="Courier"/>
                <a:cs typeface="Courier"/>
              </a:rPr>
              <a:t> DIR C</a:t>
            </a:r>
          </a:p>
          <a:p>
            <a:r>
              <a:rPr lang="en-US" dirty="0">
                <a:latin typeface="Courier"/>
                <a:cs typeface="Courier"/>
              </a:rPr>
              <a:t>PARENT A CHILD B</a:t>
            </a:r>
            <a:endParaRPr lang="en-US" i="1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PARENT B CHILD C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10528" y="2769852"/>
            <a:ext cx="3290115" cy="954107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urier"/>
                <a:cs typeface="Courier"/>
              </a:rPr>
              <a:t>SPLICE B1 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../</a:t>
            </a:r>
            <a:r>
              <a:rPr lang="en-US" dirty="0" err="1">
                <a:solidFill>
                  <a:schemeClr val="tx2"/>
                </a:solidFill>
                <a:latin typeface="Courier"/>
                <a:cs typeface="Courier"/>
              </a:rPr>
              <a:t>inner.spl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 DIR B1</a:t>
            </a:r>
          </a:p>
          <a:p>
            <a:r>
              <a:rPr lang="en-US" b="1" dirty="0">
                <a:solidFill>
                  <a:schemeClr val="tx2"/>
                </a:solidFill>
                <a:latin typeface="Courier"/>
                <a:cs typeface="Courier"/>
              </a:rPr>
              <a:t>SPLICE B2 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../</a:t>
            </a:r>
            <a:r>
              <a:rPr lang="en-US" dirty="0" err="1">
                <a:solidFill>
                  <a:schemeClr val="tx2"/>
                </a:solidFill>
                <a:latin typeface="Courier"/>
                <a:cs typeface="Courier"/>
              </a:rPr>
              <a:t>inner.spl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 DIR B2</a:t>
            </a:r>
          </a:p>
          <a:p>
            <a:r>
              <a:rPr lang="mr-IN" b="1" dirty="0">
                <a:solidFill>
                  <a:schemeClr val="tx2"/>
                </a:solidFill>
                <a:latin typeface="Courier"/>
                <a:cs typeface="Courier"/>
              </a:rPr>
              <a:t>…</a:t>
            </a:r>
            <a:endParaRPr lang="en-US" b="1" dirty="0">
              <a:solidFill>
                <a:schemeClr val="tx2"/>
              </a:solidFill>
              <a:latin typeface="Courier"/>
              <a:cs typeface="Courier"/>
            </a:endParaRPr>
          </a:p>
          <a:p>
            <a:r>
              <a:rPr lang="en-US" b="1" dirty="0">
                <a:solidFill>
                  <a:schemeClr val="tx2"/>
                </a:solidFill>
                <a:latin typeface="Courier"/>
                <a:cs typeface="Courier"/>
              </a:rPr>
              <a:t>SPLICE B</a:t>
            </a:r>
            <a:r>
              <a:rPr lang="en-US" b="1" i="1" dirty="0">
                <a:solidFill>
                  <a:schemeClr val="tx2"/>
                </a:solidFill>
                <a:latin typeface="Courier"/>
                <a:cs typeface="Courier"/>
              </a:rPr>
              <a:t>N</a:t>
            </a:r>
            <a:r>
              <a:rPr lang="en-US" b="1" dirty="0">
                <a:solidFill>
                  <a:schemeClr val="tx2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../</a:t>
            </a:r>
            <a:r>
              <a:rPr lang="en-US" dirty="0" err="1">
                <a:solidFill>
                  <a:schemeClr val="tx2"/>
                </a:solidFill>
                <a:latin typeface="Courier"/>
                <a:cs typeface="Courier"/>
              </a:rPr>
              <a:t>inner.spl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 DIR B</a:t>
            </a:r>
            <a:r>
              <a:rPr lang="en-US" i="1" dirty="0">
                <a:solidFill>
                  <a:schemeClr val="tx2"/>
                </a:solidFill>
                <a:latin typeface="Courier"/>
                <a:cs typeface="Courier"/>
              </a:rPr>
              <a:t>N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621757" y="4854182"/>
            <a:ext cx="60546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Advanced Features &gt; DAG Splicing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6841" y="3717609"/>
            <a:ext cx="1223412" cy="323165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500" b="1" dirty="0" err="1">
                <a:solidFill>
                  <a:schemeClr val="tx2"/>
                </a:solidFill>
                <a:latin typeface="Courier"/>
                <a:cs typeface="Courier"/>
              </a:rPr>
              <a:t>inner.spl</a:t>
            </a:r>
            <a:endParaRPr lang="en-US" sz="1500" b="1" dirty="0">
              <a:solidFill>
                <a:schemeClr val="tx2"/>
              </a:solidFill>
              <a:latin typeface="Courier"/>
              <a:cs typeface="Courier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0528" y="3966390"/>
            <a:ext cx="3290115" cy="738664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JOB 1 </a:t>
            </a:r>
            <a:r>
              <a:rPr lang="en-US" dirty="0">
                <a:latin typeface="Courier"/>
                <a:cs typeface="Courier"/>
              </a:rPr>
              <a:t>../1.sub</a:t>
            </a:r>
          </a:p>
          <a:p>
            <a:r>
              <a:rPr lang="en-US" b="1" dirty="0">
                <a:latin typeface="Courier"/>
                <a:cs typeface="Courier"/>
              </a:rPr>
              <a:t>JOB 2 </a:t>
            </a:r>
            <a:r>
              <a:rPr lang="en-US" dirty="0">
                <a:latin typeface="Courier"/>
                <a:cs typeface="Courier"/>
              </a:rPr>
              <a:t>../2.sub</a:t>
            </a:r>
          </a:p>
          <a:p>
            <a:r>
              <a:rPr lang="en-US" dirty="0">
                <a:latin typeface="Courier"/>
                <a:cs typeface="Courier"/>
              </a:rPr>
              <a:t>PARENT 1 CHILD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987574"/>
            <a:ext cx="3365900" cy="397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751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987547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Use nested </a:t>
            </a:r>
            <a:r>
              <a:rPr lang="en-US" b="1" i="1" dirty="0"/>
              <a:t>SPLICE</a:t>
            </a:r>
            <a:r>
              <a:rPr lang="en-US" dirty="0"/>
              <a:t>s with </a:t>
            </a:r>
            <a:r>
              <a:rPr lang="en-US" b="1" dirty="0"/>
              <a:t>DIR</a:t>
            </a:r>
            <a:r>
              <a:rPr lang="en-US" dirty="0"/>
              <a:t> for repeating workflow components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8158" y="1096650"/>
            <a:ext cx="877163" cy="323165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15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6842" y="2521072"/>
            <a:ext cx="761747" cy="323165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500" b="1" dirty="0" err="1">
                <a:solidFill>
                  <a:srgbClr val="2B58D3"/>
                </a:solidFill>
                <a:latin typeface="Courier"/>
                <a:cs typeface="Courier"/>
              </a:rPr>
              <a:t>B.spl</a:t>
            </a:r>
            <a:endParaRPr lang="en-US" sz="1500" b="1" dirty="0">
              <a:solidFill>
                <a:srgbClr val="2B58D3"/>
              </a:solidFill>
              <a:latin typeface="Courier"/>
              <a:cs typeface="Courier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21845" y="1366861"/>
            <a:ext cx="3290115" cy="1169551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JOB A </a:t>
            </a:r>
            <a:r>
              <a:rPr lang="en-US" dirty="0" err="1">
                <a:latin typeface="Courier"/>
                <a:cs typeface="Courier"/>
              </a:rPr>
              <a:t>A.sub</a:t>
            </a:r>
            <a:r>
              <a:rPr lang="en-US" dirty="0">
                <a:latin typeface="Courier"/>
                <a:cs typeface="Courier"/>
              </a:rPr>
              <a:t> DIR A</a:t>
            </a:r>
          </a:p>
          <a:p>
            <a:r>
              <a:rPr lang="en-US" b="1" dirty="0">
                <a:solidFill>
                  <a:srgbClr val="2B58D3"/>
                </a:solidFill>
                <a:latin typeface="Courier"/>
                <a:cs typeface="Courier"/>
              </a:rPr>
              <a:t>SPLICE B </a:t>
            </a:r>
            <a:r>
              <a:rPr lang="en-US" b="1" dirty="0" err="1">
                <a:solidFill>
                  <a:srgbClr val="2B58D3"/>
                </a:solidFill>
                <a:latin typeface="Courier"/>
                <a:cs typeface="Courier"/>
              </a:rPr>
              <a:t>B.spl</a:t>
            </a:r>
            <a:r>
              <a:rPr lang="en-US" b="1" dirty="0">
                <a:solidFill>
                  <a:srgbClr val="2B58D3"/>
                </a:solidFill>
                <a:latin typeface="Courier"/>
                <a:cs typeface="Courier"/>
              </a:rPr>
              <a:t> DIR B</a:t>
            </a:r>
          </a:p>
          <a:p>
            <a:r>
              <a:rPr lang="en-US" dirty="0">
                <a:latin typeface="Courier"/>
                <a:cs typeface="Courier"/>
              </a:rPr>
              <a:t>JOB C </a:t>
            </a:r>
            <a:r>
              <a:rPr lang="en-US" dirty="0" err="1">
                <a:latin typeface="Courier"/>
                <a:cs typeface="Courier"/>
              </a:rPr>
              <a:t>C.sub</a:t>
            </a:r>
            <a:r>
              <a:rPr lang="en-US" dirty="0">
                <a:latin typeface="Courier"/>
                <a:cs typeface="Courier"/>
              </a:rPr>
              <a:t> DIR C</a:t>
            </a:r>
          </a:p>
          <a:p>
            <a:r>
              <a:rPr lang="en-US" dirty="0">
                <a:latin typeface="Courier"/>
                <a:cs typeface="Courier"/>
              </a:rPr>
              <a:t>PARENT A CHILD B</a:t>
            </a:r>
            <a:endParaRPr lang="en-US" i="1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PARENT B CHILD C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10528" y="2769852"/>
            <a:ext cx="3290115" cy="954107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SPLICE B1 </a:t>
            </a:r>
            <a:r>
              <a:rPr lang="en-US" b="1" dirty="0">
                <a:solidFill>
                  <a:schemeClr val="tx2"/>
                </a:solidFill>
                <a:latin typeface="Courier"/>
                <a:cs typeface="Courier"/>
              </a:rPr>
              <a:t>../</a:t>
            </a:r>
            <a:r>
              <a:rPr lang="en-US" b="1" dirty="0" err="1">
                <a:solidFill>
                  <a:schemeClr val="tx2"/>
                </a:solidFill>
                <a:latin typeface="Courier"/>
                <a:cs typeface="Courier"/>
              </a:rPr>
              <a:t>inner.spl</a:t>
            </a:r>
            <a:r>
              <a:rPr lang="en-US" b="1" dirty="0">
                <a:solidFill>
                  <a:schemeClr val="tx2"/>
                </a:solidFill>
                <a:latin typeface="Courier"/>
                <a:cs typeface="Courier"/>
              </a:rPr>
              <a:t> DIR B1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SPLICE B2 </a:t>
            </a:r>
            <a:r>
              <a:rPr lang="en-US" b="1" dirty="0">
                <a:solidFill>
                  <a:schemeClr val="tx2"/>
                </a:solidFill>
                <a:latin typeface="Courier"/>
                <a:cs typeface="Courier"/>
              </a:rPr>
              <a:t>../</a:t>
            </a:r>
            <a:r>
              <a:rPr lang="en-US" b="1" dirty="0" err="1">
                <a:solidFill>
                  <a:schemeClr val="tx2"/>
                </a:solidFill>
                <a:latin typeface="Courier"/>
                <a:cs typeface="Courier"/>
              </a:rPr>
              <a:t>inner.spl</a:t>
            </a:r>
            <a:r>
              <a:rPr lang="en-US" b="1" dirty="0">
                <a:solidFill>
                  <a:schemeClr val="tx2"/>
                </a:solidFill>
                <a:latin typeface="Courier"/>
                <a:cs typeface="Courier"/>
              </a:rPr>
              <a:t> DIR B2</a:t>
            </a:r>
          </a:p>
          <a:p>
            <a:r>
              <a:rPr lang="mr-IN" b="1" dirty="0">
                <a:solidFill>
                  <a:schemeClr val="tx2"/>
                </a:solidFill>
                <a:latin typeface="Courier"/>
                <a:cs typeface="Courier"/>
              </a:rPr>
              <a:t>…</a:t>
            </a:r>
            <a:endParaRPr lang="en-US" b="1" dirty="0">
              <a:solidFill>
                <a:schemeClr val="tx2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SPLICE B</a:t>
            </a:r>
            <a:r>
              <a:rPr lang="en-US" i="1" dirty="0">
                <a:solidFill>
                  <a:schemeClr val="tx2"/>
                </a:solidFill>
                <a:latin typeface="Courier"/>
                <a:cs typeface="Courier"/>
              </a:rPr>
              <a:t>N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Courier"/>
                <a:cs typeface="Courier"/>
              </a:rPr>
              <a:t>../</a:t>
            </a:r>
            <a:r>
              <a:rPr lang="en-US" b="1" dirty="0" err="1">
                <a:solidFill>
                  <a:schemeClr val="tx2"/>
                </a:solidFill>
                <a:latin typeface="Courier"/>
                <a:cs typeface="Courier"/>
              </a:rPr>
              <a:t>inner.spl</a:t>
            </a:r>
            <a:r>
              <a:rPr lang="en-US" b="1" dirty="0">
                <a:solidFill>
                  <a:schemeClr val="tx2"/>
                </a:solidFill>
                <a:latin typeface="Courier"/>
                <a:cs typeface="Courier"/>
              </a:rPr>
              <a:t> DIR B</a:t>
            </a:r>
            <a:r>
              <a:rPr lang="en-US" b="1" i="1" dirty="0">
                <a:solidFill>
                  <a:schemeClr val="tx2"/>
                </a:solidFill>
                <a:latin typeface="Courier"/>
                <a:cs typeface="Courier"/>
              </a:rPr>
              <a:t>N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621757" y="4854182"/>
            <a:ext cx="60546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Advanced Features &gt; DAG Splicing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6841" y="3717609"/>
            <a:ext cx="1223412" cy="323165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500" b="1" dirty="0" err="1">
                <a:solidFill>
                  <a:schemeClr val="tx2"/>
                </a:solidFill>
                <a:latin typeface="Courier"/>
                <a:cs typeface="Courier"/>
              </a:rPr>
              <a:t>inner.spl</a:t>
            </a:r>
            <a:endParaRPr lang="en-US" sz="1500" b="1" dirty="0">
              <a:solidFill>
                <a:schemeClr val="tx2"/>
              </a:solidFill>
              <a:latin typeface="Courier"/>
              <a:cs typeface="Courier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0528" y="3966390"/>
            <a:ext cx="3290115" cy="738664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JOB 1 </a:t>
            </a:r>
            <a:r>
              <a:rPr lang="en-US" b="1" dirty="0">
                <a:latin typeface="Courier"/>
                <a:cs typeface="Courier"/>
              </a:rPr>
              <a:t>../1.sub</a:t>
            </a:r>
          </a:p>
          <a:p>
            <a:r>
              <a:rPr lang="en-US" dirty="0">
                <a:latin typeface="Courier"/>
                <a:cs typeface="Courier"/>
              </a:rPr>
              <a:t>JOB 2 </a:t>
            </a:r>
            <a:r>
              <a:rPr lang="en-US" b="1" dirty="0">
                <a:latin typeface="Courier"/>
                <a:cs typeface="Courier"/>
              </a:rPr>
              <a:t>../2.sub</a:t>
            </a:r>
          </a:p>
          <a:p>
            <a:r>
              <a:rPr lang="en-US" dirty="0">
                <a:latin typeface="Courier"/>
                <a:cs typeface="Courier"/>
              </a:rPr>
              <a:t>PARENT 1 CHILD 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85748" y="1653590"/>
            <a:ext cx="3674684" cy="27993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A/ 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(A job files)</a:t>
            </a:r>
          </a:p>
          <a:p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B/	</a:t>
            </a:r>
            <a:r>
              <a:rPr lang="en-US" sz="1600" b="1" dirty="0" err="1">
                <a:solidFill>
                  <a:srgbClr val="2B58D3"/>
                </a:solidFill>
                <a:latin typeface="Courier" charset="0"/>
                <a:ea typeface="Courier" charset="0"/>
                <a:cs typeface="Courier" charset="0"/>
              </a:rPr>
              <a:t>B.spl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600" b="1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inner.spl</a:t>
            </a:r>
            <a:endParaRPr lang="en-US" sz="1600" b="1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1.sub  2.sub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B1/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(1-2 job files)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B2/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(1-2 job files)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	B</a:t>
            </a:r>
            <a:r>
              <a:rPr lang="en-US" sz="1600" b="1" i="1" dirty="0"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(1-2 job files)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C/ 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(C job files)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9992" y="1131590"/>
            <a:ext cx="2332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urier"/>
                <a:cs typeface="Courier"/>
              </a:rPr>
              <a:t>(</a:t>
            </a:r>
            <a:r>
              <a:rPr lang="en-US" sz="2800" dirty="0" err="1">
                <a:latin typeface="Courier"/>
                <a:cs typeface="Courier"/>
              </a:rPr>
              <a:t>dag_dir</a:t>
            </a:r>
            <a:r>
              <a:rPr lang="en-US" sz="2800" dirty="0">
                <a:latin typeface="Courier"/>
                <a:cs typeface="Courier"/>
              </a:rPr>
              <a:t>)/</a:t>
            </a:r>
          </a:p>
        </p:txBody>
      </p:sp>
    </p:spTree>
    <p:extLst>
      <p:ext uri="{BB962C8B-B14F-4D97-AF65-F5344CB8AC3E}">
        <p14:creationId xmlns:p14="http://schemas.microsoft.com/office/powerpoint/2010/main" val="20105878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1470"/>
            <a:ext cx="6987547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if some DAG components can’t be known at submit time?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724128" y="2253546"/>
            <a:ext cx="2565480" cy="1902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If</a:t>
            </a:r>
            <a:r>
              <a:rPr lang="en-US" sz="2800" i="1" dirty="0">
                <a:solidFill>
                  <a:schemeClr val="tx1"/>
                </a:solidFill>
              </a:rPr>
              <a:t> N</a:t>
            </a:r>
            <a:r>
              <a:rPr lang="en-US" sz="2800" dirty="0">
                <a:solidFill>
                  <a:schemeClr val="tx1"/>
                </a:solidFill>
              </a:rPr>
              <a:t> can only be determined as part of the work of </a:t>
            </a:r>
            <a:r>
              <a:rPr lang="en-US" sz="2800" b="1" dirty="0">
                <a:solidFill>
                  <a:srgbClr val="7030A0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mr-IN" sz="2800" dirty="0">
                <a:solidFill>
                  <a:schemeClr val="tx1"/>
                </a:solidFill>
              </a:rPr>
              <a:t>…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9582"/>
            <a:ext cx="4988918" cy="39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609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i="1" dirty="0"/>
              <a:t>SUBDAG</a:t>
            </a:r>
            <a:r>
              <a:rPr lang="en-US" dirty="0"/>
              <a:t> within a DAG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11046" y="4854182"/>
            <a:ext cx="60654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Advanced 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Features &gt; DAG Within a DAG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63337" y="1131590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2021" y="2960410"/>
            <a:ext cx="2755883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srgbClr val="1C6CD3"/>
                </a:solidFill>
                <a:latin typeface="Courier"/>
                <a:cs typeface="Courier"/>
              </a:rPr>
              <a:t>B.dag</a:t>
            </a:r>
            <a:r>
              <a:rPr lang="en-US" sz="21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2100" dirty="0">
                <a:solidFill>
                  <a:srgbClr val="000000"/>
                </a:solidFill>
                <a:cs typeface="Courier"/>
              </a:rPr>
              <a:t>(written by </a:t>
            </a:r>
            <a:r>
              <a:rPr lang="en-US" sz="2100" b="1" dirty="0">
                <a:solidFill>
                  <a:srgbClr val="7030A0"/>
                </a:solidFill>
                <a:cs typeface="Courier"/>
              </a:rPr>
              <a:t>A</a:t>
            </a:r>
            <a:r>
              <a:rPr lang="en-US" sz="2100" dirty="0">
                <a:solidFill>
                  <a:srgbClr val="000000"/>
                </a:solidFill>
                <a:cs typeface="Courier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032648"/>
            <a:ext cx="3574983" cy="382153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012520" y="1508963"/>
            <a:ext cx="3055423" cy="1323439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JOB A </a:t>
            </a:r>
            <a:r>
              <a:rPr lang="en-US" sz="1600" dirty="0" err="1">
                <a:latin typeface="Courier"/>
                <a:cs typeface="Courier"/>
              </a:rPr>
              <a:t>A.sub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2B58D3"/>
                </a:solidFill>
                <a:latin typeface="Courier"/>
                <a:cs typeface="Courier"/>
              </a:rPr>
              <a:t>SUBDAG EXTERNAL B </a:t>
            </a:r>
            <a:r>
              <a:rPr lang="en-US" sz="1600" b="1" dirty="0" err="1">
                <a:solidFill>
                  <a:srgbClr val="2B58D3"/>
                </a:solidFill>
                <a:latin typeface="Courier"/>
                <a:cs typeface="Courier"/>
              </a:rPr>
              <a:t>B.dag</a:t>
            </a:r>
            <a:endParaRPr lang="en-US" sz="1600" b="1" dirty="0">
              <a:solidFill>
                <a:srgbClr val="2B58D3"/>
              </a:solidFill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JOB C </a:t>
            </a:r>
            <a:r>
              <a:rPr lang="en-US" sz="1600" dirty="0" err="1">
                <a:latin typeface="Courier"/>
                <a:cs typeface="Courier"/>
              </a:rPr>
              <a:t>C.sub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PARENT A </a:t>
            </a:r>
            <a:r>
              <a:rPr lang="en-US" sz="1600" b="1" dirty="0">
                <a:latin typeface="Courier"/>
                <a:cs typeface="Courier"/>
              </a:rPr>
              <a:t>CHILD B</a:t>
            </a:r>
          </a:p>
          <a:p>
            <a:r>
              <a:rPr lang="en-US" sz="1600" b="1" dirty="0">
                <a:latin typeface="Courier"/>
                <a:cs typeface="Courier"/>
              </a:rPr>
              <a:t>PARENT B </a:t>
            </a:r>
            <a:r>
              <a:rPr lang="en-US" sz="1600" dirty="0">
                <a:latin typeface="Courier"/>
                <a:cs typeface="Courier"/>
              </a:rPr>
              <a:t>CHILD 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89696" y="3337783"/>
            <a:ext cx="2603796" cy="1015663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urier"/>
                <a:cs typeface="Courier"/>
              </a:rPr>
              <a:t>JOB B1 B1.sub</a:t>
            </a:r>
          </a:p>
          <a:p>
            <a:r>
              <a:rPr lang="en-US" sz="1500" dirty="0">
                <a:latin typeface="Courier"/>
                <a:cs typeface="Courier"/>
              </a:rPr>
              <a:t>JOB B2 B2.sub</a:t>
            </a:r>
          </a:p>
          <a:p>
            <a:r>
              <a:rPr lang="mr-IN" sz="1500" dirty="0">
                <a:latin typeface="Courier"/>
                <a:cs typeface="Courier"/>
              </a:rPr>
              <a:t>…</a:t>
            </a:r>
            <a:endParaRPr lang="en-US" sz="1500" dirty="0">
              <a:latin typeface="Courier"/>
              <a:cs typeface="Courier"/>
            </a:endParaRPr>
          </a:p>
          <a:p>
            <a:r>
              <a:rPr lang="en-US" sz="1500" dirty="0">
                <a:latin typeface="Courier"/>
                <a:cs typeface="Courier"/>
              </a:rPr>
              <a:t>JOB B</a:t>
            </a:r>
            <a:r>
              <a:rPr lang="en-US" sz="1500" i="1" dirty="0">
                <a:latin typeface="Courier"/>
                <a:cs typeface="Courier"/>
              </a:rPr>
              <a:t>N</a:t>
            </a:r>
            <a:r>
              <a:rPr lang="en-US" sz="1500" dirty="0">
                <a:latin typeface="Courier"/>
                <a:cs typeface="Courier"/>
              </a:rPr>
              <a:t> </a:t>
            </a:r>
            <a:r>
              <a:rPr lang="en-US" sz="1500" dirty="0" err="1">
                <a:latin typeface="Courier"/>
                <a:cs typeface="Courier"/>
              </a:rPr>
              <a:t>B</a:t>
            </a:r>
            <a:r>
              <a:rPr lang="en-US" sz="1500" i="1" dirty="0" err="1">
                <a:latin typeface="Courier"/>
                <a:cs typeface="Courier"/>
              </a:rPr>
              <a:t>N</a:t>
            </a:r>
            <a:r>
              <a:rPr lang="en-US" sz="1500" dirty="0" err="1">
                <a:latin typeface="Courier"/>
                <a:cs typeface="Courier"/>
              </a:rPr>
              <a:t>.sub</a:t>
            </a:r>
            <a:endParaRPr lang="en-US" sz="15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6731982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Much More at the end of the presentation and in the HTCondor Manual!!!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2914650"/>
            <a:ext cx="7772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rgbClr val="1C6CD3"/>
                </a:solidFill>
                <a:hlinkClick r:id="rId2"/>
              </a:rPr>
              <a:t>https://</a:t>
            </a:r>
            <a:r>
              <a:rPr lang="en-US" sz="1500" b="1" dirty="0" err="1">
                <a:solidFill>
                  <a:srgbClr val="1C6CD3"/>
                </a:solidFill>
                <a:hlinkClick r:id="rId2"/>
              </a:rPr>
              <a:t>research.cs.wisc.edu</a:t>
            </a:r>
            <a:r>
              <a:rPr lang="en-US" sz="1500" b="1" dirty="0">
                <a:solidFill>
                  <a:srgbClr val="1C6CD3"/>
                </a:solidFill>
                <a:hlinkClick r:id="rId2"/>
              </a:rPr>
              <a:t>/</a:t>
            </a:r>
            <a:r>
              <a:rPr lang="en-US" sz="1500" b="1" dirty="0" err="1">
                <a:solidFill>
                  <a:srgbClr val="1C6CD3"/>
                </a:solidFill>
                <a:hlinkClick r:id="rId2"/>
              </a:rPr>
              <a:t>htcondor</a:t>
            </a:r>
            <a:r>
              <a:rPr lang="en-US" sz="1500" b="1" dirty="0">
                <a:solidFill>
                  <a:srgbClr val="1C6CD3"/>
                </a:solidFill>
                <a:hlinkClick r:id="rId2"/>
              </a:rPr>
              <a:t>/manual/current/2_Users_Manual.html</a:t>
            </a:r>
            <a:endParaRPr lang="en-US" sz="1500" b="1" dirty="0">
              <a:solidFill>
                <a:srgbClr val="1C6C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216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8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9294"/>
            <a:ext cx="4687237" cy="37468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Objective: Submit jobs </a:t>
            </a:r>
            <a:r>
              <a:rPr lang="en-US" b="1" dirty="0"/>
              <a:t>in a particular order</a:t>
            </a:r>
            <a:r>
              <a:rPr lang="en-US" dirty="0"/>
              <a:t>, </a:t>
            </a:r>
            <a:r>
              <a:rPr lang="en-US" i="1" dirty="0"/>
              <a:t>automatically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Especially if: Need to replicate the same workflow multiple times in the future.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031851"/>
            <a:ext cx="31877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00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DAGMan</a:t>
            </a:r>
            <a:r>
              <a:rPr lang="en-US" dirty="0"/>
              <a:t> Exercises!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questions!</a:t>
            </a:r>
          </a:p>
          <a:p>
            <a:r>
              <a:rPr lang="en-US" dirty="0"/>
              <a:t>Lots of instructors around</a:t>
            </a:r>
          </a:p>
          <a:p>
            <a:endParaRPr lang="en-US" dirty="0"/>
          </a:p>
          <a:p>
            <a:r>
              <a:rPr lang="en-US" dirty="0"/>
              <a:t>Coming up:</a:t>
            </a:r>
          </a:p>
          <a:p>
            <a:pPr lvl="1"/>
            <a:r>
              <a:rPr lang="en-US" dirty="0"/>
              <a:t>now–5:00pm 	Hands-On Exercises</a:t>
            </a:r>
          </a:p>
          <a:p>
            <a:pPr lvl="1"/>
            <a:r>
              <a:rPr lang="en-US" dirty="0"/>
              <a:t>5:00pm - on		On Your Own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720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7059555" cy="857250"/>
          </a:xfrm>
        </p:spPr>
        <p:txBody>
          <a:bodyPr>
            <a:normAutofit/>
          </a:bodyPr>
          <a:lstStyle/>
          <a:p>
            <a:r>
              <a:rPr lang="en-US" dirty="0"/>
              <a:t>More on </a:t>
            </a:r>
            <a:r>
              <a:rPr lang="en-US" b="1" i="1" dirty="0"/>
              <a:t>SPLICE</a:t>
            </a:r>
            <a:r>
              <a:rPr lang="en-US" dirty="0"/>
              <a:t> Behavior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7920880" cy="3427124"/>
          </a:xfrm>
        </p:spPr>
        <p:txBody>
          <a:bodyPr>
            <a:noAutofit/>
          </a:bodyPr>
          <a:lstStyle/>
          <a:p>
            <a:r>
              <a:rPr lang="en-US" sz="2400" dirty="0"/>
              <a:t>Upon submission of the outer DAG, nodes in the SPLICE(s) are added by </a:t>
            </a:r>
            <a:r>
              <a:rPr lang="en-US" sz="2400" dirty="0" err="1"/>
              <a:t>DAGMan</a:t>
            </a:r>
            <a:r>
              <a:rPr lang="en-US" sz="2400" dirty="0"/>
              <a:t> into the overall DAG structure.</a:t>
            </a:r>
          </a:p>
          <a:p>
            <a:pPr lvl="1"/>
            <a:r>
              <a:rPr lang="en-US" sz="2000" dirty="0"/>
              <a:t>A single </a:t>
            </a:r>
            <a:r>
              <a:rPr lang="en-US" sz="2000" dirty="0" err="1"/>
              <a:t>DAGMan</a:t>
            </a:r>
            <a:r>
              <a:rPr lang="en-US" sz="2000" dirty="0"/>
              <a:t> job is queued with single set of status files. </a:t>
            </a:r>
          </a:p>
          <a:p>
            <a:r>
              <a:rPr lang="en-US" sz="2400" dirty="0">
                <a:ea typeface="Courier" charset="0"/>
                <a:cs typeface="Courier" charset="0"/>
              </a:rPr>
              <a:t>Great for gradually testing and building up a large DAG (since a SPLICE file can be submitted by itself, as a complete DAG).</a:t>
            </a:r>
          </a:p>
          <a:p>
            <a:r>
              <a:rPr lang="en-US" sz="2400" dirty="0">
                <a:ea typeface="Courier" charset="0"/>
                <a:cs typeface="Courier" charset="0"/>
              </a:rPr>
              <a:t>SPLICE lines are not treated like nodes.</a:t>
            </a:r>
          </a:p>
          <a:p>
            <a:pPr lvl="1"/>
            <a:r>
              <a:rPr lang="en-US" sz="2000" dirty="0">
                <a:ea typeface="Courier" charset="0"/>
                <a:cs typeface="Courier" charset="0"/>
              </a:rPr>
              <a:t>no PRE/POST scripts or RETRIES (though this may change)</a:t>
            </a:r>
          </a:p>
        </p:txBody>
      </p:sp>
      <p:sp>
        <p:nvSpPr>
          <p:cNvPr id="5" name="Rectangle 4"/>
          <p:cNvSpPr/>
          <p:nvPr/>
        </p:nvSpPr>
        <p:spPr>
          <a:xfrm>
            <a:off x="2621757" y="4854182"/>
            <a:ext cx="60546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Advanced Features &gt; DAG Splicing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025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205979"/>
            <a:ext cx="6436967" cy="857250"/>
          </a:xfrm>
        </p:spPr>
        <p:txBody>
          <a:bodyPr>
            <a:normAutofit/>
          </a:bodyPr>
          <a:lstStyle/>
          <a:p>
            <a:r>
              <a:rPr lang="en-US" dirty="0"/>
              <a:t>More on </a:t>
            </a:r>
            <a:r>
              <a:rPr lang="en-US" b="1" i="1" dirty="0"/>
              <a:t>SUBDAG</a:t>
            </a:r>
            <a:r>
              <a:rPr lang="en-US" dirty="0"/>
              <a:t> Behavior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1560" y="1202026"/>
            <a:ext cx="7920879" cy="342712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latin typeface="+mn-lt"/>
                <a:ea typeface="Arial" charset="0"/>
                <a:cs typeface="Arial" charset="0"/>
              </a:rPr>
              <a:t>WARNING: </a:t>
            </a:r>
            <a:r>
              <a:rPr lang="en-US" dirty="0">
                <a:latin typeface="+mn-lt"/>
                <a:ea typeface="Arial" charset="0"/>
                <a:cs typeface="Arial" charset="0"/>
              </a:rPr>
              <a:t>SUBDAGs should only be used (over SPLICES) when absolutely necessary!</a:t>
            </a:r>
          </a:p>
          <a:p>
            <a:pPr lvl="1"/>
            <a:r>
              <a:rPr lang="en-US" i="1" dirty="0">
                <a:latin typeface="+mn-lt"/>
                <a:ea typeface="Arial" charset="0"/>
                <a:cs typeface="Arial" charset="0"/>
              </a:rPr>
              <a:t>Each SUBDAG EXTERNAL has it’s own </a:t>
            </a:r>
            <a:r>
              <a:rPr lang="en-US" i="1" dirty="0" err="1">
                <a:latin typeface="+mn-lt"/>
                <a:ea typeface="Arial" charset="0"/>
                <a:cs typeface="Arial" charset="0"/>
              </a:rPr>
              <a:t>DAGMan</a:t>
            </a:r>
            <a:r>
              <a:rPr lang="en-US" i="1" dirty="0">
                <a:latin typeface="+mn-lt"/>
                <a:ea typeface="Arial" charset="0"/>
                <a:cs typeface="Arial" charset="0"/>
              </a:rPr>
              <a:t> job running in the queue</a:t>
            </a:r>
            <a:r>
              <a:rPr lang="en-US" i="1" dirty="0">
                <a:ea typeface="Arial" charset="0"/>
                <a:cs typeface="Arial" charset="0"/>
              </a:rPr>
              <a:t>, on the submit server.</a:t>
            </a:r>
            <a:endParaRPr lang="en-US" i="1" dirty="0">
              <a:latin typeface="+mn-lt"/>
              <a:ea typeface="Arial" charset="0"/>
              <a:cs typeface="Arial" charset="0"/>
            </a:endParaRPr>
          </a:p>
          <a:p>
            <a:r>
              <a:rPr lang="en-US" dirty="0">
                <a:latin typeface="+mn-lt"/>
                <a:ea typeface="Arial" charset="0"/>
                <a:cs typeface="Arial" charset="0"/>
              </a:rPr>
              <a:t>SUBDAGs </a:t>
            </a:r>
            <a:r>
              <a:rPr lang="en-US" i="1" dirty="0">
                <a:latin typeface="+mn-lt"/>
                <a:ea typeface="Arial" charset="0"/>
                <a:cs typeface="Arial" charset="0"/>
              </a:rPr>
              <a:t>are nodes </a:t>
            </a:r>
            <a:r>
              <a:rPr lang="en-US" dirty="0">
                <a:ea typeface="Arial" charset="0"/>
                <a:cs typeface="Arial" charset="0"/>
              </a:rPr>
              <a:t>in the outer DAG </a:t>
            </a:r>
            <a:r>
              <a:rPr lang="en-US" dirty="0">
                <a:latin typeface="+mn-lt"/>
                <a:ea typeface="Arial" charset="0"/>
                <a:cs typeface="Arial" charset="0"/>
              </a:rPr>
              <a:t>(can have PRE/POST scripts, retries, etc.)</a:t>
            </a:r>
          </a:p>
          <a:p>
            <a:r>
              <a:rPr lang="en-US" dirty="0">
                <a:latin typeface="+mn-lt"/>
                <a:ea typeface="Arial" charset="0"/>
                <a:cs typeface="Arial" charset="0"/>
              </a:rPr>
              <a:t>A SUBDAG is not submitted until prior nodes in the outer DAG have completed.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1046" y="4854182"/>
            <a:ext cx="61374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Advanced 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Features &gt; DAG Within a DAG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073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843531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Use a </a:t>
            </a:r>
            <a:r>
              <a:rPr lang="en-US" b="1" i="1" dirty="0"/>
              <a:t>SUBDAG</a:t>
            </a:r>
            <a:r>
              <a:rPr lang="en-US" dirty="0"/>
              <a:t> to achieve a Cyclic Component within a DAG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11046" y="4854182"/>
            <a:ext cx="57773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Advanced 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Features &gt; DAG Within a DAG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20361" y="2805106"/>
            <a:ext cx="3299711" cy="1815882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JOB A </a:t>
            </a:r>
            <a:r>
              <a:rPr lang="en-US" sz="1600" dirty="0" err="1">
                <a:latin typeface="Courier"/>
                <a:cs typeface="Courier"/>
              </a:rPr>
              <a:t>A.sub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1C6CD3"/>
                </a:solidFill>
                <a:latin typeface="Courier"/>
                <a:cs typeface="Courier"/>
              </a:rPr>
              <a:t>SUBDAG EXTERNAL B </a:t>
            </a:r>
            <a:r>
              <a:rPr lang="en-US" sz="1600" b="1" dirty="0" err="1">
                <a:solidFill>
                  <a:srgbClr val="1C6CD3"/>
                </a:solidFill>
                <a:latin typeface="Courier"/>
                <a:cs typeface="Courier"/>
              </a:rPr>
              <a:t>B.dag</a:t>
            </a:r>
            <a:endParaRPr lang="en-US" sz="1600" b="1" dirty="0">
              <a:solidFill>
                <a:srgbClr val="1C6CD3"/>
              </a:solidFill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1C6CD3"/>
                </a:solidFill>
                <a:latin typeface="Courier"/>
                <a:cs typeface="Courier"/>
              </a:rPr>
              <a:t>SCRIPT POST B </a:t>
            </a:r>
            <a:r>
              <a:rPr lang="en-US" sz="1600" b="1" dirty="0" err="1">
                <a:solidFill>
                  <a:srgbClr val="1C6CD3"/>
                </a:solidFill>
                <a:latin typeface="Courier"/>
                <a:cs typeface="Courier"/>
              </a:rPr>
              <a:t>iterateB.sh</a:t>
            </a:r>
            <a:endParaRPr lang="en-US" sz="1600" b="1" dirty="0">
              <a:solidFill>
                <a:srgbClr val="1C6CD3"/>
              </a:solidFill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1C6CD3"/>
                </a:solidFill>
                <a:latin typeface="Courier"/>
                <a:cs typeface="Courier"/>
              </a:rPr>
              <a:t>RETRY B 1000</a:t>
            </a:r>
          </a:p>
          <a:p>
            <a:r>
              <a:rPr lang="en-US" sz="1600" dirty="0">
                <a:latin typeface="Courier"/>
                <a:cs typeface="Courier"/>
              </a:rPr>
              <a:t>JOB C </a:t>
            </a:r>
            <a:r>
              <a:rPr lang="en-US" sz="1600" dirty="0" err="1">
                <a:latin typeface="Courier"/>
                <a:cs typeface="Courier"/>
              </a:rPr>
              <a:t>C.sub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PARENT A CHILD B</a:t>
            </a:r>
          </a:p>
          <a:p>
            <a:r>
              <a:rPr lang="en-US" sz="1600" dirty="0">
                <a:latin typeface="Courier"/>
                <a:cs typeface="Courier"/>
              </a:rPr>
              <a:t>PARENT B CHILD 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96674" y="2427734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11560" y="1131590"/>
            <a:ext cx="5256584" cy="1385437"/>
          </a:xfrm>
        </p:spPr>
        <p:txBody>
          <a:bodyPr>
            <a:noAutofit/>
          </a:bodyPr>
          <a:lstStyle/>
          <a:p>
            <a:r>
              <a:rPr lang="en-US" sz="1800" dirty="0"/>
              <a:t>POST script determines whether another iteration is necessary; if so, exits non-zero</a:t>
            </a:r>
          </a:p>
          <a:p>
            <a:r>
              <a:rPr lang="en-US" sz="1800" dirty="0"/>
              <a:t>RETRY applies to entire SUBDAG, which may include multiple, sequential nodes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186" y="987574"/>
            <a:ext cx="2411314" cy="393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768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err="1"/>
              <a:t>DAGMan</a:t>
            </a:r>
            <a:r>
              <a:rPr lang="en-US" dirty="0"/>
              <a:t> Features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387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987547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</a:t>
            </a:r>
            <a:r>
              <a:rPr lang="en-US" dirty="0" err="1"/>
              <a:t>DAGMan</a:t>
            </a:r>
            <a:r>
              <a:rPr lang="en-US" dirty="0"/>
              <a:t> Features:</a:t>
            </a:r>
            <a:br>
              <a:rPr lang="en-US" dirty="0"/>
            </a:br>
            <a:r>
              <a:rPr lang="en-US" dirty="0"/>
              <a:t>Node-Level Controls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09789" y="4596997"/>
            <a:ext cx="57666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Advanced Features &gt; Setting Priorities</a:t>
            </a:r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500" dirty="0">
                <a:solidFill>
                  <a:schemeClr val="accent1"/>
                </a:solidFill>
                <a:hlinkClick r:id="rId3"/>
              </a:rPr>
              <a:t>DAGMan Applications &gt; The DAG Input File &gt; PRE_SKIP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55576" y="1347614"/>
            <a:ext cx="7632848" cy="30861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Set the </a:t>
            </a:r>
            <a:r>
              <a:rPr lang="en-US" sz="2400" b="1" dirty="0">
                <a:solidFill>
                  <a:schemeClr val="tx1"/>
                </a:solidFill>
              </a:rPr>
              <a:t>PRIORITY</a:t>
            </a:r>
            <a:r>
              <a:rPr lang="en-US" sz="2400" dirty="0">
                <a:solidFill>
                  <a:schemeClr val="tx1"/>
                </a:solidFill>
              </a:rPr>
              <a:t> of JOB nodes with: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PRIORITY </a:t>
            </a:r>
            <a:r>
              <a:rPr lang="en-US" sz="20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20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priority_value</a:t>
            </a:r>
            <a:endParaRPr lang="en-US" sz="2000" b="1" dirty="0">
              <a:solidFill>
                <a:srgbClr val="D3063E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3"/>
            <a:endParaRPr lang="en-US" sz="1400" dirty="0">
              <a:ea typeface="Courier" charset="0"/>
              <a:cs typeface="Courier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Use a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PRE_SKIP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 skip a node and mark it as successful, if the PRE script exits with a specific exit code:</a:t>
            </a:r>
            <a:endParaRPr lang="en-US" sz="2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PRE_SKIP </a:t>
            </a:r>
            <a:r>
              <a:rPr lang="en-US" sz="20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20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exit_code</a:t>
            </a:r>
            <a:endParaRPr lang="en-US" sz="2000" b="1" i="1" dirty="0">
              <a:solidFill>
                <a:srgbClr val="D3063E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346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915539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</a:t>
            </a:r>
            <a:r>
              <a:rPr lang="en-US" dirty="0" err="1"/>
              <a:t>DAGMan</a:t>
            </a:r>
            <a:r>
              <a:rPr lang="en-US" dirty="0"/>
              <a:t> Features:</a:t>
            </a:r>
            <a:br>
              <a:rPr lang="en-US" dirty="0"/>
            </a:br>
            <a:r>
              <a:rPr lang="en-US" dirty="0"/>
              <a:t>Modular Control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97821" y="4350545"/>
            <a:ext cx="562265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The DAG Input File &gt; JOB</a:t>
            </a:r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500" dirty="0">
                <a:solidFill>
                  <a:schemeClr val="accent1"/>
                </a:solidFill>
                <a:hlinkClick r:id="rId3"/>
              </a:rPr>
              <a:t>DAGMan Applications &gt; Advanced Features &gt; INCLUDE</a:t>
            </a:r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500" dirty="0">
                <a:solidFill>
                  <a:schemeClr val="accent1"/>
                </a:solidFill>
                <a:hlinkClick r:id="rId4"/>
              </a:rPr>
              <a:t>DAGMan Applications &gt; Advanced &gt; Throttling by Category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3568" y="1203598"/>
            <a:ext cx="7776864" cy="3193256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Append </a:t>
            </a:r>
            <a:r>
              <a:rPr lang="en-US" sz="21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NOOP</a:t>
            </a:r>
            <a:r>
              <a:rPr lang="en-US" sz="2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to a JOB definition so that its JOB process isn’t run by </a:t>
            </a:r>
            <a:r>
              <a:rPr lang="en-US" sz="21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DAGMan</a:t>
            </a:r>
            <a:endParaRPr lang="en-US" sz="21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Test DAG structure without running jobs (node-level)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Simplify combinatorial PARENT-CHILD statements (modular)</a:t>
            </a:r>
          </a:p>
          <a:p>
            <a:pPr lvl="2"/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Communicate DAG features separately with </a:t>
            </a:r>
            <a:r>
              <a:rPr lang="en-US" sz="21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INCLUDE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e.g. separate file for JOB nodes and for VARS definitions, as part of the same DAG</a:t>
            </a:r>
          </a:p>
          <a:p>
            <a:pPr lvl="2"/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Define a </a:t>
            </a:r>
            <a:r>
              <a:rPr lang="en-US" sz="21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CATEGORY</a:t>
            </a:r>
            <a:r>
              <a:rPr lang="en-US" sz="2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to throttle only a specific subset of jobs</a:t>
            </a:r>
            <a:endParaRPr lang="en-US" sz="21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1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711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771523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</a:t>
            </a:r>
            <a:r>
              <a:rPr lang="en-US" dirty="0" err="1"/>
              <a:t>DAGMan</a:t>
            </a:r>
            <a:r>
              <a:rPr lang="en-US" dirty="0"/>
              <a:t> Features:</a:t>
            </a:r>
            <a:br>
              <a:rPr lang="en-US" dirty="0"/>
            </a:br>
            <a:r>
              <a:rPr lang="en-US" dirty="0"/>
              <a:t>DAG-Level Controls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3568" y="1203598"/>
            <a:ext cx="7776864" cy="3086100"/>
          </a:xfrm>
        </p:spPr>
        <p:txBody>
          <a:bodyPr>
            <a:normAutofit lnSpcReduction="10000"/>
          </a:bodyPr>
          <a:lstStyle/>
          <a:p>
            <a:r>
              <a:rPr lang="en-US" sz="2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Replace the </a:t>
            </a:r>
            <a:r>
              <a:rPr lang="en-US" sz="2100" b="1" i="1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100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ALL_NODES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 apply a DAG feature to all nodes of the DAG</a:t>
            </a:r>
          </a:p>
          <a:p>
            <a:pPr lvl="2"/>
            <a:endParaRPr lang="en-US" sz="15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Abort the entire DAG if a specific node exits with a specific exit code: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ABORT-DAG-ON </a:t>
            </a:r>
            <a:r>
              <a:rPr lang="en-US" sz="18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exit_code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2"/>
            <a:endParaRPr lang="en-US" sz="15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Define a </a:t>
            </a:r>
            <a:r>
              <a:rPr lang="en-US" sz="21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FINAL </a:t>
            </a:r>
            <a:r>
              <a:rPr lang="en-US" sz="2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node that will always run, even in the event of DAG failure (to clean up, perhaps).</a:t>
            </a:r>
            <a:endParaRPr lang="en-US" sz="21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FINAL </a:t>
            </a:r>
            <a:r>
              <a:rPr lang="en-US" sz="18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submit_file</a:t>
            </a:r>
            <a:endParaRPr lang="en-US" sz="1800" b="1" dirty="0">
              <a:solidFill>
                <a:srgbClr val="D3063E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100" dirty="0">
              <a:ea typeface="Courier" charset="0"/>
              <a:cs typeface="Courie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7821" y="4393409"/>
            <a:ext cx="562265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Advanced &gt; ALL_NODES</a:t>
            </a:r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500" dirty="0">
                <a:solidFill>
                  <a:schemeClr val="accent1"/>
                </a:solidFill>
                <a:hlinkClick r:id="rId3"/>
              </a:rPr>
              <a:t>DAGMan Applications &gt; Advanced &gt; Stopping the Entire DAG</a:t>
            </a:r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500" dirty="0">
                <a:solidFill>
                  <a:schemeClr val="accent1"/>
                </a:solidFill>
                <a:hlinkClick r:id="rId4"/>
              </a:rPr>
              <a:t>DAGMan Applications &gt; Advanced &gt; FINAL Node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DAG = ”directed acyclic graph”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1"/>
            <a:ext cx="4792371" cy="348257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topological ordering of vertices (“</a:t>
            </a:r>
            <a:r>
              <a:rPr lang="en-US" b="1" dirty="0">
                <a:solidFill>
                  <a:schemeClr val="accent1"/>
                </a:solidFill>
              </a:rPr>
              <a:t>nodes</a:t>
            </a:r>
            <a:r>
              <a:rPr lang="en-US" dirty="0"/>
              <a:t>”) is established by directional connections (“</a:t>
            </a:r>
            <a:r>
              <a:rPr lang="en-US" b="1" dirty="0">
                <a:solidFill>
                  <a:schemeClr val="accent1"/>
                </a:solidFill>
              </a:rPr>
              <a:t>edges</a:t>
            </a:r>
            <a:r>
              <a:rPr lang="en-US" dirty="0"/>
              <a:t>”)</a:t>
            </a:r>
          </a:p>
          <a:p>
            <a:r>
              <a:rPr lang="en-US" dirty="0"/>
              <a:t>“acyclic” aspect requires a start and end, with no looped repetition</a:t>
            </a:r>
          </a:p>
          <a:p>
            <a:pPr lvl="1"/>
            <a:r>
              <a:rPr lang="en-US" dirty="0"/>
              <a:t>can contain cyclic subcomponents, covered in later slides for DAG workflows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5392" y="4854182"/>
            <a:ext cx="3879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 err="1">
                <a:solidFill>
                  <a:schemeClr val="accent1"/>
                </a:solidFill>
                <a:hlinkClick r:id="rId2"/>
              </a:rPr>
              <a:t>wikipedia.org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/wiki/</a:t>
            </a:r>
            <a:r>
              <a:rPr lang="en-US" sz="1500" dirty="0" err="1">
                <a:solidFill>
                  <a:schemeClr val="accent1"/>
                </a:solidFill>
                <a:hlinkClick r:id="rId2"/>
              </a:rPr>
              <a:t>Directed_acyclic_graph</a:t>
            </a:r>
            <a:endParaRPr lang="en-US" sz="1500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131591"/>
            <a:ext cx="3312368" cy="3312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6675" y="4406066"/>
            <a:ext cx="3247038" cy="253916"/>
          </a:xfrm>
          <a:prstGeom prst="rect">
            <a:avLst/>
          </a:prstGeom>
          <a:noFill/>
          <a:ln w="76200" cmpd="sng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ourier"/>
              </a:rPr>
              <a:t>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06140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workflows with </a:t>
            </a:r>
            <a:r>
              <a:rPr lang="en-US" dirty="0" err="1"/>
              <a:t>DAGMan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2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DAGMan</a:t>
            </a:r>
            <a:r>
              <a:rPr lang="en-US" dirty="0"/>
              <a:t> in the HTCondor Manual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15566"/>
            <a:ext cx="6408712" cy="400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7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HTC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9294"/>
            <a:ext cx="4759245" cy="3746857"/>
          </a:xfrm>
        </p:spPr>
        <p:txBody>
          <a:bodyPr>
            <a:normAutofit/>
          </a:bodyPr>
          <a:lstStyle/>
          <a:p>
            <a:r>
              <a:rPr lang="en-US" dirty="0"/>
              <a:t>User must communicate the “nodes” and directional “edges” of the DAG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031851"/>
            <a:ext cx="31877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94309"/>
      </p:ext>
    </p:extLst>
  </p:cSld>
  <p:clrMapOvr>
    <a:masterClrMapping/>
  </p:clrMapOvr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9949</TotalTime>
  <Words>2887</Words>
  <Application>Microsoft Macintosh PowerPoint</Application>
  <PresentationFormat>On-screen Show (16:9)</PresentationFormat>
  <Paragraphs>493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ＭＳ Ｐゴシック</vt:lpstr>
      <vt:lpstr>Arial</vt:lpstr>
      <vt:lpstr>Arial Bold</vt:lpstr>
      <vt:lpstr>Calibri</vt:lpstr>
      <vt:lpstr>Courier</vt:lpstr>
      <vt:lpstr>Futura</vt:lpstr>
      <vt:lpstr>Symbol</vt:lpstr>
      <vt:lpstr>Times</vt:lpstr>
      <vt:lpstr>Wingdings</vt:lpstr>
      <vt:lpstr>OSG-Summer-School-Template</vt:lpstr>
      <vt:lpstr>Workflows with HTCondor’s DAGMan</vt:lpstr>
      <vt:lpstr>PowerPoint Presentation</vt:lpstr>
      <vt:lpstr>Goals for this Session</vt:lpstr>
      <vt:lpstr>Why Workflows? Why DAGs?</vt:lpstr>
      <vt:lpstr>Automation!</vt:lpstr>
      <vt:lpstr>DAG = ”directed acyclic graph”</vt:lpstr>
      <vt:lpstr>Describing workflows with DAGMan</vt:lpstr>
      <vt:lpstr>DAGMan in the HTCondor Manual</vt:lpstr>
      <vt:lpstr>An Example HTC Workflow</vt:lpstr>
      <vt:lpstr>Simple Example for this Tutorial</vt:lpstr>
      <vt:lpstr>Simple Example for this Tutorial</vt:lpstr>
      <vt:lpstr>Basic DAG input file:  JOB nodes, PARENT-CHILD edges </vt:lpstr>
      <vt:lpstr>Basic DAG input file:  JOB nodes, PARENT-CHILD edges </vt:lpstr>
      <vt:lpstr>Endless Workflow Possibilities</vt:lpstr>
      <vt:lpstr>Endless Workflow Possibilities</vt:lpstr>
      <vt:lpstr>Repeating DAG Components!!</vt:lpstr>
      <vt:lpstr>DAGs are also useful for non-sequential work</vt:lpstr>
      <vt:lpstr>Basic DAG input file:  JOB nodes, PARENT-CHILD edges </vt:lpstr>
      <vt:lpstr>Submitting and Monitoring a DAGMan Workflow</vt:lpstr>
      <vt:lpstr>Submitting a DAG to the queue </vt:lpstr>
      <vt:lpstr>A submitted DAG creates and DAGMan job in the queue</vt:lpstr>
      <vt:lpstr>Jobs are automatically submitted by the DAGMan job</vt:lpstr>
      <vt:lpstr>Jobs are automatically submitted by the DAGMan job</vt:lpstr>
      <vt:lpstr>Jobs are automatically submitted by the DAGMan job</vt:lpstr>
      <vt:lpstr>Status files are Created at the time of DAG submission</vt:lpstr>
      <vt:lpstr>Removing a DAG from the queue</vt:lpstr>
      <vt:lpstr>Removal of a DAG results in a rescue file</vt:lpstr>
      <vt:lpstr>Rescue Files For Resuming a Failed DAG </vt:lpstr>
      <vt:lpstr>Node Failures Result in DAG Failure</vt:lpstr>
      <vt:lpstr>Resolving held node jobs</vt:lpstr>
      <vt:lpstr>DAG Completion</vt:lpstr>
      <vt:lpstr>Beyond the basic DAG: Node-Level Modifiers</vt:lpstr>
      <vt:lpstr>Default File Organization</vt:lpstr>
      <vt:lpstr>Node-specific File Organization with DIR</vt:lpstr>
      <vt:lpstr>PRE and POST scripts run on the submit server, as part of the node</vt:lpstr>
      <vt:lpstr>SCRIPT Arguments and Argument Variables</vt:lpstr>
      <vt:lpstr>RETRY failed nodes to overcome transient errors</vt:lpstr>
      <vt:lpstr>RETRY applies to whole node, including PRE/POST scripts</vt:lpstr>
      <vt:lpstr>Best Control Achieved with One Process per JOB Node</vt:lpstr>
      <vt:lpstr>Submit File Templates via VARS</vt:lpstr>
      <vt:lpstr>Modular organization of DAG Components</vt:lpstr>
      <vt:lpstr>SPLICE groups of nodes to simplify lengthy DAG files</vt:lpstr>
      <vt:lpstr>Repeating DAG Components!!</vt:lpstr>
      <vt:lpstr>Use nested SPLICEs with DIR for repeating workflow components</vt:lpstr>
      <vt:lpstr>Use nested SPLICEs with DIR for repeating workflow components</vt:lpstr>
      <vt:lpstr>What if some DAG components can’t be known at submit time?</vt:lpstr>
      <vt:lpstr>A SUBDAG within a DAG</vt:lpstr>
      <vt:lpstr>Much More at the end of the presentation and in the HTCondor Manual!!!</vt:lpstr>
      <vt:lpstr>Your Turn!</vt:lpstr>
      <vt:lpstr>DAGMan Exercises!</vt:lpstr>
      <vt:lpstr>More on SPLICE Behavior</vt:lpstr>
      <vt:lpstr>More on SUBDAG Behavior</vt:lpstr>
      <vt:lpstr>Use a SUBDAG to achieve a Cyclic Component within a DAG</vt:lpstr>
      <vt:lpstr>Other DAGMan Features</vt:lpstr>
      <vt:lpstr>Other DAGMan Features: Node-Level Controls</vt:lpstr>
      <vt:lpstr>Other DAGMan Features: Modular Control</vt:lpstr>
      <vt:lpstr>Other DAGMan Features: DAG-Level Controls</vt:lpstr>
    </vt:vector>
  </TitlesOfParts>
  <Company>Investintech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gthain</dc:creator>
  <cp:lastModifiedBy>Lauren Michael</cp:lastModifiedBy>
  <cp:revision>281</cp:revision>
  <cp:lastPrinted>2017-07-16T20:18:47Z</cp:lastPrinted>
  <dcterms:created xsi:type="dcterms:W3CDTF">2014-07-06T23:55:21Z</dcterms:created>
  <dcterms:modified xsi:type="dcterms:W3CDTF">2019-07-07T22:25:05Z</dcterms:modified>
</cp:coreProperties>
</file>