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5143500" type="screen16x9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6" roundtripDataSignature="AMtx7mg6e8SDRbIKjdBM4m/cW7WMXD7h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05C824-159B-4E7A-BF7E-DC8AD3C784A3}">
  <a:tblStyle styleId="{A405C824-159B-4E7A-BF7E-DC8AD3C784A3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6E6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6E6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 b="on" i="off">
        <a:font>
          <a:latin typeface="Arial"/>
          <a:ea typeface="Arial"/>
          <a:cs typeface="Arial"/>
        </a:font>
        <a:schemeClr val="dk1"/>
      </a:tcTxStyle>
      <a:tcStyle>
        <a:tcBdr/>
      </a:tcStyle>
    </a:seCell>
    <a:swCell>
      <a:tcTxStyle b="on" i="off">
        <a:font>
          <a:latin typeface="Arial"/>
          <a:ea typeface="Arial"/>
          <a:cs typeface="Arial"/>
        </a:font>
        <a:schemeClr val="dk1"/>
      </a:tcTxStyle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0AF8D28-10CF-4D7F-BC5B-33E049B8F0AD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1"/>
  </p:normalViewPr>
  <p:slideViewPr>
    <p:cSldViewPr snapToGrid="0">
      <p:cViewPr varScale="1">
        <p:scale>
          <a:sx n="107" d="100"/>
          <a:sy n="107" d="100"/>
        </p:scale>
        <p:origin x="1224" y="168"/>
      </p:cViewPr>
      <p:guideLst>
        <p:guide orient="horz" pos="1620"/>
        <p:guide pos="287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3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7" name="Google Shape;207;p14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Don’t use HTCondor.  Use the shared filesystem</a:t>
            </a:r>
            <a:endParaRPr/>
          </a:p>
        </p:txBody>
      </p:sp>
      <p:sp>
        <p:nvSpPr>
          <p:cNvPr id="208" name="Google Shape;208;p14:notes"/>
          <p:cNvSpPr txBox="1">
            <a:spLocks noGrp="1"/>
          </p:cNvSpPr>
          <p:nvPr>
            <p:ph type="sldNum" idx="12"/>
          </p:nvPr>
        </p:nvSpPr>
        <p:spPr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5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6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7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8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9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0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1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2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23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24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5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26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7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0" name="Google Shape;450;p29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29:notes"/>
          <p:cNvSpPr txBox="1">
            <a:spLocks noGrp="1"/>
          </p:cNvSpPr>
          <p:nvPr>
            <p:ph type="sldNum" idx="12"/>
          </p:nvPr>
        </p:nvSpPr>
        <p:spPr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1" descr="osg_logo_4c_whi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6675"/>
            <a:ext cx="1393825" cy="69373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1"/>
          <p:cNvSpPr txBox="1">
            <a:spLocks noGrp="1"/>
          </p:cNvSpPr>
          <p:nvPr>
            <p:ph type="ctrTitle"/>
          </p:nvPr>
        </p:nvSpPr>
        <p:spPr>
          <a:xfrm>
            <a:off x="685800" y="17145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hlink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1"/>
          <p:cNvSpPr txBox="1">
            <a:spLocks noGrp="1"/>
          </p:cNvSpPr>
          <p:nvPr>
            <p:ph type="subTitle" idx="1"/>
          </p:nvPr>
        </p:nvSpPr>
        <p:spPr>
          <a:xfrm>
            <a:off x="647700" y="2914650"/>
            <a:ext cx="81280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SzPts val="2400"/>
              <a:buFont typeface="Times"/>
              <a:buNone/>
              <a:defRPr sz="2400">
                <a:solidFill>
                  <a:schemeClr val="hlink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−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0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40"/>
          <p:cNvSpPr txBox="1">
            <a:spLocks noGrp="1"/>
          </p:cNvSpPr>
          <p:nvPr>
            <p:ph type="body" idx="1"/>
          </p:nvPr>
        </p:nvSpPr>
        <p:spPr>
          <a:xfrm rot="5400000">
            <a:off x="2903538" y="-1128713"/>
            <a:ext cx="3514725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−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40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1"/>
          <p:cNvSpPr txBox="1">
            <a:spLocks noGrp="1"/>
          </p:cNvSpPr>
          <p:nvPr>
            <p:ph type="title"/>
          </p:nvPr>
        </p:nvSpPr>
        <p:spPr>
          <a:xfrm rot="5400000">
            <a:off x="5360988" y="1328737"/>
            <a:ext cx="4429125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41"/>
          <p:cNvSpPr txBox="1">
            <a:spLocks noGrp="1"/>
          </p:cNvSpPr>
          <p:nvPr>
            <p:ph type="body" idx="1"/>
          </p:nvPr>
        </p:nvSpPr>
        <p:spPr>
          <a:xfrm rot="5400000">
            <a:off x="1398588" y="-538163"/>
            <a:ext cx="4429125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−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41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2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2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77724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−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2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3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8" name="Google Shape;28;p33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4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4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38100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−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34"/>
          <p:cNvSpPr txBox="1">
            <a:spLocks noGrp="1"/>
          </p:cNvSpPr>
          <p:nvPr>
            <p:ph type="body" idx="2"/>
          </p:nvPr>
        </p:nvSpPr>
        <p:spPr>
          <a:xfrm>
            <a:off x="4737100" y="1000125"/>
            <a:ext cx="38100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−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34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5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35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−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8" name="Google Shape;38;p35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−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35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6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7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8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8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Char char="−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9" name="Google Shape;49;p38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38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9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9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3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39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80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80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80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80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" name="Google Shape;11;p30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77724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Char char="−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0"/>
          <p:cNvSpPr/>
          <p:nvPr/>
        </p:nvSpPr>
        <p:spPr>
          <a:xfrm>
            <a:off x="-1266825" y="4506913"/>
            <a:ext cx="18415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0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30" descr="osg_logo_4c_white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123825"/>
            <a:ext cx="1393825" cy="69373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0"/>
          <p:cNvSpPr/>
          <p:nvPr/>
        </p:nvSpPr>
        <p:spPr>
          <a:xfrm>
            <a:off x="0" y="4856163"/>
            <a:ext cx="2265363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OSG User School 201</a:t>
            </a:r>
            <a:r>
              <a:rPr lang="en-US" sz="1200">
                <a:solidFill>
                  <a:srgbClr val="FF8000"/>
                </a:solidFill>
              </a:rPr>
              <a:t>9</a:t>
            </a:r>
            <a:endParaRPr/>
          </a:p>
        </p:txBody>
      </p:sp>
      <p:cxnSp>
        <p:nvCxnSpPr>
          <p:cNvPr id="16" name="Google Shape;16;p30"/>
          <p:cNvCxnSpPr/>
          <p:nvPr/>
        </p:nvCxnSpPr>
        <p:spPr>
          <a:xfrm>
            <a:off x="525463" y="866775"/>
            <a:ext cx="8618537" cy="0"/>
          </a:xfrm>
          <a:prstGeom prst="straightConnector1">
            <a:avLst/>
          </a:prstGeom>
          <a:noFill/>
          <a:ln w="38100" cap="flat" cmpd="sng">
            <a:solidFill>
              <a:srgbClr val="FF8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ctrTitle"/>
          </p:nvPr>
        </p:nvSpPr>
        <p:spPr>
          <a:xfrm>
            <a:off x="685800" y="17145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  <a:t>Large Output and Shared File Systems</a:t>
            </a:r>
            <a:endParaRPr sz="3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9" name="Google Shape;69;p1"/>
          <p:cNvSpPr txBox="1">
            <a:spLocks noGrp="1"/>
          </p:cNvSpPr>
          <p:nvPr>
            <p:ph type="subTitle" idx="1"/>
          </p:nvPr>
        </p:nvSpPr>
        <p:spPr>
          <a:xfrm>
            <a:off x="519113" y="2914650"/>
            <a:ext cx="81280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Thursday PM, Lecture </a:t>
            </a:r>
            <a:r>
              <a:rPr lang="en-US" dirty="0"/>
              <a:t>1</a:t>
            </a:r>
            <a:endParaRPr dirty="0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Lauren Michael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2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Shared FS Technologies</a:t>
            </a:r>
            <a:endParaRPr/>
          </a:p>
        </p:txBody>
      </p:sp>
      <p:sp>
        <p:nvSpPr>
          <p:cNvPr id="196" name="Google Shape;196;p12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i="1" dirty="0">
                <a:latin typeface="Arial"/>
                <a:ea typeface="Arial"/>
                <a:cs typeface="Arial"/>
                <a:sym typeface="Arial"/>
              </a:rPr>
              <a:t>via network mount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NFS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AFS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 dirty="0" err="1">
                <a:latin typeface="Arial"/>
                <a:ea typeface="Arial"/>
                <a:cs typeface="Arial"/>
                <a:sym typeface="Arial"/>
              </a:rPr>
              <a:t>Lustre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 dirty="0" err="1">
                <a:latin typeface="Arial"/>
                <a:ea typeface="Arial"/>
                <a:cs typeface="Arial"/>
                <a:sym typeface="Arial"/>
              </a:rPr>
              <a:t>Gluster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(may use NFS mount)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Isilon (may use NSF mount)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 i="1" dirty="0">
                <a:latin typeface="Arial"/>
                <a:ea typeface="Arial"/>
                <a:cs typeface="Arial"/>
                <a:sym typeface="Arial"/>
              </a:rPr>
              <a:t>distributed file systems (data on many exec servers)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HDFS (Hadoop)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CEPH</a:t>
            </a:r>
            <a:endParaRPr dirty="0"/>
          </a:p>
        </p:txBody>
      </p:sp>
      <p:sp>
        <p:nvSpPr>
          <p:cNvPr id="197" name="Google Shape;197;p12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3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Shared FS Configurations</a:t>
            </a:r>
            <a:endParaRPr/>
          </a:p>
        </p:txBody>
      </p:sp>
      <p:sp>
        <p:nvSpPr>
          <p:cNvPr id="203" name="Google Shape;203;p13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2400"/>
              <a:buFont typeface="Poppins"/>
              <a:buAutoNum type="arabicPeriod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Submit directories </a:t>
            </a:r>
            <a:r>
              <a:rPr lang="en-US" sz="2400" i="1" dirty="0">
                <a:latin typeface="Arial"/>
                <a:ea typeface="Arial"/>
                <a:cs typeface="Arial"/>
                <a:sym typeface="Arial"/>
              </a:rPr>
              <a:t>WITHIN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the shared filesystem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857250" lvl="1" indent="-45720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most campus clusters</a:t>
            </a:r>
            <a:endParaRPr dirty="0"/>
          </a:p>
          <a:p>
            <a:pPr marL="857250" lvl="1" indent="-45720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limits HTC capabilities!!</a:t>
            </a:r>
            <a:endParaRPr dirty="0"/>
          </a:p>
          <a:p>
            <a:pPr marL="457200" lvl="0" indent="-457200" algn="l" rtl="0">
              <a:spcBef>
                <a:spcPts val="480"/>
              </a:spcBef>
              <a:spcAft>
                <a:spcPts val="0"/>
              </a:spcAft>
              <a:buSzPts val="2400"/>
              <a:buFont typeface="Poppins"/>
              <a:buAutoNum type="arabicPeriod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Shared filesystem separate from local submission directories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supplement local HTC systems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treated more as a repository for VERY large data (&gt;GBs)</a:t>
            </a:r>
            <a:endParaRPr dirty="0"/>
          </a:p>
          <a:p>
            <a:pPr marL="457200" lvl="0" indent="-457200" algn="l" rtl="0">
              <a:spcBef>
                <a:spcPts val="480"/>
              </a:spcBef>
              <a:spcAft>
                <a:spcPts val="0"/>
              </a:spcAft>
              <a:buSzPts val="2400"/>
              <a:buFont typeface="Poppins"/>
              <a:buAutoNum type="arabicPeriod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Read-only (input-only) shared filesystem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Treated as a repository for VERY large input, only</a:t>
            </a:r>
            <a:endParaRPr dirty="0"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3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4"/>
          <p:cNvSpPr txBox="1"/>
          <p:nvPr/>
        </p:nvSpPr>
        <p:spPr>
          <a:xfrm>
            <a:off x="3746500" y="1676400"/>
            <a:ext cx="16889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4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Submit dir within shared FS</a:t>
            </a:r>
            <a:endParaRPr/>
          </a:p>
        </p:txBody>
      </p:sp>
      <p:sp>
        <p:nvSpPr>
          <p:cNvPr id="212" name="Google Shape;212;p14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4"/>
          <p:cNvSpPr/>
          <p:nvPr/>
        </p:nvSpPr>
        <p:spPr>
          <a:xfrm>
            <a:off x="1587500" y="13970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4"/>
          <p:cNvSpPr/>
          <p:nvPr/>
        </p:nvSpPr>
        <p:spPr>
          <a:xfrm>
            <a:off x="5918200" y="1384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4"/>
          <p:cNvSpPr/>
          <p:nvPr/>
        </p:nvSpPr>
        <p:spPr>
          <a:xfrm>
            <a:off x="1333500" y="2679700"/>
            <a:ext cx="6489700" cy="2159000"/>
          </a:xfrm>
          <a:prstGeom prst="rect">
            <a:avLst/>
          </a:prstGeom>
          <a:solidFill>
            <a:srgbClr val="FFEE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Shared FS</a:t>
            </a:r>
            <a:endParaRPr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(submit dir)/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	file.sub</a:t>
            </a:r>
            <a:endParaRPr sz="2000" b="0" i="0" u="none" strike="noStrike" cap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	input, software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	log, error, output</a:t>
            </a:r>
            <a:endParaRPr sz="2000" b="0" i="0" u="none" strike="noStrike" cap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/>
          </a:p>
        </p:txBody>
      </p:sp>
      <p:cxnSp>
        <p:nvCxnSpPr>
          <p:cNvPr id="216" name="Google Shape;216;p14"/>
          <p:cNvCxnSpPr>
            <a:stCxn id="215" idx="0"/>
            <a:endCxn id="213" idx="2"/>
          </p:cNvCxnSpPr>
          <p:nvPr/>
        </p:nvCxnSpPr>
        <p:spPr>
          <a:xfrm rot="10800000">
            <a:off x="2406650" y="2248000"/>
            <a:ext cx="2171700" cy="4317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17" name="Google Shape;217;p14"/>
          <p:cNvCxnSpPr>
            <a:stCxn id="215" idx="0"/>
            <a:endCxn id="214" idx="2"/>
          </p:cNvCxnSpPr>
          <p:nvPr/>
        </p:nvCxnSpPr>
        <p:spPr>
          <a:xfrm rot="10800000" flipH="1">
            <a:off x="4578350" y="2235100"/>
            <a:ext cx="2159100" cy="4446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18" name="Google Shape;218;p14"/>
          <p:cNvSpPr/>
          <p:nvPr/>
        </p:nvSpPr>
        <p:spPr>
          <a:xfrm>
            <a:off x="3124200" y="13716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4"/>
          <p:cNvSpPr/>
          <p:nvPr/>
        </p:nvSpPr>
        <p:spPr>
          <a:xfrm rot="10800000">
            <a:off x="3111500" y="18923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4"/>
          <p:cNvSpPr/>
          <p:nvPr/>
        </p:nvSpPr>
        <p:spPr>
          <a:xfrm>
            <a:off x="3743145" y="1028700"/>
            <a:ext cx="1717855" cy="1701800"/>
          </a:xfrm>
          <a:prstGeom prst="mathMultiply">
            <a:avLst>
              <a:gd name="adj1" fmla="val 1381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4"/>
          <p:cNvSpPr/>
          <p:nvPr/>
        </p:nvSpPr>
        <p:spPr>
          <a:xfrm>
            <a:off x="6070600" y="12446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4"/>
          <p:cNvSpPr/>
          <p:nvPr/>
        </p:nvSpPr>
        <p:spPr>
          <a:xfrm>
            <a:off x="6261100" y="10414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4"/>
          <p:cNvSpPr/>
          <p:nvPr/>
        </p:nvSpPr>
        <p:spPr>
          <a:xfrm>
            <a:off x="6451600" y="876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5"/>
          <p:cNvSpPr txBox="1"/>
          <p:nvPr/>
        </p:nvSpPr>
        <p:spPr>
          <a:xfrm>
            <a:off x="3746500" y="1676400"/>
            <a:ext cx="16889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5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Submit dir within shared FS</a:t>
            </a:r>
            <a:endParaRPr/>
          </a:p>
        </p:txBody>
      </p:sp>
      <p:sp>
        <p:nvSpPr>
          <p:cNvPr id="230" name="Google Shape;230;p15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5"/>
          <p:cNvSpPr/>
          <p:nvPr/>
        </p:nvSpPr>
        <p:spPr>
          <a:xfrm>
            <a:off x="1587500" y="13970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5"/>
          <p:cNvSpPr/>
          <p:nvPr/>
        </p:nvSpPr>
        <p:spPr>
          <a:xfrm>
            <a:off x="5918200" y="1384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5"/>
          <p:cNvSpPr/>
          <p:nvPr/>
        </p:nvSpPr>
        <p:spPr>
          <a:xfrm>
            <a:off x="1333500" y="2679700"/>
            <a:ext cx="6489700" cy="2159000"/>
          </a:xfrm>
          <a:prstGeom prst="rect">
            <a:avLst/>
          </a:prstGeom>
          <a:solidFill>
            <a:srgbClr val="FFEE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Shared FS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(submit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dir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)/</a:t>
            </a:r>
            <a:endParaRPr sz="2000" b="0" i="0" u="none" strike="noStrike" cap="none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	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file.sub</a:t>
            </a:r>
            <a:endParaRPr sz="2000" b="0" i="0" u="none" strike="noStrike" cap="none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	input, software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	log, error, output</a:t>
            </a:r>
            <a:endParaRPr sz="2000" b="0" i="0" u="none" strike="noStrike" cap="none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dirty="0"/>
          </a:p>
        </p:txBody>
      </p:sp>
      <p:cxnSp>
        <p:nvCxnSpPr>
          <p:cNvPr id="234" name="Google Shape;234;p15"/>
          <p:cNvCxnSpPr>
            <a:stCxn id="233" idx="0"/>
            <a:endCxn id="231" idx="2"/>
          </p:cNvCxnSpPr>
          <p:nvPr/>
        </p:nvCxnSpPr>
        <p:spPr>
          <a:xfrm rot="10800000">
            <a:off x="2406650" y="2248000"/>
            <a:ext cx="2171700" cy="4317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35" name="Google Shape;235;p15"/>
          <p:cNvCxnSpPr>
            <a:stCxn id="233" idx="0"/>
            <a:endCxn id="232" idx="2"/>
          </p:cNvCxnSpPr>
          <p:nvPr/>
        </p:nvCxnSpPr>
        <p:spPr>
          <a:xfrm rot="10800000" flipH="1">
            <a:off x="4578350" y="2235100"/>
            <a:ext cx="2159100" cy="4446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36" name="Google Shape;236;p15"/>
          <p:cNvSpPr/>
          <p:nvPr/>
        </p:nvSpPr>
        <p:spPr>
          <a:xfrm>
            <a:off x="3124200" y="13716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5"/>
          <p:cNvSpPr/>
          <p:nvPr/>
        </p:nvSpPr>
        <p:spPr>
          <a:xfrm rot="10800000">
            <a:off x="3111500" y="18923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5"/>
          <p:cNvSpPr/>
          <p:nvPr/>
        </p:nvSpPr>
        <p:spPr>
          <a:xfrm>
            <a:off x="3743145" y="1028700"/>
            <a:ext cx="1717855" cy="1701800"/>
          </a:xfrm>
          <a:prstGeom prst="mathMultiply">
            <a:avLst>
              <a:gd name="adj1" fmla="val 1381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5"/>
          <p:cNvSpPr/>
          <p:nvPr/>
        </p:nvSpPr>
        <p:spPr>
          <a:xfrm>
            <a:off x="5397500" y="2413000"/>
            <a:ext cx="3746500" cy="1384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# file.sub: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should_transfer_files = NO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sng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transfer_input_files =</a:t>
            </a:r>
            <a:endParaRPr/>
          </a:p>
        </p:txBody>
      </p:sp>
      <p:sp>
        <p:nvSpPr>
          <p:cNvPr id="240" name="Google Shape;240;p15"/>
          <p:cNvSpPr/>
          <p:nvPr/>
        </p:nvSpPr>
        <p:spPr>
          <a:xfrm>
            <a:off x="6070600" y="12446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5"/>
          <p:cNvSpPr/>
          <p:nvPr/>
        </p:nvSpPr>
        <p:spPr>
          <a:xfrm>
            <a:off x="6261100" y="10414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5"/>
          <p:cNvSpPr/>
          <p:nvPr/>
        </p:nvSpPr>
        <p:spPr>
          <a:xfrm>
            <a:off x="6451600" y="876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6"/>
          <p:cNvSpPr txBox="1"/>
          <p:nvPr/>
        </p:nvSpPr>
        <p:spPr>
          <a:xfrm>
            <a:off x="3746500" y="1676400"/>
            <a:ext cx="16889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6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Separate shared FS</a:t>
            </a:r>
            <a:endParaRPr/>
          </a:p>
        </p:txBody>
      </p:sp>
      <p:sp>
        <p:nvSpPr>
          <p:cNvPr id="249" name="Google Shape;249;p16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16"/>
          <p:cNvSpPr/>
          <p:nvPr/>
        </p:nvSpPr>
        <p:spPr>
          <a:xfrm>
            <a:off x="1587500" y="13970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6"/>
          <p:cNvSpPr/>
          <p:nvPr/>
        </p:nvSpPr>
        <p:spPr>
          <a:xfrm>
            <a:off x="5918200" y="1384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6"/>
          <p:cNvSpPr/>
          <p:nvPr/>
        </p:nvSpPr>
        <p:spPr>
          <a:xfrm>
            <a:off x="1333500" y="3822700"/>
            <a:ext cx="6489700" cy="1016000"/>
          </a:xfrm>
          <a:prstGeom prst="rect">
            <a:avLst/>
          </a:prstGeom>
          <a:solidFill>
            <a:srgbClr val="FFEE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Separate FS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3" name="Google Shape;253;p16"/>
          <p:cNvCxnSpPr>
            <a:stCxn id="252" idx="0"/>
          </p:cNvCxnSpPr>
          <p:nvPr/>
        </p:nvCxnSpPr>
        <p:spPr>
          <a:xfrm rot="10800000">
            <a:off x="3213050" y="2235100"/>
            <a:ext cx="1365300" cy="15876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54" name="Google Shape;254;p16"/>
          <p:cNvCxnSpPr>
            <a:stCxn id="252" idx="0"/>
          </p:cNvCxnSpPr>
          <p:nvPr/>
        </p:nvCxnSpPr>
        <p:spPr>
          <a:xfrm rot="10800000" flipH="1">
            <a:off x="4578350" y="2260600"/>
            <a:ext cx="1339800" cy="15621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55" name="Google Shape;255;p16"/>
          <p:cNvSpPr/>
          <p:nvPr/>
        </p:nvSpPr>
        <p:spPr>
          <a:xfrm>
            <a:off x="3124200" y="13716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6"/>
          <p:cNvSpPr/>
          <p:nvPr/>
        </p:nvSpPr>
        <p:spPr>
          <a:xfrm rot="10800000">
            <a:off x="3111500" y="18923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6"/>
          <p:cNvSpPr/>
          <p:nvPr/>
        </p:nvSpPr>
        <p:spPr>
          <a:xfrm>
            <a:off x="6070600" y="12446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6"/>
          <p:cNvSpPr/>
          <p:nvPr/>
        </p:nvSpPr>
        <p:spPr>
          <a:xfrm>
            <a:off x="6261100" y="10414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6"/>
          <p:cNvSpPr/>
          <p:nvPr/>
        </p:nvSpPr>
        <p:spPr>
          <a:xfrm>
            <a:off x="6451600" y="876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6"/>
          <p:cNvSpPr txBox="1"/>
          <p:nvPr/>
        </p:nvSpPr>
        <p:spPr>
          <a:xfrm>
            <a:off x="1536700" y="2298700"/>
            <a:ext cx="1580706" cy="1366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submit file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dir/ 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  <p:sp>
        <p:nvSpPr>
          <p:cNvPr id="261" name="Google Shape;261;p16"/>
          <p:cNvSpPr txBox="1"/>
          <p:nvPr/>
        </p:nvSpPr>
        <p:spPr>
          <a:xfrm>
            <a:off x="5905500" y="2273300"/>
            <a:ext cx="1580706" cy="1366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7"/>
          <p:cNvSpPr txBox="1"/>
          <p:nvPr/>
        </p:nvSpPr>
        <p:spPr>
          <a:xfrm>
            <a:off x="3746500" y="1676400"/>
            <a:ext cx="16889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7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Separate shared FS - Input</a:t>
            </a:r>
            <a:endParaRPr/>
          </a:p>
        </p:txBody>
      </p:sp>
      <p:sp>
        <p:nvSpPr>
          <p:cNvPr id="268" name="Google Shape;268;p17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7"/>
          <p:cNvSpPr/>
          <p:nvPr/>
        </p:nvSpPr>
        <p:spPr>
          <a:xfrm>
            <a:off x="1587500" y="13970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7"/>
          <p:cNvSpPr/>
          <p:nvPr/>
        </p:nvSpPr>
        <p:spPr>
          <a:xfrm>
            <a:off x="5918200" y="1384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7"/>
          <p:cNvSpPr/>
          <p:nvPr/>
        </p:nvSpPr>
        <p:spPr>
          <a:xfrm>
            <a:off x="1333500" y="3822700"/>
            <a:ext cx="6489700" cy="1016000"/>
          </a:xfrm>
          <a:prstGeom prst="rect">
            <a:avLst/>
          </a:prstGeom>
          <a:solidFill>
            <a:srgbClr val="FFEE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Separate FS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/path/to/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lgfile</a:t>
            </a:r>
            <a:endParaRPr sz="2000" b="0" i="0" u="none" strike="noStrike" cap="none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272" name="Google Shape;272;p17"/>
          <p:cNvCxnSpPr>
            <a:stCxn id="271" idx="0"/>
          </p:cNvCxnSpPr>
          <p:nvPr/>
        </p:nvCxnSpPr>
        <p:spPr>
          <a:xfrm rot="10800000">
            <a:off x="3213050" y="2235100"/>
            <a:ext cx="1365300" cy="15876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73" name="Google Shape;273;p17"/>
          <p:cNvCxnSpPr>
            <a:stCxn id="271" idx="0"/>
          </p:cNvCxnSpPr>
          <p:nvPr/>
        </p:nvCxnSpPr>
        <p:spPr>
          <a:xfrm rot="10800000" flipH="1">
            <a:off x="4578350" y="2260600"/>
            <a:ext cx="1339800" cy="15621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74" name="Google Shape;274;p17"/>
          <p:cNvSpPr/>
          <p:nvPr/>
        </p:nvSpPr>
        <p:spPr>
          <a:xfrm>
            <a:off x="6070600" y="12446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17"/>
          <p:cNvSpPr/>
          <p:nvPr/>
        </p:nvSpPr>
        <p:spPr>
          <a:xfrm>
            <a:off x="6261100" y="10414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17"/>
          <p:cNvSpPr/>
          <p:nvPr/>
        </p:nvSpPr>
        <p:spPr>
          <a:xfrm>
            <a:off x="6451600" y="876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7"/>
          <p:cNvSpPr txBox="1"/>
          <p:nvPr/>
        </p:nvSpPr>
        <p:spPr>
          <a:xfrm>
            <a:off x="292100" y="2603500"/>
            <a:ext cx="1968500" cy="1200328"/>
          </a:xfrm>
          <a:prstGeom prst="rect">
            <a:avLst/>
          </a:prstGeom>
          <a:noFill/>
          <a:ln w="9525" cap="flat" cmpd="sng">
            <a:solidFill>
              <a:srgbClr val="0100F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100FE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  <a:t>1.Place compressed input into FS</a:t>
            </a:r>
            <a:endParaRPr/>
          </a:p>
        </p:txBody>
      </p:sp>
      <p:sp>
        <p:nvSpPr>
          <p:cNvPr id="278" name="Google Shape;278;p17"/>
          <p:cNvSpPr/>
          <p:nvPr/>
        </p:nvSpPr>
        <p:spPr>
          <a:xfrm>
            <a:off x="4775200" y="4141025"/>
            <a:ext cx="1193800" cy="5207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lgfile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7"/>
          <p:cNvSpPr/>
          <p:nvPr/>
        </p:nvSpPr>
        <p:spPr>
          <a:xfrm rot="2737907">
            <a:off x="1079500" y="2743200"/>
            <a:ext cx="2197100" cy="55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C1AC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7"/>
          <p:cNvSpPr txBox="1"/>
          <p:nvPr/>
        </p:nvSpPr>
        <p:spPr>
          <a:xfrm>
            <a:off x="5905500" y="2273300"/>
            <a:ext cx="158070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8"/>
          <p:cNvSpPr txBox="1"/>
          <p:nvPr/>
        </p:nvSpPr>
        <p:spPr>
          <a:xfrm>
            <a:off x="3746500" y="1676400"/>
            <a:ext cx="16889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8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Separate shared FS - Input</a:t>
            </a:r>
            <a:endParaRPr/>
          </a:p>
        </p:txBody>
      </p:sp>
      <p:sp>
        <p:nvSpPr>
          <p:cNvPr id="287" name="Google Shape;287;p18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8"/>
          <p:cNvSpPr/>
          <p:nvPr/>
        </p:nvSpPr>
        <p:spPr>
          <a:xfrm>
            <a:off x="1587500" y="13970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8"/>
          <p:cNvSpPr/>
          <p:nvPr/>
        </p:nvSpPr>
        <p:spPr>
          <a:xfrm>
            <a:off x="5918200" y="1384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8"/>
          <p:cNvSpPr/>
          <p:nvPr/>
        </p:nvSpPr>
        <p:spPr>
          <a:xfrm>
            <a:off x="1333500" y="3822700"/>
            <a:ext cx="6489700" cy="1016000"/>
          </a:xfrm>
          <a:prstGeom prst="rect">
            <a:avLst/>
          </a:prstGeom>
          <a:solidFill>
            <a:srgbClr val="FFEE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Separate FS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/path/to/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lgfile</a:t>
            </a:r>
            <a:endParaRPr sz="2000" b="0" i="0" u="none" strike="noStrike" cap="none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291" name="Google Shape;291;p18"/>
          <p:cNvCxnSpPr>
            <a:stCxn id="290" idx="0"/>
          </p:cNvCxnSpPr>
          <p:nvPr/>
        </p:nvCxnSpPr>
        <p:spPr>
          <a:xfrm rot="10800000">
            <a:off x="3213050" y="2235100"/>
            <a:ext cx="1365300" cy="15876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92" name="Google Shape;292;p18"/>
          <p:cNvCxnSpPr>
            <a:stCxn id="290" idx="0"/>
          </p:cNvCxnSpPr>
          <p:nvPr/>
        </p:nvCxnSpPr>
        <p:spPr>
          <a:xfrm rot="10800000" flipH="1">
            <a:off x="4578350" y="2260600"/>
            <a:ext cx="1339800" cy="15621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93" name="Google Shape;293;p18"/>
          <p:cNvSpPr/>
          <p:nvPr/>
        </p:nvSpPr>
        <p:spPr>
          <a:xfrm>
            <a:off x="6070600" y="12446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18"/>
          <p:cNvSpPr/>
          <p:nvPr/>
        </p:nvSpPr>
        <p:spPr>
          <a:xfrm>
            <a:off x="6261100" y="10414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18"/>
          <p:cNvSpPr/>
          <p:nvPr/>
        </p:nvSpPr>
        <p:spPr>
          <a:xfrm>
            <a:off x="6451600" y="876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8"/>
          <p:cNvSpPr/>
          <p:nvPr/>
        </p:nvSpPr>
        <p:spPr>
          <a:xfrm>
            <a:off x="4775200" y="4141025"/>
            <a:ext cx="1193800" cy="5207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lgfile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8"/>
          <p:cNvSpPr/>
          <p:nvPr/>
        </p:nvSpPr>
        <p:spPr>
          <a:xfrm rot="-2906194">
            <a:off x="5699953" y="3049929"/>
            <a:ext cx="1682740" cy="55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C1AC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8"/>
          <p:cNvSpPr/>
          <p:nvPr/>
        </p:nvSpPr>
        <p:spPr>
          <a:xfrm>
            <a:off x="7391400" y="2260600"/>
            <a:ext cx="1193800" cy="5207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lgfile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8"/>
          <p:cNvSpPr/>
          <p:nvPr/>
        </p:nvSpPr>
        <p:spPr>
          <a:xfrm>
            <a:off x="3124200" y="13716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8"/>
          <p:cNvSpPr txBox="1"/>
          <p:nvPr/>
        </p:nvSpPr>
        <p:spPr>
          <a:xfrm>
            <a:off x="5905500" y="2273300"/>
            <a:ext cx="158070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</p:txBody>
      </p:sp>
      <p:sp>
        <p:nvSpPr>
          <p:cNvPr id="301" name="Google Shape;301;p18"/>
          <p:cNvSpPr txBox="1"/>
          <p:nvPr/>
        </p:nvSpPr>
        <p:spPr>
          <a:xfrm>
            <a:off x="6908800" y="3213100"/>
            <a:ext cx="2235200" cy="1569660"/>
          </a:xfrm>
          <a:prstGeom prst="rect">
            <a:avLst/>
          </a:prstGeom>
          <a:solidFill>
            <a:schemeClr val="lt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100FE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  <a:t>2. Executable copies and </a:t>
            </a:r>
            <a:r>
              <a:rPr lang="en-US" sz="2400" b="0" i="0" u="none" strike="noStrike" cap="none" dirty="0" err="1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  <a:t>decompressesthe</a:t>
            </a:r>
            <a:r>
              <a:rPr lang="en-US" sz="2400" b="0" i="0" u="none" strike="noStrike" cap="none" dirty="0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  <a:t> file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9"/>
          <p:cNvSpPr txBox="1"/>
          <p:nvPr/>
        </p:nvSpPr>
        <p:spPr>
          <a:xfrm>
            <a:off x="3746500" y="1676400"/>
            <a:ext cx="16889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19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Helvetica Neue"/>
                <a:ea typeface="Helvetica Neue"/>
                <a:cs typeface="Helvetica Neue"/>
                <a:sym typeface="Helvetica Neue"/>
              </a:rPr>
              <a:t>Separate shared FS - </a:t>
            </a:r>
            <a:r>
              <a:rPr lang="en-US" dirty="0"/>
              <a:t>In</a:t>
            </a:r>
            <a:r>
              <a:rPr lang="en-US" dirty="0">
                <a:latin typeface="Helvetica Neue"/>
                <a:ea typeface="Helvetica Neue"/>
                <a:cs typeface="Helvetica Neue"/>
                <a:sym typeface="Helvetica Neue"/>
              </a:rPr>
              <a:t>put</a:t>
            </a:r>
            <a:endParaRPr dirty="0"/>
          </a:p>
        </p:txBody>
      </p:sp>
      <p:sp>
        <p:nvSpPr>
          <p:cNvPr id="309" name="Google Shape;309;p19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9"/>
          <p:cNvSpPr/>
          <p:nvPr/>
        </p:nvSpPr>
        <p:spPr>
          <a:xfrm>
            <a:off x="1587500" y="13970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19"/>
          <p:cNvSpPr/>
          <p:nvPr/>
        </p:nvSpPr>
        <p:spPr>
          <a:xfrm>
            <a:off x="5918200" y="1384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19"/>
          <p:cNvSpPr/>
          <p:nvPr/>
        </p:nvSpPr>
        <p:spPr>
          <a:xfrm>
            <a:off x="1333500" y="3822700"/>
            <a:ext cx="6489700" cy="1016000"/>
          </a:xfrm>
          <a:prstGeom prst="rect">
            <a:avLst/>
          </a:prstGeom>
          <a:solidFill>
            <a:srgbClr val="FFEE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Separate FS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/path/to/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lgfile</a:t>
            </a:r>
            <a:endParaRPr sz="2000" b="0" i="0" u="none" strike="noStrike" cap="none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313" name="Google Shape;313;p19"/>
          <p:cNvCxnSpPr>
            <a:stCxn id="312" idx="0"/>
          </p:cNvCxnSpPr>
          <p:nvPr/>
        </p:nvCxnSpPr>
        <p:spPr>
          <a:xfrm rot="10800000">
            <a:off x="3213050" y="2235100"/>
            <a:ext cx="1365300" cy="15876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314" name="Google Shape;314;p19"/>
          <p:cNvCxnSpPr>
            <a:stCxn id="312" idx="0"/>
          </p:cNvCxnSpPr>
          <p:nvPr/>
        </p:nvCxnSpPr>
        <p:spPr>
          <a:xfrm rot="10800000" flipH="1">
            <a:off x="4578350" y="2260600"/>
            <a:ext cx="1339800" cy="15621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15" name="Google Shape;315;p19"/>
          <p:cNvSpPr/>
          <p:nvPr/>
        </p:nvSpPr>
        <p:spPr>
          <a:xfrm>
            <a:off x="6070600" y="12446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19"/>
          <p:cNvSpPr/>
          <p:nvPr/>
        </p:nvSpPr>
        <p:spPr>
          <a:xfrm>
            <a:off x="6261100" y="10414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19"/>
          <p:cNvSpPr/>
          <p:nvPr/>
        </p:nvSpPr>
        <p:spPr>
          <a:xfrm>
            <a:off x="6451600" y="876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19"/>
          <p:cNvSpPr/>
          <p:nvPr/>
        </p:nvSpPr>
        <p:spPr>
          <a:xfrm>
            <a:off x="4775200" y="4141025"/>
            <a:ext cx="1193800" cy="5207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lgfile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19"/>
          <p:cNvSpPr/>
          <p:nvPr/>
        </p:nvSpPr>
        <p:spPr>
          <a:xfrm rot="10800000">
            <a:off x="3111500" y="18923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9"/>
          <p:cNvSpPr txBox="1"/>
          <p:nvPr/>
        </p:nvSpPr>
        <p:spPr>
          <a:xfrm>
            <a:off x="5905500" y="2273300"/>
            <a:ext cx="158070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</p:txBody>
      </p:sp>
      <p:sp>
        <p:nvSpPr>
          <p:cNvPr id="321" name="Google Shape;321;p19"/>
          <p:cNvSpPr txBox="1"/>
          <p:nvPr/>
        </p:nvSpPr>
        <p:spPr>
          <a:xfrm>
            <a:off x="6299200" y="2959100"/>
            <a:ext cx="2595418" cy="1569620"/>
          </a:xfrm>
          <a:prstGeom prst="rect">
            <a:avLst/>
          </a:prstGeom>
          <a:solidFill>
            <a:schemeClr val="lt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100FE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  <a:t>3. Executable must remove the file in the exec </a:t>
            </a:r>
            <a:r>
              <a:rPr lang="en-US" sz="2400" b="0" i="0" u="none" strike="noStrike" cap="none" dirty="0" err="1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  <a:t>dir</a:t>
            </a:r>
            <a:r>
              <a:rPr lang="en-US" sz="2400" b="0" i="0" u="none" strike="noStrike" cap="none" dirty="0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  <a:t> after use</a:t>
            </a:r>
            <a:endParaRPr dirty="0"/>
          </a:p>
        </p:txBody>
      </p:sp>
      <p:sp>
        <p:nvSpPr>
          <p:cNvPr id="322" name="Google Shape;322;p19"/>
          <p:cNvSpPr/>
          <p:nvPr/>
        </p:nvSpPr>
        <p:spPr>
          <a:xfrm>
            <a:off x="7289800" y="2286000"/>
            <a:ext cx="939800" cy="444500"/>
          </a:xfrm>
          <a:prstGeom prst="mathMultiply">
            <a:avLst>
              <a:gd name="adj1" fmla="val 23520"/>
            </a:avLst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0"/>
          <p:cNvSpPr txBox="1"/>
          <p:nvPr/>
        </p:nvSpPr>
        <p:spPr>
          <a:xfrm>
            <a:off x="3746500" y="1676400"/>
            <a:ext cx="16889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20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Separate shared FS - Output</a:t>
            </a:r>
            <a:endParaRPr/>
          </a:p>
        </p:txBody>
      </p:sp>
      <p:sp>
        <p:nvSpPr>
          <p:cNvPr id="330" name="Google Shape;330;p20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20"/>
          <p:cNvSpPr/>
          <p:nvPr/>
        </p:nvSpPr>
        <p:spPr>
          <a:xfrm>
            <a:off x="1587500" y="13970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20"/>
          <p:cNvSpPr/>
          <p:nvPr/>
        </p:nvSpPr>
        <p:spPr>
          <a:xfrm>
            <a:off x="5918200" y="1384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20"/>
          <p:cNvSpPr/>
          <p:nvPr/>
        </p:nvSpPr>
        <p:spPr>
          <a:xfrm>
            <a:off x="1333500" y="3822700"/>
            <a:ext cx="6489700" cy="1016000"/>
          </a:xfrm>
          <a:prstGeom prst="rect">
            <a:avLst/>
          </a:prstGeom>
          <a:solidFill>
            <a:srgbClr val="FFEE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Separate FS</a:t>
            </a:r>
            <a:endParaRPr dirty="0"/>
          </a:p>
        </p:txBody>
      </p:sp>
      <p:cxnSp>
        <p:nvCxnSpPr>
          <p:cNvPr id="334" name="Google Shape;334;p20"/>
          <p:cNvCxnSpPr>
            <a:stCxn id="333" idx="0"/>
          </p:cNvCxnSpPr>
          <p:nvPr/>
        </p:nvCxnSpPr>
        <p:spPr>
          <a:xfrm rot="10800000">
            <a:off x="3213050" y="2235100"/>
            <a:ext cx="1365300" cy="15876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335" name="Google Shape;335;p20"/>
          <p:cNvCxnSpPr>
            <a:stCxn id="333" idx="0"/>
          </p:cNvCxnSpPr>
          <p:nvPr/>
        </p:nvCxnSpPr>
        <p:spPr>
          <a:xfrm rot="10800000" flipH="1">
            <a:off x="4578350" y="2260600"/>
            <a:ext cx="1339800" cy="15621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36" name="Google Shape;336;p20"/>
          <p:cNvSpPr/>
          <p:nvPr/>
        </p:nvSpPr>
        <p:spPr>
          <a:xfrm>
            <a:off x="6070600" y="12446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20"/>
          <p:cNvSpPr/>
          <p:nvPr/>
        </p:nvSpPr>
        <p:spPr>
          <a:xfrm>
            <a:off x="6261100" y="10414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20"/>
          <p:cNvSpPr/>
          <p:nvPr/>
        </p:nvSpPr>
        <p:spPr>
          <a:xfrm>
            <a:off x="6451600" y="876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20"/>
          <p:cNvSpPr/>
          <p:nvPr/>
        </p:nvSpPr>
        <p:spPr>
          <a:xfrm>
            <a:off x="7391400" y="2260600"/>
            <a:ext cx="1193800" cy="5207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lgfile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20"/>
          <p:cNvSpPr/>
          <p:nvPr/>
        </p:nvSpPr>
        <p:spPr>
          <a:xfrm>
            <a:off x="3124200" y="13716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20"/>
          <p:cNvSpPr txBox="1"/>
          <p:nvPr/>
        </p:nvSpPr>
        <p:spPr>
          <a:xfrm>
            <a:off x="5905500" y="2273300"/>
            <a:ext cx="158070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</p:txBody>
      </p:sp>
      <p:sp>
        <p:nvSpPr>
          <p:cNvPr id="342" name="Google Shape;342;p20"/>
          <p:cNvSpPr txBox="1"/>
          <p:nvPr/>
        </p:nvSpPr>
        <p:spPr>
          <a:xfrm>
            <a:off x="5740400" y="2880752"/>
            <a:ext cx="29845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100FE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  <a:t>1.Executable creates and compresses the output file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1"/>
          <p:cNvSpPr txBox="1"/>
          <p:nvPr/>
        </p:nvSpPr>
        <p:spPr>
          <a:xfrm>
            <a:off x="3746500" y="1676400"/>
            <a:ext cx="16889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21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Separate shared FS - Output</a:t>
            </a:r>
            <a:endParaRPr/>
          </a:p>
        </p:txBody>
      </p:sp>
      <p:sp>
        <p:nvSpPr>
          <p:cNvPr id="350" name="Google Shape;350;p21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21"/>
          <p:cNvSpPr/>
          <p:nvPr/>
        </p:nvSpPr>
        <p:spPr>
          <a:xfrm>
            <a:off x="1587500" y="13970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21"/>
          <p:cNvSpPr/>
          <p:nvPr/>
        </p:nvSpPr>
        <p:spPr>
          <a:xfrm>
            <a:off x="5918200" y="1384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21"/>
          <p:cNvSpPr/>
          <p:nvPr/>
        </p:nvSpPr>
        <p:spPr>
          <a:xfrm>
            <a:off x="1333500" y="3822700"/>
            <a:ext cx="6489700" cy="1016000"/>
          </a:xfrm>
          <a:prstGeom prst="rect">
            <a:avLst/>
          </a:prstGeom>
          <a:solidFill>
            <a:srgbClr val="FFEE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Separate FS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/path/to/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lgfile</a:t>
            </a:r>
            <a:endParaRPr sz="2000" b="0" i="0" u="none" strike="noStrike" cap="none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354" name="Google Shape;354;p21"/>
          <p:cNvCxnSpPr>
            <a:stCxn id="353" idx="0"/>
          </p:cNvCxnSpPr>
          <p:nvPr/>
        </p:nvCxnSpPr>
        <p:spPr>
          <a:xfrm rot="10800000">
            <a:off x="3213050" y="2235100"/>
            <a:ext cx="1365300" cy="15876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355" name="Google Shape;355;p21"/>
          <p:cNvCxnSpPr>
            <a:stCxn id="353" idx="0"/>
          </p:cNvCxnSpPr>
          <p:nvPr/>
        </p:nvCxnSpPr>
        <p:spPr>
          <a:xfrm rot="10800000" flipH="1">
            <a:off x="4578350" y="2260600"/>
            <a:ext cx="1339800" cy="15621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56" name="Google Shape;356;p21"/>
          <p:cNvSpPr/>
          <p:nvPr/>
        </p:nvSpPr>
        <p:spPr>
          <a:xfrm>
            <a:off x="6070600" y="12446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21"/>
          <p:cNvSpPr/>
          <p:nvPr/>
        </p:nvSpPr>
        <p:spPr>
          <a:xfrm>
            <a:off x="6261100" y="10414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21"/>
          <p:cNvSpPr/>
          <p:nvPr/>
        </p:nvSpPr>
        <p:spPr>
          <a:xfrm>
            <a:off x="6451600" y="876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21"/>
          <p:cNvSpPr/>
          <p:nvPr/>
        </p:nvSpPr>
        <p:spPr>
          <a:xfrm>
            <a:off x="4775200" y="4129150"/>
            <a:ext cx="1193800" cy="5207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lgfile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21"/>
          <p:cNvSpPr/>
          <p:nvPr/>
        </p:nvSpPr>
        <p:spPr>
          <a:xfrm rot="7785087">
            <a:off x="5699953" y="3049929"/>
            <a:ext cx="1682740" cy="55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C1AC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21"/>
          <p:cNvSpPr/>
          <p:nvPr/>
        </p:nvSpPr>
        <p:spPr>
          <a:xfrm>
            <a:off x="7391400" y="2260600"/>
            <a:ext cx="1193800" cy="5207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lgfile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21"/>
          <p:cNvSpPr txBox="1"/>
          <p:nvPr/>
        </p:nvSpPr>
        <p:spPr>
          <a:xfrm>
            <a:off x="5905500" y="2273300"/>
            <a:ext cx="158070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</p:txBody>
      </p:sp>
      <p:sp>
        <p:nvSpPr>
          <p:cNvPr id="363" name="Google Shape;363;p21"/>
          <p:cNvSpPr txBox="1"/>
          <p:nvPr/>
        </p:nvSpPr>
        <p:spPr>
          <a:xfrm>
            <a:off x="6705600" y="3251200"/>
            <a:ext cx="24384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100FE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  <a:t>2. Executable copies the file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StashCache</a:t>
            </a:r>
            <a:endParaRPr/>
          </a:p>
        </p:txBody>
      </p:sp>
      <p:sp>
        <p:nvSpPr>
          <p:cNvPr id="75" name="Google Shape;75;p2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77724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Lots of experiments also use StashCache</a:t>
            </a:r>
            <a:endParaRPr/>
          </a:p>
        </p:txBody>
      </p:sp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77" name="Google Shape;7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08839" y="1962610"/>
            <a:ext cx="6303946" cy="3180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2"/>
          <p:cNvSpPr txBox="1"/>
          <p:nvPr/>
        </p:nvSpPr>
        <p:spPr>
          <a:xfrm>
            <a:off x="3746500" y="1676400"/>
            <a:ext cx="16889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22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Separate shared FS - Output</a:t>
            </a:r>
            <a:endParaRPr/>
          </a:p>
        </p:txBody>
      </p:sp>
      <p:sp>
        <p:nvSpPr>
          <p:cNvPr id="371" name="Google Shape;371;p22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22"/>
          <p:cNvSpPr/>
          <p:nvPr/>
        </p:nvSpPr>
        <p:spPr>
          <a:xfrm>
            <a:off x="1587500" y="13970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22"/>
          <p:cNvSpPr/>
          <p:nvPr/>
        </p:nvSpPr>
        <p:spPr>
          <a:xfrm>
            <a:off x="5918200" y="1384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22"/>
          <p:cNvSpPr/>
          <p:nvPr/>
        </p:nvSpPr>
        <p:spPr>
          <a:xfrm>
            <a:off x="1333500" y="3822700"/>
            <a:ext cx="6489700" cy="1016000"/>
          </a:xfrm>
          <a:prstGeom prst="rect">
            <a:avLst/>
          </a:prstGeom>
          <a:solidFill>
            <a:srgbClr val="FFEE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Separate FS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/path/to/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lgfile</a:t>
            </a:r>
            <a:endParaRPr sz="2000" b="0" i="0" u="none" strike="noStrike" cap="none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375" name="Google Shape;375;p22"/>
          <p:cNvCxnSpPr>
            <a:stCxn id="374" idx="0"/>
          </p:cNvCxnSpPr>
          <p:nvPr/>
        </p:nvCxnSpPr>
        <p:spPr>
          <a:xfrm rot="10800000">
            <a:off x="3213050" y="2235100"/>
            <a:ext cx="1365300" cy="15876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376" name="Google Shape;376;p22"/>
          <p:cNvCxnSpPr>
            <a:stCxn id="374" idx="0"/>
          </p:cNvCxnSpPr>
          <p:nvPr/>
        </p:nvCxnSpPr>
        <p:spPr>
          <a:xfrm rot="10800000" flipH="1">
            <a:off x="4578350" y="2260600"/>
            <a:ext cx="1339800" cy="15621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77" name="Google Shape;377;p22"/>
          <p:cNvSpPr/>
          <p:nvPr/>
        </p:nvSpPr>
        <p:spPr>
          <a:xfrm>
            <a:off x="6070600" y="12446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22"/>
          <p:cNvSpPr/>
          <p:nvPr/>
        </p:nvSpPr>
        <p:spPr>
          <a:xfrm>
            <a:off x="6261100" y="10414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22"/>
          <p:cNvSpPr/>
          <p:nvPr/>
        </p:nvSpPr>
        <p:spPr>
          <a:xfrm>
            <a:off x="6451600" y="876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22"/>
          <p:cNvSpPr/>
          <p:nvPr/>
        </p:nvSpPr>
        <p:spPr>
          <a:xfrm>
            <a:off x="4775200" y="4141025"/>
            <a:ext cx="1193800" cy="5207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lgfile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22"/>
          <p:cNvSpPr/>
          <p:nvPr/>
        </p:nvSpPr>
        <p:spPr>
          <a:xfrm rot="10800000">
            <a:off x="3111500" y="18923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22"/>
          <p:cNvSpPr txBox="1"/>
          <p:nvPr/>
        </p:nvSpPr>
        <p:spPr>
          <a:xfrm>
            <a:off x="5905500" y="2273300"/>
            <a:ext cx="158070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</p:txBody>
      </p:sp>
      <p:sp>
        <p:nvSpPr>
          <p:cNvPr id="383" name="Google Shape;383;p22"/>
          <p:cNvSpPr txBox="1"/>
          <p:nvPr/>
        </p:nvSpPr>
        <p:spPr>
          <a:xfrm>
            <a:off x="6299200" y="2959100"/>
            <a:ext cx="2438400" cy="120032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100FE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  <a:t>3. Executable removes the file in the exec dir</a:t>
            </a:r>
            <a:endParaRPr sz="2400" b="0" i="0" u="none" strike="noStrike" cap="none">
              <a:solidFill>
                <a:srgbClr val="0100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22"/>
          <p:cNvSpPr/>
          <p:nvPr/>
        </p:nvSpPr>
        <p:spPr>
          <a:xfrm>
            <a:off x="7289800" y="2286000"/>
            <a:ext cx="939800" cy="444500"/>
          </a:xfrm>
          <a:prstGeom prst="mathMultiply">
            <a:avLst>
              <a:gd name="adj1" fmla="val 23520"/>
            </a:avLst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3"/>
          <p:cNvSpPr txBox="1"/>
          <p:nvPr/>
        </p:nvSpPr>
        <p:spPr>
          <a:xfrm>
            <a:off x="3746500" y="1676400"/>
            <a:ext cx="16889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23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Helvetica Neue"/>
                <a:ea typeface="Helvetica Neue"/>
                <a:cs typeface="Helvetica Neue"/>
                <a:sym typeface="Helvetica Neue"/>
              </a:rPr>
              <a:t>At UW-Madison (Ex. 3.1-3.2)</a:t>
            </a:r>
            <a:endParaRPr dirty="0"/>
          </a:p>
        </p:txBody>
      </p:sp>
      <p:sp>
        <p:nvSpPr>
          <p:cNvPr id="392" name="Google Shape;392;p23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23"/>
          <p:cNvSpPr/>
          <p:nvPr/>
        </p:nvSpPr>
        <p:spPr>
          <a:xfrm>
            <a:off x="1587500" y="13970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23"/>
          <p:cNvSpPr/>
          <p:nvPr/>
        </p:nvSpPr>
        <p:spPr>
          <a:xfrm>
            <a:off x="5918200" y="1384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23"/>
          <p:cNvSpPr/>
          <p:nvPr/>
        </p:nvSpPr>
        <p:spPr>
          <a:xfrm>
            <a:off x="1333500" y="3822700"/>
            <a:ext cx="6489700" cy="1016000"/>
          </a:xfrm>
          <a:prstGeom prst="rect">
            <a:avLst/>
          </a:prstGeom>
          <a:solidFill>
            <a:srgbClr val="FFEE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Separate FS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nsolas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mnt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gluster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en-US" sz="2000" b="1" i="0" u="sng" strike="noStrike" cap="none" dirty="0">
                <a:solidFill>
                  <a:schemeClr val="accent1"/>
                </a:solidFill>
                <a:latin typeface="Consolas"/>
                <a:ea typeface="Consolas"/>
                <a:cs typeface="Consolas"/>
                <a:sym typeface="Consolas"/>
              </a:rPr>
              <a:t>user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lgfile</a:t>
            </a:r>
            <a:endParaRPr sz="2000" b="1" i="0" u="none" strike="noStrike" cap="none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396" name="Google Shape;396;p23"/>
          <p:cNvCxnSpPr>
            <a:stCxn id="395" idx="0"/>
          </p:cNvCxnSpPr>
          <p:nvPr/>
        </p:nvCxnSpPr>
        <p:spPr>
          <a:xfrm rot="10800000">
            <a:off x="3213050" y="2235100"/>
            <a:ext cx="1365300" cy="15876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397" name="Google Shape;397;p23"/>
          <p:cNvCxnSpPr>
            <a:stCxn id="395" idx="0"/>
          </p:cNvCxnSpPr>
          <p:nvPr/>
        </p:nvCxnSpPr>
        <p:spPr>
          <a:xfrm rot="10800000" flipH="1">
            <a:off x="4578350" y="2260600"/>
            <a:ext cx="1339800" cy="156210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98" name="Google Shape;398;p23"/>
          <p:cNvSpPr/>
          <p:nvPr/>
        </p:nvSpPr>
        <p:spPr>
          <a:xfrm>
            <a:off x="6070600" y="12446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23"/>
          <p:cNvSpPr/>
          <p:nvPr/>
        </p:nvSpPr>
        <p:spPr>
          <a:xfrm>
            <a:off x="6261100" y="10414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23"/>
          <p:cNvSpPr/>
          <p:nvPr/>
        </p:nvSpPr>
        <p:spPr>
          <a:xfrm>
            <a:off x="6451600" y="876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23"/>
          <p:cNvSpPr/>
          <p:nvPr/>
        </p:nvSpPr>
        <p:spPr>
          <a:xfrm>
            <a:off x="5384800" y="4165600"/>
            <a:ext cx="1193800" cy="5207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lgfile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23"/>
          <p:cNvSpPr/>
          <p:nvPr/>
        </p:nvSpPr>
        <p:spPr>
          <a:xfrm rot="7785087">
            <a:off x="5699953" y="3049929"/>
            <a:ext cx="1682740" cy="55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C1AC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23"/>
          <p:cNvSpPr/>
          <p:nvPr/>
        </p:nvSpPr>
        <p:spPr>
          <a:xfrm>
            <a:off x="3124200" y="13716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23"/>
          <p:cNvSpPr/>
          <p:nvPr/>
        </p:nvSpPr>
        <p:spPr>
          <a:xfrm rot="10800000">
            <a:off x="3111500" y="18923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23"/>
          <p:cNvSpPr txBox="1"/>
          <p:nvPr/>
        </p:nvSpPr>
        <p:spPr>
          <a:xfrm>
            <a:off x="5905500" y="2273300"/>
            <a:ext cx="158070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</p:txBody>
      </p:sp>
      <p:sp>
        <p:nvSpPr>
          <p:cNvPr id="406" name="Google Shape;406;p23"/>
          <p:cNvSpPr/>
          <p:nvPr/>
        </p:nvSpPr>
        <p:spPr>
          <a:xfrm rot="2737907">
            <a:off x="1308100" y="2933700"/>
            <a:ext cx="2197100" cy="55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C1AC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23"/>
          <p:cNvSpPr txBox="1"/>
          <p:nvPr/>
        </p:nvSpPr>
        <p:spPr>
          <a:xfrm>
            <a:off x="152400" y="1016000"/>
            <a:ext cx="259600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learn.chtc.wisc.edu</a:t>
            </a:r>
            <a:endParaRPr sz="1800" b="0" i="0" u="none" strike="noStrike" cap="none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24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Shared FS Configurations</a:t>
            </a:r>
            <a:endParaRPr/>
          </a:p>
        </p:txBody>
      </p:sp>
      <p:sp>
        <p:nvSpPr>
          <p:cNvPr id="413" name="Google Shape;413;p24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2400"/>
              <a:buFont typeface="Poppins"/>
              <a:buAutoNum type="arabicPeriod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Submit directories </a:t>
            </a:r>
            <a:r>
              <a:rPr lang="en-US" sz="2400" i="1">
                <a:latin typeface="Arial"/>
                <a:ea typeface="Arial"/>
                <a:cs typeface="Arial"/>
                <a:sym typeface="Arial"/>
              </a:rPr>
              <a:t>WITHIN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 the shared filesystem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857250" lvl="1" indent="-45720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most campus clusters</a:t>
            </a:r>
            <a:endParaRPr/>
          </a:p>
          <a:p>
            <a:pPr marL="857250" lvl="1" indent="-45720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limits HTC capabilities!!</a:t>
            </a:r>
            <a:endParaRPr/>
          </a:p>
          <a:p>
            <a:pPr marL="457200" lvl="0" indent="-457200" algn="l" rtl="0">
              <a:spcBef>
                <a:spcPts val="480"/>
              </a:spcBef>
              <a:spcAft>
                <a:spcPts val="0"/>
              </a:spcAft>
              <a:buSzPts val="2400"/>
              <a:buFont typeface="Poppins"/>
              <a:buAutoNum type="arabicPeriod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Shared filesystem separate from local submission directories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supplement local HTC systems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treated more as a repository for VERY large data (&gt;GBs)</a:t>
            </a:r>
            <a:endParaRPr/>
          </a:p>
          <a:p>
            <a:pPr marL="457200" lvl="0" indent="-457200" algn="l" rtl="0">
              <a:spcBef>
                <a:spcPts val="480"/>
              </a:spcBef>
              <a:spcAft>
                <a:spcPts val="0"/>
              </a:spcAft>
              <a:buSzPts val="2400"/>
              <a:buFont typeface="Poppins"/>
              <a:buAutoNum type="arabicPeriod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Read-only (input-only) shared filesystem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Treated as a repository for VERY large input, only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24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25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1786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Large input in HTC and OSG</a:t>
            </a:r>
            <a:endParaRPr/>
          </a:p>
        </p:txBody>
      </p:sp>
      <p:sp>
        <p:nvSpPr>
          <p:cNvPr id="420" name="Google Shape;420;p25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21" name="Google Shape;421;p25"/>
          <p:cNvGraphicFramePr/>
          <p:nvPr>
            <p:extLst>
              <p:ext uri="{D42A27DB-BD31-4B8C-83A1-F6EECF244321}">
                <p14:modId xmlns:p14="http://schemas.microsoft.com/office/powerpoint/2010/main" val="401992385"/>
              </p:ext>
            </p:extLst>
          </p:nvPr>
        </p:nvGraphicFramePr>
        <p:xfrm>
          <a:off x="495300" y="2266950"/>
          <a:ext cx="8166100" cy="2763580"/>
        </p:xfrm>
        <a:graphic>
          <a:graphicData uri="http://schemas.openxmlformats.org/drawingml/2006/table">
            <a:tbl>
              <a:tblPr firstRow="1" bandRow="1">
                <a:noFill/>
                <a:tableStyleId>{A405C824-159B-4E7A-BF7E-DC8AD3C784A3}</a:tableStyleId>
              </a:tblPr>
              <a:tblGrid>
                <a:gridCol w="245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file size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method of delivery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words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within executable or arguments?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tiny – 10MB per file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HTCondor file transfer (up to 1GB total per-job)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10MB – 1GB, shared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download from web proxy (network-accessible server)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1GB </a:t>
                      </a:r>
                      <a:r>
                        <a:rPr lang="en-US" sz="1800"/>
                        <a:t>- 20GB</a:t>
                      </a:r>
                      <a:r>
                        <a:rPr lang="en-US" sz="1800" dirty="0"/>
                        <a:t>, unique or shared file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StashCache (regional replication)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/>
                        <a:t>20 GB – TBs, unique or shared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/>
                        <a:t>shared file system (local copy, local execute servers)</a:t>
                      </a:r>
                      <a:endParaRPr sz="1800" b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22" name="Google Shape;422;p25"/>
          <p:cNvSpPr/>
          <p:nvPr/>
        </p:nvSpPr>
        <p:spPr>
          <a:xfrm>
            <a:off x="5359400" y="114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25"/>
          <p:cNvSpPr/>
          <p:nvPr/>
        </p:nvSpPr>
        <p:spPr>
          <a:xfrm>
            <a:off x="2552700" y="1104900"/>
            <a:ext cx="2679700" cy="850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6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Output for HTC and OSG</a:t>
            </a:r>
            <a:endParaRPr/>
          </a:p>
        </p:txBody>
      </p:sp>
      <p:sp>
        <p:nvSpPr>
          <p:cNvPr id="429" name="Google Shape;429;p26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26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31" name="Google Shape;431;p26"/>
          <p:cNvGraphicFramePr/>
          <p:nvPr/>
        </p:nvGraphicFramePr>
        <p:xfrm>
          <a:off x="495300" y="2368550"/>
          <a:ext cx="8166100" cy="1483400"/>
        </p:xfrm>
        <a:graphic>
          <a:graphicData uri="http://schemas.openxmlformats.org/drawingml/2006/table">
            <a:tbl>
              <a:tblPr firstRow="1" bandRow="1">
                <a:noFill/>
                <a:tableStyleId>{A405C824-159B-4E7A-BF7E-DC8AD3C784A3}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file size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method of delivery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trike="sngStrike"/>
                        <a:t>words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trike="sngStrike"/>
                        <a:t>within executable or arguments?</a:t>
                      </a:r>
                      <a:endParaRPr sz="1800" strike="sngStrik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tiny – </a:t>
                      </a:r>
                      <a:r>
                        <a:rPr lang="en-US" sz="1800" b="0" u="sng"/>
                        <a:t>1GB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HTCondor file transfer (up to 1 GB total per-job)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/>
                        <a:t>1GB+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/>
                        <a:t>shared file system (local execute servers)</a:t>
                      </a:r>
                      <a:endParaRPr sz="18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2" name="Google Shape;432;p26"/>
          <p:cNvSpPr/>
          <p:nvPr/>
        </p:nvSpPr>
        <p:spPr>
          <a:xfrm>
            <a:off x="5359400" y="114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26"/>
          <p:cNvSpPr/>
          <p:nvPr/>
        </p:nvSpPr>
        <p:spPr>
          <a:xfrm rot="10800000">
            <a:off x="2552700" y="1104900"/>
            <a:ext cx="2679700" cy="850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7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Review</a:t>
            </a:r>
            <a:endParaRPr/>
          </a:p>
        </p:txBody>
      </p:sp>
      <p:sp>
        <p:nvSpPr>
          <p:cNvPr id="439" name="Google Shape;439;p27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40" name="Google Shape;440;p27"/>
          <p:cNvGraphicFramePr/>
          <p:nvPr>
            <p:extLst>
              <p:ext uri="{D42A27DB-BD31-4B8C-83A1-F6EECF244321}">
                <p14:modId xmlns:p14="http://schemas.microsoft.com/office/powerpoint/2010/main" val="1194240293"/>
              </p:ext>
            </p:extLst>
          </p:nvPr>
        </p:nvGraphicFramePr>
        <p:xfrm>
          <a:off x="393700" y="908050"/>
          <a:ext cx="8343900" cy="3994125"/>
        </p:xfrm>
        <a:graphic>
          <a:graphicData uri="http://schemas.openxmlformats.org/drawingml/2006/table">
            <a:tbl>
              <a:tblPr firstRow="1" bandRow="1">
                <a:noFill/>
                <a:tableStyleId>{70AF8D28-10CF-4D7F-BC5B-33E049B8F0AD}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Option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Input or Output?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File size limits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Placing files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In-job file movement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Accessibility?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HTCondor file transfer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Both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100 MB/file (in), 1 GB/file (out); 1 GB/tot (either)</a:t>
                      </a: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via HTCondor submit node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via HTCondor submit file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anywhere HTCondor jobs can run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Web proxy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Shared input only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1 GB/file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specific to VO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HTTP download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anywhere, by anyone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StashCache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Shared and unique input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20 GB/file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(will increase!)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via OSG Connect submit server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/>
                        <a:t>via </a:t>
                      </a:r>
                      <a:r>
                        <a:rPr lang="en-US" sz="14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stashcp </a:t>
                      </a:r>
                      <a:r>
                        <a:rPr lang="en-US" sz="1400"/>
                        <a:t>command (and module)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/>
                        <a:t>OSG-wide (90% of sites), by anyone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Shared filesystem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Input, likely output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TBs (may vary)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via mount location (may vary)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use directly, or copy into/out of execute dir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local cluster, only by YOU (usually)</a:t>
                      </a: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28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Exercises</a:t>
            </a:r>
            <a:endParaRPr/>
          </a:p>
        </p:txBody>
      </p:sp>
      <p:sp>
        <p:nvSpPr>
          <p:cNvPr id="446" name="Google Shape;446;p28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77724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3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.1  Shared Filesystem for Large Input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3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.2  Shared Filesystem for Large Output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28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29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Questions?</a:t>
            </a:r>
            <a:endParaRPr/>
          </a:p>
        </p:txBody>
      </p:sp>
      <p:sp>
        <p:nvSpPr>
          <p:cNvPr id="454" name="Google Shape;454;p29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77724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Next: Exercises </a:t>
            </a:r>
            <a:r>
              <a:rPr lang="en-US"/>
              <a:t>3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.1-</a:t>
            </a:r>
            <a:r>
              <a:rPr lang="en-US"/>
              <a:t>3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.2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Later</a:t>
            </a:r>
            <a:r>
              <a:rPr lang="en-US"/>
              <a:t>: Job workflows</a:t>
            </a:r>
            <a:endParaRPr/>
          </a:p>
        </p:txBody>
      </p:sp>
      <p:sp>
        <p:nvSpPr>
          <p:cNvPr id="455" name="Google Shape;455;p29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27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Per-job transfer limits</a:t>
            </a:r>
            <a:endParaRPr/>
          </a:p>
        </p:txBody>
      </p:sp>
      <p:sp>
        <p:nvSpPr>
          <p:cNvPr id="124" name="Google Shape;124;p6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"/>
          <p:cNvSpPr/>
          <p:nvPr/>
        </p:nvSpPr>
        <p:spPr>
          <a:xfrm>
            <a:off x="1358900" y="24257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6"/>
          <p:cNvSpPr/>
          <p:nvPr/>
        </p:nvSpPr>
        <p:spPr>
          <a:xfrm>
            <a:off x="5689600" y="241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6"/>
          <p:cNvSpPr/>
          <p:nvPr/>
        </p:nvSpPr>
        <p:spPr>
          <a:xfrm>
            <a:off x="2882900" y="19050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"/>
          <p:cNvSpPr/>
          <p:nvPr/>
        </p:nvSpPr>
        <p:spPr>
          <a:xfrm rot="10800000">
            <a:off x="2870200" y="32766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6"/>
          <p:cNvSpPr txBox="1"/>
          <p:nvPr/>
        </p:nvSpPr>
        <p:spPr>
          <a:xfrm>
            <a:off x="3581400" y="2489200"/>
            <a:ext cx="16889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6"/>
          <p:cNvSpPr txBox="1"/>
          <p:nvPr/>
        </p:nvSpPr>
        <p:spPr>
          <a:xfrm>
            <a:off x="1371600" y="3276600"/>
            <a:ext cx="1580706" cy="1366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submit file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dir/ 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  <p:sp>
        <p:nvSpPr>
          <p:cNvPr id="131" name="Google Shape;131;p6"/>
          <p:cNvSpPr txBox="1"/>
          <p:nvPr/>
        </p:nvSpPr>
        <p:spPr>
          <a:xfrm>
            <a:off x="5740400" y="3251200"/>
            <a:ext cx="1580706" cy="1366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  <p:sp>
        <p:nvSpPr>
          <p:cNvPr id="132" name="Google Shape;132;p6"/>
          <p:cNvSpPr/>
          <p:nvPr/>
        </p:nvSpPr>
        <p:spPr>
          <a:xfrm>
            <a:off x="5880100" y="22225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6"/>
          <p:cNvSpPr/>
          <p:nvPr/>
        </p:nvSpPr>
        <p:spPr>
          <a:xfrm>
            <a:off x="6070600" y="2019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6"/>
          <p:cNvSpPr/>
          <p:nvPr/>
        </p:nvSpPr>
        <p:spPr>
          <a:xfrm>
            <a:off x="6261100" y="18542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"/>
          <p:cNvSpPr/>
          <p:nvPr/>
        </p:nvSpPr>
        <p:spPr>
          <a:xfrm>
            <a:off x="3048000" y="17018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6"/>
          <p:cNvSpPr/>
          <p:nvPr/>
        </p:nvSpPr>
        <p:spPr>
          <a:xfrm rot="10800000">
            <a:off x="3035300" y="30988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6"/>
          <p:cNvSpPr/>
          <p:nvPr/>
        </p:nvSpPr>
        <p:spPr>
          <a:xfrm>
            <a:off x="3251200" y="15240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"/>
          <p:cNvSpPr/>
          <p:nvPr/>
        </p:nvSpPr>
        <p:spPr>
          <a:xfrm rot="10800000">
            <a:off x="3213100" y="29337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3429000" y="13589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6"/>
          <p:cNvSpPr/>
          <p:nvPr/>
        </p:nvSpPr>
        <p:spPr>
          <a:xfrm rot="10800000">
            <a:off x="3390900" y="2768601"/>
            <a:ext cx="2933700" cy="520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6"/>
          <p:cNvSpPr/>
          <p:nvPr/>
        </p:nvSpPr>
        <p:spPr>
          <a:xfrm>
            <a:off x="3443842" y="1206500"/>
            <a:ext cx="2541321" cy="1240940"/>
          </a:xfrm>
          <a:prstGeom prst="ellipse">
            <a:avLst/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0FE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  <a:t>&lt;100MB/file,</a:t>
            </a:r>
            <a:br>
              <a:rPr lang="en-US" sz="2400" b="1" i="0" u="none" strike="noStrike" cap="none" dirty="0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1" i="0" u="none" strike="noStrike" cap="none" dirty="0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  <a:t>1GB total</a:t>
            </a:r>
            <a:endParaRPr sz="2400" b="1" i="0" u="none" strike="noStrike" cap="none" dirty="0">
              <a:solidFill>
                <a:srgbClr val="0100F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"/>
          <p:cNvSpPr/>
          <p:nvPr/>
        </p:nvSpPr>
        <p:spPr>
          <a:xfrm>
            <a:off x="3213100" y="2981996"/>
            <a:ext cx="2298700" cy="1031204"/>
          </a:xfrm>
          <a:prstGeom prst="ellipse">
            <a:avLst/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0FE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100FE"/>
                </a:solidFill>
                <a:latin typeface="Arial"/>
                <a:ea typeface="Arial"/>
                <a:cs typeface="Arial"/>
                <a:sym typeface="Arial"/>
              </a:rPr>
              <a:t>&lt;1GB total</a:t>
            </a:r>
            <a:endParaRPr sz="2400" b="1" i="0" u="none" strike="noStrike" cap="none" dirty="0">
              <a:solidFill>
                <a:srgbClr val="0100F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Transfers</a:t>
            </a:r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pic>
        <p:nvPicPr>
          <p:cNvPr id="108" name="Google Shape;10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4068" y="2099563"/>
            <a:ext cx="6476214" cy="78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5"/>
          <p:cNvSpPr txBox="1"/>
          <p:nvPr/>
        </p:nvSpPr>
        <p:spPr>
          <a:xfrm>
            <a:off x="755830" y="3035186"/>
            <a:ext cx="1895776" cy="9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File Transfer</a:t>
            </a:r>
            <a:endParaRPr/>
          </a:p>
        </p:txBody>
      </p:sp>
      <p:sp>
        <p:nvSpPr>
          <p:cNvPr id="110" name="Google Shape;110;p5"/>
          <p:cNvSpPr txBox="1"/>
          <p:nvPr/>
        </p:nvSpPr>
        <p:spPr>
          <a:xfrm>
            <a:off x="3014737" y="3035185"/>
            <a:ext cx="1212191" cy="9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</a:t>
            </a:r>
            <a:endParaRPr/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Proxies</a:t>
            </a:r>
            <a:endParaRPr/>
          </a:p>
        </p:txBody>
      </p:sp>
      <p:sp>
        <p:nvSpPr>
          <p:cNvPr id="111" name="Google Shape;111;p5"/>
          <p:cNvSpPr txBox="1"/>
          <p:nvPr/>
        </p:nvSpPr>
        <p:spPr>
          <a:xfrm>
            <a:off x="4590059" y="3035185"/>
            <a:ext cx="186301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StashCache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2" name="Google Shape;112;p5"/>
          <p:cNvCxnSpPr>
            <a:cxnSpLocks/>
          </p:cNvCxnSpPr>
          <p:nvPr/>
        </p:nvCxnSpPr>
        <p:spPr>
          <a:xfrm>
            <a:off x="1484416" y="1736565"/>
            <a:ext cx="6455865" cy="0"/>
          </a:xfrm>
          <a:prstGeom prst="straightConnector1">
            <a:avLst/>
          </a:prstGeom>
          <a:noFill/>
          <a:ln w="762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3" name="Google Shape;113;p5"/>
          <p:cNvSpPr txBox="1"/>
          <p:nvPr/>
        </p:nvSpPr>
        <p:spPr>
          <a:xfrm>
            <a:off x="3277590" y="1225567"/>
            <a:ext cx="228006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Planning</a:t>
            </a:r>
            <a:endParaRPr dirty="0"/>
          </a:p>
        </p:txBody>
      </p:sp>
      <p:sp>
        <p:nvSpPr>
          <p:cNvPr id="114" name="Google Shape;114;p5"/>
          <p:cNvSpPr txBox="1"/>
          <p:nvPr/>
        </p:nvSpPr>
        <p:spPr>
          <a:xfrm>
            <a:off x="7091331" y="3035184"/>
            <a:ext cx="1263487" cy="9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Owned</a:t>
            </a:r>
            <a:endParaRPr/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Storage</a:t>
            </a:r>
            <a:endParaRPr/>
          </a:p>
        </p:txBody>
      </p:sp>
      <p:cxnSp>
        <p:nvCxnSpPr>
          <p:cNvPr id="115" name="Google Shape;115;p5"/>
          <p:cNvCxnSpPr>
            <a:stCxn id="109" idx="0"/>
          </p:cNvCxnSpPr>
          <p:nvPr/>
        </p:nvCxnSpPr>
        <p:spPr>
          <a:xfrm rot="10800000">
            <a:off x="1703718" y="2530286"/>
            <a:ext cx="0" cy="504900"/>
          </a:xfrm>
          <a:prstGeom prst="straightConnector1">
            <a:avLst/>
          </a:prstGeom>
          <a:noFill/>
          <a:ln w="381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16" name="Google Shape;116;p5"/>
          <p:cNvCxnSpPr/>
          <p:nvPr/>
        </p:nvCxnSpPr>
        <p:spPr>
          <a:xfrm rot="10800000">
            <a:off x="3620832" y="2678464"/>
            <a:ext cx="0" cy="338200"/>
          </a:xfrm>
          <a:prstGeom prst="straightConnector1">
            <a:avLst/>
          </a:prstGeom>
          <a:noFill/>
          <a:ln w="381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17" name="Google Shape;117;p5"/>
          <p:cNvCxnSpPr/>
          <p:nvPr/>
        </p:nvCxnSpPr>
        <p:spPr>
          <a:xfrm rot="10800000">
            <a:off x="5521564" y="2782671"/>
            <a:ext cx="0" cy="298729"/>
          </a:xfrm>
          <a:prstGeom prst="straightConnector1">
            <a:avLst/>
          </a:prstGeom>
          <a:noFill/>
          <a:ln w="381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18" name="Google Shape;118;p5"/>
          <p:cNvCxnSpPr/>
          <p:nvPr/>
        </p:nvCxnSpPr>
        <p:spPr>
          <a:xfrm rot="10800000">
            <a:off x="7723074" y="2882788"/>
            <a:ext cx="3042" cy="198612"/>
          </a:xfrm>
          <a:prstGeom prst="straightConnector1">
            <a:avLst/>
          </a:prstGeom>
          <a:noFill/>
          <a:ln w="381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What’s Different for Output?</a:t>
            </a:r>
            <a:endParaRPr/>
          </a:p>
        </p:txBody>
      </p:sp>
      <p:sp>
        <p:nvSpPr>
          <p:cNvPr id="148" name="Google Shape;148;p7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always unique (right?), so caching won’t help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files not associated with your local username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SzPts val="2400"/>
              <a:buChar char="−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security barriers outside of local context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security issues with world-writability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SzPts val="2400"/>
              <a:buChar char="−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(versus okay world-readability for input)</a:t>
            </a:r>
            <a:endParaRPr dirty="0"/>
          </a:p>
        </p:txBody>
      </p:sp>
      <p:sp>
        <p:nvSpPr>
          <p:cNvPr id="149" name="Google Shape;149;p7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Output</a:t>
            </a:r>
            <a:endParaRPr/>
          </a:p>
        </p:txBody>
      </p:sp>
      <p:sp>
        <p:nvSpPr>
          <p:cNvPr id="155" name="Google Shape;155;p8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pic>
        <p:nvPicPr>
          <p:cNvPr id="156" name="Google Shape;15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4068" y="2099563"/>
            <a:ext cx="6476214" cy="78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8"/>
          <p:cNvSpPr txBox="1"/>
          <p:nvPr/>
        </p:nvSpPr>
        <p:spPr>
          <a:xfrm>
            <a:off x="755830" y="3035186"/>
            <a:ext cx="1895776" cy="9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File Transfer</a:t>
            </a:r>
            <a:endParaRPr/>
          </a:p>
        </p:txBody>
      </p:sp>
      <p:sp>
        <p:nvSpPr>
          <p:cNvPr id="158" name="Google Shape;158;p8"/>
          <p:cNvSpPr txBox="1"/>
          <p:nvPr/>
        </p:nvSpPr>
        <p:spPr>
          <a:xfrm>
            <a:off x="3624093" y="3081400"/>
            <a:ext cx="1863010" cy="9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B2B2B2"/>
                </a:solidFill>
                <a:latin typeface="Arial"/>
                <a:ea typeface="Arial"/>
                <a:cs typeface="Arial"/>
                <a:sym typeface="Arial"/>
              </a:rPr>
              <a:t>Writeable</a:t>
            </a:r>
            <a:endParaRPr/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B2B2B2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B2B2B2"/>
                </a:solidFill>
                <a:latin typeface="Arial"/>
                <a:ea typeface="Arial"/>
                <a:cs typeface="Arial"/>
                <a:sym typeface="Arial"/>
              </a:rPr>
              <a:t>StashCache</a:t>
            </a:r>
            <a:endParaRPr sz="2400" b="0" i="0" u="none" strike="noStrike" cap="none">
              <a:solidFill>
                <a:srgbClr val="B2B2B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9" name="Google Shape;159;p8"/>
          <p:cNvCxnSpPr/>
          <p:nvPr/>
        </p:nvCxnSpPr>
        <p:spPr>
          <a:xfrm>
            <a:off x="1335916" y="1736565"/>
            <a:ext cx="6604365" cy="0"/>
          </a:xfrm>
          <a:prstGeom prst="straightConnector1">
            <a:avLst/>
          </a:prstGeom>
          <a:noFill/>
          <a:ln w="762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60" name="Google Shape;160;p8"/>
          <p:cNvSpPr txBox="1"/>
          <p:nvPr/>
        </p:nvSpPr>
        <p:spPr>
          <a:xfrm>
            <a:off x="3415648" y="1225567"/>
            <a:ext cx="162256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Data</a:t>
            </a:r>
            <a:endParaRPr/>
          </a:p>
        </p:txBody>
      </p:sp>
      <p:sp>
        <p:nvSpPr>
          <p:cNvPr id="161" name="Google Shape;161;p8"/>
          <p:cNvSpPr txBox="1"/>
          <p:nvPr/>
        </p:nvSpPr>
        <p:spPr>
          <a:xfrm>
            <a:off x="7091331" y="3035184"/>
            <a:ext cx="1263487" cy="9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Owned</a:t>
            </a:r>
            <a:endParaRPr/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Storage</a:t>
            </a:r>
            <a:endParaRPr/>
          </a:p>
        </p:txBody>
      </p:sp>
      <p:cxnSp>
        <p:nvCxnSpPr>
          <p:cNvPr id="162" name="Google Shape;162;p8"/>
          <p:cNvCxnSpPr>
            <a:stCxn id="157" idx="0"/>
          </p:cNvCxnSpPr>
          <p:nvPr/>
        </p:nvCxnSpPr>
        <p:spPr>
          <a:xfrm rot="10800000">
            <a:off x="1703718" y="2530286"/>
            <a:ext cx="0" cy="504900"/>
          </a:xfrm>
          <a:prstGeom prst="straightConnector1">
            <a:avLst/>
          </a:prstGeom>
          <a:noFill/>
          <a:ln w="381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63" name="Google Shape;163;p8"/>
          <p:cNvCxnSpPr/>
          <p:nvPr/>
        </p:nvCxnSpPr>
        <p:spPr>
          <a:xfrm rot="10800000">
            <a:off x="4555597" y="2828886"/>
            <a:ext cx="0" cy="298729"/>
          </a:xfrm>
          <a:prstGeom prst="straightConnector1">
            <a:avLst/>
          </a:prstGeom>
          <a:noFill/>
          <a:ln w="381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64" name="Google Shape;164;p8"/>
          <p:cNvCxnSpPr/>
          <p:nvPr/>
        </p:nvCxnSpPr>
        <p:spPr>
          <a:xfrm rot="10800000">
            <a:off x="7723074" y="2882788"/>
            <a:ext cx="3042" cy="198612"/>
          </a:xfrm>
          <a:prstGeom prst="straightConnector1">
            <a:avLst/>
          </a:prstGeom>
          <a:noFill/>
          <a:ln w="381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Output for HTC and OSG</a:t>
            </a:r>
            <a:endParaRPr/>
          </a:p>
        </p:txBody>
      </p:sp>
      <p:sp>
        <p:nvSpPr>
          <p:cNvPr id="170" name="Google Shape;170;p9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9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2" name="Google Shape;172;p9"/>
          <p:cNvGraphicFramePr/>
          <p:nvPr/>
        </p:nvGraphicFramePr>
        <p:xfrm>
          <a:off x="495300" y="2368550"/>
          <a:ext cx="8166100" cy="1483400"/>
        </p:xfrm>
        <a:graphic>
          <a:graphicData uri="http://schemas.openxmlformats.org/drawingml/2006/table">
            <a:tbl>
              <a:tblPr firstRow="1" bandRow="1">
                <a:noFill/>
                <a:tableStyleId>{A405C824-159B-4E7A-BF7E-DC8AD3C784A3}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file size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method of delivery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trike="sngStrike"/>
                        <a:t>words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trike="sngStrike"/>
                        <a:t>within executable or arguments?</a:t>
                      </a:r>
                      <a:endParaRPr sz="1800" strike="sngStrik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tiny – </a:t>
                      </a:r>
                      <a:r>
                        <a:rPr lang="en-US" sz="1800" b="0" u="sng"/>
                        <a:t>1GB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HTCondor file transfer (up to 1 GB total per-job)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/>
                        <a:t>1GB+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/>
                        <a:t>shared file system (local execute servers)</a:t>
                      </a:r>
                      <a:endParaRPr sz="18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3" name="Google Shape;173;p9"/>
          <p:cNvSpPr/>
          <p:nvPr/>
        </p:nvSpPr>
        <p:spPr>
          <a:xfrm>
            <a:off x="5359400" y="114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9"/>
          <p:cNvSpPr/>
          <p:nvPr/>
        </p:nvSpPr>
        <p:spPr>
          <a:xfrm rot="10800000">
            <a:off x="2552700" y="1104900"/>
            <a:ext cx="2679700" cy="850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1786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Large input in HTC and OSG</a:t>
            </a:r>
            <a:endParaRPr/>
          </a:p>
        </p:txBody>
      </p:sp>
      <p:sp>
        <p:nvSpPr>
          <p:cNvPr id="180" name="Google Shape;180;p10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1" name="Google Shape;181;p10"/>
          <p:cNvGraphicFramePr/>
          <p:nvPr>
            <p:extLst>
              <p:ext uri="{D42A27DB-BD31-4B8C-83A1-F6EECF244321}">
                <p14:modId xmlns:p14="http://schemas.microsoft.com/office/powerpoint/2010/main" val="233613116"/>
              </p:ext>
            </p:extLst>
          </p:nvPr>
        </p:nvGraphicFramePr>
        <p:xfrm>
          <a:off x="495300" y="2266950"/>
          <a:ext cx="8166100" cy="2763580"/>
        </p:xfrm>
        <a:graphic>
          <a:graphicData uri="http://schemas.openxmlformats.org/drawingml/2006/table">
            <a:tbl>
              <a:tblPr firstRow="1" bandRow="1">
                <a:noFill/>
                <a:tableStyleId>{A405C824-159B-4E7A-BF7E-DC8AD3C784A3}</a:tableStyleId>
              </a:tblPr>
              <a:tblGrid>
                <a:gridCol w="245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file size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method of delivery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words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within executable or arguments?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tiny – 10MB per file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HTCondor file transfer (up to 1GB total per-job)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10MB – 1GB, shared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download from web proxy (network-accessible server)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1GB - 20GB, unique or shared file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StashCache (regional replication)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/>
                        <a:t>20 GB – TBs, unique or shared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/>
                        <a:t>shared file system (local copy, local execute servers)</a:t>
                      </a:r>
                      <a:endParaRPr sz="1800" b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2" name="Google Shape;182;p10"/>
          <p:cNvSpPr/>
          <p:nvPr/>
        </p:nvSpPr>
        <p:spPr>
          <a:xfrm>
            <a:off x="5359400" y="114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0"/>
          <p:cNvSpPr/>
          <p:nvPr/>
        </p:nvSpPr>
        <p:spPr>
          <a:xfrm>
            <a:off x="2552700" y="1104900"/>
            <a:ext cx="2679700" cy="850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"/>
          <p:cNvSpPr txBox="1">
            <a:spLocks noGrp="1"/>
          </p:cNvSpPr>
          <p:nvPr>
            <p:ph type="title"/>
          </p:nvPr>
        </p:nvSpPr>
        <p:spPr>
          <a:xfrm>
            <a:off x="1228724" y="85725"/>
            <a:ext cx="72548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(Local) Shared Filesystems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9" name="Google Shape;189;p11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data stored on file servers, but network-mounted to local submit and execute servers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use local user accounts for file permissions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Jobs run as YOU!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2000"/>
              <a:buChar char="−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readable (input) and writable (output, most of the time)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sz="2800" i="1">
                <a:latin typeface="Arial"/>
                <a:ea typeface="Arial"/>
                <a:cs typeface="Arial"/>
                <a:sym typeface="Arial"/>
              </a:rPr>
              <a:t>MOST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 perform better with fewer large files (versus many small files of typical HTC)</a:t>
            </a:r>
            <a:endParaRPr/>
          </a:p>
        </p:txBody>
      </p:sp>
      <p:sp>
        <p:nvSpPr>
          <p:cNvPr id="190" name="Google Shape;190;p11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SG-Summer-School-Template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1113</Words>
  <Application>Microsoft Macintosh PowerPoint</Application>
  <PresentationFormat>On-screen Show (16:9)</PresentationFormat>
  <Paragraphs>337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Consolas</vt:lpstr>
      <vt:lpstr>Helvetica Neue</vt:lpstr>
      <vt:lpstr>Noto Sans Symbols</vt:lpstr>
      <vt:lpstr>Poppins</vt:lpstr>
      <vt:lpstr>Times</vt:lpstr>
      <vt:lpstr>Times New Roman</vt:lpstr>
      <vt:lpstr>OSG-Summer-School-Template</vt:lpstr>
      <vt:lpstr>Large Output and Shared File Systems</vt:lpstr>
      <vt:lpstr>StashCache</vt:lpstr>
      <vt:lpstr>Per-job transfer limits</vt:lpstr>
      <vt:lpstr>Transfers</vt:lpstr>
      <vt:lpstr>What’s Different for Output?</vt:lpstr>
      <vt:lpstr>Output</vt:lpstr>
      <vt:lpstr>Output for HTC and OSG</vt:lpstr>
      <vt:lpstr>Large input in HTC and OSG</vt:lpstr>
      <vt:lpstr>(Local) Shared Filesystems</vt:lpstr>
      <vt:lpstr>Shared FS Technologies</vt:lpstr>
      <vt:lpstr>Shared FS Configurations</vt:lpstr>
      <vt:lpstr>Submit dir within shared FS</vt:lpstr>
      <vt:lpstr>Submit dir within shared FS</vt:lpstr>
      <vt:lpstr>Separate shared FS</vt:lpstr>
      <vt:lpstr>Separate shared FS - Input</vt:lpstr>
      <vt:lpstr>Separate shared FS - Input</vt:lpstr>
      <vt:lpstr>Separate shared FS - Input</vt:lpstr>
      <vt:lpstr>Separate shared FS - Output</vt:lpstr>
      <vt:lpstr>Separate shared FS - Output</vt:lpstr>
      <vt:lpstr>Separate shared FS - Output</vt:lpstr>
      <vt:lpstr>At UW-Madison (Ex. 3.1-3.2)</vt:lpstr>
      <vt:lpstr>Shared FS Configurations</vt:lpstr>
      <vt:lpstr>Large input in HTC and OSG</vt:lpstr>
      <vt:lpstr>Output for HTC and OSG</vt:lpstr>
      <vt:lpstr>Review</vt:lpstr>
      <vt:lpstr>Exercises</vt:lpstr>
      <vt:lpstr>Questions?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Output and Shared File Systems</dc:title>
  <dc:creator>Alain Roy</dc:creator>
  <cp:lastModifiedBy>Lauren Michael</cp:lastModifiedBy>
  <cp:revision>8</cp:revision>
  <cp:lastPrinted>2019-07-18T13:49:33Z</cp:lastPrinted>
  <dcterms:created xsi:type="dcterms:W3CDTF">2010-07-18T15:11:48Z</dcterms:created>
  <dcterms:modified xsi:type="dcterms:W3CDTF">2019-07-18T19:00:14Z</dcterms:modified>
</cp:coreProperties>
</file>