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296400"/>
  <p:embeddedFontLst>
    <p:embeddedFont>
      <p:font typeface="Poppins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3" roundtripDataSignature="AMtx7mjThWLEtlwtsGIAek+1FUjov5+X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057438C-0CFC-4080-BA38-3B85F177179E}">
  <a:tblStyle styleId="{C057438C-0CFC-4080-BA38-3B85F17717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</a:seCell>
    <a:swCell>
      <a:tcTxStyle b="on" i="off">
        <a:font>
          <a:latin typeface="Arial"/>
          <a:ea typeface="Arial"/>
          <a:cs typeface="Arial"/>
        </a:font>
        <a:schemeClr val="dk1"/>
      </a:tcTx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7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4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oppins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Poppins-italic.fntdata"/><Relationship Id="rId14" Type="http://schemas.openxmlformats.org/officeDocument/2006/relationships/slide" Target="slides/slide8.xml"/><Relationship Id="rId36" Type="http://schemas.openxmlformats.org/officeDocument/2006/relationships/font" Target="fonts/Poppins-bold.fntdata"/><Relationship Id="rId17" Type="http://schemas.openxmlformats.org/officeDocument/2006/relationships/slide" Target="slides/slide11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0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1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3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4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7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28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8:notes"/>
          <p:cNvSpPr txBox="1"/>
          <p:nvPr>
            <p:ph idx="12" type="sldNum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3302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sg_logo_4c_white" id="18" name="Google Shape;1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675"/>
            <a:ext cx="1393825" cy="693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" type="subTitle"/>
          </p:nvPr>
        </p:nvSpPr>
        <p:spPr>
          <a:xfrm>
            <a:off x="647700" y="2914650"/>
            <a:ext cx="8128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" type="body"/>
          </p:nvPr>
        </p:nvSpPr>
        <p:spPr>
          <a:xfrm rot="5400000">
            <a:off x="2903538" y="-1128713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title"/>
          </p:nvPr>
        </p:nvSpPr>
        <p:spPr>
          <a:xfrm rot="5400000">
            <a:off x="5360988" y="1328737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 rot="5400000">
            <a:off x="1398588" y="-538163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3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" type="body"/>
          </p:nvPr>
        </p:nvSpPr>
        <p:spPr>
          <a:xfrm>
            <a:off x="774700" y="1000125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33"/>
          <p:cNvSpPr txBox="1"/>
          <p:nvPr>
            <p:ph idx="2" type="body"/>
          </p:nvPr>
        </p:nvSpPr>
        <p:spPr>
          <a:xfrm>
            <a:off x="4737100" y="1000125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3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3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3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9"/>
          <p:cNvSpPr/>
          <p:nvPr/>
        </p:nvSpPr>
        <p:spPr>
          <a:xfrm>
            <a:off x="-1266825" y="4506913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sg_logo_4c_white" id="14" name="Google Shape;14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3825"/>
            <a:ext cx="1393825" cy="693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9"/>
          <p:cNvSpPr/>
          <p:nvPr/>
        </p:nvSpPr>
        <p:spPr>
          <a:xfrm>
            <a:off x="0" y="4856163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  <p:cxnSp>
        <p:nvCxnSpPr>
          <p:cNvPr id="16" name="Google Shape;16;p29"/>
          <p:cNvCxnSpPr/>
          <p:nvPr/>
        </p:nvCxnSpPr>
        <p:spPr>
          <a:xfrm>
            <a:off x="525463" y="866775"/>
            <a:ext cx="8618537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Large Input in DHTC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"/>
          <p:cNvSpPr txBox="1"/>
          <p:nvPr>
            <p:ph idx="1" type="subTitle"/>
          </p:nvPr>
        </p:nvSpPr>
        <p:spPr>
          <a:xfrm>
            <a:off x="519113" y="2914650"/>
            <a:ext cx="8128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Thursday </a:t>
            </a:r>
            <a:r>
              <a:rPr lang="en-US"/>
              <a:t>AM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Lecture </a:t>
            </a:r>
            <a:r>
              <a:rPr lang="en-US"/>
              <a:t>2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Brian Lin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91" name="Google Shape;191;p1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3175000" y="33274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3797300" y="34417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 rot="1529728">
            <a:off x="3929477" y="2775188"/>
            <a:ext cx="2576606" cy="558193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4787900" y="2730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209" name="Google Shape;209;p1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3175000" y="33274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3797300" y="34417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4787900" y="2730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6134100" y="39878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6286500" y="41402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2019892">
            <a:off x="5282342" y="2925464"/>
            <a:ext cx="2273250" cy="531502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2019892">
            <a:off x="5434742" y="3077864"/>
            <a:ext cx="2273250" cy="531502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Downloading </a:t>
            </a:r>
            <a:r>
              <a:rPr lang="en-US"/>
              <a:t>HTTP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Files</a:t>
            </a:r>
            <a:endParaRPr/>
          </a:p>
        </p:txBody>
      </p:sp>
      <p:sp>
        <p:nvSpPr>
          <p:cNvPr id="227" name="Google Shape;227;p12"/>
          <p:cNvSpPr txBox="1"/>
          <p:nvPr>
            <p:ph idx="1" type="body"/>
          </p:nvPr>
        </p:nvSpPr>
        <p:spPr>
          <a:xfrm>
            <a:off x="571500" y="1000125"/>
            <a:ext cx="8242300" cy="378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HTCondor submit file:  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latin typeface="Consolas"/>
                <a:ea typeface="Consolas"/>
                <a:cs typeface="Consolas"/>
                <a:sym typeface="Consolas"/>
              </a:rPr>
              <a:t>transfer_input_files = http://host.univ.edu/path/to/shared.tar.gz</a:t>
            </a:r>
            <a:endParaRPr b="1" sz="1800">
              <a:latin typeface="Consolas"/>
              <a:ea typeface="Consolas"/>
              <a:cs typeface="Consolas"/>
              <a:sym typeface="Consolas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Anywhere (in-executable, or test download)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en-US" sz="2000">
                <a:latin typeface="Consolas"/>
                <a:ea typeface="Consolas"/>
                <a:cs typeface="Consolas"/>
                <a:sym typeface="Consolas"/>
              </a:rPr>
              <a:t>wget http://host.univ.edu/path/to/shared.tar.gz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/>
              <a:t>in-executable: make sure to delete after un-tar or at the end of the job!!! (HTCondor thinks it’s ‘new’)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Web Proxy Considerations</a:t>
            </a:r>
            <a:endParaRPr/>
          </a:p>
        </p:txBody>
      </p:sp>
      <p:sp>
        <p:nvSpPr>
          <p:cNvPr id="234" name="Google Shape;234;p13"/>
          <p:cNvSpPr txBox="1"/>
          <p:nvPr>
            <p:ph idx="1" type="body"/>
          </p:nvPr>
        </p:nvSpPr>
        <p:spPr>
          <a:xfrm>
            <a:off x="571500" y="1000125"/>
            <a:ext cx="7997604" cy="378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Managed per-VO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Memory limited,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max file size: 1 GB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Local caching at OSG sites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good for </a:t>
            </a:r>
            <a:r>
              <a:rPr i="1" lang="en-US" sz="2000" u="sng">
                <a:latin typeface="Arial"/>
                <a:ea typeface="Arial"/>
                <a:cs typeface="Arial"/>
                <a:sym typeface="Arial"/>
              </a:rPr>
              <a:t>shared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input files, only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perfect for software and common input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need to rename changed files!!!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Files are downloadable by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ANYONE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who has the specific HTTP address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Will work on 100% of OSG sites, though not all sites will have a local cache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place files in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$HOME/stash/public</a:t>
            </a:r>
            <a:endParaRPr sz="2400">
              <a:solidFill>
                <a:srgbClr val="23005F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address</a:t>
            </a:r>
            <a:r>
              <a:rPr lang="en-US" sz="1800"/>
              <a:t>: </a:t>
            </a:r>
            <a:r>
              <a:rPr b="1" lang="en-US" sz="1800">
                <a:latin typeface="Consolas"/>
                <a:ea typeface="Consolas"/>
                <a:cs typeface="Consolas"/>
                <a:sym typeface="Consolas"/>
              </a:rPr>
              <a:t>http://stash.osgconnect.net</a:t>
            </a:r>
            <a:r>
              <a:rPr b="1" lang="en-US" sz="1800" u="sng">
                <a:latin typeface="Consolas"/>
                <a:ea typeface="Consolas"/>
                <a:cs typeface="Consolas"/>
                <a:sym typeface="Consolas"/>
              </a:rPr>
              <a:t>/~</a:t>
            </a:r>
            <a:r>
              <a:rPr b="1" lang="en-US" sz="1800" u="sng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b="1" lang="en-US" sz="1800" u="sng">
                <a:latin typeface="Consolas"/>
                <a:ea typeface="Consolas"/>
                <a:cs typeface="Consolas"/>
                <a:sym typeface="Consolas"/>
              </a:rPr>
              <a:t>/shared.tar.gz</a:t>
            </a:r>
            <a:endParaRPr b="1" sz="1800" u="sng"/>
          </a:p>
        </p:txBody>
      </p:sp>
      <p:sp>
        <p:nvSpPr>
          <p:cNvPr id="241" name="Google Shape;241;p14"/>
          <p:cNvSpPr/>
          <p:nvPr/>
        </p:nvSpPr>
        <p:spPr>
          <a:xfrm rot="1923132">
            <a:off x="4568553" y="2163317"/>
            <a:ext cx="3760532" cy="2875199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5359400" y="23368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OSG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(Ex. </a:t>
            </a:r>
            <a:r>
              <a:rPr lang="en-US"/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.1)</a:t>
            </a:r>
            <a:endParaRPr/>
          </a:p>
        </p:txBody>
      </p:sp>
      <p:sp>
        <p:nvSpPr>
          <p:cNvPr id="244" name="Google Shape;244;p1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1651000" y="39370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HTC submit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981700" y="39243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3175000" y="34163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3797300" y="35306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6692900" y="33147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6134100" y="40767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6286500" y="42291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2248112" y="23876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Stash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/>
          <p:nvPr/>
        </p:nvSpPr>
        <p:spPr>
          <a:xfrm rot="1529728">
            <a:off x="4055328" y="2878175"/>
            <a:ext cx="2576606" cy="558193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4913751" y="2833487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3619500" y="2857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/>
          <p:nvPr>
            <p:ph type="title"/>
          </p:nvPr>
        </p:nvSpPr>
        <p:spPr>
          <a:xfrm>
            <a:off x="1228724" y="85725"/>
            <a:ext cx="71786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261" name="Google Shape;261;p1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2" name="Google Shape;262;p15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{C057438C-0CFC-4080-BA38-3B85F177179E}</a:tableStyleId>
              </a:tblPr>
              <a:tblGrid>
                <a:gridCol w="2567175"/>
                <a:gridCol w="5598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file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</a:t>
                      </a:r>
                      <a:r>
                        <a:rPr lang="en-US" sz="1800"/>
                        <a:t> of delivery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within</a:t>
                      </a:r>
                      <a:r>
                        <a:rPr lang="en-US" sz="1800"/>
                        <a:t> executable or arguments?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100MB per</a:t>
                      </a:r>
                      <a:r>
                        <a:rPr lang="en-US" sz="1800"/>
                        <a:t> file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</a:t>
                      </a:r>
                      <a:r>
                        <a:rPr lang="en-US" sz="1800"/>
                        <a:t> file transfer (up to 1GB total per-job)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100MB – 1GB,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(local caching</a:t>
                      </a:r>
                      <a:r>
                        <a:rPr lang="en-US" sz="1800"/>
                        <a:t>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1GB - 10GB,</a:t>
                      </a:r>
                      <a:r>
                        <a:rPr lang="en-US" sz="1800"/>
                        <a:t> </a:t>
                      </a:r>
                      <a:r>
                        <a:rPr lang="en-US" sz="1800"/>
                        <a:t>unique or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StashCache (regional</a:t>
                      </a:r>
                      <a:r>
                        <a:rPr lang="en-US" sz="1800"/>
                        <a:t> replication)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 - TBs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shared</a:t>
                      </a:r>
                      <a:r>
                        <a:rPr lang="en-US" sz="1800"/>
                        <a:t> file system (local copy, local execute servers)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3" name="Google Shape;263;p15"/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2552700" y="1104900"/>
            <a:ext cx="2679700" cy="85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419100" y="3302000"/>
            <a:ext cx="8305800" cy="11176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StashCache for Input</a:t>
            </a:r>
            <a:endParaRPr/>
          </a:p>
        </p:txBody>
      </p:sp>
      <p:sp>
        <p:nvSpPr>
          <p:cNvPr id="271" name="Google Shape;271;p16"/>
          <p:cNvSpPr txBox="1"/>
          <p:nvPr>
            <p:ph idx="1" type="body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regionally-cached repository managed by OSG Connect</a:t>
            </a:r>
            <a:endParaRPr/>
          </a:p>
        </p:txBody>
      </p:sp>
      <p:sp>
        <p:nvSpPr>
          <p:cNvPr id="272" name="Google Shape;272;p1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887" y="1540883"/>
            <a:ext cx="6400800" cy="336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idx="1" type="body"/>
          </p:nvPr>
        </p:nvSpPr>
        <p:spPr>
          <a:xfrm>
            <a:off x="444500" y="1011568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</a:t>
            </a:r>
            <a:r>
              <a:rPr lang="en-US" sz="2400"/>
              <a:t>lace files in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/home/</a:t>
            </a:r>
            <a:r>
              <a:rPr lang="en-US" sz="2400">
                <a:solidFill>
                  <a:srgbClr val="C70000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/stash/public </a:t>
            </a:r>
            <a:r>
              <a:rPr lang="en-US" sz="2400"/>
              <a:t>on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osgconnect.net</a:t>
            </a:r>
            <a:endParaRPr sz="24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" name="Google Shape;280;p17"/>
          <p:cNvSpPr/>
          <p:nvPr/>
        </p:nvSpPr>
        <p:spPr>
          <a:xfrm rot="1923132">
            <a:off x="6202319" y="3501581"/>
            <a:ext cx="2215506" cy="1595355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5727700" y="20955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Placing Files in StashCache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1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2019300" y="36957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6350000" y="36830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2667000" y="21082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7061200" y="30734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65024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654800" y="39878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7"/>
          <p:cNvCxnSpPr>
            <a:stCxn id="292" idx="3"/>
            <a:endCxn id="286" idx="1"/>
          </p:cNvCxnSpPr>
          <p:nvPr/>
        </p:nvCxnSpPr>
        <p:spPr>
          <a:xfrm flipH="1" rot="10800000">
            <a:off x="1782795" y="253367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2" name="Google Shape;292;p17"/>
          <p:cNvSpPr/>
          <p:nvPr/>
        </p:nvSpPr>
        <p:spPr>
          <a:xfrm>
            <a:off x="144495" y="2327222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-41649" y="1979289"/>
            <a:ext cx="32485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osgconnect.net</a:t>
            </a:r>
            <a:endParaRPr b="1" i="0" sz="18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68650" y="308342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/home/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/stash/public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Use HTCondor transfer for other files</a:t>
            </a:r>
            <a:endParaRPr/>
          </a:p>
        </p:txBody>
      </p:sp>
      <p:sp>
        <p:nvSpPr>
          <p:cNvPr id="300" name="Google Shape;300;p18"/>
          <p:cNvSpPr/>
          <p:nvPr/>
        </p:nvSpPr>
        <p:spPr>
          <a:xfrm rot="1923132">
            <a:off x="6202319" y="3501581"/>
            <a:ext cx="2215506" cy="1595355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5727700" y="20955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Obtaining Files in StashCache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1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350000" y="36830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3543300" y="31750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2667000" y="21082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4165600" y="32893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7061200" y="30734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65024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6654800" y="39878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13" name="Google Shape;313;p18"/>
          <p:cNvSpPr/>
          <p:nvPr/>
        </p:nvSpPr>
        <p:spPr>
          <a:xfrm>
            <a:off x="2019300" y="36957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8"/>
          <p:cNvCxnSpPr>
            <a:stCxn id="315" idx="3"/>
          </p:cNvCxnSpPr>
          <p:nvPr/>
        </p:nvCxnSpPr>
        <p:spPr>
          <a:xfrm flipH="1" rot="10800000">
            <a:off x="1782795" y="253367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15" name="Google Shape;315;p18"/>
          <p:cNvSpPr/>
          <p:nvPr/>
        </p:nvSpPr>
        <p:spPr>
          <a:xfrm>
            <a:off x="144495" y="2327222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-41649" y="1979289"/>
            <a:ext cx="32485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osgconnect.net</a:t>
            </a:r>
            <a:endParaRPr b="1" i="0" sz="18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8650" y="308342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/home/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/stash/public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Download using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2400"/>
              <a:t> command (available as an OASIS software module) </a:t>
            </a:r>
            <a:endParaRPr sz="24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3" name="Google Shape;323;p19"/>
          <p:cNvSpPr/>
          <p:nvPr/>
        </p:nvSpPr>
        <p:spPr>
          <a:xfrm rot="1923132">
            <a:off x="6202319" y="3501581"/>
            <a:ext cx="2215506" cy="1595355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5727700" y="20955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9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Obtaining Files in StashCache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1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6350000" y="36830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3543300" y="31750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667000" y="21082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9"/>
          <p:cNvSpPr txBox="1"/>
          <p:nvPr/>
        </p:nvSpPr>
        <p:spPr>
          <a:xfrm>
            <a:off x="4165600" y="32893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7061200" y="30734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33" name="Google Shape;333;p19"/>
          <p:cNvSpPr/>
          <p:nvPr/>
        </p:nvSpPr>
        <p:spPr>
          <a:xfrm>
            <a:off x="65024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6654800" y="39878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 rot="2019892">
            <a:off x="5823726" y="2791796"/>
            <a:ext cx="2273250" cy="531502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rgbClr val="121187"/>
          </a:solidFill>
          <a:ln cap="flat" cmpd="sng" w="38100">
            <a:solidFill>
              <a:srgbClr val="1211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/>
          <p:nvPr/>
        </p:nvSpPr>
        <p:spPr>
          <a:xfrm rot="2661162">
            <a:off x="7057269" y="2788556"/>
            <a:ext cx="13691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21187"/>
              </a:buClr>
              <a:buSzPts val="2400"/>
              <a:buFont typeface="Consolas"/>
              <a:buNone/>
            </a:pPr>
            <a:r>
              <a:rPr b="1" i="0" lang="en-US" sz="2400" u="none" cap="none" strike="noStrike">
                <a:solidFill>
                  <a:srgbClr val="121187"/>
                </a:solidFill>
                <a:latin typeface="Consolas"/>
                <a:ea typeface="Consolas"/>
                <a:cs typeface="Consolas"/>
                <a:sym typeface="Consolas"/>
              </a:rPr>
              <a:t>stashcp</a:t>
            </a:r>
            <a:endParaRPr b="1" i="0" sz="2400" u="none" cap="none" strike="noStrike">
              <a:solidFill>
                <a:srgbClr val="12118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2019300" y="36957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9"/>
          <p:cNvCxnSpPr>
            <a:stCxn id="340" idx="3"/>
          </p:cNvCxnSpPr>
          <p:nvPr/>
        </p:nvCxnSpPr>
        <p:spPr>
          <a:xfrm flipH="1" rot="10800000">
            <a:off x="1782795" y="253367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0" name="Google Shape;340;p19"/>
          <p:cNvSpPr/>
          <p:nvPr/>
        </p:nvSpPr>
        <p:spPr>
          <a:xfrm>
            <a:off x="144495" y="2327222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-41649" y="1979289"/>
            <a:ext cx="32485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login.osgconnect.net</a:t>
            </a:r>
            <a:endParaRPr b="1" i="0" sz="18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4350011" y="2101850"/>
            <a:ext cx="1512271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650" y="308342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/home/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/stash/public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Transfers</a:t>
            </a:r>
            <a:endParaRPr/>
          </a:p>
        </p:txBody>
      </p:sp>
      <p:sp>
        <p:nvSpPr>
          <p:cNvPr id="75" name="Google Shape;75;p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68" y="2099563"/>
            <a:ext cx="6476214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755830" y="3035186"/>
            <a:ext cx="1895776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3014737" y="3035185"/>
            <a:ext cx="1212191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Proxies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4590059" y="3035185"/>
            <a:ext cx="18630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StashCache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2"/>
          <p:cNvCxnSpPr/>
          <p:nvPr/>
        </p:nvCxnSpPr>
        <p:spPr>
          <a:xfrm>
            <a:off x="1335916" y="1736565"/>
            <a:ext cx="6604365" cy="0"/>
          </a:xfrm>
          <a:prstGeom prst="straightConnector1">
            <a:avLst/>
          </a:prstGeom>
          <a:noFill/>
          <a:ln cap="flat" cmpd="sng" w="762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1" name="Google Shape;81;p2"/>
          <p:cNvSpPr txBox="1"/>
          <p:nvPr/>
        </p:nvSpPr>
        <p:spPr>
          <a:xfrm>
            <a:off x="3415648" y="1225567"/>
            <a:ext cx="16225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Data</a:t>
            </a:r>
            <a:endParaRPr/>
          </a:p>
        </p:txBody>
      </p:sp>
      <p:sp>
        <p:nvSpPr>
          <p:cNvPr id="82" name="Google Shape;82;p2"/>
          <p:cNvSpPr txBox="1"/>
          <p:nvPr/>
        </p:nvSpPr>
        <p:spPr>
          <a:xfrm>
            <a:off x="7091331" y="3035184"/>
            <a:ext cx="1263487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Local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/>
          </a:p>
        </p:txBody>
      </p:sp>
      <p:cxnSp>
        <p:nvCxnSpPr>
          <p:cNvPr id="83" name="Google Shape;83;p2"/>
          <p:cNvCxnSpPr>
            <a:stCxn id="77" idx="0"/>
          </p:cNvCxnSpPr>
          <p:nvPr/>
        </p:nvCxnSpPr>
        <p:spPr>
          <a:xfrm rot="10800000">
            <a:off x="1703718" y="2530286"/>
            <a:ext cx="0" cy="5049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" name="Google Shape;84;p2"/>
          <p:cNvCxnSpPr/>
          <p:nvPr/>
        </p:nvCxnSpPr>
        <p:spPr>
          <a:xfrm rot="10800000">
            <a:off x="3620832" y="2678464"/>
            <a:ext cx="0" cy="3382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" name="Google Shape;85;p2"/>
          <p:cNvCxnSpPr/>
          <p:nvPr/>
        </p:nvCxnSpPr>
        <p:spPr>
          <a:xfrm rot="10800000">
            <a:off x="5521564" y="2782671"/>
            <a:ext cx="0" cy="298729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" name="Google Shape;86;p2"/>
          <p:cNvCxnSpPr/>
          <p:nvPr/>
        </p:nvCxnSpPr>
        <p:spPr>
          <a:xfrm rot="10800000">
            <a:off x="7723074" y="2882788"/>
            <a:ext cx="3042" cy="198612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23005F"/>
                </a:solidFill>
              </a:rPr>
              <a:t>Require StashCashe sites in the submit file</a:t>
            </a:r>
            <a:endParaRPr b="1" sz="2000">
              <a:solidFill>
                <a:srgbClr val="2300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+WantsStashCache</a:t>
            </a:r>
            <a:endParaRPr b="1"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Require sites with OASIS modules (for </a:t>
            </a:r>
            <a:r>
              <a:rPr lang="en-US" sz="2800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2800"/>
              <a:t>)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Requirements = &lt;OTHER REQUIREMENTS&gt; &amp;&amp; </a:t>
            </a:r>
            <a:r>
              <a:rPr b="1" lang="en-US" sz="2400">
                <a:solidFill>
                  <a:schemeClr val="dk1"/>
                </a:solidFill>
                <a:highlight>
                  <a:srgbClr val="FF8000"/>
                </a:highlight>
                <a:latin typeface="Consolas"/>
                <a:ea typeface="Consolas"/>
                <a:cs typeface="Consolas"/>
                <a:sym typeface="Consolas"/>
              </a:rPr>
              <a:t>(HAS_MODULES =?= true)</a:t>
            </a:r>
            <a:endParaRPr>
              <a:highlight>
                <a:srgbClr val="FF8000"/>
              </a:highlight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9" name="Google Shape;349;p20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 the Submit File</a:t>
            </a:r>
            <a:endParaRPr/>
          </a:p>
        </p:txBody>
      </p:sp>
      <p:sp>
        <p:nvSpPr>
          <p:cNvPr id="350" name="Google Shape;350;p2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"/>
          <p:cNvSpPr txBox="1"/>
          <p:nvPr>
            <p:ph idx="1" type="body"/>
          </p:nvPr>
        </p:nvSpPr>
        <p:spPr>
          <a:xfrm>
            <a:off x="650438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#!/bin/bash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setup: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onsolas"/>
                <a:ea typeface="Consolas"/>
                <a:cs typeface="Consolas"/>
                <a:sym typeface="Consolas"/>
              </a:rPr>
              <a:t>module load stashcache</a:t>
            </a:r>
            <a:endParaRPr b="1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Consolas"/>
                <a:ea typeface="Consolas"/>
                <a:cs typeface="Consolas"/>
                <a:sym typeface="Consolas"/>
              </a:rPr>
              <a:t>stashcp /user/</a:t>
            </a:r>
            <a:r>
              <a:rPr b="1" lang="en-US" sz="18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lang="en-US" sz="1800">
                <a:latin typeface="Consolas"/>
                <a:ea typeface="Consolas"/>
                <a:cs typeface="Consolas"/>
                <a:sym typeface="Consolas"/>
              </a:rPr>
              <a:t>/public/file.tar.gz ./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&lt;untar, then remove the tarball&gt;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&lt;job commands&gt;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rgbClr val="950000"/>
                </a:solidFill>
                <a:latin typeface="Consolas"/>
                <a:ea typeface="Consolas"/>
                <a:cs typeface="Consolas"/>
                <a:sym typeface="Consolas"/>
              </a:rPr>
              <a:t>&lt;remove all</a:t>
            </a:r>
            <a:r>
              <a:rPr b="1" lang="en-US" sz="1800">
                <a:solidFill>
                  <a:srgbClr val="950000"/>
                </a:solidFill>
                <a:latin typeface="Consolas"/>
                <a:ea typeface="Consolas"/>
                <a:cs typeface="Consolas"/>
                <a:sym typeface="Consolas"/>
              </a:rPr>
              <a:t> files from StashCache</a:t>
            </a:r>
            <a:r>
              <a:rPr b="1" lang="en-US" sz="1800">
                <a:solidFill>
                  <a:srgbClr val="95000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END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Google Shape;356;p21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 the Job Executable</a:t>
            </a:r>
            <a:endParaRPr/>
          </a:p>
        </p:txBody>
      </p:sp>
      <p:sp>
        <p:nvSpPr>
          <p:cNvPr id="357" name="Google Shape;357;p2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Available at ~90% of OSG sites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Regional caches on </a:t>
            </a:r>
            <a:r>
              <a:rPr i="1" lang="en-US" sz="2400"/>
              <a:t>very fast </a:t>
            </a:r>
            <a:r>
              <a:rPr lang="en-US" sz="2400"/>
              <a:t>networks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/>
              <a:t>Max file size: 10 GB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i="1" lang="en-US" sz="2000" u="sng"/>
              <a:t>shared</a:t>
            </a:r>
            <a:r>
              <a:rPr lang="en-US" sz="2000"/>
              <a:t> OR </a:t>
            </a:r>
            <a:r>
              <a:rPr i="1" lang="en-US" sz="2000" u="sng"/>
              <a:t>unique</a:t>
            </a:r>
            <a:r>
              <a:rPr lang="en-US" sz="2000"/>
              <a:t> data</a:t>
            </a:r>
            <a:endParaRPr b="1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Can copy multiple files totaling &gt;10GB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Just like HTTP proxy, change name when update files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23005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22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StashCache Considerations</a:t>
            </a:r>
            <a:endParaRPr/>
          </a:p>
        </p:txBody>
      </p:sp>
      <p:sp>
        <p:nvSpPr>
          <p:cNvPr id="364" name="Google Shape;364;p2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/>
          <p:nvPr>
            <p:ph type="title"/>
          </p:nvPr>
        </p:nvSpPr>
        <p:spPr>
          <a:xfrm>
            <a:off x="1228724" y="85725"/>
            <a:ext cx="71786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370" name="Google Shape;370;p2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2552700" y="1104900"/>
            <a:ext cx="2679700" cy="85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3" name="Google Shape;373;p23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{C057438C-0CFC-4080-BA38-3B85F177179E}</a:tableStyleId>
              </a:tblPr>
              <a:tblGrid>
                <a:gridCol w="2567175"/>
                <a:gridCol w="5598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file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</a:t>
                      </a:r>
                      <a:r>
                        <a:rPr lang="en-US" sz="1800"/>
                        <a:t> of delivery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within</a:t>
                      </a:r>
                      <a:r>
                        <a:rPr lang="en-US" sz="1800"/>
                        <a:t> executable or arguments?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100MB per</a:t>
                      </a:r>
                      <a:r>
                        <a:rPr lang="en-US" sz="1800"/>
                        <a:t> file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</a:t>
                      </a:r>
                      <a:r>
                        <a:rPr lang="en-US" sz="1800"/>
                        <a:t> file transfer (up to 1GB total per-job)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100MB – 1GB,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(local caching</a:t>
                      </a:r>
                      <a:r>
                        <a:rPr lang="en-US" sz="1800"/>
                        <a:t>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1GB - 10GB,</a:t>
                      </a:r>
                      <a:r>
                        <a:rPr lang="en-US" sz="1800"/>
                        <a:t> </a:t>
                      </a:r>
                      <a:r>
                        <a:rPr lang="en-US" sz="1800"/>
                        <a:t>unique or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StashCache (regional</a:t>
                      </a:r>
                      <a:r>
                        <a:rPr lang="en-US" sz="1800"/>
                        <a:t> replication)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 - TBs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shared</a:t>
                      </a:r>
                      <a:r>
                        <a:rPr lang="en-US" sz="1800"/>
                        <a:t> file system (local copy, local execute servers)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74" name="Google Shape;374;p23"/>
          <p:cNvSpPr/>
          <p:nvPr/>
        </p:nvSpPr>
        <p:spPr>
          <a:xfrm>
            <a:off x="419100" y="3302000"/>
            <a:ext cx="8305800" cy="11175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Some distributed projects with LARGE, shared datasets may have project-specific repositories that exist only on certain sites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(e.g. CMS, ATLAS, LIGO?, FIFE?, others?)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Jobs will require specific sites with local copies and use project-specific access methods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OASIS?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Best for lots of small files per job (e.g. software)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StashCache and web proxies better for fewer larger files per job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0" name="Google Shape;380;p24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Other Options?</a:t>
            </a:r>
            <a:endParaRPr/>
          </a:p>
        </p:txBody>
      </p:sp>
      <p:sp>
        <p:nvSpPr>
          <p:cNvPr id="381" name="Google Shape;381;p2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For StashCache </a:t>
            </a:r>
            <a:r>
              <a:rPr i="1" lang="en-US" sz="2800"/>
              <a:t>AND</a:t>
            </a:r>
            <a:r>
              <a:rPr lang="en-US" sz="2800"/>
              <a:t> web proxies: 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600"/>
              <a:t>make sure to delete data when you no longer need it in the origin!!!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StashCache and VO-managed web proxy servers do NOT have unlimited space!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solidFill>
                  <a:srgbClr val="000000"/>
                </a:solidFill>
              </a:rPr>
              <a:t>Some may regularly clean old data for you. Check with local support.</a:t>
            </a:r>
            <a:endParaRPr sz="2000">
              <a:solidFill>
                <a:srgbClr val="23005F"/>
              </a:solidFill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25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Cleaning Up Old Data</a:t>
            </a:r>
            <a:endParaRPr/>
          </a:p>
        </p:txBody>
      </p:sp>
      <p:sp>
        <p:nvSpPr>
          <p:cNvPr id="388" name="Google Shape;388;p2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/>
          <p:nvPr>
            <p:ph idx="1" type="body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Only use these options if you MUST!!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solidFill>
                  <a:srgbClr val="23005F"/>
                </a:solidFill>
              </a:rPr>
              <a:t>Each comes with limitations on site accessibility and/or job performance, and extra data management concerns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26"/>
          <p:cNvSpPr txBox="1"/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Other Considerations</a:t>
            </a:r>
            <a:endParaRPr/>
          </a:p>
        </p:txBody>
      </p:sp>
      <p:sp>
        <p:nvSpPr>
          <p:cNvPr id="395" name="Google Shape;395;p2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6" name="Google Shape;396;p26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{C057438C-0CFC-4080-BA38-3B85F177179E}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file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</a:t>
                      </a:r>
                      <a:r>
                        <a:rPr lang="en-US" sz="1800"/>
                        <a:t> of delivery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within</a:t>
                      </a:r>
                      <a:r>
                        <a:rPr lang="en-US" sz="1800"/>
                        <a:t> executable or arguments?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10MB per</a:t>
                      </a:r>
                      <a:r>
                        <a:rPr lang="en-US" sz="1800"/>
                        <a:t> file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</a:t>
                      </a:r>
                      <a:r>
                        <a:rPr lang="en-US" sz="1800"/>
                        <a:t> file transfer (up to 1GB total per-job)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10MB – 1GB,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</a:t>
                      </a:r>
                      <a:r>
                        <a:rPr lang="en-US" sz="1800"/>
                        <a:t>(</a:t>
                      </a:r>
                      <a:r>
                        <a:rPr lang="en-US" sz="1800"/>
                        <a:t>local caching</a:t>
                      </a:r>
                      <a:r>
                        <a:rPr lang="en-US" sz="1800"/>
                        <a:t>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1GB - 10GB,</a:t>
                      </a:r>
                      <a:r>
                        <a:rPr lang="en-US" sz="1800"/>
                        <a:t> </a:t>
                      </a:r>
                      <a:r>
                        <a:rPr lang="en-US" sz="1800"/>
                        <a:t>unique or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StashCache (regional</a:t>
                      </a:r>
                      <a:r>
                        <a:rPr lang="en-US" sz="1800"/>
                        <a:t> replication)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 - TBs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shared</a:t>
                      </a:r>
                      <a:r>
                        <a:rPr lang="en-US" sz="1800"/>
                        <a:t> file system (local copy, local execute servers)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97" name="Google Shape;397;p26"/>
          <p:cNvSpPr/>
          <p:nvPr/>
        </p:nvSpPr>
        <p:spPr>
          <a:xfrm>
            <a:off x="419100" y="3329830"/>
            <a:ext cx="8305800" cy="108977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Exercises</a:t>
            </a:r>
            <a:endParaRPr/>
          </a:p>
        </p:txBody>
      </p:sp>
      <p:sp>
        <p:nvSpPr>
          <p:cNvPr id="403" name="Google Shape;403;p27"/>
          <p:cNvSpPr txBox="1"/>
          <p:nvPr>
            <p:ph idx="1" type="body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2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.1  Using a web proxy for shared input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blast database on the web proxy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2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.2  StashCache for shared input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blast database in StashCache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2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.3  StashCache for unique input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convert movie files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8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/>
          </a:p>
        </p:txBody>
      </p:sp>
      <p:sp>
        <p:nvSpPr>
          <p:cNvPr id="411" name="Google Shape;411;p28"/>
          <p:cNvSpPr txBox="1"/>
          <p:nvPr>
            <p:ph idx="1" type="body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ext: Exercises </a:t>
            </a:r>
            <a:r>
              <a:rPr lang="en-US"/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.1-</a:t>
            </a:r>
            <a:r>
              <a:rPr lang="en-US"/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.3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Later: Large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and shared filesystems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Hardware transfer limits</a:t>
            </a:r>
            <a:endParaRPr/>
          </a:p>
        </p:txBody>
      </p:sp>
      <p:sp>
        <p:nvSpPr>
          <p:cNvPr id="92" name="Google Shape;92;p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1358900" y="24257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5689600" y="24130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2882900" y="19050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 rot="10800000">
            <a:off x="2870200" y="32766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3581400" y="24892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1371600" y="3276600"/>
            <a:ext cx="1580706" cy="136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5740400" y="3251200"/>
            <a:ext cx="1580706" cy="136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5880100" y="22225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070600" y="20193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261100" y="18542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048000" y="17018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10800000">
            <a:off x="3035300" y="30988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251200" y="15240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 rot="10800000">
            <a:off x="3213100" y="29337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429000" y="13589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 rot="10800000">
            <a:off x="3390900" y="27686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517900" y="1206500"/>
            <a:ext cx="2298700" cy="1240940"/>
          </a:xfrm>
          <a:prstGeom prst="ellipse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&lt;10MB/file, 1GB total</a:t>
            </a:r>
            <a:endParaRPr b="1" i="0" sz="2400" u="none" cap="none" strike="noStrike">
              <a:solidFill>
                <a:srgbClr val="010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213100" y="2981996"/>
            <a:ext cx="2298700" cy="1031204"/>
          </a:xfrm>
          <a:prstGeom prst="ellipse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&lt;1GB/file and total</a:t>
            </a:r>
            <a:endParaRPr b="1" i="0" sz="2400" u="none" cap="none" strike="noStrike">
              <a:solidFill>
                <a:srgbClr val="0100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Reducing data needs</a:t>
            </a:r>
            <a:endParaRPr/>
          </a:p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i="1" lang="en-US">
                <a:latin typeface="Arial"/>
                <a:ea typeface="Arial"/>
                <a:cs typeface="Arial"/>
                <a:sym typeface="Arial"/>
              </a:rPr>
              <a:t>An HTC best practice!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split large input for better throughput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less per-job data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eliminate unnecessary data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compress and combine files</a:t>
            </a:r>
            <a:endParaRPr/>
          </a:p>
        </p:txBody>
      </p:sp>
      <p:sp>
        <p:nvSpPr>
          <p:cNvPr id="117" name="Google Shape;117;p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1228724" y="85725"/>
            <a:ext cx="71786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2552700" y="1104900"/>
            <a:ext cx="2679700" cy="85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5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{C057438C-0CFC-4080-BA38-3B85F177179E}</a:tableStyleId>
              </a:tblPr>
              <a:tblGrid>
                <a:gridCol w="2567175"/>
                <a:gridCol w="5598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file size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</a:t>
                      </a:r>
                      <a:r>
                        <a:rPr lang="en-US" sz="1800"/>
                        <a:t> of delivery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within</a:t>
                      </a:r>
                      <a:r>
                        <a:rPr lang="en-US" sz="1800"/>
                        <a:t> executable or arguments?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100MB per</a:t>
                      </a:r>
                      <a:r>
                        <a:rPr lang="en-US" sz="1800"/>
                        <a:t> file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</a:t>
                      </a:r>
                      <a:r>
                        <a:rPr lang="en-US" sz="1800"/>
                        <a:t> file transfer (up to 1GB total per-job)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100MB – 1GB,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(local caching</a:t>
                      </a:r>
                      <a:r>
                        <a:rPr lang="en-US" sz="1800"/>
                        <a:t>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1GB - 10GB,</a:t>
                      </a:r>
                      <a:r>
                        <a:rPr lang="en-US" sz="1800"/>
                        <a:t> </a:t>
                      </a:r>
                      <a:r>
                        <a:rPr lang="en-US" sz="1800"/>
                        <a:t>unique or shared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StashCache (regional</a:t>
                      </a:r>
                      <a:r>
                        <a:rPr lang="en-US" sz="1800"/>
                        <a:t> replication)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 - TBs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shared</a:t>
                      </a:r>
                      <a:r>
                        <a:rPr lang="en-US" sz="1800"/>
                        <a:t> file system (local copy, local execute servers)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7" name="Google Shape;127;p5"/>
          <p:cNvSpPr/>
          <p:nvPr/>
        </p:nvSpPr>
        <p:spPr>
          <a:xfrm>
            <a:off x="419100" y="3302000"/>
            <a:ext cx="8305800" cy="11175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local, proxy-configured web server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/>
          </a:p>
        </p:txBody>
      </p:sp>
      <p:sp>
        <p:nvSpPr>
          <p:cNvPr id="135" name="Google Shape;135;p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59" name="Google Shape;159;p8"/>
          <p:cNvSpPr txBox="1"/>
          <p:nvPr>
            <p:ph idx="1" type="body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60" name="Google Shape;160;p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3175000" y="3327401"/>
            <a:ext cx="2933700" cy="520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797300" y="34417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2010-07-18T15:11:48Z</dcterms:created>
  <dc:creator>Alain Roy</dc:creator>
</cp:coreProperties>
</file>