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7" r:id="rId3"/>
    <p:sldId id="319" r:id="rId4"/>
    <p:sldId id="354" r:id="rId5"/>
    <p:sldId id="360" r:id="rId6"/>
    <p:sldId id="367" r:id="rId7"/>
    <p:sldId id="361" r:id="rId8"/>
    <p:sldId id="322" r:id="rId9"/>
    <p:sldId id="313" r:id="rId10"/>
    <p:sldId id="362" r:id="rId11"/>
    <p:sldId id="369" r:id="rId12"/>
    <p:sldId id="363" r:id="rId13"/>
    <p:sldId id="364" r:id="rId14"/>
    <p:sldId id="365" r:id="rId15"/>
    <p:sldId id="355" r:id="rId16"/>
    <p:sldId id="327" r:id="rId17"/>
    <p:sldId id="368" r:id="rId18"/>
    <p:sldId id="329" r:id="rId19"/>
    <p:sldId id="330" r:id="rId20"/>
    <p:sldId id="332" r:id="rId21"/>
    <p:sldId id="264" r:id="rId22"/>
    <p:sldId id="351" r:id="rId23"/>
    <p:sldId id="333" r:id="rId24"/>
    <p:sldId id="334" r:id="rId25"/>
    <p:sldId id="341" r:id="rId26"/>
    <p:sldId id="357" r:id="rId27"/>
    <p:sldId id="366" r:id="rId28"/>
    <p:sldId id="335" r:id="rId29"/>
    <p:sldId id="358" r:id="rId30"/>
    <p:sldId id="287" r:id="rId31"/>
    <p:sldId id="257" r:id="rId32"/>
    <p:sldId id="350" r:id="rId33"/>
    <p:sldId id="294" r:id="rId34"/>
    <p:sldId id="336" r:id="rId35"/>
    <p:sldId id="356" r:id="rId36"/>
    <p:sldId id="269" r:id="rId37"/>
    <p:sldId id="261" r:id="rId38"/>
    <p:sldId id="343" r:id="rId39"/>
    <p:sldId id="295" r:id="rId40"/>
    <p:sldId id="290" r:id="rId41"/>
    <p:sldId id="344" r:id="rId42"/>
    <p:sldId id="345" r:id="rId43"/>
    <p:sldId id="309" r:id="rId44"/>
    <p:sldId id="312" r:id="rId45"/>
    <p:sldId id="339" r:id="rId46"/>
    <p:sldId id="304" r:id="rId47"/>
    <p:sldId id="305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48964F"/>
    <a:srgbClr val="827F7F"/>
    <a:srgbClr val="948F8F"/>
    <a:srgbClr val="A8A2A2"/>
    <a:srgbClr val="328038"/>
    <a:srgbClr val="4780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9E86660-4030-3B48-B467-8743DB57F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B38C0D5-F8F2-6944-8E3A-2E48823E7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46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Remove?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F0B424-566C-F640-983F-4CD948B73AFD}" type="slidenum">
              <a:rPr lang="en-US" sz="1200">
                <a:latin typeface="Times New Roman" charset="0"/>
              </a:rPr>
              <a:pPr eaLnBrk="1" hangingPunct="1"/>
              <a:t>43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REMAKE!!!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0D287A-40B2-404E-85B0-5E2F8B1A467D}" type="slidenum">
              <a:rPr lang="en-US" sz="1200">
                <a:latin typeface="Times New Roman" charset="0"/>
              </a:rPr>
              <a:pPr eaLnBrk="1" hangingPunct="1"/>
              <a:t>44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REMAKE!!!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D61C44-1CE8-8F44-A7C9-AE332B8C3129}" type="slidenum">
              <a:rPr lang="en-US" sz="1200">
                <a:latin typeface="Times New Roman" charset="0"/>
              </a:rPr>
              <a:pPr eaLnBrk="1" hangingPunct="1"/>
              <a:t>45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REMAKE!!!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167C71-66EA-644A-A9FE-D63230089708}" type="slidenum">
              <a:rPr lang="en-US" sz="1200">
                <a:latin typeface="Times New Roman" charset="0"/>
              </a:rPr>
              <a:pPr eaLnBrk="1" hangingPunct="1"/>
              <a:t>46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1393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906A-4880-4C4F-B11D-66D9844F0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1143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1143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4C09-D214-5047-856A-629B0CEC3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D2BF-E4B3-8A47-BD5B-DE655A43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7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1AAA-2811-DB46-8922-CC5C1621D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9F3D-6720-E44E-A5F5-5FB9156DE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01F0-D632-2E49-BD28-154BBEC28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E785-3AA5-D84A-B757-9E0A28EA5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B97C-DE8C-864F-8258-AB38AF472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E9EA-F6DE-714F-A6B5-0FC5FB37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86BA-E9C6-A243-9D58-912CF19EE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114300"/>
            <a:ext cx="694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333500"/>
            <a:ext cx="7772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E3FEBF91-992D-A945-9795-3DFC8F97B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393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0" y="6473825"/>
            <a:ext cx="2265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1155700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Getting the Most out of HTC with Workflows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</a:rPr>
              <a:t>Friday morning</a:t>
            </a:r>
            <a:r>
              <a:rPr lang="en-US" sz="2400" dirty="0">
                <a:latin typeface="Arial" charset="0"/>
              </a:rPr>
              <a:t>, 9</a:t>
            </a:r>
            <a:r>
              <a:rPr lang="en-US" sz="2400" dirty="0" smtClean="0">
                <a:latin typeface="Arial" charset="0"/>
              </a:rPr>
              <a:t>:00 </a:t>
            </a:r>
            <a:r>
              <a:rPr lang="en-US" sz="2400" dirty="0">
                <a:latin typeface="Arial" charset="0"/>
              </a:rPr>
              <a:t>am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19113" y="3886200"/>
            <a:ext cx="81280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Christina Koch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ckoch5@wisc.edu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Computing Facilitator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University of Wisconsin -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The Real World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17638"/>
            <a:ext cx="4643437" cy="46863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However, it’s not just about finding the right computing approach to your problem.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approaches will be *most* effective if they’re running on appropriate compute systems. 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C00519-6AF4-DF47-A066-9D021CBFBA16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59396" name="Content Placeholder 7" descr="Wikimedia_Foundation_Servers-8055_1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r="22900"/>
          <a:stretch>
            <a:fillRect/>
          </a:stretch>
        </p:blipFill>
        <p:spPr>
          <a:xfrm>
            <a:off x="5224463" y="1808163"/>
            <a:ext cx="3238500" cy="39830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The Real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2800" y="1333500"/>
            <a:ext cx="7467600" cy="4686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 all compute systems are created equal.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questions to ask: </a:t>
            </a:r>
          </a:p>
          <a:p>
            <a:pPr marL="0" indent="0" algn="ctr">
              <a:buFont typeface="Times" charset="0"/>
              <a:buNone/>
              <a:defRPr/>
            </a:pPr>
            <a:r>
              <a:rPr lang="en-US" b="1" dirty="0" smtClean="0"/>
              <a:t>What resources are available to me? </a:t>
            </a:r>
            <a:endParaRPr lang="en-US" dirty="0"/>
          </a:p>
          <a:p>
            <a:pPr marL="0" indent="0" algn="ctr">
              <a:buFont typeface="Times" charset="0"/>
              <a:buNone/>
              <a:defRPr/>
            </a:pPr>
            <a:r>
              <a:rPr lang="en-US" b="1" dirty="0" smtClean="0"/>
              <a:t>Which one is the best match for the kind of computing I want to do? </a:t>
            </a:r>
            <a:endParaRPr lang="en-US" b="1" dirty="0"/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F95C19-E437-6E43-A4A3-DA984627ECE7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Campus Resources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87338" y="1366838"/>
            <a:ext cx="8721725" cy="46863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Start with your local campus compute system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Some considerations: 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Who has access? Are there allocations?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What kind of system? What is it optimized for?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An HPC cluster may not handle lots of jobs well, in the same way that an HTC system has limited multicore capabilities - be aware of how a system matches/doesn’t match your computation strategy.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Ask questions! Be a good citizen! 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If local resources are limited, explore other options. 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3C65AF-84E9-8C4A-8DE9-CD50C82A1F43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Beyond your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7772400" cy="5100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Open Science Grid!</a:t>
            </a:r>
          </a:p>
          <a:p>
            <a:pPr lvl="1">
              <a:defRPr/>
            </a:pPr>
            <a:r>
              <a:rPr lang="en-US" dirty="0" smtClean="0"/>
              <a:t>This afternoon, Tim will talk about ways to access OSG after the school is over</a:t>
            </a:r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Other grids</a:t>
            </a:r>
          </a:p>
          <a:p>
            <a:pPr lvl="1">
              <a:defRPr/>
            </a:pPr>
            <a:r>
              <a:rPr lang="en-US" dirty="0" smtClean="0"/>
              <a:t>European Grid Infrastructure</a:t>
            </a:r>
          </a:p>
          <a:p>
            <a:pPr lvl="1">
              <a:defRPr/>
            </a:pPr>
            <a:r>
              <a:rPr lang="en-US" dirty="0" smtClean="0"/>
              <a:t>Other national and regional grids</a:t>
            </a:r>
          </a:p>
          <a:p>
            <a:pPr lvl="1">
              <a:defRPr/>
            </a:pPr>
            <a:r>
              <a:rPr lang="en-US" dirty="0" smtClean="0"/>
              <a:t>Commercial cloud systems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1A6005-F310-A146-BABB-8B81DC1A0E44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62468" name="Picture 4" descr="osg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954338"/>
            <a:ext cx="2609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egi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671763"/>
            <a:ext cx="1219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500px-Cartoon_cloud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862263"/>
            <a:ext cx="2492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The payoff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HTC is, beyond everything, scalable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If you can run 10 jobs, you can run 10,000, maybe even 10 million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Worth pursuing the right kind of resources (if you can) for the right kind of problem. 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45BE83-7744-364B-BDF0-C5E23506830A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1993900" y="4560888"/>
            <a:ext cx="5738813" cy="1449387"/>
            <a:chOff x="2157794" y="1944798"/>
            <a:chExt cx="6541211" cy="165158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800154" y="2717223"/>
              <a:ext cx="0" cy="810414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34" name="TextBox 14"/>
            <p:cNvSpPr txBox="1">
              <a:spLocks noChangeArrowheads="1"/>
            </p:cNvSpPr>
            <p:nvPr/>
          </p:nvSpPr>
          <p:spPr bwMode="auto">
            <a:xfrm rot="-5400000">
              <a:off x="1855531" y="2732814"/>
              <a:ext cx="1165827" cy="56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600"/>
                <a:t>time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963006" y="2523665"/>
              <a:ext cx="5735999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TextBox 16"/>
            <p:cNvSpPr txBox="1">
              <a:spLocks noChangeArrowheads="1"/>
            </p:cNvSpPr>
            <p:nvPr/>
          </p:nvSpPr>
          <p:spPr bwMode="auto">
            <a:xfrm>
              <a:off x="4216100" y="1944798"/>
              <a:ext cx="2746854" cy="56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600" i="1"/>
                <a:t>n </a:t>
              </a:r>
              <a:r>
                <a:rPr lang="en-US" sz="2600"/>
                <a:t>processors</a:t>
              </a:r>
            </a:p>
          </p:txBody>
        </p:sp>
        <p:pic>
          <p:nvPicPr>
            <p:cNvPr id="2253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456" y="2717667"/>
              <a:ext cx="5735549" cy="81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61287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Getting the Most out of HTC</a:t>
            </a:r>
            <a:endParaRPr lang="en-US" dirty="0"/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1B7601-FC39-B346-AC5E-7CF785E59980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HTC Tactics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374058-555E-E64F-AE1D-082B9E0353C1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Futura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Increase Overall Throughput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Utilize Resources Efficiently!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Dependencies With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 Gradually, Testing Generously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As Many Steps As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Throughput,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HTC, we optimize </a:t>
            </a:r>
            <a:r>
              <a:rPr lang="en-US" i="1" dirty="0" smtClean="0"/>
              <a:t>throughput</a:t>
            </a:r>
            <a:r>
              <a:rPr lang="en-US" dirty="0" smtClean="0"/>
              <a:t>: time from submission to overall </a:t>
            </a:r>
            <a:r>
              <a:rPr lang="en-US" dirty="0" smtClean="0"/>
              <a:t>completion</a:t>
            </a:r>
          </a:p>
          <a:p>
            <a:pPr>
              <a:defRPr/>
            </a:pPr>
            <a:r>
              <a:rPr lang="en-US" dirty="0" smtClean="0"/>
              <a:t>Instead of making individual jobs as fast as possible, optimize how long it takes for all jobs to finish.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We </a:t>
            </a:r>
            <a:r>
              <a:rPr lang="en-US" dirty="0" smtClean="0"/>
              <a:t>do this by breaking large processes into smaller pieces</a:t>
            </a:r>
            <a:endParaRPr 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AA8606-A9D5-964B-929F-C109C8629318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Breaking up is hard to do…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86419" y="1333500"/>
            <a:ext cx="8296145" cy="46863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Ideally into parallel (separate) jobs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reduced job requirements = more matches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 always easy or possible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Strategies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break HTC-able steps out of a single program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break up loops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break up input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self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checkpointing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if jobs are too long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2150C7-B497-3144-9F34-FF01CD7E6249}" type="slidenum">
              <a:rPr lang="en-US" sz="1400">
                <a:solidFill>
                  <a:srgbClr val="FF8000"/>
                </a:solidFill>
              </a:rPr>
              <a:pPr/>
              <a:t>18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Batching (Merging) is easy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single job can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execute multiple independent tasks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execute multiple short, sequential steps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avoid transfer of intermediate files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scripts!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need adequate error reporting for each “step”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easily handle multiple commands and arguments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66FF42-7CE4-A744-B644-F828D66879EF}" type="slidenum">
              <a:rPr lang="en-US" sz="1400">
                <a:solidFill>
                  <a:srgbClr val="FF8000"/>
                </a:solidFill>
              </a:rPr>
              <a:pPr/>
              <a:t>19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we here?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30EFF3-A1C1-C443-9419-9F8EF25D4D99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HTC Tactics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B44A7-84C1-2242-885C-882F73A8356C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66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Futura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Overall Throughput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Utilize Resources Efficiently!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Bring Dependencies With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 Gradually, Testing Generously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As Many Steps As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Know and Optimize Job Use of Resources!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CPUs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(“1” is best for matching; essential for OSG)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restrict, if necessary/possible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software that uses all available CPUs is BAD! 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CPU Time</a:t>
            </a:r>
          </a:p>
          <a:p>
            <a:pPr marL="457200" lvl="1" indent="0">
              <a:buFont typeface="Symbol" charset="0"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&gt; ~5 min, &lt; ~1 day;  </a:t>
            </a:r>
            <a:r>
              <a:rPr lang="en-US" sz="2400" b="1" u="sng">
                <a:latin typeface="Arial" charset="0"/>
                <a:ea typeface="ＭＳ Ｐゴシック" charset="0"/>
                <a:cs typeface="ＭＳ Ｐゴシック" charset="0"/>
              </a:rPr>
              <a:t>Ideal: 1-2 hours</a:t>
            </a:r>
            <a:endParaRPr lang="en-US" u="sng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RAM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(not always easily modified)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Disk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per-job (execute) and in-total (submit)</a:t>
            </a:r>
          </a:p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Network Bandwidth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minimize transfer: filter/trim/delete, compress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5C3200-ACE3-7744-B622-B78D04201668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the job log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15913" y="1333500"/>
            <a:ext cx="8610600" cy="48641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001 (2576205.000.000) 06/07 </a:t>
            </a:r>
            <a:r>
              <a:rPr lang="en-US" sz="1600" b="1">
                <a:latin typeface="Consolas" charset="0"/>
                <a:ea typeface="ＭＳ Ｐゴシック" charset="0"/>
                <a:cs typeface="Consolas" charset="0"/>
              </a:rPr>
              <a:t>11:57:57 </a:t>
            </a: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Job executing on host: &lt;128.104.101.248:9618&gt;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005 (2576205.000.000) 06/07 </a:t>
            </a:r>
            <a:r>
              <a:rPr lang="en-US" sz="1600" b="1">
                <a:latin typeface="Consolas" charset="0"/>
                <a:ea typeface="ＭＳ Ｐゴシック" charset="0"/>
                <a:cs typeface="Consolas" charset="0"/>
              </a:rPr>
              <a:t>14:12:55</a:t>
            </a: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Job terminated.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(1) Normal termination (return value 0)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     Usr 0 00:00:00, Sys 0 00:00:00  -  Run Remote Usage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     Usr 0 00:00:00, Sys 0 00:00:00  -  Run Local Usage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     Usr 0 00:00:00, Sys 0 00:00:00  -  Total Remote Usage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     Usr 0 00:00:00, Sys 0 00:00:00  -  Total Local Usage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5  -  Run Bytes Sent By Job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104857640  -  Run Bytes Received By Job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5  -  Total Bytes Sent By Job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104857640  -  Total Bytes Received By Job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Partitionable Resources :    Usage  Request Allocated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Cpus                 :                 1         1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</a:t>
            </a:r>
            <a:r>
              <a:rPr lang="en-US" sz="1600" b="1">
                <a:latin typeface="Consolas" charset="0"/>
                <a:ea typeface="ＭＳ Ｐゴシック" charset="0"/>
                <a:cs typeface="Consolas" charset="0"/>
              </a:rPr>
              <a:t>Disk (KB)            :   122358   </a:t>
            </a: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125000  13869733</a:t>
            </a:r>
          </a:p>
          <a:p>
            <a:pPr marL="0" indent="0">
              <a:buFont typeface="Times" charset="0"/>
              <a:buNone/>
            </a:pP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           </a:t>
            </a:r>
            <a:r>
              <a:rPr lang="en-US" sz="1600" b="1">
                <a:latin typeface="Consolas" charset="0"/>
                <a:ea typeface="ＭＳ Ｐゴシック" charset="0"/>
                <a:cs typeface="Consolas" charset="0"/>
              </a:rPr>
              <a:t>Memory (MB)          :       30      </a:t>
            </a:r>
            <a:r>
              <a:rPr lang="en-US" sz="1600">
                <a:latin typeface="Consolas" charset="0"/>
                <a:ea typeface="ＭＳ Ｐゴシック" charset="0"/>
                <a:cs typeface="Consolas" charset="0"/>
              </a:rPr>
              <a:t>100       100</a:t>
            </a:r>
          </a:p>
          <a:p>
            <a:pPr marL="0" indent="0">
              <a:buFont typeface="Time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9618B7-230F-A94F-97F3-8EABE22B08A3}" type="slidenum">
              <a:rPr lang="en-US" sz="1400">
                <a:solidFill>
                  <a:srgbClr val="FF8000"/>
                </a:solidFill>
              </a:rPr>
              <a:pPr/>
              <a:t>22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HTC Tactics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1E37D7-030C-1747-A2F4-74A94BF04987}" type="slidenum">
              <a:rPr lang="en-US" sz="1400">
                <a:solidFill>
                  <a:srgbClr val="FF8000"/>
                </a:solidFill>
              </a:rPr>
              <a:pPr/>
              <a:t>23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Futura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Overall Throughput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Utilize Resources Efficiently!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Dependencies With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 Gradually, Testing Generously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As Many Steps As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with You?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49238" y="2608263"/>
            <a:ext cx="4441825" cy="3724275"/>
          </a:xfrm>
        </p:spPr>
        <p:txBody>
          <a:bodyPr/>
          <a:lstStyle/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Parameters and random numbers: </a:t>
            </a:r>
            <a:r>
              <a:rPr lang="en-US" dirty="0">
                <a:latin typeface="Arial" charset="0"/>
                <a:ea typeface="ＭＳ Ｐゴシック" charset="0"/>
              </a:rPr>
              <a:t>generate and record ahead of time (for </a:t>
            </a:r>
            <a:r>
              <a:rPr lang="en-US" dirty="0" smtClean="0">
                <a:latin typeface="Arial" charset="0"/>
                <a:ea typeface="ＭＳ Ｐゴシック" charset="0"/>
              </a:rPr>
              <a:t>reproducibility)</a:t>
            </a: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else?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C94E25-C283-EE4E-8064-FA0B9FF8B39D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0724" name="Picture 1" descr="bag cont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151188"/>
            <a:ext cx="39830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284163" y="1468438"/>
            <a:ext cx="8555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  <a:buFont typeface="Times" charset="0"/>
              <a:buChar char="•"/>
            </a:pPr>
            <a:r>
              <a:rPr kumimoji="1" lang="en-US" sz="3200">
                <a:solidFill>
                  <a:schemeClr val="tx2"/>
                </a:solidFill>
              </a:rPr>
              <a:t>Software (covered Wednesday)</a:t>
            </a:r>
          </a:p>
          <a:p>
            <a:pPr>
              <a:buClr>
                <a:srgbClr val="000080"/>
              </a:buClr>
              <a:buFont typeface="Times" charset="0"/>
              <a:buChar char="•"/>
            </a:pPr>
            <a:r>
              <a:rPr kumimoji="1" lang="en-US" sz="3200">
                <a:solidFill>
                  <a:schemeClr val="tx2"/>
                </a:solidFill>
              </a:rPr>
              <a:t>Data and other input files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Wrapper Scripts are Essential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A3271E-0F5B-7E47-8B3C-C635EC26E187}" type="slidenum">
              <a:rPr lang="en-US" sz="1400">
                <a:solidFill>
                  <a:srgbClr val="FF8000"/>
                </a:solidFill>
              </a:rPr>
              <a:pPr/>
              <a:t>25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Before task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transfer/prepare files and directories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setup</a:t>
            </a:r>
            <a:r>
              <a:rPr lang="en-US" sz="2400" dirty="0">
                <a:latin typeface="Arial" charset="0"/>
                <a:ea typeface="ＭＳ Ｐゴシック" charset="0"/>
              </a:rPr>
              <a:t>/configure software environment and other dependencies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Task execution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prepare complex commands and arguments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batch together many ‘small’ tasks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After task execution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filter/combine/compress files and directories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check for and report on errors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HTC Tactics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9EE031-C10E-9E4A-B1CB-434E18BA4D1A}" type="slidenum">
              <a:rPr lang="en-US" sz="1400">
                <a:solidFill>
                  <a:srgbClr val="FF8000"/>
                </a:solidFill>
              </a:rPr>
              <a:pPr/>
              <a:t>26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774700" y="1333500"/>
            <a:ext cx="8032750" cy="4686300"/>
          </a:xfrm>
        </p:spPr>
        <p:txBody>
          <a:bodyPr/>
          <a:lstStyle/>
          <a:p>
            <a:pPr marL="514350" indent="-514350">
              <a:buFont typeface="Futura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Overall Throughput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Utilize Resources Efficiently!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Dependencies With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Scale Gradually, Testing Generously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As Many Steps As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Testing, testing, testing!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7772400" cy="499903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Will be a major focus of our exercises today. 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Allows you to optimize resource use (see HTC tactic #2)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Just because it worked for 10 jobs, doesn’t mean it will work for 10,000 jobs (scaling issues)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Data transfer (in and out)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Discover site-specific problems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4199FC-78AF-5042-90D4-A85697EFD640}" type="slidenum">
              <a:rPr lang="en-US" sz="1400">
                <a:solidFill>
                  <a:srgbClr val="FF8000"/>
                </a:solidFill>
              </a:rPr>
              <a:pPr/>
              <a:t>27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HTC Tactics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C07F0-7776-914C-B61C-A05DE824DAE3}" type="slidenum">
              <a:rPr lang="en-US" sz="1400">
                <a:solidFill>
                  <a:srgbClr val="FF8000"/>
                </a:solidFill>
              </a:rPr>
              <a:pPr/>
              <a:t>28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774700" y="1333500"/>
            <a:ext cx="8032750" cy="4686300"/>
          </a:xfrm>
        </p:spPr>
        <p:txBody>
          <a:bodyPr/>
          <a:lstStyle/>
          <a:p>
            <a:pPr marL="514350" indent="-514350">
              <a:buFont typeface="Futura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Overall Throughput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Utilize Resources Efficiently!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Dependencies With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 Gradually, Testing Generously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Automate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As Many Steps As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What to Automate?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Submitting many jobs (using HTCondor)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Writing submit files using scripts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Running a series of jobs, or workflow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B25316-3A66-654A-883D-B4F989EE75DD}" type="slidenum">
              <a:rPr lang="en-US" sz="1400">
                <a:solidFill>
                  <a:srgbClr val="FF8000"/>
                </a:solidFill>
              </a:rPr>
              <a:pPr/>
              <a:t>29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66564" name="Picture 4" descr="KUKA_Industrial_Robots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459163"/>
            <a:ext cx="434816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are we here?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6CAF25-D8FA-D545-8BA8-9694BB75C079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355600" y="1536700"/>
            <a:ext cx="5214938" cy="4686300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3000" b="1" dirty="0" smtClean="0">
                <a:latin typeface="Arial" charset="0"/>
                <a:ea typeface="ＭＳ Ｐゴシック" charset="0"/>
              </a:rPr>
              <a:t>To do SCIENCE!!!</a:t>
            </a:r>
          </a:p>
          <a:p>
            <a:pPr>
              <a:defRPr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A lot of science is best-done with computing – sometimes, LOTS of computing</a:t>
            </a:r>
          </a:p>
          <a:p>
            <a:pPr>
              <a:defRPr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Science needs to be reproducible</a:t>
            </a:r>
          </a:p>
          <a:p>
            <a:pPr>
              <a:defRPr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ＭＳ Ｐゴシック" charset="0"/>
              </a:rPr>
              <a:t>And, we’d really like science to happen </a:t>
            </a:r>
            <a:r>
              <a:rPr lang="en-US" sz="2800" b="1" dirty="0" smtClean="0">
                <a:latin typeface="Arial" charset="0"/>
                <a:ea typeface="ＭＳ Ｐゴシック" charset="0"/>
              </a:rPr>
              <a:t>fast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(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er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)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13857"/>
          <a:stretch>
            <a:fillRect/>
          </a:stretch>
        </p:blipFill>
        <p:spPr bwMode="auto">
          <a:xfrm>
            <a:off x="5599113" y="1635125"/>
            <a:ext cx="338613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What is a workflow?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27F0EB-AF3B-C24F-9ED4-6F11DBBB327F}" type="slidenum">
              <a:rPr lang="en-US" sz="1400">
                <a:solidFill>
                  <a:srgbClr val="FF8000"/>
                </a:solidFill>
              </a:rPr>
              <a:pPr/>
              <a:t>30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4819" name="Rectangle 51"/>
          <p:cNvSpPr>
            <a:spLocks noChangeArrowheads="1"/>
          </p:cNvSpPr>
          <p:nvPr/>
        </p:nvSpPr>
        <p:spPr bwMode="auto">
          <a:xfrm>
            <a:off x="7604125" y="22336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Box 56"/>
          <p:cNvSpPr txBox="1">
            <a:spLocks noChangeArrowheads="1"/>
          </p:cNvSpPr>
          <p:nvPr/>
        </p:nvSpPr>
        <p:spPr bwMode="auto">
          <a:xfrm>
            <a:off x="1414463" y="2055813"/>
            <a:ext cx="2390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827F7F"/>
                </a:solidFill>
              </a:rPr>
              <a:t> </a:t>
            </a:r>
            <a:r>
              <a:rPr lang="en-US" sz="2800">
                <a:solidFill>
                  <a:srgbClr val="827F7F"/>
                </a:solidFill>
              </a:rPr>
              <a:t>Steps</a:t>
            </a:r>
          </a:p>
          <a:p>
            <a:pPr eaLnBrk="1" hangingPunct="1"/>
            <a:r>
              <a:rPr lang="en-US" sz="2800">
                <a:solidFill>
                  <a:schemeClr val="accent1"/>
                </a:solidFill>
              </a:rPr>
              <a:t> Connections</a:t>
            </a:r>
          </a:p>
          <a:p>
            <a:pPr eaLnBrk="1" hangingPunct="1"/>
            <a:r>
              <a:rPr lang="en-US" sz="2800"/>
              <a:t> (Metadata)</a:t>
            </a:r>
          </a:p>
        </p:txBody>
      </p:sp>
      <p:pic>
        <p:nvPicPr>
          <p:cNvPr id="34821" name="Picture 59" descr="Screen Shot 2013-06-23 at 3.4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775075"/>
            <a:ext cx="77247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595313" y="1385888"/>
            <a:ext cx="7685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  A series of ordered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      workflows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01638" y="1333500"/>
            <a:ext cx="5153025" cy="261143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on-computing “workflows” are all around you, especially in science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instrument setup</a:t>
            </a:r>
          </a:p>
          <a:p>
            <a:pPr lvl="1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experimental procedures and protocols</a:t>
            </a: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Symbol" charset="0"/>
              <a:buNone/>
              <a:defRPr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53B703-1CF8-7248-90AB-4C754AA8615D}" type="slidenum">
              <a:rPr lang="en-US" sz="1400">
                <a:solidFill>
                  <a:srgbClr val="FF8000"/>
                </a:solidFill>
              </a:rPr>
              <a:pPr/>
              <a:t>31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" name="Heart 1"/>
          <p:cNvSpPr/>
          <p:nvPr/>
        </p:nvSpPr>
        <p:spPr bwMode="auto">
          <a:xfrm>
            <a:off x="7231063" y="4521200"/>
            <a:ext cx="1082675" cy="947738"/>
          </a:xfrm>
          <a:prstGeom prst="hear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rt 2"/>
          <p:cNvSpPr/>
          <p:nvPr/>
        </p:nvSpPr>
        <p:spPr bwMode="auto">
          <a:xfrm>
            <a:off x="3810000" y="541338"/>
            <a:ext cx="439738" cy="390525"/>
          </a:xfrm>
          <a:prstGeom prst="heart">
            <a:avLst/>
          </a:prstGeom>
          <a:solidFill>
            <a:srgbClr val="000080"/>
          </a:solidFill>
          <a:ln>
            <a:solidFill>
              <a:srgbClr val="000080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5846" name="Picture 3" descr="Argonne_lab_edu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573213"/>
            <a:ext cx="297973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5600" y="3906838"/>
            <a:ext cx="93297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Times" charset="0"/>
              <a:buChar char="•"/>
              <a:defRPr kumimoji="1"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Symbol" charset="0"/>
              <a:buChar char=""/>
              <a:defRPr kumimoji="1"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0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charset="2"/>
              <a:buChar char=""/>
              <a:defRPr kumimoji="1"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defRPr/>
            </a:pPr>
            <a:r>
              <a:rPr lang="en-US" sz="2800" dirty="0"/>
              <a:t>when planned/documented, workflows help with:</a:t>
            </a:r>
          </a:p>
          <a:p>
            <a:pPr marL="800100" lvl="1" indent="-342900">
              <a:defRPr/>
            </a:pPr>
            <a:r>
              <a:rPr lang="en-US" dirty="0"/>
              <a:t>organizing and managing processes</a:t>
            </a:r>
          </a:p>
          <a:p>
            <a:pPr marL="800100" lvl="1" indent="-342900">
              <a:defRPr/>
            </a:pPr>
            <a:r>
              <a:rPr lang="en-US" dirty="0"/>
              <a:t>saving time with </a:t>
            </a:r>
            <a:r>
              <a:rPr lang="en-US" b="1" dirty="0"/>
              <a:t>automation</a:t>
            </a:r>
          </a:p>
          <a:p>
            <a:pPr marL="800100" lvl="1" indent="-342900">
              <a:defRPr/>
            </a:pPr>
            <a:r>
              <a:rPr lang="en-US" dirty="0"/>
              <a:t>objectivity, reliability, and reproducibility</a:t>
            </a:r>
          </a:p>
          <a:p>
            <a:pPr marL="457200" lvl="1" indent="0">
              <a:buFont typeface="Symbol" charset="0"/>
              <a:buNone/>
              <a:defRPr/>
            </a:pPr>
            <a:r>
              <a:rPr lang="en-US" dirty="0" smtClean="0"/>
              <a:t>     (</a:t>
            </a:r>
            <a:r>
              <a:rPr lang="en-US" dirty="0"/>
              <a:t>THE TENETS OF GOOD SCIENCE!)</a:t>
            </a:r>
          </a:p>
          <a:p>
            <a:pPr marL="457200" lvl="1" indent="0">
              <a:buFont typeface="Symbol" charset="0"/>
              <a:buNone/>
              <a:defRPr/>
            </a:pPr>
            <a:endParaRPr lang="en-US" sz="220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</a:t>
            </a:r>
            <a:r>
              <a:rPr lang="fr-FR"/>
              <a:t>’</a:t>
            </a:r>
            <a:r>
              <a:rPr lang="en-US" altLang="ja-JP"/>
              <a:t>99</a:t>
            </a:r>
            <a:r>
              <a:rPr lang="en-US"/>
              <a:t>’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DAGs Automate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Workflows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1EC4C2-F21D-144E-8F45-A2AB044B455C}" type="slidenum">
              <a:rPr lang="en-US" sz="1400">
                <a:solidFill>
                  <a:srgbClr val="FF8000"/>
                </a:solidFill>
              </a:rPr>
              <a:pPr/>
              <a:t>32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data prep/split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sp>
        <p:nvSpPr>
          <p:cNvPr id="36869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</p:txBody>
      </p:sp>
      <p:sp>
        <p:nvSpPr>
          <p:cNvPr id="36870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>
            <a:stCxn id="6" idx="2"/>
            <a:endCxn id="36865" idx="0"/>
          </p:cNvCxnSpPr>
          <p:nvPr/>
        </p:nvCxnSpPr>
        <p:spPr bwMode="auto">
          <a:xfrm>
            <a:off x="4662488" y="2459038"/>
            <a:ext cx="1876425" cy="93980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873" name="Straight Arrow Connector 11"/>
          <p:cNvCxnSpPr>
            <a:cxnSpLocks noChangeShapeType="1"/>
            <a:stCxn id="6" idx="2"/>
            <a:endCxn id="36869" idx="0"/>
          </p:cNvCxnSpPr>
          <p:nvPr/>
        </p:nvCxnSpPr>
        <p:spPr bwMode="auto">
          <a:xfrm flipH="1">
            <a:off x="2943225" y="2459038"/>
            <a:ext cx="1719263" cy="9334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stCxn id="36881" idx="0"/>
          </p:cNvCxnSpPr>
          <p:nvPr/>
        </p:nvCxnSpPr>
        <p:spPr bwMode="auto">
          <a:xfrm>
            <a:off x="2932113" y="4532313"/>
            <a:ext cx="1376362" cy="595312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875" name="Straight Arrow Connector 13"/>
          <p:cNvCxnSpPr>
            <a:cxnSpLocks noChangeShapeType="1"/>
            <a:stCxn id="36865" idx="2"/>
          </p:cNvCxnSpPr>
          <p:nvPr/>
        </p:nvCxnSpPr>
        <p:spPr bwMode="auto">
          <a:xfrm flipH="1">
            <a:off x="5048250" y="4565650"/>
            <a:ext cx="1490663" cy="5778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14"/>
          <p:cNvCxnSpPr>
            <a:cxnSpLocks noChangeShapeType="1"/>
          </p:cNvCxnSpPr>
          <p:nvPr/>
        </p:nvCxnSpPr>
        <p:spPr bwMode="auto">
          <a:xfrm flipH="1">
            <a:off x="4083050" y="24876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15"/>
          <p:cNvCxnSpPr>
            <a:cxnSpLocks noChangeShapeType="1"/>
          </p:cNvCxnSpPr>
          <p:nvPr/>
        </p:nvCxnSpPr>
        <p:spPr bwMode="auto">
          <a:xfrm>
            <a:off x="4662488" y="24876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16"/>
          <p:cNvCxnSpPr>
            <a:cxnSpLocks noChangeShapeType="1"/>
          </p:cNvCxnSpPr>
          <p:nvPr/>
        </p:nvCxnSpPr>
        <p:spPr bwMode="auto">
          <a:xfrm>
            <a:off x="4662488" y="24876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36881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228725" y="46038"/>
            <a:ext cx="69469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Automating workflows can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save you time...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67E42-012E-A545-B342-097FDD770C93}" type="slidenum">
              <a:rPr lang="en-US" sz="1400">
                <a:solidFill>
                  <a:srgbClr val="FF8000"/>
                </a:solidFill>
              </a:rPr>
              <a:pPr/>
              <a:t>33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277938"/>
            <a:ext cx="6470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708650" y="6519863"/>
            <a:ext cx="213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http://xkcd.com/1205/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584325" y="0"/>
            <a:ext cx="69469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but there are even more benefits of automating workflows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006400-7FCD-6F47-8329-9614A1E6A6FA}" type="slidenum">
              <a:rPr lang="en-US" sz="1400">
                <a:solidFill>
                  <a:srgbClr val="FF8000"/>
                </a:solidFill>
              </a:rPr>
              <a:pPr/>
              <a:t>34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>
          <a:xfrm>
            <a:off x="774700" y="1506538"/>
            <a:ext cx="7772400" cy="45132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Reproducibility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knowledge and experience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New ability to imagine greater scale, functionality, possibilities, and better SCIENCE!!</a:t>
            </a:r>
          </a:p>
        </p:txBody>
      </p:sp>
      <p:pic>
        <p:nvPicPr>
          <p:cNvPr id="38916" name="Picture 2" descr="SKA_dishes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338638"/>
            <a:ext cx="38957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the most out of workflows, part 1</a:t>
            </a:r>
            <a:endParaRPr lang="en-US" dirty="0"/>
          </a:p>
        </p:txBody>
      </p:sp>
      <p:sp>
        <p:nvSpPr>
          <p:cNvPr id="6758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0E0C65-47E2-1F4B-BD7B-F72C8A62982F}" type="slidenum">
              <a:rPr lang="en-US" sz="1400">
                <a:solidFill>
                  <a:srgbClr val="FF8000"/>
                </a:solidFill>
              </a:rPr>
              <a:pPr/>
              <a:t>35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From schematics…</a:t>
            </a:r>
          </a:p>
        </p:txBody>
      </p:sp>
      <p:pic>
        <p:nvPicPr>
          <p:cNvPr id="3993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519238"/>
            <a:ext cx="6750050" cy="5338762"/>
          </a:xfrm>
        </p:spPr>
      </p:pic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5DB34A-0FB9-E946-90DC-B5B17B30A8DD}" type="slidenum">
              <a:rPr lang="en-US" sz="1400">
                <a:solidFill>
                  <a:srgbClr val="FF8000"/>
                </a:solidFill>
              </a:rPr>
              <a:pPr/>
              <a:t>36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to the real world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921588-E71C-024B-B129-416F7CD30EDD}" type="slidenum">
              <a:rPr lang="en-US" sz="1400">
                <a:solidFill>
                  <a:srgbClr val="FF8000"/>
                </a:solidFill>
              </a:rPr>
              <a:pPr/>
              <a:t>37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27605" r="14366" b="16432"/>
          <a:stretch>
            <a:fillRect/>
          </a:stretch>
        </p:blipFill>
        <p:spPr bwMode="auto">
          <a:xfrm>
            <a:off x="360363" y="1223963"/>
            <a:ext cx="8475662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74700" y="1333500"/>
            <a:ext cx="81407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b="1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Make it work 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4FFD4-361F-084C-8118-621BD3EE9930}" type="slidenum">
              <a:rPr lang="en-US" sz="1400">
                <a:solidFill>
                  <a:srgbClr val="FF8000"/>
                </a:solidFill>
              </a:rPr>
              <a:pPr/>
              <a:t>38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Workflow, version 1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290F7B-DEDD-8046-8FB8-9A53B215F0D4}" type="slidenum">
              <a:rPr lang="en-US" sz="1400">
                <a:solidFill>
                  <a:srgbClr val="FF8000"/>
                </a:solidFill>
              </a:rPr>
              <a:pPr/>
              <a:t>39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95650" y="1479550"/>
            <a:ext cx="2733675" cy="11414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dirty="0"/>
              <a:t>data prep </a:t>
            </a:r>
            <a:r>
              <a:rPr lang="en-US" dirty="0"/>
              <a:t>(minutes)</a:t>
            </a:r>
          </a:p>
        </p:txBody>
      </p:sp>
      <p:sp>
        <p:nvSpPr>
          <p:cNvPr id="43012" name="Rounded Rectangle 18"/>
          <p:cNvSpPr>
            <a:spLocks noChangeArrowheads="1"/>
          </p:cNvSpPr>
          <p:nvPr/>
        </p:nvSpPr>
        <p:spPr bwMode="auto">
          <a:xfrm>
            <a:off x="3617913" y="3375025"/>
            <a:ext cx="2089150" cy="11668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processing</a:t>
            </a:r>
          </a:p>
          <a:p>
            <a:pPr algn="ctr">
              <a:buFontTx/>
              <a:buNone/>
            </a:pPr>
            <a:r>
              <a:rPr lang="en-US"/>
              <a:t>(days)</a:t>
            </a:r>
          </a:p>
        </p:txBody>
      </p:sp>
      <p:sp>
        <p:nvSpPr>
          <p:cNvPr id="43013" name="Rounded Rectangle 20"/>
          <p:cNvSpPr>
            <a:spLocks noChangeArrowheads="1"/>
          </p:cNvSpPr>
          <p:nvPr/>
        </p:nvSpPr>
        <p:spPr bwMode="auto">
          <a:xfrm>
            <a:off x="3151188" y="5216525"/>
            <a:ext cx="3022600" cy="1165225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assess results</a:t>
            </a:r>
          </a:p>
          <a:p>
            <a:pPr algn="ctr">
              <a:buFontTx/>
              <a:buNone/>
            </a:pPr>
            <a:r>
              <a:rPr lang="en-US"/>
              <a:t>(minutes)</a:t>
            </a:r>
          </a:p>
        </p:txBody>
      </p:sp>
      <p:cxnSp>
        <p:nvCxnSpPr>
          <p:cNvPr id="43014" name="Straight Arrow Connector 29"/>
          <p:cNvCxnSpPr>
            <a:cxnSpLocks noChangeShapeType="1"/>
            <a:stCxn id="18" idx="2"/>
            <a:endCxn id="43012" idx="0"/>
          </p:cNvCxnSpPr>
          <p:nvPr/>
        </p:nvCxnSpPr>
        <p:spPr bwMode="auto">
          <a:xfrm>
            <a:off x="4662488" y="2620963"/>
            <a:ext cx="0" cy="7540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Arrow Connector 32"/>
          <p:cNvCxnSpPr>
            <a:cxnSpLocks noChangeShapeType="1"/>
            <a:stCxn id="43012" idx="2"/>
          </p:cNvCxnSpPr>
          <p:nvPr/>
        </p:nvCxnSpPr>
        <p:spPr bwMode="auto">
          <a:xfrm>
            <a:off x="4662488" y="4541838"/>
            <a:ext cx="7937" cy="6905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79181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Getting the most out of Computing (for research)</a:t>
            </a:r>
            <a:endParaRPr lang="en-US" dirty="0"/>
          </a:p>
        </p:txBody>
      </p:sp>
      <p:sp>
        <p:nvSpPr>
          <p:cNvPr id="5734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A03A17-011F-884B-B101-7E9F20727852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</a:t>
            </a:r>
            <a:r>
              <a:rPr lang="fr-FR"/>
              <a:t>’</a:t>
            </a:r>
            <a:r>
              <a:rPr lang="en-US" altLang="ja-JP"/>
              <a:t>99</a:t>
            </a:r>
            <a:r>
              <a:rPr lang="en-US"/>
              <a:t>’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Workflow, version 2 (HTC)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9962EC-372A-5644-8FC2-107F74424129}" type="slidenum">
              <a:rPr lang="en-US" sz="1400">
                <a:solidFill>
                  <a:srgbClr val="FF8000"/>
                </a:solidFill>
              </a:rPr>
              <a:pPr/>
              <a:t>40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data prep/split</a:t>
            </a:r>
          </a:p>
          <a:p>
            <a:pPr algn="ctr"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r>
              <a:rPr lang="en-US" sz="2000" dirty="0"/>
              <a:t> </a:t>
            </a:r>
          </a:p>
        </p:txBody>
      </p:sp>
      <p:sp>
        <p:nvSpPr>
          <p:cNvPr id="44037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</p:txBody>
      </p:sp>
      <p:sp>
        <p:nvSpPr>
          <p:cNvPr id="44038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assess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 bwMode="auto">
          <a:xfrm>
            <a:off x="4662488" y="2459038"/>
            <a:ext cx="996950" cy="1012825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041" name="Straight Arrow Connector 11"/>
          <p:cNvCxnSpPr>
            <a:cxnSpLocks noChangeShapeType="1"/>
            <a:stCxn id="6" idx="2"/>
          </p:cNvCxnSpPr>
          <p:nvPr/>
        </p:nvCxnSpPr>
        <p:spPr bwMode="auto">
          <a:xfrm flipH="1">
            <a:off x="3649664" y="2459038"/>
            <a:ext cx="1012824" cy="9969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043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Arrow Connector 14"/>
          <p:cNvCxnSpPr>
            <a:cxnSpLocks noChangeShapeType="1"/>
            <a:stCxn id="6" idx="2"/>
          </p:cNvCxnSpPr>
          <p:nvPr/>
        </p:nvCxnSpPr>
        <p:spPr bwMode="auto">
          <a:xfrm flipH="1">
            <a:off x="4083050" y="2459038"/>
            <a:ext cx="579438" cy="11572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Arrow Connector 15"/>
          <p:cNvCxnSpPr>
            <a:cxnSpLocks noChangeShapeType="1"/>
            <a:stCxn id="6" idx="2"/>
          </p:cNvCxnSpPr>
          <p:nvPr/>
        </p:nvCxnSpPr>
        <p:spPr bwMode="auto">
          <a:xfrm>
            <a:off x="4662488" y="2459038"/>
            <a:ext cx="561975" cy="11572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Arrow Connector 16"/>
          <p:cNvCxnSpPr>
            <a:cxnSpLocks noChangeShapeType="1"/>
            <a:stCxn id="6" idx="2"/>
          </p:cNvCxnSpPr>
          <p:nvPr/>
        </p:nvCxnSpPr>
        <p:spPr bwMode="auto">
          <a:xfrm>
            <a:off x="4662488" y="2459038"/>
            <a:ext cx="0" cy="1206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7" name="Rectangle 3"/>
          <p:cNvSpPr>
            <a:spLocks noChangeArrowheads="1"/>
          </p:cNvSpPr>
          <p:nvPr/>
        </p:nvSpPr>
        <p:spPr bwMode="auto">
          <a:xfrm>
            <a:off x="4592638" y="47736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44048" name="Rectangle 22"/>
          <p:cNvSpPr>
            <a:spLocks noChangeArrowheads="1"/>
          </p:cNvSpPr>
          <p:nvPr/>
        </p:nvSpPr>
        <p:spPr bwMode="auto">
          <a:xfrm>
            <a:off x="6384925" y="45243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44049" name="Rectangle 23"/>
          <p:cNvSpPr>
            <a:spLocks noChangeArrowheads="1"/>
          </p:cNvSpPr>
          <p:nvPr/>
        </p:nvSpPr>
        <p:spPr bwMode="auto">
          <a:xfrm>
            <a:off x="2838450" y="4532313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a Good Workflow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775" y="1333500"/>
            <a:ext cx="8302625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Draw out the </a:t>
            </a:r>
            <a:r>
              <a:rPr lang="en-US" sz="2600" i="1" dirty="0" smtClean="0">
                <a:latin typeface="Arial" charset="0"/>
                <a:ea typeface="ＭＳ Ｐゴシック" charset="0"/>
                <a:cs typeface="ＭＳ Ｐゴシック" charset="0"/>
              </a:rPr>
              <a:t>general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 workflow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Define details (test ‘pieces’ with </a:t>
            </a:r>
            <a:r>
              <a:rPr lang="en-US" sz="2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HTCondor</a:t>
            </a:r>
            <a:r>
              <a:rPr lang="en-US" sz="2600" b="1" dirty="0" smtClean="0">
                <a:latin typeface="Arial" charset="0"/>
                <a:ea typeface="ＭＳ Ｐゴシック" charset="0"/>
                <a:cs typeface="ＭＳ Ｐゴシック" charset="0"/>
              </a:rPr>
              <a:t> jobs)</a:t>
            </a:r>
          </a:p>
          <a:p>
            <a:pPr marL="914400" lvl="1" indent="-514350">
              <a:defRPr/>
            </a:pPr>
            <a:r>
              <a:rPr lang="en-US" sz="2200" b="1" dirty="0" smtClean="0">
                <a:latin typeface="Arial" charset="0"/>
                <a:ea typeface="ＭＳ Ｐゴシック" charset="0"/>
                <a:cs typeface="ＭＳ Ｐゴシック" charset="0"/>
              </a:rPr>
              <a:t>divide or consolidate ‘pieces’</a:t>
            </a:r>
          </a:p>
          <a:p>
            <a:pPr marL="914400" lvl="1" indent="-514350"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200" b="1" dirty="0" smtClean="0">
                <a:latin typeface="Arial" charset="0"/>
                <a:ea typeface="ＭＳ Ｐゴシック" charset="0"/>
                <a:cs typeface="ＭＳ Ｐゴシック" charset="0"/>
              </a:rPr>
              <a:t>etermine resource requirements</a:t>
            </a:r>
          </a:p>
          <a:p>
            <a:pPr marL="914400" lvl="1" indent="-514350">
              <a:defRPr/>
            </a:pPr>
            <a:r>
              <a:rPr lang="en-US" sz="2200" b="1" dirty="0" smtClean="0">
                <a:latin typeface="Arial" charset="0"/>
                <a:ea typeface="ＭＳ Ｐゴシック" charset="0"/>
                <a:cs typeface="ＭＳ Ｐゴシック" charset="0"/>
              </a:rPr>
              <a:t>identify steps to be automated or checked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Build it modularly; test and optimize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Scale-up gradually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Make it work 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consistently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What more can you automate or error-check?</a:t>
            </a:r>
          </a:p>
          <a:p>
            <a:pPr marL="0" indent="0">
              <a:buFont typeface="Times" charset="0"/>
              <a:buNone/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(And remember to document!)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4FD470-E0C8-B849-B801-85AAFCFB0248}" type="slidenum">
              <a:rPr lang="en-US" sz="1400">
                <a:solidFill>
                  <a:srgbClr val="FF8000"/>
                </a:solidFill>
              </a:rPr>
              <a:pPr/>
              <a:t>41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Determine Resource Usage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Run locally first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Then get one job running remotely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(on execute machine, not submit machine)</a:t>
            </a:r>
            <a:r>
              <a:rPr lang="en-US" dirty="0" smtClean="0">
                <a:latin typeface="Arial" charset="0"/>
                <a:ea typeface="ＭＳ Ｐゴシック" charset="0"/>
              </a:rPr>
              <a:t>!</a:t>
            </a:r>
          </a:p>
          <a:p>
            <a:pPr lvl="2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get the logistics correct! (</a:t>
            </a:r>
            <a:r>
              <a:rPr lang="en-US" dirty="0" err="1" smtClean="0">
                <a:latin typeface="Arial" charset="0"/>
                <a:ea typeface="ＭＳ Ｐゴシック" charset="0"/>
              </a:rPr>
              <a:t>HTCondor</a:t>
            </a:r>
            <a:r>
              <a:rPr lang="en-US" dirty="0" smtClean="0">
                <a:latin typeface="Arial" charset="0"/>
                <a:ea typeface="ＭＳ Ｐゴシック" charset="0"/>
              </a:rPr>
              <a:t> submission, file and software setup, etc.)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Once working, run a couple of times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big variance in resource needs, should you take the…</a:t>
            </a:r>
          </a:p>
          <a:p>
            <a:pPr marL="457200" lvl="1" indent="0" algn="ctr">
              <a:buFont typeface="Symbol" charset="0"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Average</a:t>
            </a:r>
            <a:r>
              <a:rPr lang="en-US" dirty="0">
                <a:latin typeface="Arial" charset="0"/>
                <a:ea typeface="ＭＳ Ｐゴシック" charset="0"/>
              </a:rPr>
              <a:t>?  Median?  Worst case?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36584A-012D-F643-A324-5B27A32958BC}" type="slidenum">
              <a:rPr lang="en-US" sz="1400">
                <a:solidFill>
                  <a:srgbClr val="FF8000"/>
                </a:solidFill>
              </a:rPr>
              <a:pPr/>
              <a:t>42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ounded Rectangle 18"/>
          <p:cNvSpPr>
            <a:spLocks noChangeArrowheads="1"/>
          </p:cNvSpPr>
          <p:nvPr/>
        </p:nvSpPr>
        <p:spPr bwMode="auto">
          <a:xfrm>
            <a:off x="5457825" y="3398838"/>
            <a:ext cx="2162175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‘99’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End Up with This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1FDD31-5F9C-E74B-93A9-61C5697AD8D0}" type="slidenum">
              <a:rPr lang="en-US" sz="1400">
                <a:solidFill>
                  <a:srgbClr val="FF8000"/>
                </a:solidFill>
              </a:rPr>
              <a:pPr/>
              <a:t>43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95650" y="1527175"/>
            <a:ext cx="2733675" cy="9318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(special transfer)</a:t>
            </a:r>
          </a:p>
          <a:p>
            <a:pPr algn="ctr">
              <a:buFontTx/>
              <a:buNone/>
              <a:defRPr/>
            </a:pPr>
            <a:r>
              <a:rPr lang="en-US" dirty="0"/>
              <a:t>file prep and split</a:t>
            </a:r>
          </a:p>
          <a:p>
            <a:pPr algn="ctr">
              <a:buFontTx/>
              <a:buNone/>
              <a:defRPr/>
            </a:pPr>
            <a:r>
              <a:rPr lang="en-US" sz="2000" dirty="0"/>
              <a:t>(POST-RETRY)</a:t>
            </a:r>
          </a:p>
        </p:txBody>
      </p:sp>
      <p:sp>
        <p:nvSpPr>
          <p:cNvPr id="47109" name="Rounded Rectangle 6"/>
          <p:cNvSpPr>
            <a:spLocks noChangeArrowheads="1"/>
          </p:cNvSpPr>
          <p:nvPr/>
        </p:nvSpPr>
        <p:spPr bwMode="auto">
          <a:xfrm>
            <a:off x="2009775" y="3392488"/>
            <a:ext cx="1865313" cy="1165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47110" name="Rounded Rectangle 8"/>
          <p:cNvSpPr>
            <a:spLocks noChangeArrowheads="1"/>
          </p:cNvSpPr>
          <p:nvPr/>
        </p:nvSpPr>
        <p:spPr bwMode="auto">
          <a:xfrm>
            <a:off x="3311525" y="5151438"/>
            <a:ext cx="2749550" cy="1166812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combine, transform results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3006725"/>
            <a:ext cx="1720850" cy="117316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62488" y="2792413"/>
            <a:ext cx="996950" cy="679450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113" name="Straight Arrow Connector 11"/>
          <p:cNvCxnSpPr>
            <a:cxnSpLocks noChangeShapeType="1"/>
          </p:cNvCxnSpPr>
          <p:nvPr/>
        </p:nvCxnSpPr>
        <p:spPr bwMode="auto">
          <a:xfrm flipH="1">
            <a:off x="3649663" y="2792413"/>
            <a:ext cx="1012825" cy="6635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81413" y="4516438"/>
            <a:ext cx="627062" cy="611187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115" name="Straight Arrow Connector 13"/>
          <p:cNvCxnSpPr>
            <a:cxnSpLocks noChangeShapeType="1"/>
          </p:cNvCxnSpPr>
          <p:nvPr/>
        </p:nvCxnSpPr>
        <p:spPr bwMode="auto">
          <a:xfrm flipH="1">
            <a:off x="5048250" y="4500563"/>
            <a:ext cx="579438" cy="6429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Arrow Connector 14"/>
          <p:cNvCxnSpPr>
            <a:cxnSpLocks noChangeShapeType="1"/>
          </p:cNvCxnSpPr>
          <p:nvPr/>
        </p:nvCxnSpPr>
        <p:spPr bwMode="auto">
          <a:xfrm flipH="1">
            <a:off x="4083050" y="2792413"/>
            <a:ext cx="579438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Arrow Connector 15"/>
          <p:cNvCxnSpPr>
            <a:cxnSpLocks noChangeShapeType="1"/>
          </p:cNvCxnSpPr>
          <p:nvPr/>
        </p:nvCxnSpPr>
        <p:spPr bwMode="auto">
          <a:xfrm>
            <a:off x="4662488" y="2792413"/>
            <a:ext cx="561975" cy="823912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Straight Arrow Connector 16"/>
          <p:cNvCxnSpPr>
            <a:cxnSpLocks noChangeShapeType="1"/>
          </p:cNvCxnSpPr>
          <p:nvPr/>
        </p:nvCxnSpPr>
        <p:spPr bwMode="auto">
          <a:xfrm>
            <a:off x="4662488" y="2792413"/>
            <a:ext cx="0" cy="87312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851525" y="1511300"/>
            <a:ext cx="2284413" cy="103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1 GB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2 GB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1.5 hours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" y="3495675"/>
            <a:ext cx="2282825" cy="136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100 MB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500 MB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40 min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(each)</a:t>
            </a:r>
          </a:p>
        </p:txBody>
      </p:sp>
      <p:sp>
        <p:nvSpPr>
          <p:cNvPr id="47121" name="TextBox 20"/>
          <p:cNvSpPr txBox="1">
            <a:spLocks noChangeArrowheads="1"/>
          </p:cNvSpPr>
          <p:nvPr/>
        </p:nvSpPr>
        <p:spPr bwMode="auto">
          <a:xfrm>
            <a:off x="6084888" y="5216525"/>
            <a:ext cx="2282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300 MB RAM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1 GB Disk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15 min</a:t>
            </a:r>
          </a:p>
        </p:txBody>
      </p:sp>
      <p:sp>
        <p:nvSpPr>
          <p:cNvPr id="47122" name="Rectangle 3"/>
          <p:cNvSpPr>
            <a:spLocks noChangeArrowheads="1"/>
          </p:cNvSpPr>
          <p:nvPr/>
        </p:nvSpPr>
        <p:spPr bwMode="auto">
          <a:xfrm>
            <a:off x="4243388" y="4773613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(PRE)</a:t>
            </a:r>
          </a:p>
        </p:txBody>
      </p:sp>
      <p:sp>
        <p:nvSpPr>
          <p:cNvPr id="47123" name="Rectangle 22"/>
          <p:cNvSpPr>
            <a:spLocks noChangeArrowheads="1"/>
          </p:cNvSpPr>
          <p:nvPr/>
        </p:nvSpPr>
        <p:spPr bwMode="auto">
          <a:xfrm>
            <a:off x="5481638" y="4524375"/>
            <a:ext cx="199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  <p:sp>
        <p:nvSpPr>
          <p:cNvPr id="47124" name="Rectangle 23"/>
          <p:cNvSpPr>
            <a:spLocks noChangeArrowheads="1"/>
          </p:cNvSpPr>
          <p:nvPr/>
        </p:nvSpPr>
        <p:spPr bwMode="auto">
          <a:xfrm>
            <a:off x="1936750" y="4532313"/>
            <a:ext cx="198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(POST-RETRY)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 1.1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B8E8C3-3662-FE46-B8E6-8E72D4F8D536}" type="slidenum">
              <a:rPr lang="en-US" sz="1400">
                <a:solidFill>
                  <a:srgbClr val="FF8000"/>
                </a:solidFill>
              </a:rPr>
              <a:pPr/>
              <a:t>44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9155" name="Rounded Rectangle 18"/>
          <p:cNvSpPr>
            <a:spLocks noChangeArrowheads="1"/>
          </p:cNvSpPr>
          <p:nvPr/>
        </p:nvSpPr>
        <p:spPr bwMode="auto">
          <a:xfrm>
            <a:off x="3617913" y="2430463"/>
            <a:ext cx="2089150" cy="1166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Task 1</a:t>
            </a:r>
          </a:p>
          <a:p>
            <a:pPr algn="ctr">
              <a:buFontTx/>
              <a:buNone/>
            </a:pPr>
            <a:r>
              <a:rPr lang="en-US"/>
              <a:t>(days)</a:t>
            </a:r>
          </a:p>
        </p:txBody>
      </p:sp>
      <p:sp>
        <p:nvSpPr>
          <p:cNvPr id="49156" name="Rounded Rectangle 20"/>
          <p:cNvSpPr>
            <a:spLocks noChangeArrowheads="1"/>
          </p:cNvSpPr>
          <p:nvPr/>
        </p:nvSpPr>
        <p:spPr bwMode="auto">
          <a:xfrm>
            <a:off x="3151188" y="4271963"/>
            <a:ext cx="3022600" cy="1165225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Task 2</a:t>
            </a:r>
          </a:p>
          <a:p>
            <a:pPr algn="ctr">
              <a:buFontTx/>
              <a:buNone/>
            </a:pPr>
            <a:r>
              <a:rPr lang="en-US"/>
              <a:t>(minutes)</a:t>
            </a:r>
          </a:p>
        </p:txBody>
      </p:sp>
      <p:cxnSp>
        <p:nvCxnSpPr>
          <p:cNvPr id="49157" name="Straight Arrow Connector 32"/>
          <p:cNvCxnSpPr>
            <a:cxnSpLocks noChangeShapeType="1"/>
            <a:stCxn id="49155" idx="2"/>
          </p:cNvCxnSpPr>
          <p:nvPr/>
        </p:nvCxnSpPr>
        <p:spPr bwMode="auto">
          <a:xfrm>
            <a:off x="4662488" y="3630613"/>
            <a:ext cx="7937" cy="6524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ounded Rectangle 18"/>
          <p:cNvSpPr>
            <a:spLocks noChangeArrowheads="1"/>
          </p:cNvSpPr>
          <p:nvPr/>
        </p:nvSpPr>
        <p:spPr bwMode="auto">
          <a:xfrm>
            <a:off x="5457825" y="2554288"/>
            <a:ext cx="2162175" cy="10604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‘?’</a:t>
            </a: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 1.1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DF8EC1-88D5-2843-AC5D-0E00FEBEABA1}" type="slidenum">
              <a:rPr lang="en-US" sz="1400">
                <a:solidFill>
                  <a:srgbClr val="FF8000"/>
                </a:solidFill>
              </a:rPr>
              <a:pPr/>
              <a:t>45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51204" name="Rounded Rectangle 6"/>
          <p:cNvSpPr>
            <a:spLocks noChangeArrowheads="1"/>
          </p:cNvSpPr>
          <p:nvPr/>
        </p:nvSpPr>
        <p:spPr bwMode="auto">
          <a:xfrm>
            <a:off x="2009775" y="2546350"/>
            <a:ext cx="1865313" cy="10604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</p:txBody>
      </p:sp>
      <p:sp>
        <p:nvSpPr>
          <p:cNvPr id="51205" name="Rounded Rectangle 8"/>
          <p:cNvSpPr>
            <a:spLocks noChangeArrowheads="1"/>
          </p:cNvSpPr>
          <p:nvPr/>
        </p:nvSpPr>
        <p:spPr bwMode="auto">
          <a:xfrm>
            <a:off x="3311525" y="4306888"/>
            <a:ext cx="2749550" cy="1060450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Task 2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2146300"/>
            <a:ext cx="1720850" cy="1066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81413" y="3646488"/>
            <a:ext cx="627062" cy="555625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208" name="Straight Arrow Connector 13"/>
          <p:cNvCxnSpPr>
            <a:cxnSpLocks noChangeShapeType="1"/>
          </p:cNvCxnSpPr>
          <p:nvPr/>
        </p:nvCxnSpPr>
        <p:spPr bwMode="auto">
          <a:xfrm flipH="1">
            <a:off x="5048250" y="3632200"/>
            <a:ext cx="579438" cy="5842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9" name="Rectangle 3"/>
          <p:cNvSpPr>
            <a:spLocks noChangeArrowheads="1"/>
          </p:cNvSpPr>
          <p:nvPr/>
        </p:nvSpPr>
        <p:spPr bwMode="auto">
          <a:xfrm>
            <a:off x="4592638" y="3894138"/>
            <a:ext cx="18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51210" name="Rectangle 22"/>
          <p:cNvSpPr>
            <a:spLocks noChangeArrowheads="1"/>
          </p:cNvSpPr>
          <p:nvPr/>
        </p:nvSpPr>
        <p:spPr bwMode="auto">
          <a:xfrm>
            <a:off x="6384925" y="3644900"/>
            <a:ext cx="1841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  <p:sp>
        <p:nvSpPr>
          <p:cNvPr id="51211" name="Rectangle 23"/>
          <p:cNvSpPr>
            <a:spLocks noChangeArrowheads="1"/>
          </p:cNvSpPr>
          <p:nvPr/>
        </p:nvSpPr>
        <p:spPr bwMode="auto">
          <a:xfrm>
            <a:off x="2838450" y="3652838"/>
            <a:ext cx="1857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ounded Rectangle 18"/>
          <p:cNvSpPr>
            <a:spLocks noChangeArrowheads="1"/>
          </p:cNvSpPr>
          <p:nvPr/>
        </p:nvSpPr>
        <p:spPr bwMode="auto">
          <a:xfrm>
            <a:off x="5457825" y="2555875"/>
            <a:ext cx="2162175" cy="10620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‘?’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 1.2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24900" y="6369050"/>
            <a:ext cx="419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BCCDFF-ADAA-034F-9132-38571C6DD3CF}" type="slidenum">
              <a:rPr lang="en-US" sz="1400">
                <a:solidFill>
                  <a:srgbClr val="FF8000"/>
                </a:solidFill>
              </a:rPr>
              <a:pPr/>
              <a:t>46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53252" name="Rounded Rectangle 6"/>
          <p:cNvSpPr>
            <a:spLocks noChangeArrowheads="1"/>
          </p:cNvSpPr>
          <p:nvPr/>
        </p:nvSpPr>
        <p:spPr bwMode="auto">
          <a:xfrm>
            <a:off x="2009775" y="2549525"/>
            <a:ext cx="1865313" cy="10604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process ‘0’</a:t>
            </a:r>
          </a:p>
          <a:p>
            <a:pPr algn="ctr">
              <a:buFontTx/>
              <a:buNone/>
            </a:pPr>
            <a:r>
              <a:rPr lang="en-US" sz="2000"/>
              <a:t>(filter output)</a:t>
            </a:r>
          </a:p>
        </p:txBody>
      </p:sp>
      <p:sp>
        <p:nvSpPr>
          <p:cNvPr id="53253" name="Rounded Rectangle 8"/>
          <p:cNvSpPr>
            <a:spLocks noChangeArrowheads="1"/>
          </p:cNvSpPr>
          <p:nvPr/>
        </p:nvSpPr>
        <p:spPr bwMode="auto">
          <a:xfrm>
            <a:off x="3311525" y="4308475"/>
            <a:ext cx="2749550" cy="1062038"/>
          </a:xfrm>
          <a:prstGeom prst="roundRect">
            <a:avLst>
              <a:gd name="adj" fmla="val 16667"/>
            </a:avLst>
          </a:prstGeom>
          <a:solidFill>
            <a:srgbClr val="489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Task 2</a:t>
            </a: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endParaRPr lang="en-US" sz="1600"/>
          </a:p>
          <a:p>
            <a:pPr algn="ctr">
              <a:buFontTx/>
              <a:buNone/>
            </a:pPr>
            <a:r>
              <a:rPr lang="en-US" sz="2000"/>
              <a:t>(POST?)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0" y="2149475"/>
            <a:ext cx="1720850" cy="1066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6"/>
                </a:solidFill>
              </a:rPr>
              <a:t>. . 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681413" y="3648075"/>
            <a:ext cx="627062" cy="555625"/>
          </a:xfrm>
          <a:prstGeom prst="straightConnector1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256" name="Straight Arrow Connector 13"/>
          <p:cNvCxnSpPr>
            <a:cxnSpLocks noChangeShapeType="1"/>
          </p:cNvCxnSpPr>
          <p:nvPr/>
        </p:nvCxnSpPr>
        <p:spPr bwMode="auto">
          <a:xfrm flipH="1">
            <a:off x="5048250" y="3633788"/>
            <a:ext cx="579438" cy="585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1750" y="2600325"/>
            <a:ext cx="2282825" cy="136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  ? RAM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  ? MB Disk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    ? min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dirty="0">
                <a:solidFill>
                  <a:schemeClr val="accent6"/>
                </a:solidFill>
              </a:rPr>
              <a:t>(each)</a:t>
            </a:r>
          </a:p>
        </p:txBody>
      </p:sp>
      <p:sp>
        <p:nvSpPr>
          <p:cNvPr id="53258" name="TextBox 20"/>
          <p:cNvSpPr txBox="1">
            <a:spLocks noChangeArrowheads="1"/>
          </p:cNvSpPr>
          <p:nvPr/>
        </p:nvSpPr>
        <p:spPr bwMode="auto">
          <a:xfrm>
            <a:off x="6084888" y="4321175"/>
            <a:ext cx="2282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? RAM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? GB Disk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>
                <a:solidFill>
                  <a:srgbClr val="328038"/>
                </a:solidFill>
              </a:rPr>
              <a:t>    ? min</a:t>
            </a:r>
          </a:p>
        </p:txBody>
      </p:sp>
      <p:sp>
        <p:nvSpPr>
          <p:cNvPr id="53259" name="Rectangle 3"/>
          <p:cNvSpPr>
            <a:spLocks noChangeArrowheads="1"/>
          </p:cNvSpPr>
          <p:nvPr/>
        </p:nvSpPr>
        <p:spPr bwMode="auto">
          <a:xfrm>
            <a:off x="4171950" y="3878263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(PRE?)</a:t>
            </a:r>
          </a:p>
        </p:txBody>
      </p:sp>
      <p:sp>
        <p:nvSpPr>
          <p:cNvPr id="53260" name="Rectangle 22"/>
          <p:cNvSpPr>
            <a:spLocks noChangeArrowheads="1"/>
          </p:cNvSpPr>
          <p:nvPr/>
        </p:nvSpPr>
        <p:spPr bwMode="auto">
          <a:xfrm>
            <a:off x="5878513" y="3629025"/>
            <a:ext cx="119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(POST?)</a:t>
            </a:r>
          </a:p>
        </p:txBody>
      </p:sp>
      <p:sp>
        <p:nvSpPr>
          <p:cNvPr id="53261" name="Rectangle 23"/>
          <p:cNvSpPr>
            <a:spLocks noChangeArrowheads="1"/>
          </p:cNvSpPr>
          <p:nvPr/>
        </p:nvSpPr>
        <p:spPr bwMode="auto">
          <a:xfrm>
            <a:off x="2333625" y="3636963"/>
            <a:ext cx="1195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000"/>
              <a:t>(POST?)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Now: “Joe’s Workflow” Exercise 1.1,1.2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groups of 2-3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carefully!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Later: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Lecture: From Workflow to Production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Exercises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2.1, 2.2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43E165-DE2B-944A-B9B2-CBCDA29E3E8F}" type="slidenum">
              <a:rPr lang="en-US" sz="1400">
                <a:solidFill>
                  <a:srgbClr val="FF8000"/>
                </a:solidFill>
              </a:rPr>
              <a:pPr/>
              <a:t>47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Computing types</a:t>
            </a:r>
          </a:p>
        </p:txBody>
      </p:sp>
      <p:sp>
        <p:nvSpPr>
          <p:cNvPr id="18434" name="Subtit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 the beginning of the week, we talked about two different approaches for tackling large compute tasks...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FBEBCC-B114-5542-AA8C-E22669628721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37125" y="3098800"/>
            <a:ext cx="3138488" cy="2792413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091113" y="4819650"/>
            <a:ext cx="2836862" cy="3175"/>
          </a:xfrm>
          <a:prstGeom prst="line">
            <a:avLst/>
          </a:prstGeom>
          <a:ln w="76200" cmpd="sng">
            <a:solidFill>
              <a:srgbClr val="3577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91113" y="5413375"/>
            <a:ext cx="2836862" cy="3175"/>
          </a:xfrm>
          <a:prstGeom prst="line">
            <a:avLst/>
          </a:prstGeom>
          <a:ln w="76200" cmpd="sng">
            <a:solidFill>
              <a:srgbClr val="3577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91113" y="4224338"/>
            <a:ext cx="2836862" cy="4762"/>
          </a:xfrm>
          <a:prstGeom prst="line">
            <a:avLst/>
          </a:prstGeom>
          <a:ln w="76200" cmpd="sng">
            <a:solidFill>
              <a:srgbClr val="3577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63838" y="3116263"/>
            <a:ext cx="700087" cy="274161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98863" y="3116263"/>
            <a:ext cx="700087" cy="274161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113088" y="3254375"/>
            <a:ext cx="0" cy="2433638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48113" y="3254375"/>
            <a:ext cx="0" cy="2433638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6" idx="3"/>
            <a:endCxn id="34" idx="1"/>
          </p:cNvCxnSpPr>
          <p:nvPr/>
        </p:nvCxnSpPr>
        <p:spPr>
          <a:xfrm flipH="1">
            <a:off x="5080000" y="3630613"/>
            <a:ext cx="2838450" cy="3175"/>
          </a:xfrm>
          <a:prstGeom prst="line">
            <a:avLst/>
          </a:prstGeom>
          <a:ln w="76200" cmpd="sng">
            <a:solidFill>
              <a:srgbClr val="3577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111250" y="3116263"/>
            <a:ext cx="700088" cy="274161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931988" y="3116263"/>
            <a:ext cx="698500" cy="274161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436688" y="3257550"/>
            <a:ext cx="0" cy="2435225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187450" y="3425825"/>
            <a:ext cx="519113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185863" y="4033838"/>
            <a:ext cx="519112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181100" y="4641850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77925" y="5249863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849563" y="3422650"/>
            <a:ext cx="519112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844800" y="4030663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859088" y="4637088"/>
            <a:ext cx="519112" cy="447675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854325" y="5245100"/>
            <a:ext cx="520700" cy="447675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686175" y="3422650"/>
            <a:ext cx="519113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683000" y="4030663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695700" y="4637088"/>
            <a:ext cx="519113" cy="447675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692525" y="5245100"/>
            <a:ext cx="519113" cy="447675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080000" y="3409950"/>
            <a:ext cx="520700" cy="447675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076825" y="4002088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073650" y="4594225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070475" y="5184775"/>
            <a:ext cx="519113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862638" y="3409950"/>
            <a:ext cx="519112" cy="447675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857875" y="4002088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872163" y="4594225"/>
            <a:ext cx="519112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867400" y="5184775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627813" y="3406775"/>
            <a:ext cx="519112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623050" y="3998913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637338" y="4589463"/>
            <a:ext cx="519112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632575" y="5181600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397750" y="3406775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394575" y="3998913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08863" y="4589463"/>
            <a:ext cx="519112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404100" y="5181600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284413" y="3254375"/>
            <a:ext cx="0" cy="2433638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017713" y="3425825"/>
            <a:ext cx="520700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014538" y="4033838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028825" y="4641850"/>
            <a:ext cx="519113" cy="44608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024063" y="5249863"/>
            <a:ext cx="520700" cy="446087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800000">
            <a:off x="6232525" y="3902075"/>
            <a:ext cx="542925" cy="128588"/>
          </a:xfrm>
          <a:prstGeom prst="triangle">
            <a:avLst/>
          </a:prstGeom>
          <a:solidFill>
            <a:srgbClr val="FFAE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10800000">
            <a:off x="6248400" y="4491038"/>
            <a:ext cx="541338" cy="130175"/>
          </a:xfrm>
          <a:prstGeom prst="triangle">
            <a:avLst/>
          </a:prstGeom>
          <a:solidFill>
            <a:srgbClr val="FFAE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rot="10800000">
            <a:off x="6254750" y="5083175"/>
            <a:ext cx="539750" cy="130175"/>
          </a:xfrm>
          <a:prstGeom prst="triangle">
            <a:avLst/>
          </a:prstGeom>
          <a:solidFill>
            <a:srgbClr val="FFAE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84" name="TextBox 30"/>
          <p:cNvSpPr txBox="1">
            <a:spLocks noChangeArrowheads="1"/>
          </p:cNvSpPr>
          <p:nvPr/>
        </p:nvSpPr>
        <p:spPr bwMode="auto">
          <a:xfrm>
            <a:off x="4640263" y="6076950"/>
            <a:ext cx="445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high-performance (e.g.MPI)</a:t>
            </a:r>
          </a:p>
        </p:txBody>
      </p:sp>
      <p:sp>
        <p:nvSpPr>
          <p:cNvPr id="18485" name="TextBox 30"/>
          <p:cNvSpPr txBox="1">
            <a:spLocks noChangeArrowheads="1"/>
          </p:cNvSpPr>
          <p:nvPr/>
        </p:nvSpPr>
        <p:spPr bwMode="auto">
          <a:xfrm>
            <a:off x="1303338" y="6059488"/>
            <a:ext cx="445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high-throughput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Two Strategies</a:t>
            </a:r>
          </a:p>
        </p:txBody>
      </p:sp>
      <p:sp>
        <p:nvSpPr>
          <p:cNvPr id="1945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Throughput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Focus: Workflows with many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 small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largely independent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compute tasks</a:t>
            </a:r>
          </a:p>
          <a:p>
            <a:pPr marL="0" indent="0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Optimize: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throughput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or </a:t>
            </a:r>
          </a:p>
          <a:p>
            <a:pPr marL="0" indent="0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time from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submission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overall completion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High Performance</a:t>
            </a:r>
          </a:p>
        </p:txBody>
      </p:sp>
      <p:sp>
        <p:nvSpPr>
          <p:cNvPr id="19461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Focus: Workflows with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large, highly coupled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Optimize: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individual tasks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software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communication between processes</a:t>
            </a: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EB698F-70E2-C647-A605-95EC051DA512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Making Good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8567738" cy="4686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 you choose the best approach? </a:t>
            </a:r>
          </a:p>
          <a:p>
            <a:pPr>
              <a:defRPr/>
            </a:pPr>
            <a:r>
              <a:rPr lang="en-US" dirty="0" smtClean="0"/>
              <a:t>Guiding question: </a:t>
            </a:r>
          </a:p>
          <a:p>
            <a:pPr>
              <a:defRPr/>
            </a:pPr>
            <a:endParaRPr lang="en-US" sz="1600" dirty="0" smtClean="0"/>
          </a:p>
          <a:p>
            <a:pPr marL="0" indent="0" algn="ctr">
              <a:buFont typeface="Times" charset="0"/>
              <a:buNone/>
              <a:defRPr/>
            </a:pPr>
            <a:r>
              <a:rPr lang="en-US" dirty="0" smtClean="0"/>
              <a:t>Is your problem “HTC-able”? 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C230B2-8B2D-CB48-8D93-F3A93DCB075A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58372" name="Picture 4" descr="BrokenConcretion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868738"/>
            <a:ext cx="33369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Typical HTC Problems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batches of similar program runs (&gt;10)</a:t>
            </a:r>
          </a:p>
          <a:p>
            <a:pPr>
              <a:defRPr/>
            </a:pPr>
            <a:r>
              <a:rPr lang="en-US" dirty="0" smtClean="0"/>
              <a:t>“loops” over independent tasks</a:t>
            </a:r>
          </a:p>
          <a:p>
            <a:pPr>
              <a:defRPr/>
            </a:pPr>
            <a:r>
              <a:rPr lang="en-US" dirty="0"/>
              <a:t>o</a:t>
            </a:r>
            <a:r>
              <a:rPr lang="en-US" dirty="0" smtClean="0"/>
              <a:t>thers you might not think of …</a:t>
            </a:r>
          </a:p>
          <a:p>
            <a:pPr lvl="1">
              <a:defRPr/>
            </a:pPr>
            <a:r>
              <a:rPr lang="en-US" dirty="0" smtClean="0"/>
              <a:t>programs/functions that</a:t>
            </a:r>
          </a:p>
          <a:p>
            <a:pPr lvl="2">
              <a:defRPr/>
            </a:pPr>
            <a:r>
              <a:rPr lang="en-US" dirty="0" smtClean="0"/>
              <a:t>process files that are already separate</a:t>
            </a:r>
          </a:p>
          <a:p>
            <a:pPr lvl="2">
              <a:defRPr/>
            </a:pPr>
            <a:r>
              <a:rPr lang="en-US" dirty="0" smtClean="0"/>
              <a:t>process columns or rows,</a:t>
            </a:r>
            <a:r>
              <a:rPr lang="en-US" dirty="0"/>
              <a:t> </a:t>
            </a:r>
            <a:r>
              <a:rPr lang="en-US" dirty="0" smtClean="0"/>
              <a:t>separately</a:t>
            </a:r>
          </a:p>
          <a:p>
            <a:pPr lvl="2">
              <a:defRPr/>
            </a:pPr>
            <a:r>
              <a:rPr lang="en-US" dirty="0"/>
              <a:t>i</a:t>
            </a:r>
            <a:r>
              <a:rPr lang="en-US" dirty="0" smtClean="0"/>
              <a:t>terate over a parameter space</a:t>
            </a:r>
          </a:p>
          <a:p>
            <a:pPr lvl="1">
              <a:defRPr/>
            </a:pPr>
            <a:r>
              <a:rPr lang="en-US" i="1" dirty="0"/>
              <a:t>a</a:t>
            </a:r>
            <a:r>
              <a:rPr lang="en-US" i="1" dirty="0" smtClean="0"/>
              <a:t> lot</a:t>
            </a:r>
            <a:r>
              <a:rPr lang="en-US" dirty="0" smtClean="0"/>
              <a:t> of programs/functions that use multiple CPUs on the same server</a:t>
            </a:r>
          </a:p>
          <a:p>
            <a:pPr marL="0" indent="0" algn="ctr">
              <a:buFont typeface="Times" charset="0"/>
              <a:buNone/>
              <a:defRPr/>
            </a:pPr>
            <a:r>
              <a:rPr lang="en-US" b="1" dirty="0" smtClean="0"/>
              <a:t>Ultimately: Can you break it up?</a:t>
            </a:r>
            <a:endParaRPr lang="en-US" b="1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08EB0C-B1B7-AF4A-9CFA-F3CABB32F05E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not HTC?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smtClean="0"/>
              <a:t>fewer numbers of jobs</a:t>
            </a:r>
          </a:p>
          <a:p>
            <a:pPr>
              <a:defRPr/>
            </a:pPr>
            <a:r>
              <a:rPr lang="en-US" dirty="0"/>
              <a:t>j</a:t>
            </a:r>
            <a:r>
              <a:rPr lang="en-US" dirty="0" smtClean="0"/>
              <a:t>obs individually requiring significant resources</a:t>
            </a:r>
          </a:p>
          <a:p>
            <a:pPr lvl="1">
              <a:defRPr/>
            </a:pPr>
            <a:r>
              <a:rPr lang="en-US" dirty="0" smtClean="0"/>
              <a:t>RAM, Data/Disk, # CPUs, time</a:t>
            </a:r>
          </a:p>
          <a:p>
            <a:pPr marL="457200" lvl="1" indent="0">
              <a:buFont typeface="Symbol" charset="0"/>
              <a:buNone/>
              <a:defRPr/>
            </a:pPr>
            <a:r>
              <a:rPr lang="en-US" sz="2600" dirty="0" smtClean="0"/>
              <a:t>(though, “significant” depends on the HTC compute system you use)</a:t>
            </a:r>
          </a:p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estrictive licensing</a:t>
            </a: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3DA0B3-25B1-A241-B9E4-C10FBFD2E0C4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OSG-Summer-School-Template.pot</Template>
  <TotalTime>17247</TotalTime>
  <Words>1947</Words>
  <Application>Microsoft Macintosh PowerPoint</Application>
  <PresentationFormat>On-screen Show (4:3)</PresentationFormat>
  <Paragraphs>399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OSG-Summer-School-Template</vt:lpstr>
      <vt:lpstr>Getting the Most out of HTC with Workflows Friday morning, 9:00 am</vt:lpstr>
      <vt:lpstr>Why are we here?</vt:lpstr>
      <vt:lpstr>Why are we here?</vt:lpstr>
      <vt:lpstr>Getting the most out of Computing (for research)</vt:lpstr>
      <vt:lpstr>Computing types</vt:lpstr>
      <vt:lpstr>Two Strategies</vt:lpstr>
      <vt:lpstr>Making Good Choices</vt:lpstr>
      <vt:lpstr>Typical HTC Problems</vt:lpstr>
      <vt:lpstr>What is not HTC?</vt:lpstr>
      <vt:lpstr>The Real World</vt:lpstr>
      <vt:lpstr>The Real World</vt:lpstr>
      <vt:lpstr>Campus Resources</vt:lpstr>
      <vt:lpstr>Beyond your campus</vt:lpstr>
      <vt:lpstr>The payoff</vt:lpstr>
      <vt:lpstr>Getting the Most out of HTC</vt:lpstr>
      <vt:lpstr>Key HTC Tactics</vt:lpstr>
      <vt:lpstr>Throughput, revisited</vt:lpstr>
      <vt:lpstr>Breaking up is hard to do…</vt:lpstr>
      <vt:lpstr>Batching (Merging) is easy</vt:lpstr>
      <vt:lpstr>Key HTC Tactics</vt:lpstr>
      <vt:lpstr>Know and Optimize Job Use of Resources!</vt:lpstr>
      <vt:lpstr>Use the job log</vt:lpstr>
      <vt:lpstr>Key HTC Tactics</vt:lpstr>
      <vt:lpstr>Bring What with You?</vt:lpstr>
      <vt:lpstr>Wrapper Scripts are Essential</vt:lpstr>
      <vt:lpstr>Key HTC Tactics</vt:lpstr>
      <vt:lpstr>Testing, testing, testing!</vt:lpstr>
      <vt:lpstr>Key HTC Tactics</vt:lpstr>
      <vt:lpstr>What to Automate?</vt:lpstr>
      <vt:lpstr>What is a workflow?</vt:lpstr>
      <vt:lpstr>We       workflows</vt:lpstr>
      <vt:lpstr>DAGs Automate Workflows</vt:lpstr>
      <vt:lpstr>Automating workflows can  save you time...</vt:lpstr>
      <vt:lpstr>… but there are even more benefits of automating workflows</vt:lpstr>
      <vt:lpstr>Getting the most out of workflows, part 1</vt:lpstr>
      <vt:lpstr>From schematics…</vt:lpstr>
      <vt:lpstr>… to the real world</vt:lpstr>
      <vt:lpstr>Building a Good Workflow</vt:lpstr>
      <vt:lpstr>Workflow, version 1</vt:lpstr>
      <vt:lpstr>Workflow, version 2 (HTC)</vt:lpstr>
      <vt:lpstr>Building a Good Workflow</vt:lpstr>
      <vt:lpstr>Determine Resource Usage</vt:lpstr>
      <vt:lpstr>End Up with This</vt:lpstr>
      <vt:lpstr>Exercise 1.1</vt:lpstr>
      <vt:lpstr>Exercise 1.1</vt:lpstr>
      <vt:lpstr>Exercise 1.2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272</cp:revision>
  <cp:lastPrinted>2007-02-13T22:42:37Z</cp:lastPrinted>
  <dcterms:created xsi:type="dcterms:W3CDTF">2010-07-18T15:11:48Z</dcterms:created>
  <dcterms:modified xsi:type="dcterms:W3CDTF">2018-07-13T01:08:24Z</dcterms:modified>
</cp:coreProperties>
</file>