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Carme"/>
      <p:regular r:id="rId40"/>
    </p:embeddedFont>
    <p:embeddedFont>
      <p:font typeface="Source Sans Pr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rme-regular.fntdata"/><Relationship Id="rId20" Type="http://schemas.openxmlformats.org/officeDocument/2006/relationships/slide" Target="slides/slide15.xml"/><Relationship Id="rId42" Type="http://schemas.openxmlformats.org/officeDocument/2006/relationships/font" Target="fonts/SourceSansPro-bold.fntdata"/><Relationship Id="rId41" Type="http://schemas.openxmlformats.org/officeDocument/2006/relationships/font" Target="fonts/SourceSansPro-regular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Italic.fntdata"/><Relationship Id="rId21" Type="http://schemas.openxmlformats.org/officeDocument/2006/relationships/slide" Target="slides/slide16.xml"/><Relationship Id="rId43" Type="http://schemas.openxmlformats.org/officeDocument/2006/relationships/font" Target="fonts/SourceSansPr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686233" y="4344147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662545" y="685427"/>
            <a:ext cx="3532800" cy="3428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Shape 7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" name="Shape 1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1700185" y="1020263"/>
            <a:ext cx="5807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b="1" sz="6000">
                <a:solidFill>
                  <a:srgbClr val="0091EA"/>
                </a:solidFill>
              </a:defRPr>
            </a:lvl9pPr>
          </a:lstStyle>
          <a:p/>
        </p:txBody>
      </p:sp>
      <p:sp>
        <p:nvSpPr>
          <p:cNvPr id="72" name="Shape 72"/>
          <p:cNvSpPr/>
          <p:nvPr/>
        </p:nvSpPr>
        <p:spPr>
          <a:xfrm>
            <a:off x="6897625" y="4649963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54375" y="422910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827727" y="3448165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677050" y="4933406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972225" y="475050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79635" y="253010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11843" y="593639"/>
            <a:ext cx="126900" cy="951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26322" y="1004904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8104500" y="3722325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803950" y="4240992"/>
            <a:ext cx="190200" cy="1428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96310" y="1493168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738050" y="203491"/>
            <a:ext cx="253800" cy="1902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71659" y="1878364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271584" y="356119"/>
            <a:ext cx="75900" cy="570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729213" y="4595578"/>
            <a:ext cx="253800" cy="190500"/>
          </a:xfrm>
          <a:prstGeom prst="ellipse">
            <a:avLst/>
          </a:prstGeom>
          <a:noFill/>
          <a:ln cap="flat" cmpd="sng" w="19050">
            <a:solidFill>
              <a:srgbClr val="009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nections-05.png"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945" y="-1"/>
            <a:ext cx="68490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body"/>
          </p:nvPr>
        </p:nvSpPr>
        <p:spPr>
          <a:xfrm>
            <a:off x="1215300" y="18760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57200" lvl="0" marL="457200" rtl="0" algn="ctr">
              <a:spcBef>
                <a:spcPts val="64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1pPr>
            <a:lvl2pPr indent="-457200" lvl="1" marL="914400" rtl="0" algn="ctr">
              <a:spcBef>
                <a:spcPts val="560"/>
              </a:spcBef>
              <a:spcAft>
                <a:spcPts val="0"/>
              </a:spcAft>
              <a:buClr>
                <a:srgbClr val="263238"/>
              </a:buClr>
              <a:buSzPts val="3600"/>
              <a:buChar char="−"/>
              <a:defRPr i="1" sz="3600"/>
            </a:lvl2pPr>
            <a:lvl3pPr indent="-457200" lvl="2" marL="1371600" rtl="0" algn="ctr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3600"/>
              <a:buChar char="▪"/>
              <a:defRPr i="1" sz="3600"/>
            </a:lvl3pPr>
            <a:lvl4pPr indent="-457200" lvl="3" marL="1828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4pPr>
            <a:lvl5pPr indent="-457200" lvl="4" marL="22860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5pPr>
            <a:lvl6pPr indent="-457200" lvl="5" marL="27432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6pPr>
            <a:lvl7pPr indent="-457200" lvl="6" marL="32004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7pPr>
            <a:lvl8pPr indent="-457200" lvl="7" marL="36576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8pPr>
            <a:lvl9pPr indent="-457200" lvl="8" marL="4114800" rtl="0" algn="ctr">
              <a:spcBef>
                <a:spcPts val="400"/>
              </a:spcBef>
              <a:spcAft>
                <a:spcPts val="0"/>
              </a:spcAft>
              <a:buClr>
                <a:srgbClr val="263238"/>
              </a:buClr>
              <a:buSzPts val="3600"/>
              <a:buChar char="•"/>
              <a:defRPr i="1" sz="3600"/>
            </a:lvl9pPr>
          </a:lstStyle>
          <a:p/>
        </p:txBody>
      </p:sp>
      <p:grpSp>
        <p:nvGrpSpPr>
          <p:cNvPr id="90" name="Shape 90"/>
          <p:cNvGrpSpPr/>
          <p:nvPr/>
        </p:nvGrpSpPr>
        <p:grpSpPr>
          <a:xfrm>
            <a:off x="3593400" y="805714"/>
            <a:ext cx="1957200" cy="819900"/>
            <a:chOff x="3593400" y="1760085"/>
            <a:chExt cx="1957200" cy="1093200"/>
          </a:xfrm>
        </p:grpSpPr>
        <p:sp>
          <p:nvSpPr>
            <p:cNvPr id="91" name="Shape 91"/>
            <p:cNvSpPr txBox="1"/>
            <p:nvPr/>
          </p:nvSpPr>
          <p:spPr>
            <a:xfrm>
              <a:off x="3593400" y="1872097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4" name="Shape 94"/>
          <p:cNvCxnSpPr>
            <a:endCxn id="92" idx="1"/>
          </p:cNvCxnSpPr>
          <p:nvPr/>
        </p:nvCxnSpPr>
        <p:spPr>
          <a:xfrm>
            <a:off x="3742095" y="653985"/>
            <a:ext cx="443400" cy="2718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 rot="10800000">
            <a:off x="4114800" y="202414"/>
            <a:ext cx="457200" cy="6033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4749075" y="564919"/>
            <a:ext cx="95100" cy="261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TITLE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1546025" y="15261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546025" y="27829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200"/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g_logo_4c_white"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67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277" lvl="1" marL="74277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41034" lvl="2" marL="1142734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0929" lvl="3" marL="15998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40822" lvl="4" marL="2056922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40717" lvl="5" marL="251401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40610" lvl="6" marL="297111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40503" lvl="7" marL="3428203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40398" lvl="8" marL="3885298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74701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4737100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1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3" type="body"/>
          </p:nvPr>
        </p:nvSpPr>
        <p:spPr>
          <a:xfrm>
            <a:off x="4645029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4" type="body"/>
          </p:nvPr>
        </p:nvSpPr>
        <p:spPr>
          <a:xfrm>
            <a:off x="4645029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9" name="Shape 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4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1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4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46" name="Shape 14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547" lvl="1" marL="45704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392" lvl="2" marL="914092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241" lvl="3" marL="137114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87" lvl="4" marL="182818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935" lvl="5" marL="228523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781" lvl="6" marL="274228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629" lvl="7" marL="31993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75" lvl="8" marL="365637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2903500" y="-1128674"/>
            <a:ext cx="35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5360951" y="1328776"/>
            <a:ext cx="4429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1398550" y="-538124"/>
            <a:ext cx="44292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747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7371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2" name="Shape 5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User </a:t>
            </a:r>
            <a:r>
              <a:rPr b="0" i="0" lang="en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" sz="1200">
                <a:solidFill>
                  <a:srgbClr val="FF8000"/>
                </a:solidFill>
              </a:rPr>
              <a:t>8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/>
        </p:nvSpPr>
        <p:spPr>
          <a:xfrm>
            <a:off x="-1266825" y="4506912"/>
            <a:ext cx="184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osg_logo_4c_white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/>
          <p:nvPr/>
        </p:nvSpPr>
        <p:spPr>
          <a:xfrm>
            <a:off x="-1266824" y="4506913"/>
            <a:ext cx="18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sg_logo_4c_white" id="107" name="Shape 10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" y="4856165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Summer School 2017</a:t>
            </a:r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525465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nsplash.com/photos/7nrsVjvALnA?utm_source=unsplash&amp;utm_medium=referral&amp;utm_content=creditCopyText" TargetMode="External"/><Relationship Id="rId4" Type="http://schemas.openxmlformats.org/officeDocument/2006/relationships/hyperlink" Target="https://unsplash.com/photos/7nrsVjvALnA?utm_source=unsplash&amp;utm_medium=referral&amp;utm_content=creditCopyText" TargetMode="External"/><Relationship Id="rId5" Type="http://schemas.openxmlformats.org/officeDocument/2006/relationships/hyperlink" Target="https://unsplash.com/search/photos/crossroads?utm_source=unsplash&amp;utm_medium=referral&amp;utm_content=creditCopyText" TargetMode="External"/><Relationship Id="rId6" Type="http://schemas.openxmlformats.org/officeDocument/2006/relationships/hyperlink" Target="https://unsplash.com/search/photos/crossroads?utm_source=unsplash&amp;utm_medium=referral&amp;utm_content=creditCopyText" TargetMode="External"/><Relationship Id="rId7" Type="http://schemas.openxmlformats.org/officeDocument/2006/relationships/hyperlink" Target="https://unsplash.com/search/photos/crossroads?utm_source=unsplash&amp;utm_medium=referral&amp;utm_content=creditCopyText" TargetMode="External"/><Relationship Id="rId8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hyperlink" Target="https://xkcd.com/1319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nsplash.com/photos/8ijXK3Pchs0?utm_source=unsplash&amp;utm_medium=referral&amp;utm_content=creditCopyText" TargetMode="External"/><Relationship Id="rId4" Type="http://schemas.openxmlformats.org/officeDocument/2006/relationships/hyperlink" Target="https://unsplash.com/photos/8ijXK3Pchs0?utm_source=unsplash&amp;utm_medium=referral&amp;utm_content=creditCopyText" TargetMode="External"/><Relationship Id="rId5" Type="http://schemas.openxmlformats.org/officeDocument/2006/relationships/hyperlink" Target="https://unsplash.com/search/photos/pools?utm_source=unsplash&amp;utm_medium=referral&amp;utm_content=creditCopyText" TargetMode="External"/><Relationship Id="rId6" Type="http://schemas.openxmlformats.org/officeDocument/2006/relationships/hyperlink" Target="https://unsplash.com/search/photos/pools?utm_source=unsplash&amp;utm_medium=referral&amp;utm_content=creditCopyText" TargetMode="External"/><Relationship Id="rId7" Type="http://schemas.openxmlformats.org/officeDocument/2006/relationships/hyperlink" Target="https://unsplash.com/search/photos/pools?utm_source=unsplash&amp;utm_medium=referral&amp;utm_content=creditCopyText" TargetMode="External"/><Relationship Id="rId8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research.cs.wisc.edu/htcondor/HTCondorWeek2017/presentations/ThuHoward_EDAModel.pdf" TargetMode="External"/><Relationship Id="rId4" Type="http://schemas.openxmlformats.org/officeDocument/2006/relationships/hyperlink" Target="http://research.cs.wisc.edu/htcondor/HTCondorWeek2015/presentations/Madduri-CondorWeek-2015.pdf" TargetMode="External"/><Relationship Id="rId5" Type="http://schemas.openxmlformats.org/officeDocument/2006/relationships/hyperlink" Target="http://research.cs.wisc.edu/htcondor/HTCondorWeek2016/presentations/CycleComputing.pdf" TargetMode="External"/><Relationship Id="rId6" Type="http://schemas.openxmlformats.org/officeDocument/2006/relationships/hyperlink" Target="http://research.cs.wisc.edu/htcondor/HTCondorWeek2015/presentations/CottonB_CycleComput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 to DHTC</a:t>
            </a:r>
            <a:endParaRPr sz="4800"/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4294967295" type="ctrTitle"/>
          </p:nvPr>
        </p:nvSpPr>
        <p:spPr>
          <a:xfrm>
            <a:off x="465450" y="1991850"/>
            <a:ext cx="82131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#</a:t>
            </a:r>
            <a:r>
              <a:rPr lang="en"/>
              <a:t>3</a:t>
            </a:r>
            <a:r>
              <a:rPr b="1" lang="en"/>
              <a:t>: </a:t>
            </a:r>
            <a:r>
              <a:rPr lang="en"/>
              <a:t>Share Resources</a:t>
            </a:r>
            <a:endParaRPr b="1"/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245" name="Shape 245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246" name="Shape 246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Shape 247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Shape 248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56" name="Shape 256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Shape 257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Shape 258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66" name="Shape 266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Shape 267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Shape 268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74" name="Shape 274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Shape 275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Shape 276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4294967295" type="ctrTitle"/>
          </p:nvPr>
        </p:nvSpPr>
        <p:spPr>
          <a:xfrm>
            <a:off x="1161600" y="1533275"/>
            <a:ext cx="68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i.</a:t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Your Jobs Manually</a:t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1585950" y="2838469"/>
            <a:ext cx="5972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Let’s start sharing!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Split</a:t>
            </a:r>
            <a:endParaRPr sz="3200"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768300" y="1000125"/>
            <a:ext cx="37788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Obtain login access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 each cluster for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Split and submit jobs based on resource availability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Denys Nevozhai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8">
            <a:alphaModFix/>
          </a:blip>
          <a:srcRect b="26150" l="18391" r="24599" t="8472"/>
          <a:stretch/>
        </p:blipFill>
        <p:spPr>
          <a:xfrm>
            <a:off x="703526" y="1095525"/>
            <a:ext cx="3912380" cy="33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302" name="Shape 302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303" name="Shape 303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Shape 304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Shape 305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13" name="Shape 313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Shape 314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5" name="Shape 315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23" name="Shape 323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Shape 324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Shape 325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31" name="Shape 331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Shape 332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Shape 333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343" name="Shape 343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344" name="Shape 344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Shape 345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Shape 346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54" name="Shape 354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Shape 355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6" name="Shape 356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Shape 365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Shape 366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72" name="Shape 372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Shape 373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Shape 374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1228725" y="85725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Split - Shortcomings</a:t>
            </a:r>
            <a:endParaRPr sz="3200"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Fewer logins = fewer potential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More logins = more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Why would they give you accounts? Are your friends going to want CHTC accounts?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Querying and splitting jobs is tedious and inaccurate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all clusters use HTCondor — other job schedulers e.g., SLURM, PBS,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Pools are independent — workflows must be confined to a single pool</a:t>
            </a:r>
            <a:endParaRPr sz="24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4294967295" type="ctrTitle"/>
          </p:nvPr>
        </p:nvSpPr>
        <p:spPr>
          <a:xfrm>
            <a:off x="791850" y="1509825"/>
            <a:ext cx="756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ii.</a:t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Up Your Jobs Automatically</a:t>
            </a:r>
            <a:r>
              <a:rPr lang="en"/>
              <a:t> </a:t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585950" y="2838469"/>
            <a:ext cx="5972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Let the computers do </a:t>
            </a:r>
            <a:r>
              <a:rPr lang="en" sz="2400">
                <a:solidFill>
                  <a:srgbClr val="000080"/>
                </a:solidFill>
              </a:rPr>
              <a:t>the</a:t>
            </a:r>
            <a:r>
              <a:rPr lang="en" sz="2400">
                <a:solidFill>
                  <a:srgbClr val="000080"/>
                </a:solidFill>
              </a:rPr>
              <a:t> work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Job Split - Shortcomings</a:t>
            </a:r>
            <a:endParaRPr sz="3200"/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5305250" y="1023325"/>
            <a:ext cx="32418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Kids: there's three ways to do things; the right way, the wrong way and the Max Power way!</a:t>
            </a:r>
            <a:endParaRPr sz="22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Bart:</a:t>
            </a:r>
            <a:r>
              <a:rPr lang="en" sz="2200">
                <a:solidFill>
                  <a:srgbClr val="000080"/>
                </a:solidFill>
              </a:rPr>
              <a:t> Isn't that the wrong way?</a:t>
            </a:r>
            <a:endParaRPr sz="2200">
              <a:solidFill>
                <a:srgbClr val="000080"/>
              </a:solidFill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Yeah, but faster!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80"/>
                </a:solidFill>
              </a:rPr>
              <a:t>Groening, M (Writer), Michels, P. (Director) . (1999). Homer to the Max [Television Series Episode]. In Scully, M. (Executive Producer), </a:t>
            </a:r>
            <a:r>
              <a:rPr i="1" lang="en" sz="1000">
                <a:solidFill>
                  <a:srgbClr val="000080"/>
                </a:solidFill>
              </a:rPr>
              <a:t>The Simpsons. </a:t>
            </a:r>
            <a:r>
              <a:rPr lang="en" sz="1000">
                <a:solidFill>
                  <a:srgbClr val="000080"/>
                </a:solidFill>
              </a:rPr>
              <a:t>Los Angeles, CA: Gracie Films</a:t>
            </a:r>
            <a:endParaRPr sz="1000">
              <a:solidFill>
                <a:srgbClr val="000080"/>
              </a:solidFill>
            </a:endParaRPr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omertothemax1_thumb.png"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00" y="1023325"/>
            <a:ext cx="4530324" cy="33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Partitions - Shortcomings</a:t>
            </a:r>
            <a:endParaRPr sz="3200"/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utomation_2x.png"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37" y="1101550"/>
            <a:ext cx="3621326" cy="3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3770850" y="4842600"/>
            <a:ext cx="16023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https://xkcd.com/1319/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170" name="Shape 170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local</a:t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171" name="Shape 171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Shape 173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resources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compute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splitting</a:t>
            </a:r>
            <a:endParaRPr/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DAG workflow functionality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only!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sharing requirements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4294967295" type="ctrTitle"/>
          </p:nvPr>
        </p:nvSpPr>
        <p:spPr>
          <a:xfrm>
            <a:off x="1161600" y="1533275"/>
            <a:ext cx="68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iii.</a:t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Overlay Systems</a:t>
            </a:r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1585950" y="2838469"/>
            <a:ext cx="59721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Let the OSG do the heavy lifting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7" name="Shape 427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28" name="Shape 428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Shape 430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31" name="Shape 4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Shape 433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34" name="Shape 43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Shape 436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37" name="Shape 437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Shape 439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40" name="Shape 44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Shape 442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43" name="Shape 44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Shape 445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46" name="Shape 446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Shape 448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449" name="Shape 44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Shape 451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452" name="Shape 45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455" name="Shape 45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Shape 457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2717258" y="1682558"/>
            <a:ext cx="639154" cy="63915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2736430" y="1701736"/>
            <a:ext cx="600808" cy="600808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466" name="Shape 466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Shape 467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8" name="Shape 468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8" name="Shape 478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79" name="Shape 47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82" name="Shape 48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Shape 484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85" name="Shape 48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Shape 487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88" name="Shape 488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Shape 490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91" name="Shape 49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Shape 493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94" name="Shape 49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97" name="Shape 497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Shape 499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500" name="Shape 50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Shape 502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503" name="Shape 50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506" name="Shape 506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Shape 508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11" name="Shape 511"/>
          <p:cNvGrpSpPr/>
          <p:nvPr/>
        </p:nvGrpSpPr>
        <p:grpSpPr>
          <a:xfrm>
            <a:off x="1869013" y="1829688"/>
            <a:ext cx="792338" cy="438825"/>
            <a:chOff x="1792813" y="1677288"/>
            <a:chExt cx="792338" cy="438825"/>
          </a:xfrm>
        </p:grpSpPr>
        <p:cxnSp>
          <p:nvCxnSpPr>
            <p:cNvPr id="512" name="Shape 512"/>
            <p:cNvCxnSpPr/>
            <p:nvPr/>
          </p:nvCxnSpPr>
          <p:spPr>
            <a:xfrm>
              <a:off x="1970450" y="196983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3" name="Shape 513"/>
            <p:cNvCxnSpPr/>
            <p:nvPr/>
          </p:nvCxnSpPr>
          <p:spPr>
            <a:xfrm>
              <a:off x="1792813" y="211611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4" name="Shape 514"/>
            <p:cNvCxnSpPr/>
            <p:nvPr/>
          </p:nvCxnSpPr>
          <p:spPr>
            <a:xfrm>
              <a:off x="1970450" y="167728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15" name="Shape 515"/>
            <p:cNvCxnSpPr/>
            <p:nvPr/>
          </p:nvCxnSpPr>
          <p:spPr>
            <a:xfrm>
              <a:off x="1792813" y="182356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DNA-Helix-Variation-2.png" id="516" name="Shape 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517" name="Shape 5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524" name="Shape 524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Shape 525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Shape 526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29" name="Shape 529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6" name="Shape 536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537" name="Shape 537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Shape 539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540" name="Shape 54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543" name="Shape 54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Shape 545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546" name="Shape 546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Shape 548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549" name="Shape 54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Shape 551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552" name="Shape 55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Shape 554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555" name="Shape 55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Shape 557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558" name="Shape 558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Shape 560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561" name="Shape 56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Shape 563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564" name="Shape 56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Shape 566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69" name="Shape 569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70" name="Shape 570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571" name="Shape 571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NA-Helix-Variation-2.png"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575" name="Shape 5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582" name="Shape 582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Shape 583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4" name="Shape 584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87" name="Shape 587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Shape 588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594" name="Shape 59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5" name="Shape 595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596" name="Shape 596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Shape 598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599" name="Shape 59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Shape 601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602" name="Shape 60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Shape 604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605" name="Shape 60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Shape 607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608" name="Shape 608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611" name="Shape 61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Shape 613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614" name="Shape 61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Shape 616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617" name="Shape 617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Shape 619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620" name="Shape 62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Shape 622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623" name="Shape 62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Shape 625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628" name="Shape 6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629" name="Shape 6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33" name="Shape 633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636" name="Shape 636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Shape 637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8" name="Shape 638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641" name="Shape 641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42" name="Shape 642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643" name="Shape 643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Shape 646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7" name="Shape 647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Job Matching</a:t>
            </a:r>
            <a:endParaRPr b="1" i="0" sz="3600" u="none" cap="none" strike="noStrike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914400" y="1200151"/>
            <a:ext cx="72612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821" lvl="0" marL="34282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40"/>
              <a:buFont typeface="Times"/>
              <a:buChar char="•"/>
            </a:pPr>
            <a:r>
              <a:rPr b="0" i="0" lang="en" sz="224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a regular basis, the central manager reviews Job and Machine attributes and matches jobs to slots.</a:t>
            </a:r>
            <a:endParaRPr b="0" i="0" sz="224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4" name="Shape 654"/>
          <p:cNvGrpSpPr/>
          <p:nvPr/>
        </p:nvGrpSpPr>
        <p:grpSpPr>
          <a:xfrm>
            <a:off x="1485900" y="3094274"/>
            <a:ext cx="1893150" cy="1482975"/>
            <a:chOff x="3086855" y="4123553"/>
            <a:chExt cx="2524200" cy="1977300"/>
          </a:xfrm>
        </p:grpSpPr>
        <p:pic>
          <p:nvPicPr>
            <p:cNvPr descr="queue.jpg" id="655" name="Shape 6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0925" y="4453650"/>
              <a:ext cx="2407800" cy="160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Shape 656"/>
            <p:cNvSpPr/>
            <p:nvPr/>
          </p:nvSpPr>
          <p:spPr>
            <a:xfrm>
              <a:off x="3086855" y="4123553"/>
              <a:ext cx="2524200" cy="19773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submit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Shape 657"/>
          <p:cNvGrpSpPr/>
          <p:nvPr/>
        </p:nvGrpSpPr>
        <p:grpSpPr>
          <a:xfrm>
            <a:off x="6174442" y="2912240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658" name="Shape 6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59" name="Shape 659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660" name="Shape 660"/>
          <p:cNvGrpSpPr/>
          <p:nvPr/>
        </p:nvGrpSpPr>
        <p:grpSpPr>
          <a:xfrm>
            <a:off x="6452426" y="3460984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661" name="Shape 6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62" name="Shape 662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6090035" y="4052159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664" name="Shape 6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65" name="Shape 665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cxnSp>
        <p:nvCxnSpPr>
          <p:cNvPr id="666" name="Shape 666"/>
          <p:cNvCxnSpPr>
            <a:endCxn id="658" idx="1"/>
          </p:cNvCxnSpPr>
          <p:nvPr/>
        </p:nvCxnSpPr>
        <p:spPr>
          <a:xfrm>
            <a:off x="5482642" y="3094190"/>
            <a:ext cx="691800" cy="24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667" name="Shape 667"/>
          <p:cNvCxnSpPr>
            <a:endCxn id="661" idx="1"/>
          </p:cNvCxnSpPr>
          <p:nvPr/>
        </p:nvCxnSpPr>
        <p:spPr>
          <a:xfrm>
            <a:off x="5482826" y="3094234"/>
            <a:ext cx="969600" cy="794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668" name="Shape 668"/>
          <p:cNvCxnSpPr>
            <a:endCxn id="664" idx="1"/>
          </p:cNvCxnSpPr>
          <p:nvPr/>
        </p:nvCxnSpPr>
        <p:spPr>
          <a:xfrm>
            <a:off x="5482835" y="3094109"/>
            <a:ext cx="607200" cy="13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669" name="Shape 669"/>
          <p:cNvCxnSpPr>
            <a:endCxn id="656" idx="3"/>
          </p:cNvCxnSpPr>
          <p:nvPr/>
        </p:nvCxnSpPr>
        <p:spPr>
          <a:xfrm flipH="1">
            <a:off x="3379050" y="3094161"/>
            <a:ext cx="833400" cy="741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manager.jpg" id="670" name="Shape 6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2375" y="2603982"/>
            <a:ext cx="1270500" cy="98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1" name="Shape 671"/>
          <p:cNvSpPr/>
          <p:nvPr/>
        </p:nvSpPr>
        <p:spPr>
          <a:xfrm>
            <a:off x="3964578" y="3491125"/>
            <a:ext cx="17220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manager</a:t>
            </a:r>
            <a:endParaRPr/>
          </a:p>
        </p:txBody>
      </p:sp>
      <p:pic>
        <p:nvPicPr>
          <p:cNvPr descr="HTCondor_red_blk_notag.jpg" id="672" name="Shape 6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2374" y="2125454"/>
            <a:ext cx="1474200" cy="3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678" name="Shape 67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9" name="Shape 679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680" name="Shape 68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Shape 682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683" name="Shape 68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686" name="Shape 686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Shape 688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689" name="Shape 689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Shape 691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692" name="Shape 69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Shape 694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695" name="Shape 69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Shape 697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698" name="Shape 698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Shape 700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701" name="Shape 70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Shape 703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704" name="Shape 704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Shape 706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707" name="Shape 707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Shape 709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712" name="Shape 7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3645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713" name="Shape 7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965150"/>
            <a:ext cx="438878" cy="50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Shape 714"/>
          <p:cNvCxnSpPr>
            <a:stCxn id="715" idx="3"/>
          </p:cNvCxnSpPr>
          <p:nvPr/>
        </p:nvCxnSpPr>
        <p:spPr>
          <a:xfrm flipH="1">
            <a:off x="3036209" y="126748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6" name="Shape 716"/>
          <p:cNvSpPr/>
          <p:nvPr/>
        </p:nvSpPr>
        <p:spPr>
          <a:xfrm rot="-1744091">
            <a:off x="3517176" y="1288408"/>
            <a:ext cx="368116" cy="36811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3540306" y="1311528"/>
            <a:ext cx="321899" cy="321899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8" name="Shape 718"/>
          <p:cNvCxnSpPr>
            <a:stCxn id="716" idx="2"/>
          </p:cNvCxnSpPr>
          <p:nvPr/>
        </p:nvCxnSpPr>
        <p:spPr>
          <a:xfrm flipH="1">
            <a:off x="3262260" y="1561891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5" name="Shape 715"/>
          <p:cNvSpPr/>
          <p:nvPr/>
        </p:nvSpPr>
        <p:spPr>
          <a:xfrm rot="-2005452">
            <a:off x="2925663" y="903063"/>
            <a:ext cx="368116" cy="36818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Shape 719"/>
          <p:cNvSpPr/>
          <p:nvPr/>
        </p:nvSpPr>
        <p:spPr>
          <a:xfrm rot="-261177">
            <a:off x="2948780" y="926199"/>
            <a:ext cx="321925" cy="32193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0" name="Shape 720"/>
          <p:cNvCxnSpPr>
            <a:stCxn id="721" idx="0"/>
          </p:cNvCxnSpPr>
          <p:nvPr/>
        </p:nvCxnSpPr>
        <p:spPr>
          <a:xfrm rot="10800000">
            <a:off x="3302905" y="22045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1" name="Shape 721"/>
          <p:cNvSpPr/>
          <p:nvPr/>
        </p:nvSpPr>
        <p:spPr>
          <a:xfrm rot="-3153456">
            <a:off x="3557785" y="2322886"/>
            <a:ext cx="368096" cy="36809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/>
        </p:nvSpPr>
        <p:spPr>
          <a:xfrm rot="-1409365">
            <a:off x="3580916" y="2345995"/>
            <a:ext cx="321881" cy="32188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729" name="Shape 729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Shape 730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1" name="Shape 731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sting_dolls.jpg" id="740" name="Shape 7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88" y="998525"/>
            <a:ext cx="5588827" cy="3725873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Shape 74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 - Jobs in Jobs</a:t>
            </a:r>
            <a:endParaRPr/>
          </a:p>
        </p:txBody>
      </p:sp>
      <p:sp>
        <p:nvSpPr>
          <p:cNvPr id="742" name="Shape 742"/>
          <p:cNvSpPr txBox="1"/>
          <p:nvPr/>
        </p:nvSpPr>
        <p:spPr>
          <a:xfrm>
            <a:off x="1814100" y="4711800"/>
            <a:ext cx="55158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80"/>
                </a:solidFill>
              </a:rPr>
              <a:t>Photo Credit:  Shereen M, Untitled, Flickr https://www.flickr.com/photos/shereen84/2511071028/ </a:t>
            </a:r>
            <a:r>
              <a:rPr lang="en" sz="800">
                <a:solidFill>
                  <a:srgbClr val="000080"/>
                </a:solidFill>
              </a:rPr>
              <a:t>(CC BY-NC-ND 2.0)</a:t>
            </a:r>
            <a:endParaRPr sz="8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management: only one submit server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splitting: only one HTCondor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DAG workflow functionality: Only one HTCondor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only: Only one HTCondor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sharing requirements: the OSG doesn’t require that users “pay into” the OSG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49" name="Shape 74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185" name="Shape 185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local</a:t>
            </a:r>
            <a:endParaRPr b="1" sz="1600"/>
          </a:p>
        </p:txBody>
      </p:sp>
      <p:cxnSp>
        <p:nvCxnSpPr>
          <p:cNvPr id="186" name="Shape 186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Shape 187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Shape 188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resources</a:t>
            </a:r>
            <a:endParaRPr b="1" sz="1600"/>
          </a:p>
        </p:txBody>
      </p:sp>
      <p:sp>
        <p:nvSpPr>
          <p:cNvPr id="189" name="Shape 189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compute</a:t>
            </a:r>
            <a:endParaRPr b="1" sz="1600"/>
          </a:p>
        </p:txBody>
      </p:sp>
      <p:sp>
        <p:nvSpPr>
          <p:cNvPr id="191" name="Shape 191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 - 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Recap</a:t>
            </a:r>
            <a:endParaRPr sz="3200"/>
          </a:p>
        </p:txBody>
      </p:sp>
      <p:sp>
        <p:nvSpPr>
          <p:cNvPr id="755" name="Shape 755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" sz="2400">
                <a:solidFill>
                  <a:srgbClr val="000080"/>
                </a:solidFill>
              </a:rPr>
              <a:t>Pilot jobs (or pilots) are special jobs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are sent to sites with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payload = HTCondor execute node software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execute node reports to your OSG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lease resources: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 expires after </a:t>
            </a:r>
            <a:r>
              <a:rPr lang="en" sz="1800">
                <a:solidFill>
                  <a:srgbClr val="000080"/>
                </a:solidFill>
              </a:rPr>
              <a:t>a set amount of time or lack of demand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Leases can be revoked!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756" name="Shape 7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title"/>
          </p:nvPr>
        </p:nvSpPr>
        <p:spPr>
          <a:xfrm>
            <a:off x="1228725" y="85725"/>
            <a:ext cx="7551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</a:t>
            </a:r>
            <a:r>
              <a:rPr lang="en" sz="3200"/>
              <a:t>- Leasing the Cloud</a:t>
            </a:r>
            <a:endParaRPr sz="3200"/>
          </a:p>
        </p:txBody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What if there aren’t enough idle resources?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Combine overlay system with cloud technology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Some of your OSG jobs may run in the cloud in the next few years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… but this should be completely transparent to you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63" name="Shape 76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type="title"/>
          </p:nvPr>
        </p:nvSpPr>
        <p:spPr>
          <a:xfrm>
            <a:off x="1228725" y="85725"/>
            <a:ext cx="772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</a:t>
            </a:r>
            <a:r>
              <a:rPr lang="en" sz="3200"/>
              <a:t> - Collection of Pools</a:t>
            </a:r>
            <a:endParaRPr sz="3200"/>
          </a:p>
        </p:txBody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774700" y="1000125"/>
            <a:ext cx="36183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Your OSG pool is just one of many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Separate pools for each Virtual Organization (VO)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Your jobs will run on the OSG VO pool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70" name="Shape 77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Shape 771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Martin Sanchez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772" name="Shape 772"/>
          <p:cNvPicPr preferRelativeResize="0"/>
          <p:nvPr/>
        </p:nvPicPr>
        <p:blipFill rotWithShape="1">
          <a:blip r:embed="rId8">
            <a:alphaModFix/>
          </a:blip>
          <a:srcRect b="18818" l="6071" r="54219" t="18825"/>
          <a:stretch/>
        </p:blipFill>
        <p:spPr>
          <a:xfrm>
            <a:off x="4850200" y="1095525"/>
            <a:ext cx="3740470" cy="3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title"/>
          </p:nvPr>
        </p:nvSpPr>
        <p:spPr>
          <a:xfrm>
            <a:off x="1228725" y="85725"/>
            <a:ext cx="75519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Getting Access</a:t>
            </a:r>
            <a:endParaRPr sz="3200"/>
          </a:p>
        </p:txBody>
      </p:sp>
      <p:sp>
        <p:nvSpPr>
          <p:cNvPr id="778" name="Shape 77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During the school: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OSG submit node at UW (exercises)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OSG submit node via OSG Connect (Thursday)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After the school: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Both of the above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VO-hosted submit nodes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Institution integration with the OSG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779" name="Shape 77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4294967295" type="subTitle"/>
          </p:nvPr>
        </p:nvSpPr>
        <p:spPr>
          <a:xfrm>
            <a:off x="1804500" y="1796275"/>
            <a:ext cx="5535000" cy="13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000080"/>
                </a:solidFill>
              </a:rPr>
              <a:t>Questions?</a:t>
            </a:r>
            <a:endParaRPr b="1" sz="7200">
              <a:solidFill>
                <a:srgbClr val="000080"/>
              </a:solidFill>
            </a:endParaRPr>
          </a:p>
        </p:txBody>
      </p:sp>
      <p:sp>
        <p:nvSpPr>
          <p:cNvPr id="785" name="Shape 78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4294967295" type="ctrTitle"/>
          </p:nvPr>
        </p:nvSpPr>
        <p:spPr>
          <a:xfrm>
            <a:off x="1705475" y="1991844"/>
            <a:ext cx="583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you get more computing resources?</a:t>
            </a:r>
            <a:endParaRPr sz="4800"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ctrTitle"/>
          </p:nvPr>
        </p:nvSpPr>
        <p:spPr>
          <a:xfrm>
            <a:off x="948594" y="1991850"/>
            <a:ext cx="724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#1: Buy Hardware</a:t>
            </a:r>
            <a:endParaRPr b="1"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#1: Buy Hardware</a:t>
            </a:r>
            <a:endParaRPr sz="3200"/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Great for specific hardware/privacy requirements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Initial cost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Maintenance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Management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Power and cooling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Delivery and installation takes time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Rack/floor space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Obsolescence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Plan for peak loads, pay for all loads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4294967295" type="ctrTitle"/>
          </p:nvPr>
        </p:nvSpPr>
        <p:spPr>
          <a:xfrm>
            <a:off x="948594" y="1991850"/>
            <a:ext cx="724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#</a:t>
            </a:r>
            <a:r>
              <a:rPr lang="en"/>
              <a:t>2</a:t>
            </a:r>
            <a:r>
              <a:rPr b="1" lang="en"/>
              <a:t>: </a:t>
            </a:r>
            <a:r>
              <a:rPr lang="en"/>
              <a:t>Use the Cloud</a:t>
            </a:r>
            <a:endParaRPr b="1"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e.g. Amazon Web Services, Google Compute Engine, Microsoft Azure, Rackspace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Fast spin-up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Still </a:t>
            </a:r>
            <a:r>
              <a:rPr lang="en" sz="2400">
                <a:solidFill>
                  <a:srgbClr val="000080"/>
                </a:solidFill>
              </a:rPr>
              <a:t>needs</a:t>
            </a:r>
            <a:r>
              <a:rPr lang="en" sz="2400">
                <a:solidFill>
                  <a:srgbClr val="000080"/>
                </a:solidFill>
              </a:rPr>
              <a:t> expertise + management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Easier than in the past with the </a:t>
            </a:r>
            <a:r>
              <a:rPr lang="en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condor_annex</a:t>
            </a:r>
            <a:r>
              <a:rPr lang="en" sz="1800">
                <a:solidFill>
                  <a:srgbClr val="000080"/>
                </a:solidFill>
              </a:rPr>
              <a:t> tool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Does payment fit with your institutional or grant policies?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23" name="Shape 223"/>
          <p:cNvSpPr txBox="1"/>
          <p:nvPr>
            <p:ph type="title"/>
          </p:nvPr>
        </p:nvSpPr>
        <p:spPr>
          <a:xfrm>
            <a:off x="1269600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Pay per cycle</a:t>
            </a:r>
            <a:endParaRPr sz="3200"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e.g. Cycle Computing, Globus Genomics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Pay someone to manage your cloud resources — still 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Researchers and industry have used this to great success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Using Docker, HTCondor, and AWS for EDA Model Development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Optimizations in running large-scale Genomics workloads in Globus Genomics using HTCondor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HTCondor in the enterprise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HTCondor at Cycle Computing: Better Answers. Faster.</a:t>
            </a:r>
            <a:endParaRPr sz="1800"/>
          </a:p>
        </p:txBody>
      </p:sp>
      <p:sp>
        <p:nvSpPr>
          <p:cNvPr id="230" name="Shape 230"/>
          <p:cNvSpPr txBox="1"/>
          <p:nvPr>
            <p:ph type="title"/>
          </p:nvPr>
        </p:nvSpPr>
        <p:spPr>
          <a:xfrm>
            <a:off x="1228725" y="85725"/>
            <a:ext cx="7696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‘Managed’ clouds</a:t>
            </a:r>
            <a:endParaRPr sz="3200"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