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2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93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92" r:id="rId36"/>
    <p:sldId id="289" r:id="rId37"/>
    <p:sldId id="290" r:id="rId38"/>
    <p:sldId id="291" r:id="rId39"/>
  </p:sldIdLst>
  <p:sldSz cx="9144000" cy="5143500" type="screen16x9"/>
  <p:notesSz cx="6858000" cy="9144000"/>
  <p:embeddedFontLst>
    <p:embeddedFont>
      <p:font typeface="Roboto Mono" panose="020B0604020202020204" charset="0"/>
      <p:regular r:id="rId41"/>
      <p:bold r:id="rId42"/>
      <p:italic r:id="rId43"/>
      <p:boldItalic r:id="rId44"/>
    </p:embeddedFont>
    <p:embeddedFont>
      <p:font typeface="Times" panose="02020603050405020304" pitchFamily="18" charset="0"/>
      <p:regular r:id="rId45"/>
      <p:bold r:id="rId46"/>
      <p:italic r:id="rId47"/>
      <p:boldItalic r:id="rId4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CD"/>
    <a:srgbClr val="FEE698"/>
    <a:srgbClr val="FDCC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0" y="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2.fntdata"/><Relationship Id="rId47" Type="http://schemas.openxmlformats.org/officeDocument/2006/relationships/font" Target="fonts/font7.fntdata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4.fntdata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3.fntdata"/><Relationship Id="rId48" Type="http://schemas.openxmlformats.org/officeDocument/2006/relationships/font" Target="fonts/font8.fntdata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6.fntdata"/><Relationship Id="rId20" Type="http://schemas.openxmlformats.org/officeDocument/2006/relationships/slide" Target="slides/slide19.xml"/><Relationship Id="rId41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8575315618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8575315618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2fe98b70c55_0_7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2fe98b70c55_0_7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2fe98b70c55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2fe98b70c55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fe98b70c55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2fe98b70c55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2fe98b70c55_0_7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2fe98b70c55_0_7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2fe98b70c55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2fe98b70c55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fe98b70c55_0_7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2fe98b70c55_0_7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2fe98b70c55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2fe98b70c55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2fe98b70c55_0_7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2fe98b70c55_0_7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03ff990c0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303ff990c0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2fe98b70c55_0_8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2fe98b70c55_0_8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0422d9c688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0422d9c688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2fe98b70c55_0_8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2fe98b70c55_0_8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2fe98b70c55_0_9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2fe98b70c55_0_9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2fe98b70c55_0_9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" name="Google Shape;247;g2fe98b70c55_0_9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2fe98b70c55_0_9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" name="Google Shape;254;g2fe98b70c55_0_9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2fe98b70c55_0_9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1" name="Google Shape;261;g2fe98b70c55_0_9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2fe98b70c55_0_9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2fe98b70c55_0_9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2fe98b70c55_0_9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Google Shape;276;g2fe98b70c55_0_9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289634a5f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289634a5fa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2fe98b70c55_0_9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1" name="Google Shape;291;g2fe98b70c55_0_9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2fe98b70c55_0_7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2fe98b70c55_0_7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0422d9c688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0422d9c688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2fe98b70c55_0_7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" name="Google Shape;305;g2fe98b70c55_0_7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2ff979a8f12_0_2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" name="Google Shape;312;g2ff979a8f12_0_2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2ff979a8f12_0_2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2ff979a8f12_0_2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g2ff979a8f12_0_2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" name="Google Shape;330;g2ff979a8f12_0_2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28575315618_0_1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7" name="Google Shape;337;g28575315618_0_1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g2ff979a8f12_0_2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3" name="Google Shape;343;g2ff979a8f12_0_2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g2ff979a8f12_0_2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0" name="Google Shape;350;g2ff979a8f12_0_2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0422d9c688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0422d9c688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fe98b70c55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2fe98b70c55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fe98b70c55_0_7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2fe98b70c55_0_7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fe98b70c55_0_7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2fe98b70c55_0_7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fe98b70c55_0_7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2fe98b70c55_0_7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fe98b70c55_0_7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2fe98b70c55_0_7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 Slid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7"/>
          <p:cNvSpPr txBox="1">
            <a:spLocks noGrp="1"/>
          </p:cNvSpPr>
          <p:nvPr>
            <p:ph type="ctrTitle"/>
          </p:nvPr>
        </p:nvSpPr>
        <p:spPr>
          <a:xfrm>
            <a:off x="685800" y="1714500"/>
            <a:ext cx="77724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hlink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7"/>
          <p:cNvSpPr txBox="1">
            <a:spLocks noGrp="1"/>
          </p:cNvSpPr>
          <p:nvPr>
            <p:ph type="subTitle" idx="1"/>
          </p:nvPr>
        </p:nvSpPr>
        <p:spPr>
          <a:xfrm>
            <a:off x="647700" y="2914650"/>
            <a:ext cx="78105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480"/>
              </a:spcBef>
              <a:spcAft>
                <a:spcPts val="0"/>
              </a:spcAft>
              <a:buSzPts val="2400"/>
              <a:buFont typeface="Times"/>
              <a:buNone/>
              <a:defRPr sz="2400">
                <a:solidFill>
                  <a:schemeClr val="hlink"/>
                </a:solidFill>
              </a:defRPr>
            </a:lvl1pPr>
            <a:lvl2pPr lvl="1" algn="l">
              <a:spcBef>
                <a:spcPts val="360"/>
              </a:spcBef>
              <a:spcAft>
                <a:spcPts val="0"/>
              </a:spcAft>
              <a:buSzPts val="1800"/>
              <a:buChar char="−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19" name="Google Shape;19;p4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3379" y="36419"/>
            <a:ext cx="1141970" cy="7613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1025350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1341120" y="201185"/>
            <a:ext cx="749118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0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472458" y="4755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79239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472458" y="4755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461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8"/>
          <p:cNvSpPr txBox="1">
            <a:spLocks noGrp="1"/>
          </p:cNvSpPr>
          <p:nvPr>
            <p:ph type="title"/>
          </p:nvPr>
        </p:nvSpPr>
        <p:spPr>
          <a:xfrm>
            <a:off x="1228726" y="85725"/>
            <a:ext cx="69469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" name="Google Shape;22;p48"/>
          <p:cNvSpPr txBox="1">
            <a:spLocks noGrp="1"/>
          </p:cNvSpPr>
          <p:nvPr>
            <p:ph type="body" idx="1"/>
          </p:nvPr>
        </p:nvSpPr>
        <p:spPr>
          <a:xfrm>
            <a:off x="774700" y="1000126"/>
            <a:ext cx="7772400" cy="3514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−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Google Shape;23;p48"/>
          <p:cNvSpPr txBox="1">
            <a:spLocks noGrp="1"/>
          </p:cNvSpPr>
          <p:nvPr>
            <p:ph type="sldNum" idx="12"/>
          </p:nvPr>
        </p:nvSpPr>
        <p:spPr>
          <a:xfrm>
            <a:off x="8724901" y="4800600"/>
            <a:ext cx="4191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033720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1"/>
          <p:cNvSpPr txBox="1">
            <a:spLocks noGrp="1"/>
          </p:cNvSpPr>
          <p:nvPr>
            <p:ph type="title"/>
          </p:nvPr>
        </p:nvSpPr>
        <p:spPr>
          <a:xfrm>
            <a:off x="1228726" y="85725"/>
            <a:ext cx="69469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3" name="Google Shape;33;p51"/>
          <p:cNvSpPr txBox="1">
            <a:spLocks noGrp="1"/>
          </p:cNvSpPr>
          <p:nvPr>
            <p:ph type="body" idx="1"/>
          </p:nvPr>
        </p:nvSpPr>
        <p:spPr>
          <a:xfrm>
            <a:off x="774701" y="1000126"/>
            <a:ext cx="3810000" cy="3514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SzPts val="2400"/>
              <a:buChar char="−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Google Shape;34;p51"/>
          <p:cNvSpPr txBox="1">
            <a:spLocks noGrp="1"/>
          </p:cNvSpPr>
          <p:nvPr>
            <p:ph type="body" idx="2"/>
          </p:nvPr>
        </p:nvSpPr>
        <p:spPr>
          <a:xfrm>
            <a:off x="4737100" y="1000126"/>
            <a:ext cx="3810000" cy="3514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SzPts val="2400"/>
              <a:buChar char="−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Google Shape;35;p51"/>
          <p:cNvSpPr txBox="1">
            <a:spLocks noGrp="1"/>
          </p:cNvSpPr>
          <p:nvPr>
            <p:ph type="sldNum" idx="12"/>
          </p:nvPr>
        </p:nvSpPr>
        <p:spPr>
          <a:xfrm>
            <a:off x="8724901" y="4800600"/>
            <a:ext cx="4191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8125835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2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52"/>
          <p:cNvSpPr txBox="1"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52"/>
          <p:cNvSpPr txBox="1">
            <a:spLocks noGrp="1"/>
          </p:cNvSpPr>
          <p:nvPr>
            <p:ph type="body" idx="2"/>
          </p:nvPr>
        </p:nvSpPr>
        <p:spPr>
          <a:xfrm>
            <a:off x="457201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Char char="−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52"/>
          <p:cNvSpPr txBox="1">
            <a:spLocks noGrp="1"/>
          </p:cNvSpPr>
          <p:nvPr>
            <p:ph type="body" idx="3"/>
          </p:nvPr>
        </p:nvSpPr>
        <p:spPr>
          <a:xfrm>
            <a:off x="4645031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Google Shape;41;p52"/>
          <p:cNvSpPr txBox="1">
            <a:spLocks noGrp="1"/>
          </p:cNvSpPr>
          <p:nvPr>
            <p:ph type="body" idx="4"/>
          </p:nvPr>
        </p:nvSpPr>
        <p:spPr>
          <a:xfrm>
            <a:off x="4645031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Char char="−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Google Shape;42;p52"/>
          <p:cNvSpPr txBox="1">
            <a:spLocks noGrp="1"/>
          </p:cNvSpPr>
          <p:nvPr>
            <p:ph type="sldNum" idx="12"/>
          </p:nvPr>
        </p:nvSpPr>
        <p:spPr>
          <a:xfrm>
            <a:off x="8724901" y="4800600"/>
            <a:ext cx="4191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8559996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53"/>
          <p:cNvSpPr txBox="1">
            <a:spLocks noGrp="1"/>
          </p:cNvSpPr>
          <p:nvPr>
            <p:ph type="sldNum" idx="12"/>
          </p:nvPr>
        </p:nvSpPr>
        <p:spPr>
          <a:xfrm>
            <a:off x="8724901" y="4800600"/>
            <a:ext cx="4191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35787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4"/>
          <p:cNvSpPr txBox="1">
            <a:spLocks noGrp="1"/>
          </p:cNvSpPr>
          <p:nvPr>
            <p:ph type="title"/>
          </p:nvPr>
        </p:nvSpPr>
        <p:spPr>
          <a:xfrm>
            <a:off x="457204" y="204787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7" name="Google Shape;47;p54"/>
          <p:cNvSpPr txBox="1">
            <a:spLocks noGrp="1"/>
          </p:cNvSpPr>
          <p:nvPr>
            <p:ph type="body" idx="1"/>
          </p:nvPr>
        </p:nvSpPr>
        <p:spPr>
          <a:xfrm>
            <a:off x="3575051" y="204790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SzPts val="2800"/>
              <a:buChar char="−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SzPts val="2400"/>
              <a:buChar char="▪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Google Shape;48;p54"/>
          <p:cNvSpPr txBox="1">
            <a:spLocks noGrp="1"/>
          </p:cNvSpPr>
          <p:nvPr>
            <p:ph type="body" idx="2"/>
          </p:nvPr>
        </p:nvSpPr>
        <p:spPr>
          <a:xfrm>
            <a:off x="457204" y="1076329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Google Shape;49;p54"/>
          <p:cNvSpPr txBox="1">
            <a:spLocks noGrp="1"/>
          </p:cNvSpPr>
          <p:nvPr>
            <p:ph type="sldNum" idx="12"/>
          </p:nvPr>
        </p:nvSpPr>
        <p:spPr>
          <a:xfrm>
            <a:off x="8724901" y="4800600"/>
            <a:ext cx="4191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09970982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5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2" name="Google Shape;52;p55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53" name="Google Shape;53;p55"/>
          <p:cNvSpPr txBox="1">
            <a:spLocks noGrp="1"/>
          </p:cNvSpPr>
          <p:nvPr>
            <p:ph type="body" idx="1"/>
          </p:nvPr>
        </p:nvSpPr>
        <p:spPr>
          <a:xfrm>
            <a:off x="1792288" y="4025504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4" name="Google Shape;54;p55"/>
          <p:cNvSpPr txBox="1">
            <a:spLocks noGrp="1"/>
          </p:cNvSpPr>
          <p:nvPr>
            <p:ph type="sldNum" idx="12"/>
          </p:nvPr>
        </p:nvSpPr>
        <p:spPr>
          <a:xfrm>
            <a:off x="8724901" y="4800600"/>
            <a:ext cx="4191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9591636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56"/>
          <p:cNvSpPr txBox="1">
            <a:spLocks noGrp="1"/>
          </p:cNvSpPr>
          <p:nvPr>
            <p:ph type="title"/>
          </p:nvPr>
        </p:nvSpPr>
        <p:spPr>
          <a:xfrm>
            <a:off x="1228726" y="85725"/>
            <a:ext cx="69469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7" name="Google Shape;57;p56"/>
          <p:cNvSpPr txBox="1">
            <a:spLocks noGrp="1"/>
          </p:cNvSpPr>
          <p:nvPr>
            <p:ph type="body" idx="1"/>
          </p:nvPr>
        </p:nvSpPr>
        <p:spPr>
          <a:xfrm rot="5400000">
            <a:off x="2903538" y="-1128711"/>
            <a:ext cx="3514725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−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8" name="Google Shape;58;p56"/>
          <p:cNvSpPr txBox="1">
            <a:spLocks noGrp="1"/>
          </p:cNvSpPr>
          <p:nvPr>
            <p:ph type="sldNum" idx="12"/>
          </p:nvPr>
        </p:nvSpPr>
        <p:spPr>
          <a:xfrm>
            <a:off x="8724901" y="4800600"/>
            <a:ext cx="4191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95602199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57"/>
          <p:cNvSpPr txBox="1">
            <a:spLocks noGrp="1"/>
          </p:cNvSpPr>
          <p:nvPr>
            <p:ph type="title"/>
          </p:nvPr>
        </p:nvSpPr>
        <p:spPr>
          <a:xfrm rot="5400000">
            <a:off x="5360988" y="1328738"/>
            <a:ext cx="4429125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1" name="Google Shape;61;p57"/>
          <p:cNvSpPr txBox="1">
            <a:spLocks noGrp="1"/>
          </p:cNvSpPr>
          <p:nvPr>
            <p:ph type="body" idx="1"/>
          </p:nvPr>
        </p:nvSpPr>
        <p:spPr>
          <a:xfrm rot="5400000">
            <a:off x="1398588" y="-538162"/>
            <a:ext cx="4429125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−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Google Shape;62;p57"/>
          <p:cNvSpPr txBox="1">
            <a:spLocks noGrp="1"/>
          </p:cNvSpPr>
          <p:nvPr>
            <p:ph type="sldNum" idx="12"/>
          </p:nvPr>
        </p:nvSpPr>
        <p:spPr>
          <a:xfrm>
            <a:off x="8724901" y="4800600"/>
            <a:ext cx="4191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6797440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6"/>
          <p:cNvSpPr txBox="1">
            <a:spLocks noGrp="1"/>
          </p:cNvSpPr>
          <p:nvPr>
            <p:ph type="title"/>
          </p:nvPr>
        </p:nvSpPr>
        <p:spPr>
          <a:xfrm>
            <a:off x="1228726" y="85725"/>
            <a:ext cx="69469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80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80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80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80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1" name="Google Shape;11;p46"/>
          <p:cNvSpPr txBox="1">
            <a:spLocks noGrp="1"/>
          </p:cNvSpPr>
          <p:nvPr>
            <p:ph type="body" idx="1"/>
          </p:nvPr>
        </p:nvSpPr>
        <p:spPr>
          <a:xfrm>
            <a:off x="774700" y="1000126"/>
            <a:ext cx="7772400" cy="3514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rgbClr val="000080"/>
              </a:buClr>
              <a:buSzPts val="3200"/>
              <a:buFont typeface="Times"/>
              <a:buChar char="•"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rgbClr val="3C0000"/>
              </a:buClr>
              <a:buSzPts val="2800"/>
              <a:buFont typeface="Noto Sans Symbols"/>
              <a:buChar char="−"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rgbClr val="3C0000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rgbClr val="3C0000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rgbClr val="3C0000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rgbClr val="3C0000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rgbClr val="3C0000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rgbClr val="3C0000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rgbClr val="3C0000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46"/>
          <p:cNvSpPr/>
          <p:nvPr/>
        </p:nvSpPr>
        <p:spPr>
          <a:xfrm>
            <a:off x="-1266824" y="4506914"/>
            <a:ext cx="184605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46"/>
          <p:cNvSpPr/>
          <p:nvPr/>
        </p:nvSpPr>
        <p:spPr>
          <a:xfrm>
            <a:off x="2" y="4856166"/>
            <a:ext cx="2265363" cy="287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8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OSG User School 2026</a:t>
            </a:r>
            <a:endParaRPr dirty="0"/>
          </a:p>
        </p:txBody>
      </p:sp>
      <p:cxnSp>
        <p:nvCxnSpPr>
          <p:cNvPr id="14" name="Google Shape;14;p46"/>
          <p:cNvCxnSpPr/>
          <p:nvPr/>
        </p:nvCxnSpPr>
        <p:spPr>
          <a:xfrm>
            <a:off x="525466" y="866775"/>
            <a:ext cx="8618537" cy="0"/>
          </a:xfrm>
          <a:prstGeom prst="straightConnector1">
            <a:avLst/>
          </a:prstGeom>
          <a:noFill/>
          <a:ln w="38100" cap="flat" cmpd="sng">
            <a:solidFill>
              <a:srgbClr val="FF8000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5" name="Google Shape;15;p46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43379" y="36419"/>
            <a:ext cx="1141970" cy="7613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365962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htcondor.readthedocs.io/en/latest/man-pages/condor_chirp.html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htcondor.readthedocs.io/en/latest/man-pages/condor_tail.html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0.xml"/><Relationship Id="rId4" Type="http://schemas.openxmlformats.org/officeDocument/2006/relationships/hyperlink" Target="https://htcondor.readthedocs.io/en/latest/man-pages/condor_ssh_to_job.html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portal.osg-htc.org/documentation/htc_workloads/specific_resource/retry-request-memory/" TargetMode="External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1856936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840" dirty="0"/>
              <a:t>Troubleshooting: </a:t>
            </a:r>
            <a:br>
              <a:rPr lang="en" sz="2840" dirty="0"/>
            </a:br>
            <a:r>
              <a:rPr lang="en" sz="2840" dirty="0"/>
              <a:t>What to do when things go wrong</a:t>
            </a:r>
            <a:endParaRPr sz="2840" dirty="0"/>
          </a:p>
        </p:txBody>
      </p:sp>
      <p:sp>
        <p:nvSpPr>
          <p:cNvPr id="68" name="Google Shape;68;p1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69" name="Google Shape;69;p15"/>
          <p:cNvSpPr txBox="1"/>
          <p:nvPr/>
        </p:nvSpPr>
        <p:spPr>
          <a:xfrm>
            <a:off x="311700" y="2834125"/>
            <a:ext cx="8520600" cy="12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90">
                <a:solidFill>
                  <a:srgbClr val="666666"/>
                </a:solidFill>
              </a:rPr>
              <a:t>Andrew Owen, PhD</a:t>
            </a:r>
            <a:endParaRPr sz="2090">
              <a:solidFill>
                <a:srgbClr val="666666"/>
              </a:solidFill>
            </a:endParaRPr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90">
              <a:solidFill>
                <a:srgbClr val="666666"/>
              </a:solidFill>
            </a:endParaRPr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34">
                <a:solidFill>
                  <a:srgbClr val="666666"/>
                </a:solidFill>
              </a:rPr>
              <a:t>Research Computing Facilitator</a:t>
            </a:r>
            <a:endParaRPr sz="1534">
              <a:solidFill>
                <a:srgbClr val="666666"/>
              </a:solidFill>
            </a:endParaRPr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34">
                <a:solidFill>
                  <a:srgbClr val="666666"/>
                </a:solidFill>
              </a:rPr>
              <a:t>CHTC, OSG </a:t>
            </a:r>
            <a:endParaRPr sz="1534">
              <a:solidFill>
                <a:srgbClr val="666666"/>
              </a:solidFill>
            </a:endParaRPr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34">
                <a:solidFill>
                  <a:srgbClr val="666666"/>
                </a:solidFill>
              </a:rPr>
              <a:t>University of Wisconsin - Madison, USA</a:t>
            </a:r>
            <a:endParaRPr sz="1534">
              <a:solidFill>
                <a:srgbClr val="666666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1) The job is held</a:t>
            </a:r>
            <a:endParaRPr/>
          </a:p>
        </p:txBody>
      </p:sp>
      <p:sp>
        <p:nvSpPr>
          <p:cNvPr id="155" name="Google Shape;155;p2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HTCondor is managing your job for you. When something goes wrong in that process, HTCondor puts the job on "hold". 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dirty="0"/>
              <a:t>HTCondor provides a "Hold Reason" that explains what happened.</a:t>
            </a: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lang="en"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b="1" dirty="0"/>
              <a:t>Whenever a job is placed on hold, any work is stopped and all progress is lost!</a:t>
            </a:r>
            <a:r>
              <a:rPr lang="en" dirty="0"/>
              <a:t> (*for that specific job, not all of your jobs)</a:t>
            </a:r>
            <a:endParaRPr b="1" dirty="0"/>
          </a:p>
        </p:txBody>
      </p:sp>
      <p:sp>
        <p:nvSpPr>
          <p:cNvPr id="156" name="Google Shape;156;p2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1) The job is held</a:t>
            </a:r>
            <a:endParaRPr/>
          </a:p>
        </p:txBody>
      </p:sp>
      <p:sp>
        <p:nvSpPr>
          <p:cNvPr id="162" name="Google Shape;162;p2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The Hold Reason should explain what the problem is. Use</a:t>
            </a:r>
            <a:br>
              <a:rPr lang="en" dirty="0"/>
            </a:br>
            <a:r>
              <a:rPr lang="en" dirty="0"/>
              <a:t> </a:t>
            </a:r>
            <a:r>
              <a:rPr lang="en" dirty="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condor_q -hold</a:t>
            </a:r>
            <a:r>
              <a:rPr lang="en" dirty="0"/>
              <a:t> to see the message: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dirty="0"/>
              <a:t>The message will also be in the user </a:t>
            </a:r>
            <a:r>
              <a:rPr lang="en" dirty="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.log</a:t>
            </a:r>
            <a:r>
              <a:rPr lang="en" dirty="0"/>
              <a:t> file.</a:t>
            </a:r>
            <a:endParaRPr dirty="0"/>
          </a:p>
        </p:txBody>
      </p:sp>
      <p:sp>
        <p:nvSpPr>
          <p:cNvPr id="164" name="Google Shape;164;p2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163" name="Google Shape;163;p25"/>
          <p:cNvSpPr txBox="1"/>
          <p:nvPr/>
        </p:nvSpPr>
        <p:spPr>
          <a:xfrm>
            <a:off x="389100" y="2085450"/>
            <a:ext cx="8365800" cy="1423436"/>
          </a:xfrm>
          <a:prstGeom prst="rect">
            <a:avLst/>
          </a:prstGeom>
          <a:solidFill>
            <a:srgbClr val="FFF3CD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  <a:latin typeface="Roboto Mono"/>
                <a:ea typeface="Roboto Mono"/>
                <a:cs typeface="Roboto Mono"/>
                <a:sym typeface="Roboto Mono"/>
              </a:rPr>
              <a:t>$ condor_q -hold</a:t>
            </a:r>
            <a:endParaRPr dirty="0"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  <a:latin typeface="Roboto Mono"/>
                <a:ea typeface="Roboto Mono"/>
                <a:cs typeface="Roboto Mono"/>
                <a:sym typeface="Roboto Mono"/>
              </a:rPr>
              <a:t>ap40.uw.osg-htc.org : &lt;128.105.68.62:9618?... @ 08/01/24 15:01:50</a:t>
            </a:r>
            <a:endParaRPr dirty="0"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  <a:latin typeface="Roboto Mono"/>
                <a:ea typeface="Roboto Mono"/>
                <a:cs typeface="Roboto Mono"/>
                <a:sym typeface="Roboto Mono"/>
              </a:rPr>
              <a:t> ID         OWNER          HELD_SINCE  HOLD_REASON</a:t>
            </a:r>
            <a:endParaRPr dirty="0"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  <a:latin typeface="Roboto Mono"/>
                <a:ea typeface="Roboto Mono"/>
                <a:cs typeface="Roboto Mono"/>
                <a:sym typeface="Roboto Mono"/>
              </a:rPr>
              <a:t>130.0       alice           8/1  14:56 Transfer input files failure at ⋯</a:t>
            </a:r>
            <a:endParaRPr dirty="0"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1) The job is held</a:t>
            </a:r>
            <a:endParaRPr/>
          </a:p>
        </p:txBody>
      </p:sp>
      <p:sp>
        <p:nvSpPr>
          <p:cNvPr id="170" name="Google Shape;170;p2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Most common issues:</a:t>
            </a: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AutoNum type="alphaLcParenR"/>
            </a:pPr>
            <a:r>
              <a:rPr lang="en"/>
              <a:t>Data transfer failure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/>
              <a:t>Job using too much resources (memory/disk/runtime)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/>
              <a:t>Problem with execution/container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171" name="Google Shape;171;p2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1) The job is held</a:t>
            </a:r>
            <a:endParaRPr b="1"/>
          </a:p>
        </p:txBody>
      </p:sp>
      <p:sp>
        <p:nvSpPr>
          <p:cNvPr id="177" name="Google Shape;177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073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 message: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b="1"/>
              <a:t>Error from slot1_5@e2559.chtc.wisc.edu: </a:t>
            </a:r>
            <a:r>
              <a:rPr lang="en" b="1">
                <a:solidFill>
                  <a:srgbClr val="FF0000"/>
                </a:solidFill>
              </a:rPr>
              <a:t>disk usage exceeded request_disk</a:t>
            </a:r>
            <a:endParaRPr b="1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The job directory is using too much disk space. Could be</a:t>
            </a:r>
            <a:br>
              <a:rPr lang="en"/>
            </a:br>
            <a:r>
              <a:rPr lang="en"/>
              <a:t>	(a) transferring too many input files</a:t>
            </a:r>
            <a:br>
              <a:rPr lang="en"/>
            </a:br>
            <a:r>
              <a:rPr lang="en"/>
              <a:t>	(b) execution generates a lot of temporary files</a:t>
            </a:r>
            <a:br>
              <a:rPr lang="en"/>
            </a:br>
            <a:r>
              <a:rPr lang="en"/>
              <a:t>	(c) execution generates a lot of output files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or some combination of the above.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(Or a typo in your request value!)</a:t>
            </a:r>
            <a:endParaRPr/>
          </a:p>
        </p:txBody>
      </p:sp>
      <p:sp>
        <p:nvSpPr>
          <p:cNvPr id="178" name="Google Shape;178;p2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1) The job is held</a:t>
            </a:r>
            <a:endParaRPr/>
          </a:p>
        </p:txBody>
      </p:sp>
      <p:sp>
        <p:nvSpPr>
          <p:cNvPr id="183" name="Google Shape;183;p2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/>
              <a:t>Note</a:t>
            </a:r>
            <a:r>
              <a:rPr lang="en"/>
              <a:t>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The actual cause may originate </a:t>
            </a:r>
            <a:r>
              <a:rPr lang="en" b="1"/>
              <a:t>earlier</a:t>
            </a:r>
            <a:r>
              <a:rPr lang="en"/>
              <a:t> in the job lifecycle than where the failure occurred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The files/jobstate at the execution point are </a:t>
            </a:r>
            <a:r>
              <a:rPr lang="en" b="1"/>
              <a:t>NOT</a:t>
            </a:r>
            <a:r>
              <a:rPr lang="en"/>
              <a:t> saved when job is held!</a:t>
            </a: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→"/>
            </a:pPr>
            <a:r>
              <a:rPr lang="en"/>
              <a:t>The job is </a:t>
            </a:r>
            <a:r>
              <a:rPr lang="en" i="1"/>
              <a:t>stopped</a:t>
            </a:r>
            <a:r>
              <a:rPr lang="en"/>
              <a:t> and the slot </a:t>
            </a:r>
            <a:r>
              <a:rPr lang="en" i="1"/>
              <a:t>reset</a:t>
            </a:r>
            <a:r>
              <a:rPr lang="en"/>
              <a:t> (files deleted) just like any completed job</a:t>
            </a:r>
            <a:endParaRPr/>
          </a:p>
        </p:txBody>
      </p:sp>
      <p:sp>
        <p:nvSpPr>
          <p:cNvPr id="185" name="Google Shape;185;p2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Identifying the problem</a:t>
            </a:r>
            <a:endParaRPr/>
          </a:p>
        </p:txBody>
      </p:sp>
      <p:sp>
        <p:nvSpPr>
          <p:cNvPr id="191" name="Google Shape;191;p2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Four general categories of problem:</a:t>
            </a: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Clr>
                <a:srgbClr val="999999"/>
              </a:buClr>
              <a:buSzPts val="1800"/>
              <a:buAutoNum type="arabicParenR"/>
            </a:pPr>
            <a:r>
              <a:rPr lang="en">
                <a:solidFill>
                  <a:srgbClr val="999999"/>
                </a:solidFill>
              </a:rPr>
              <a:t>The job is held</a:t>
            </a:r>
            <a:endParaRPr>
              <a:solidFill>
                <a:srgbClr val="999999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 b="1"/>
              <a:t>The job completed, but was unsuccessful</a:t>
            </a:r>
            <a:endParaRPr b="1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The job doesn't start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The job is running longer than expected</a:t>
            </a:r>
            <a:endParaRPr/>
          </a:p>
        </p:txBody>
      </p:sp>
      <p:sp>
        <p:nvSpPr>
          <p:cNvPr id="192" name="Google Shape;192;p2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2) The job completed; unsuccessful</a:t>
            </a:r>
            <a:endParaRPr dirty="0"/>
          </a:p>
        </p:txBody>
      </p:sp>
      <p:sp>
        <p:nvSpPr>
          <p:cNvPr id="198" name="Google Shape;198;p3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What does "success" mean for your job? Why was it "unsuccessful"?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Typically:</a:t>
            </a: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AutoNum type="alphaLcParenR"/>
            </a:pPr>
            <a:r>
              <a:rPr lang="en" dirty="0"/>
              <a:t>Code didn't execute correctly or as expected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 dirty="0"/>
              <a:t>Necessary output files were not generated/returned/transferred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dirty="0"/>
              <a:t>Need a good understanding of </a:t>
            </a:r>
            <a:r>
              <a:rPr lang="en" b="1" dirty="0"/>
              <a:t>what actually happened</a:t>
            </a:r>
            <a:endParaRPr dirty="0"/>
          </a:p>
        </p:txBody>
      </p:sp>
      <p:sp>
        <p:nvSpPr>
          <p:cNvPr id="199" name="Google Shape;199;p3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2) The job completed; unsuccessful</a:t>
            </a:r>
            <a:endParaRPr dirty="0"/>
          </a:p>
        </p:txBody>
      </p:sp>
      <p:sp>
        <p:nvSpPr>
          <p:cNvPr id="205" name="Google Shape;205;p3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Having various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ls</a:t>
            </a:r>
            <a:r>
              <a:rPr lang="en"/>
              <a:t>,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echo</a:t>
            </a:r>
            <a:r>
              <a:rPr lang="en"/>
              <a:t> statements in your executable script helps a lot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Instead of only: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Add statements to understand the state before &amp; after execution:</a:t>
            </a:r>
            <a:endParaRPr/>
          </a:p>
        </p:txBody>
      </p:sp>
      <p:sp>
        <p:nvSpPr>
          <p:cNvPr id="206" name="Google Shape;206;p3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  <p:sp>
        <p:nvSpPr>
          <p:cNvPr id="207" name="Google Shape;207;p31"/>
          <p:cNvSpPr txBox="1"/>
          <p:nvPr/>
        </p:nvSpPr>
        <p:spPr>
          <a:xfrm>
            <a:off x="789150" y="2983602"/>
            <a:ext cx="7565700" cy="1431600"/>
          </a:xfrm>
          <a:prstGeom prst="rect">
            <a:avLst/>
          </a:prstGeom>
          <a:solidFill>
            <a:srgbClr val="FFF3CD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echo "</a:t>
            </a:r>
            <a:r>
              <a:rPr lang="en" sz="1200">
                <a:solidFill>
                  <a:srgbClr val="0000FF"/>
                </a:solidFill>
                <a:latin typeface="Roboto Mono"/>
                <a:ea typeface="Roboto Mono"/>
                <a:cs typeface="Roboto Mono"/>
                <a:sym typeface="Roboto Mono"/>
              </a:rPr>
              <a:t>Here are the files at the start of the job: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"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 -R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echo "</a:t>
            </a:r>
            <a:r>
              <a:rPr lang="en" sz="1200">
                <a:solidFill>
                  <a:srgbClr val="0000FF"/>
                </a:solidFill>
                <a:latin typeface="Roboto Mono"/>
                <a:ea typeface="Roboto Mono"/>
                <a:cs typeface="Roboto Mono"/>
                <a:sym typeface="Roboto Mono"/>
              </a:rPr>
              <a:t>Executing main command...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"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my_command</a:t>
            </a:r>
            <a:endParaRPr sz="1200" b="1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echo "</a:t>
            </a:r>
            <a:r>
              <a:rPr lang="en" sz="1200">
                <a:solidFill>
                  <a:srgbClr val="0000FF"/>
                </a:solidFill>
                <a:latin typeface="Roboto Mono"/>
                <a:ea typeface="Roboto Mono"/>
                <a:cs typeface="Roboto Mono"/>
                <a:sym typeface="Roboto Mono"/>
              </a:rPr>
              <a:t>... finished.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rgbClr val="0000FF"/>
                </a:solidFill>
                <a:latin typeface="Roboto Mono"/>
                <a:ea typeface="Roboto Mono"/>
                <a:cs typeface="Roboto Mono"/>
                <a:sym typeface="Roboto Mono"/>
              </a:rPr>
              <a:t>Here are the files at the end of the job: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"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 -R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208" name="Google Shape;208;p31"/>
          <p:cNvSpPr txBox="1"/>
          <p:nvPr/>
        </p:nvSpPr>
        <p:spPr>
          <a:xfrm>
            <a:off x="789150" y="2108650"/>
            <a:ext cx="7565700" cy="400200"/>
          </a:xfrm>
          <a:prstGeom prst="rect">
            <a:avLst/>
          </a:prstGeom>
          <a:solidFill>
            <a:srgbClr val="FFF3CD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my_command</a:t>
            </a:r>
            <a:endParaRPr b="1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209" name="Google Shape;209;p31"/>
          <p:cNvSpPr txBox="1"/>
          <p:nvPr/>
        </p:nvSpPr>
        <p:spPr>
          <a:xfrm>
            <a:off x="311700" y="4419900"/>
            <a:ext cx="81606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If available for your command, consider enabling debugging or verbose logging</a:t>
            </a:r>
            <a:endParaRPr sz="1300"/>
          </a:p>
        </p:txBody>
      </p:sp>
      <p:grpSp>
        <p:nvGrpSpPr>
          <p:cNvPr id="210" name="Google Shape;210;p31"/>
          <p:cNvGrpSpPr/>
          <p:nvPr/>
        </p:nvGrpSpPr>
        <p:grpSpPr>
          <a:xfrm>
            <a:off x="1502675" y="3341775"/>
            <a:ext cx="6706150" cy="964500"/>
            <a:chOff x="1502675" y="3341775"/>
            <a:chExt cx="6706150" cy="964500"/>
          </a:xfrm>
        </p:grpSpPr>
        <p:cxnSp>
          <p:nvCxnSpPr>
            <p:cNvPr id="211" name="Google Shape;211;p31"/>
            <p:cNvCxnSpPr/>
            <p:nvPr/>
          </p:nvCxnSpPr>
          <p:spPr>
            <a:xfrm>
              <a:off x="1502675" y="3371675"/>
              <a:ext cx="5248200" cy="0"/>
            </a:xfrm>
            <a:prstGeom prst="straightConnector1">
              <a:avLst/>
            </a:prstGeom>
            <a:noFill/>
            <a:ln w="9525" cap="flat" cmpd="sng">
              <a:solidFill>
                <a:srgbClr val="FF0000"/>
              </a:solidFill>
              <a:prstDash val="solid"/>
              <a:round/>
              <a:headEnd type="triangle" w="med" len="med"/>
              <a:tailEnd type="none" w="med" len="med"/>
            </a:ln>
          </p:spPr>
        </p:cxnSp>
        <p:cxnSp>
          <p:nvCxnSpPr>
            <p:cNvPr id="212" name="Google Shape;212;p31"/>
            <p:cNvCxnSpPr/>
            <p:nvPr/>
          </p:nvCxnSpPr>
          <p:spPr>
            <a:xfrm>
              <a:off x="1502675" y="4249250"/>
              <a:ext cx="5248200" cy="0"/>
            </a:xfrm>
            <a:prstGeom prst="straightConnector1">
              <a:avLst/>
            </a:prstGeom>
            <a:noFill/>
            <a:ln w="9525" cap="flat" cmpd="sng">
              <a:solidFill>
                <a:srgbClr val="FF0000"/>
              </a:solidFill>
              <a:prstDash val="solid"/>
              <a:round/>
              <a:headEnd type="triangle" w="med" len="med"/>
              <a:tailEnd type="none" w="med" len="med"/>
            </a:ln>
          </p:spPr>
        </p:cxnSp>
        <p:sp>
          <p:nvSpPr>
            <p:cNvPr id="213" name="Google Shape;213;p31"/>
            <p:cNvSpPr/>
            <p:nvPr/>
          </p:nvSpPr>
          <p:spPr>
            <a:xfrm>
              <a:off x="6758325" y="3341775"/>
              <a:ext cx="1450500" cy="964500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FF0000"/>
                  </a:solidFill>
                </a:rPr>
                <a:t>Compare files before and after. Was your output file created?</a:t>
              </a:r>
              <a:endParaRPr sz="120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4D9F2-79AB-DF71-BB2A-FDA08C912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" dirty="0"/>
              <a:t>2) The job completed; unsuccessful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3EF6A6-B7B8-DA63-4557-E50AE642B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</p:spPr>
        <p:txBody>
          <a:bodyPr/>
          <a:lstStyle/>
          <a:p>
            <a:pPr marL="114300" indent="0">
              <a:buNone/>
            </a:pPr>
            <a:r>
              <a:rPr lang="en-US" dirty="0"/>
              <a:t>Trial &amp; error, process of elimination.</a:t>
            </a:r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E2C2E8-EAA0-5FC5-7823-2F6887F0849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18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1141F2-7F7D-E52D-C370-09F01FF496AB}"/>
              </a:ext>
            </a:extLst>
          </p:cNvPr>
          <p:cNvSpPr/>
          <p:nvPr/>
        </p:nvSpPr>
        <p:spPr>
          <a:xfrm>
            <a:off x="3294469" y="1611876"/>
            <a:ext cx="2555061" cy="767899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Does a "simple" scenario of my command work?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067F33-074A-DFF7-BC17-C20F5F2E7196}"/>
              </a:ext>
            </a:extLst>
          </p:cNvPr>
          <p:cNvSpPr/>
          <p:nvPr/>
        </p:nvSpPr>
        <p:spPr>
          <a:xfrm>
            <a:off x="6507695" y="1857463"/>
            <a:ext cx="2555061" cy="767899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There's a problem with my "complex" scenario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3778027-17A9-1FFE-C87D-EAFF468C2F25}"/>
              </a:ext>
            </a:extLst>
          </p:cNvPr>
          <p:cNvSpPr/>
          <p:nvPr/>
        </p:nvSpPr>
        <p:spPr>
          <a:xfrm>
            <a:off x="1056824" y="2587442"/>
            <a:ext cx="2555061" cy="767899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Can I use my software at all?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11BE95-E60F-4C67-BC36-2B0A68C484DF}"/>
              </a:ext>
            </a:extLst>
          </p:cNvPr>
          <p:cNvSpPr/>
          <p:nvPr/>
        </p:nvSpPr>
        <p:spPr>
          <a:xfrm>
            <a:off x="311697" y="3926909"/>
            <a:ext cx="2555061" cy="767899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Was the software setup correctly?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E62AF10-FC0E-D8C8-6733-5A48E2C2A981}"/>
              </a:ext>
            </a:extLst>
          </p:cNvPr>
          <p:cNvSpPr/>
          <p:nvPr/>
        </p:nvSpPr>
        <p:spPr>
          <a:xfrm>
            <a:off x="3399162" y="3926908"/>
            <a:ext cx="2555061" cy="767899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Is the software compatible with the hardware?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D32C326-8B7D-CAD2-E13A-BC77AFDBA6D1}"/>
              </a:ext>
            </a:extLst>
          </p:cNvPr>
          <p:cNvSpPr/>
          <p:nvPr/>
        </p:nvSpPr>
        <p:spPr>
          <a:xfrm>
            <a:off x="5635299" y="2875008"/>
            <a:ext cx="2555061" cy="767899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May be missing required software, or problem with command invocation</a:t>
            </a:r>
          </a:p>
        </p:txBody>
      </p: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7CA37607-A5EA-AE9C-4E0C-F599947569A7}"/>
              </a:ext>
            </a:extLst>
          </p:cNvPr>
          <p:cNvCxnSpPr>
            <a:stCxn id="5" idx="3"/>
            <a:endCxn id="7" idx="1"/>
          </p:cNvCxnSpPr>
          <p:nvPr/>
        </p:nvCxnSpPr>
        <p:spPr>
          <a:xfrm>
            <a:off x="5849530" y="1995826"/>
            <a:ext cx="658165" cy="245587"/>
          </a:xfrm>
          <a:prstGeom prst="bentConnector3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78FE08AA-3D3F-EDD0-420A-FE6AD15C1F96}"/>
              </a:ext>
            </a:extLst>
          </p:cNvPr>
          <p:cNvCxnSpPr>
            <a:stCxn id="5" idx="1"/>
            <a:endCxn id="9" idx="0"/>
          </p:cNvCxnSpPr>
          <p:nvPr/>
        </p:nvCxnSpPr>
        <p:spPr>
          <a:xfrm rot="10800000" flipV="1">
            <a:off x="2334355" y="1995826"/>
            <a:ext cx="960114" cy="591616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0C110D7C-1084-C163-45BB-57C587231AFF}"/>
              </a:ext>
            </a:extLst>
          </p:cNvPr>
          <p:cNvCxnSpPr>
            <a:stCxn id="9" idx="3"/>
            <a:endCxn id="15" idx="1"/>
          </p:cNvCxnSpPr>
          <p:nvPr/>
        </p:nvCxnSpPr>
        <p:spPr>
          <a:xfrm>
            <a:off x="3611885" y="2971392"/>
            <a:ext cx="2023414" cy="287566"/>
          </a:xfrm>
          <a:prstGeom prst="bentConnector3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243F688C-ABF2-6385-9F5D-C9148F1F1E94}"/>
              </a:ext>
            </a:extLst>
          </p:cNvPr>
          <p:cNvCxnSpPr>
            <a:stCxn id="9" idx="2"/>
            <a:endCxn id="11" idx="0"/>
          </p:cNvCxnSpPr>
          <p:nvPr/>
        </p:nvCxnSpPr>
        <p:spPr>
          <a:xfrm rot="5400000">
            <a:off x="1676008" y="3268562"/>
            <a:ext cx="571568" cy="745127"/>
          </a:xfrm>
          <a:prstGeom prst="bent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02582A41-D867-56DD-2C28-52248337312F}"/>
              </a:ext>
            </a:extLst>
          </p:cNvPr>
          <p:cNvCxnSpPr>
            <a:stCxn id="9" idx="2"/>
            <a:endCxn id="13" idx="0"/>
          </p:cNvCxnSpPr>
          <p:nvPr/>
        </p:nvCxnSpPr>
        <p:spPr>
          <a:xfrm rot="16200000" flipH="1">
            <a:off x="3219741" y="2469955"/>
            <a:ext cx="571567" cy="2342338"/>
          </a:xfrm>
          <a:prstGeom prst="bentConnector3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F9BE8633-9699-521F-90E8-5A17A9B012C1}"/>
              </a:ext>
            </a:extLst>
          </p:cNvPr>
          <p:cNvSpPr txBox="1"/>
          <p:nvPr/>
        </p:nvSpPr>
        <p:spPr>
          <a:xfrm>
            <a:off x="5954223" y="1655161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yes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1F04A63-113A-D9FD-A286-EC6DE3C862D2}"/>
              </a:ext>
            </a:extLst>
          </p:cNvPr>
          <p:cNvSpPr txBox="1"/>
          <p:nvPr/>
        </p:nvSpPr>
        <p:spPr>
          <a:xfrm>
            <a:off x="4357009" y="2623609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yes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D53D256-7408-DBB1-8993-0E93B74A5CEC}"/>
              </a:ext>
            </a:extLst>
          </p:cNvPr>
          <p:cNvSpPr txBox="1"/>
          <p:nvPr/>
        </p:nvSpPr>
        <p:spPr>
          <a:xfrm>
            <a:off x="2133017" y="1584215"/>
            <a:ext cx="4026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no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F0C3AF0-B97A-F1B7-DF65-277491B1BF23}"/>
              </a:ext>
            </a:extLst>
          </p:cNvPr>
          <p:cNvSpPr txBox="1"/>
          <p:nvPr/>
        </p:nvSpPr>
        <p:spPr>
          <a:xfrm>
            <a:off x="2450587" y="3368547"/>
            <a:ext cx="4026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3380112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2) The job completed; unsuccessful</a:t>
            </a:r>
            <a:endParaRPr dirty="0"/>
          </a:p>
        </p:txBody>
      </p:sp>
      <p:sp>
        <p:nvSpPr>
          <p:cNvPr id="219" name="Google Shape;219;p3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Can also utilize the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condor_chirp</a:t>
            </a:r>
            <a:r>
              <a:rPr lang="en"/>
              <a:t> command to have information sent directly back to the Access Point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For example, the following will add a statement to your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.log</a:t>
            </a:r>
            <a:r>
              <a:rPr lang="en"/>
              <a:t> file:</a:t>
            </a:r>
            <a:endParaRPr/>
          </a:p>
        </p:txBody>
      </p:sp>
      <p:sp>
        <p:nvSpPr>
          <p:cNvPr id="220" name="Google Shape;220;p3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  <p:sp>
        <p:nvSpPr>
          <p:cNvPr id="221" name="Google Shape;221;p32"/>
          <p:cNvSpPr txBox="1"/>
          <p:nvPr/>
        </p:nvSpPr>
        <p:spPr>
          <a:xfrm>
            <a:off x="789150" y="2526402"/>
            <a:ext cx="7565700" cy="794100"/>
          </a:xfrm>
          <a:prstGeom prst="rect">
            <a:avLst/>
          </a:prstGeom>
          <a:solidFill>
            <a:srgbClr val="FFF3CD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command1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condor_chirp ulog "Finished executing command1"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command2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222" name="Google Shape;222;p32"/>
          <p:cNvSpPr txBox="1"/>
          <p:nvPr/>
        </p:nvSpPr>
        <p:spPr>
          <a:xfrm>
            <a:off x="311700" y="3505500"/>
            <a:ext cx="81606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For more information, see the </a:t>
            </a:r>
            <a:r>
              <a:rPr lang="en" sz="1700" u="sng">
                <a:solidFill>
                  <a:schemeClr val="hlink"/>
                </a:solidFill>
                <a:hlinkClick r:id="rId3"/>
              </a:rPr>
              <a:t>manual page</a:t>
            </a:r>
            <a:endParaRPr sz="13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Different Scales of Problems</a:t>
            </a:r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When submitting </a:t>
            </a:r>
            <a:r>
              <a:rPr lang="en" u="sng"/>
              <a:t>many</a:t>
            </a:r>
            <a:r>
              <a:rPr lang="en"/>
              <a:t> jobs, several dimensions come into play:</a:t>
            </a:r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grpSp>
        <p:nvGrpSpPr>
          <p:cNvPr id="77" name="Google Shape;77;p16"/>
          <p:cNvGrpSpPr/>
          <p:nvPr/>
        </p:nvGrpSpPr>
        <p:grpSpPr>
          <a:xfrm>
            <a:off x="1049850" y="1729724"/>
            <a:ext cx="7044300" cy="678322"/>
            <a:chOff x="1049850" y="2193913"/>
            <a:chExt cx="7044300" cy="678322"/>
          </a:xfrm>
        </p:grpSpPr>
        <p:grpSp>
          <p:nvGrpSpPr>
            <p:cNvPr id="78" name="Google Shape;78;p16"/>
            <p:cNvGrpSpPr/>
            <p:nvPr/>
          </p:nvGrpSpPr>
          <p:grpSpPr>
            <a:xfrm>
              <a:off x="1049850" y="2193913"/>
              <a:ext cx="7044300" cy="461713"/>
              <a:chOff x="1049850" y="2193913"/>
              <a:chExt cx="7044300" cy="461713"/>
            </a:xfrm>
          </p:grpSpPr>
          <p:cxnSp>
            <p:nvCxnSpPr>
              <p:cNvPr id="79" name="Google Shape;79;p16"/>
              <p:cNvCxnSpPr/>
              <p:nvPr/>
            </p:nvCxnSpPr>
            <p:spPr>
              <a:xfrm>
                <a:off x="1049850" y="2655625"/>
                <a:ext cx="70443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C0000"/>
                </a:solidFill>
                <a:prstDash val="solid"/>
                <a:round/>
                <a:headEnd type="triangle" w="med" len="med"/>
                <a:tailEnd type="triangle" w="med" len="med"/>
              </a:ln>
            </p:spPr>
          </p:cxnSp>
          <p:sp>
            <p:nvSpPr>
              <p:cNvPr id="80" name="Google Shape;80;p16"/>
              <p:cNvSpPr txBox="1"/>
              <p:nvPr/>
            </p:nvSpPr>
            <p:spPr>
              <a:xfrm>
                <a:off x="1049850" y="2193925"/>
                <a:ext cx="11949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rgbClr val="CC0000"/>
                    </a:solidFill>
                  </a:rPr>
                  <a:t>1 job</a:t>
                </a:r>
                <a:endParaRPr>
                  <a:solidFill>
                    <a:srgbClr val="CC0000"/>
                  </a:solidFill>
                </a:endParaRPr>
              </a:p>
            </p:txBody>
          </p:sp>
          <p:sp>
            <p:nvSpPr>
              <p:cNvPr id="81" name="Google Shape;81;p16"/>
              <p:cNvSpPr txBox="1"/>
              <p:nvPr/>
            </p:nvSpPr>
            <p:spPr>
              <a:xfrm>
                <a:off x="6899250" y="2193913"/>
                <a:ext cx="11949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rgbClr val="CC0000"/>
                    </a:solidFill>
                  </a:rPr>
                  <a:t>All jobs</a:t>
                </a:r>
                <a:endParaRPr>
                  <a:solidFill>
                    <a:srgbClr val="CC0000"/>
                  </a:solidFill>
                </a:endParaRPr>
              </a:p>
            </p:txBody>
          </p:sp>
        </p:grpSp>
        <p:sp>
          <p:nvSpPr>
            <p:cNvPr id="82" name="Google Shape;82;p16"/>
            <p:cNvSpPr txBox="1"/>
            <p:nvPr/>
          </p:nvSpPr>
          <p:spPr>
            <a:xfrm>
              <a:off x="3677400" y="2655635"/>
              <a:ext cx="1789200" cy="21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i="1">
                  <a:solidFill>
                    <a:srgbClr val="CC0000"/>
                  </a:solidFill>
                </a:rPr>
                <a:t>volume</a:t>
              </a:r>
              <a:endParaRPr i="1">
                <a:solidFill>
                  <a:srgbClr val="CC0000"/>
                </a:solidFill>
              </a:endParaRPr>
            </a:p>
          </p:txBody>
        </p:sp>
      </p:grpSp>
      <p:grpSp>
        <p:nvGrpSpPr>
          <p:cNvPr id="83" name="Google Shape;83;p16"/>
          <p:cNvGrpSpPr/>
          <p:nvPr/>
        </p:nvGrpSpPr>
        <p:grpSpPr>
          <a:xfrm>
            <a:off x="1049850" y="2392300"/>
            <a:ext cx="7044325" cy="670434"/>
            <a:chOff x="1049850" y="2856488"/>
            <a:chExt cx="7044325" cy="670434"/>
          </a:xfrm>
        </p:grpSpPr>
        <p:grpSp>
          <p:nvGrpSpPr>
            <p:cNvPr id="84" name="Google Shape;84;p16"/>
            <p:cNvGrpSpPr/>
            <p:nvPr/>
          </p:nvGrpSpPr>
          <p:grpSpPr>
            <a:xfrm>
              <a:off x="1049850" y="2856488"/>
              <a:ext cx="7044325" cy="461705"/>
              <a:chOff x="1049850" y="2786595"/>
              <a:chExt cx="7044325" cy="461705"/>
            </a:xfrm>
          </p:grpSpPr>
          <p:cxnSp>
            <p:nvCxnSpPr>
              <p:cNvPr id="85" name="Google Shape;85;p16"/>
              <p:cNvCxnSpPr/>
              <p:nvPr/>
            </p:nvCxnSpPr>
            <p:spPr>
              <a:xfrm>
                <a:off x="1049850" y="3248300"/>
                <a:ext cx="70443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round/>
                <a:headEnd type="triangle" w="med" len="med"/>
                <a:tailEnd type="triangle" w="med" len="med"/>
              </a:ln>
            </p:spPr>
          </p:cxnSp>
          <p:sp>
            <p:nvSpPr>
              <p:cNvPr id="86" name="Google Shape;86;p16"/>
              <p:cNvSpPr txBox="1"/>
              <p:nvPr/>
            </p:nvSpPr>
            <p:spPr>
              <a:xfrm>
                <a:off x="1049850" y="2786600"/>
                <a:ext cx="28917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rgbClr val="38761D"/>
                    </a:solidFill>
                  </a:rPr>
                  <a:t>Rarely/randomly occurs</a:t>
                </a:r>
                <a:endParaRPr>
                  <a:solidFill>
                    <a:srgbClr val="38761D"/>
                  </a:solidFill>
                </a:endParaRPr>
              </a:p>
            </p:txBody>
          </p:sp>
          <p:sp>
            <p:nvSpPr>
              <p:cNvPr id="87" name="Google Shape;87;p16"/>
              <p:cNvSpPr txBox="1"/>
              <p:nvPr/>
            </p:nvSpPr>
            <p:spPr>
              <a:xfrm>
                <a:off x="6712075" y="2786595"/>
                <a:ext cx="13821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rgbClr val="38761D"/>
                    </a:solidFill>
                  </a:rPr>
                  <a:t>Always occurs</a:t>
                </a:r>
                <a:endParaRPr>
                  <a:solidFill>
                    <a:srgbClr val="38761D"/>
                  </a:solidFill>
                </a:endParaRPr>
              </a:p>
            </p:txBody>
          </p:sp>
        </p:grpSp>
        <p:sp>
          <p:nvSpPr>
            <p:cNvPr id="88" name="Google Shape;88;p16"/>
            <p:cNvSpPr txBox="1"/>
            <p:nvPr/>
          </p:nvSpPr>
          <p:spPr>
            <a:xfrm>
              <a:off x="3677400" y="3310322"/>
              <a:ext cx="1789200" cy="21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i="1">
                  <a:solidFill>
                    <a:srgbClr val="38761D"/>
                  </a:solidFill>
                </a:rPr>
                <a:t>frequency</a:t>
              </a:r>
              <a:endParaRPr i="1">
                <a:solidFill>
                  <a:srgbClr val="38761D"/>
                </a:solidFill>
              </a:endParaRPr>
            </a:p>
          </p:txBody>
        </p:sp>
      </p:grpSp>
      <p:grpSp>
        <p:nvGrpSpPr>
          <p:cNvPr id="89" name="Google Shape;89;p16"/>
          <p:cNvGrpSpPr/>
          <p:nvPr/>
        </p:nvGrpSpPr>
        <p:grpSpPr>
          <a:xfrm>
            <a:off x="1049850" y="3054862"/>
            <a:ext cx="7044300" cy="678297"/>
            <a:chOff x="1049850" y="3519050"/>
            <a:chExt cx="7044300" cy="678297"/>
          </a:xfrm>
        </p:grpSpPr>
        <p:grpSp>
          <p:nvGrpSpPr>
            <p:cNvPr id="90" name="Google Shape;90;p16"/>
            <p:cNvGrpSpPr/>
            <p:nvPr/>
          </p:nvGrpSpPr>
          <p:grpSpPr>
            <a:xfrm>
              <a:off x="1049850" y="3519050"/>
              <a:ext cx="7044300" cy="461700"/>
              <a:chOff x="1049850" y="3519050"/>
              <a:chExt cx="7044300" cy="461700"/>
            </a:xfrm>
          </p:grpSpPr>
          <p:cxnSp>
            <p:nvCxnSpPr>
              <p:cNvPr id="91" name="Google Shape;91;p16"/>
              <p:cNvCxnSpPr/>
              <p:nvPr/>
            </p:nvCxnSpPr>
            <p:spPr>
              <a:xfrm>
                <a:off x="1049850" y="3980750"/>
                <a:ext cx="70443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0000FF"/>
                </a:solidFill>
                <a:prstDash val="solid"/>
                <a:round/>
                <a:headEnd type="triangle" w="med" len="med"/>
                <a:tailEnd type="triangle" w="med" len="med"/>
              </a:ln>
            </p:spPr>
          </p:cxnSp>
          <p:sp>
            <p:nvSpPr>
              <p:cNvPr id="92" name="Google Shape;92;p16"/>
              <p:cNvSpPr txBox="1"/>
              <p:nvPr/>
            </p:nvSpPr>
            <p:spPr>
              <a:xfrm>
                <a:off x="5835350" y="3519050"/>
                <a:ext cx="22587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rgbClr val="0000FF"/>
                    </a:solidFill>
                  </a:rPr>
                  <a:t>Every AP/EP</a:t>
                </a:r>
                <a:endParaRPr>
                  <a:solidFill>
                    <a:srgbClr val="0000FF"/>
                  </a:solidFill>
                </a:endParaRPr>
              </a:p>
            </p:txBody>
          </p:sp>
          <p:sp>
            <p:nvSpPr>
              <p:cNvPr id="93" name="Google Shape;93;p16"/>
              <p:cNvSpPr txBox="1"/>
              <p:nvPr/>
            </p:nvSpPr>
            <p:spPr>
              <a:xfrm>
                <a:off x="1049850" y="3519050"/>
                <a:ext cx="28917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rgbClr val="0000FF"/>
                    </a:solidFill>
                  </a:rPr>
                  <a:t>Specific AP/EP</a:t>
                </a:r>
                <a:endParaRPr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94" name="Google Shape;94;p16"/>
            <p:cNvSpPr txBox="1"/>
            <p:nvPr/>
          </p:nvSpPr>
          <p:spPr>
            <a:xfrm>
              <a:off x="3677400" y="3980747"/>
              <a:ext cx="1789200" cy="21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i="1">
                  <a:solidFill>
                    <a:srgbClr val="0000FF"/>
                  </a:solidFill>
                </a:rPr>
                <a:t>location</a:t>
              </a:r>
              <a:endParaRPr i="1">
                <a:solidFill>
                  <a:srgbClr val="0000FF"/>
                </a:solidFill>
              </a:endParaRPr>
            </a:p>
          </p:txBody>
        </p:sp>
      </p:grpSp>
      <p:grpSp>
        <p:nvGrpSpPr>
          <p:cNvPr id="95" name="Google Shape;95;p16"/>
          <p:cNvGrpSpPr/>
          <p:nvPr/>
        </p:nvGrpSpPr>
        <p:grpSpPr>
          <a:xfrm>
            <a:off x="1049850" y="3717412"/>
            <a:ext cx="7044300" cy="686172"/>
            <a:chOff x="1049850" y="4181600"/>
            <a:chExt cx="7044300" cy="686172"/>
          </a:xfrm>
        </p:grpSpPr>
        <p:cxnSp>
          <p:nvCxnSpPr>
            <p:cNvPr id="96" name="Google Shape;96;p16"/>
            <p:cNvCxnSpPr/>
            <p:nvPr/>
          </p:nvCxnSpPr>
          <p:spPr>
            <a:xfrm>
              <a:off x="1049850" y="4643300"/>
              <a:ext cx="70443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triangle" w="med" len="med"/>
              <a:tailEnd type="triangle" w="med" len="med"/>
            </a:ln>
          </p:spPr>
        </p:cxnSp>
        <p:sp>
          <p:nvSpPr>
            <p:cNvPr id="97" name="Google Shape;97;p16"/>
            <p:cNvSpPr txBox="1"/>
            <p:nvPr/>
          </p:nvSpPr>
          <p:spPr>
            <a:xfrm>
              <a:off x="5835350" y="4181600"/>
              <a:ext cx="2258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b="1" i="1">
                  <a:solidFill>
                    <a:schemeClr val="dk1"/>
                  </a:solidFill>
                </a:rPr>
                <a:t>Systemic</a:t>
              </a:r>
              <a:endParaRPr sz="1500" b="1" i="1">
                <a:solidFill>
                  <a:schemeClr val="dk1"/>
                </a:solidFill>
              </a:endParaRPr>
            </a:p>
          </p:txBody>
        </p:sp>
        <p:sp>
          <p:nvSpPr>
            <p:cNvPr id="98" name="Google Shape;98;p16"/>
            <p:cNvSpPr txBox="1"/>
            <p:nvPr/>
          </p:nvSpPr>
          <p:spPr>
            <a:xfrm>
              <a:off x="1049850" y="4181600"/>
              <a:ext cx="2891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b="1" i="1">
                  <a:solidFill>
                    <a:schemeClr val="dk1"/>
                  </a:solidFill>
                </a:rPr>
                <a:t>Transient</a:t>
              </a:r>
              <a:endParaRPr sz="1500" b="1" i="1">
                <a:solidFill>
                  <a:schemeClr val="dk1"/>
                </a:solidFill>
              </a:endParaRPr>
            </a:p>
          </p:txBody>
        </p:sp>
        <p:sp>
          <p:nvSpPr>
            <p:cNvPr id="99" name="Google Shape;99;p16"/>
            <p:cNvSpPr txBox="1"/>
            <p:nvPr/>
          </p:nvSpPr>
          <p:spPr>
            <a:xfrm>
              <a:off x="3677400" y="4651172"/>
              <a:ext cx="1789200" cy="21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 i="1">
                  <a:solidFill>
                    <a:schemeClr val="dk1"/>
                  </a:solidFill>
                </a:rPr>
                <a:t>cause</a:t>
              </a:r>
              <a:endParaRPr b="1" i="1">
                <a:solidFill>
                  <a:schemeClr val="dk1"/>
                </a:solidFill>
              </a:endParaRPr>
            </a:p>
          </p:txBody>
        </p:sp>
      </p:grpSp>
      <p:sp>
        <p:nvSpPr>
          <p:cNvPr id="100" name="Google Shape;100;p16"/>
          <p:cNvSpPr txBox="1"/>
          <p:nvPr/>
        </p:nvSpPr>
        <p:spPr>
          <a:xfrm>
            <a:off x="311700" y="4568875"/>
            <a:ext cx="73011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AP = access point ; EP = execution point</a:t>
            </a:r>
            <a:endParaRPr sz="12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Identifying the problem</a:t>
            </a:r>
            <a:endParaRPr/>
          </a:p>
        </p:txBody>
      </p:sp>
      <p:sp>
        <p:nvSpPr>
          <p:cNvPr id="228" name="Google Shape;228;p3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Four general categories of problem:</a:t>
            </a: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Clr>
                <a:srgbClr val="999999"/>
              </a:buClr>
              <a:buSzPts val="1800"/>
              <a:buAutoNum type="arabicParenR"/>
            </a:pPr>
            <a:r>
              <a:rPr lang="en">
                <a:solidFill>
                  <a:srgbClr val="999999"/>
                </a:solidFill>
              </a:rPr>
              <a:t>The job is held</a:t>
            </a:r>
            <a:endParaRPr>
              <a:solidFill>
                <a:srgbClr val="999999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800"/>
              <a:buAutoNum type="arabicParenR"/>
            </a:pPr>
            <a:r>
              <a:rPr lang="en">
                <a:solidFill>
                  <a:srgbClr val="999999"/>
                </a:solidFill>
              </a:rPr>
              <a:t>The job completed, but was unsuccessful</a:t>
            </a:r>
            <a:endParaRPr>
              <a:solidFill>
                <a:srgbClr val="999999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 b="1"/>
              <a:t>The job doesn't start</a:t>
            </a:r>
            <a:endParaRPr b="1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The job is running longer than expected</a:t>
            </a:r>
            <a:endParaRPr/>
          </a:p>
        </p:txBody>
      </p:sp>
      <p:sp>
        <p:nvSpPr>
          <p:cNvPr id="229" name="Google Shape;229;p33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3) The job doesn't start</a:t>
            </a:r>
            <a:endParaRPr/>
          </a:p>
        </p:txBody>
      </p:sp>
      <p:sp>
        <p:nvSpPr>
          <p:cNvPr id="235" name="Google Shape;235;p3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You submitted your job, but it's idle…</a:t>
            </a:r>
            <a:endParaRPr dirty="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b="1" u="sng" dirty="0"/>
              <a:t>Have patience!</a:t>
            </a:r>
            <a:endParaRPr b="1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Matchmaking cycle can take 5+ minutes to complete, longer if server is busy.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Note: The more / more-special resources requested, the longer the wait</a:t>
            </a:r>
            <a:endParaRPr dirty="0"/>
          </a:p>
          <a:p>
            <a:pPr marL="9144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Fewer slots are capable of running jobs with larger resource requests</a:t>
            </a:r>
            <a:endParaRPr dirty="0"/>
          </a:p>
          <a:p>
            <a:pPr marL="9144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Special resources (such as GPUs) may be limited but in high demand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236" name="Google Shape;236;p3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3) The job doesn't start</a:t>
            </a:r>
            <a:endParaRPr/>
          </a:p>
        </p:txBody>
      </p:sp>
      <p:sp>
        <p:nvSpPr>
          <p:cNvPr id="242" name="Google Shape;242;p3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You've been waiting a while, but all of your jobs are </a:t>
            </a:r>
            <a:r>
              <a:rPr lang="en" b="1" i="1" dirty="0"/>
              <a:t>still</a:t>
            </a:r>
            <a:r>
              <a:rPr lang="en" dirty="0"/>
              <a:t> idle..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b="1" dirty="0"/>
              <a:t>Are you requesting too many resources?</a:t>
            </a:r>
            <a:br>
              <a:rPr lang="en" b="1" dirty="0"/>
            </a:br>
            <a:r>
              <a:rPr lang="en" dirty="0"/>
              <a:t>	Requesting 128 CPUs, but maximum is 64 → job will </a:t>
            </a:r>
            <a:r>
              <a:rPr lang="en" i="1" dirty="0"/>
              <a:t>never</a:t>
            </a:r>
            <a:r>
              <a:rPr lang="en" dirty="0"/>
              <a:t> start!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b="1" dirty="0"/>
              <a:t>Does your system have special submit requirements?</a:t>
            </a:r>
            <a:endParaRPr b="1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b="1" dirty="0"/>
              <a:t>Have you already used the system a lot?</a:t>
            </a:r>
            <a:r>
              <a:rPr lang="en" dirty="0"/>
              <a:t> (your priority may be low)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243" name="Google Shape;243;p3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  <p:sp>
        <p:nvSpPr>
          <p:cNvPr id="244" name="Google Shape;244;p35"/>
          <p:cNvSpPr txBox="1"/>
          <p:nvPr/>
        </p:nvSpPr>
        <p:spPr>
          <a:xfrm>
            <a:off x="462750" y="3493450"/>
            <a:ext cx="8218500" cy="1231500"/>
          </a:xfrm>
          <a:prstGeom prst="rect">
            <a:avLst/>
          </a:prstGeom>
          <a:solidFill>
            <a:srgbClr val="FCE5CD"/>
          </a:solidFill>
          <a:ln w="1905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For more information, can try </a:t>
            </a:r>
            <a:r>
              <a:rPr lang="en" sz="17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condor_q -better-analyze</a:t>
            </a:r>
            <a:r>
              <a:rPr lang="en" sz="1700">
                <a:solidFill>
                  <a:schemeClr val="dk1"/>
                </a:solidFill>
              </a:rPr>
              <a:t> </a:t>
            </a:r>
            <a:br>
              <a:rPr lang="en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700" b="1">
                <a:solidFill>
                  <a:schemeClr val="dk1"/>
                </a:solidFill>
              </a:rPr>
              <a:t>This is a </a:t>
            </a:r>
            <a:r>
              <a:rPr lang="en" sz="1700" b="1" u="sng">
                <a:solidFill>
                  <a:schemeClr val="dk1"/>
                </a:solidFill>
              </a:rPr>
              <a:t>tool</a:t>
            </a:r>
            <a:r>
              <a:rPr lang="en" sz="1700" b="1">
                <a:solidFill>
                  <a:schemeClr val="dk1"/>
                </a:solidFill>
              </a:rPr>
              <a:t> for looking into matchmaking — may not give the definitive reason why the job isn't starting.</a:t>
            </a:r>
            <a:endParaRPr sz="1700" b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Identifying the problem</a:t>
            </a:r>
            <a:endParaRPr/>
          </a:p>
        </p:txBody>
      </p:sp>
      <p:sp>
        <p:nvSpPr>
          <p:cNvPr id="250" name="Google Shape;250;p3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Four general categories of problem:</a:t>
            </a: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Clr>
                <a:srgbClr val="999999"/>
              </a:buClr>
              <a:buSzPts val="1800"/>
              <a:buAutoNum type="arabicParenR"/>
            </a:pPr>
            <a:r>
              <a:rPr lang="en">
                <a:solidFill>
                  <a:srgbClr val="999999"/>
                </a:solidFill>
              </a:rPr>
              <a:t>The job is held</a:t>
            </a:r>
            <a:endParaRPr>
              <a:solidFill>
                <a:srgbClr val="999999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800"/>
              <a:buAutoNum type="arabicParenR"/>
            </a:pPr>
            <a:r>
              <a:rPr lang="en">
                <a:solidFill>
                  <a:srgbClr val="999999"/>
                </a:solidFill>
              </a:rPr>
              <a:t>The job completed, but was unsuccessful</a:t>
            </a:r>
            <a:endParaRPr>
              <a:solidFill>
                <a:srgbClr val="999999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800"/>
              <a:buAutoNum type="arabicParenR"/>
            </a:pPr>
            <a:r>
              <a:rPr lang="en">
                <a:solidFill>
                  <a:srgbClr val="999999"/>
                </a:solidFill>
              </a:rPr>
              <a:t>The job doesn't start</a:t>
            </a:r>
            <a:endParaRPr>
              <a:solidFill>
                <a:srgbClr val="999999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 b="1"/>
              <a:t>The job is running longer than expected</a:t>
            </a:r>
            <a:endParaRPr b="1"/>
          </a:p>
        </p:txBody>
      </p:sp>
      <p:sp>
        <p:nvSpPr>
          <p:cNvPr id="251" name="Google Shape;251;p3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3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4) The job is still running</a:t>
            </a:r>
            <a:endParaRPr/>
          </a:p>
        </p:txBody>
      </p:sp>
      <p:sp>
        <p:nvSpPr>
          <p:cNvPr id="257" name="Google Shape;257;p3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Check the events in the job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.log</a:t>
            </a:r>
            <a:r>
              <a:rPr lang="en"/>
              <a:t> file and see if </a:t>
            </a: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AutoNum type="alphaLcParenR"/>
            </a:pPr>
            <a:r>
              <a:rPr lang="en"/>
              <a:t>The job has been continuously running on the same slot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/>
              <a:t>The job has been interrupted and restarted on another slot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/>
              <a:t>The job is stuck on the file transfer step</a:t>
            </a:r>
            <a:endParaRPr/>
          </a:p>
        </p:txBody>
      </p:sp>
      <p:sp>
        <p:nvSpPr>
          <p:cNvPr id="258" name="Google Shape;258;p3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24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4) The job is still running</a:t>
            </a:r>
            <a:endParaRPr/>
          </a:p>
        </p:txBody>
      </p:sp>
      <p:sp>
        <p:nvSpPr>
          <p:cNvPr id="264" name="Google Shape;264;p3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Check the events in the job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.log</a:t>
            </a:r>
            <a:r>
              <a:rPr lang="en"/>
              <a:t> file and see if </a:t>
            </a: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AutoNum type="alphaLcParenR"/>
            </a:pPr>
            <a:r>
              <a:rPr lang="en" b="1"/>
              <a:t>The job has been continuously running on the same slot</a:t>
            </a:r>
            <a:endParaRPr b="1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/>
              <a:t>The job has been interrupted and restarted on another slot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/>
              <a:t>The job is stuck on the file transfer step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For example, you expected the job to run for only 1 hour, and has instead been running for 24 hours.</a:t>
            </a: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difference in resource amounts?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problem with code/software/machine?</a:t>
            </a:r>
            <a:endParaRPr/>
          </a:p>
        </p:txBody>
      </p:sp>
      <p:sp>
        <p:nvSpPr>
          <p:cNvPr id="265" name="Google Shape;265;p3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25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4) The job is still running</a:t>
            </a:r>
            <a:endParaRPr/>
          </a:p>
        </p:txBody>
      </p:sp>
      <p:sp>
        <p:nvSpPr>
          <p:cNvPr id="271" name="Google Shape;271;p3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Check the events in the job </a:t>
            </a:r>
            <a:r>
              <a:rPr lang="en" dirty="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.log</a:t>
            </a:r>
            <a:r>
              <a:rPr lang="en" dirty="0"/>
              <a:t> file and see if </a:t>
            </a: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AutoNum type="alphaLcParenR"/>
            </a:pPr>
            <a:r>
              <a:rPr lang="en" b="1" dirty="0"/>
              <a:t>The job has been continuously running on the same slot</a:t>
            </a:r>
            <a:endParaRPr b="1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 dirty="0"/>
              <a:t>The job has been interrupted and restarted on another slot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 dirty="0"/>
              <a:t>The job is stuck on the file transfer step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To investigate a still-running job, can use </a:t>
            </a: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 dirty="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condor_tail</a:t>
            </a:r>
            <a:r>
              <a:rPr lang="en" dirty="0"/>
              <a:t> - return the last X bytes of the job output (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manual page</a:t>
            </a:r>
            <a:r>
              <a:rPr lang="en" dirty="0"/>
              <a:t>)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condor_ssh_to_job</a:t>
            </a:r>
            <a:r>
              <a:rPr lang="en" dirty="0"/>
              <a:t> - log in directly to the execution slot and poke around (doesn't work on all systems; </a:t>
            </a:r>
            <a:r>
              <a:rPr lang="en" u="sng" dirty="0">
                <a:solidFill>
                  <a:schemeClr val="hlink"/>
                </a:solidFill>
                <a:hlinkClick r:id="rId4"/>
              </a:rPr>
              <a:t>manual page</a:t>
            </a:r>
            <a:r>
              <a:rPr lang="en" dirty="0"/>
              <a:t>)</a:t>
            </a:r>
            <a:endParaRPr sz="1600" dirty="0"/>
          </a:p>
        </p:txBody>
      </p:sp>
      <p:sp>
        <p:nvSpPr>
          <p:cNvPr id="272" name="Google Shape;272;p3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26</a:t>
            </a:fld>
            <a:endParaRPr/>
          </a:p>
        </p:txBody>
      </p:sp>
      <p:sp>
        <p:nvSpPr>
          <p:cNvPr id="273" name="Google Shape;273;p39"/>
          <p:cNvSpPr txBox="1"/>
          <p:nvPr/>
        </p:nvSpPr>
        <p:spPr>
          <a:xfrm>
            <a:off x="311700" y="4283750"/>
            <a:ext cx="8160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Or add a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timeout</a:t>
            </a:r>
            <a:r>
              <a:rPr lang="en">
                <a:solidFill>
                  <a:schemeClr val="dk1"/>
                </a:solidFill>
              </a:rPr>
              <a:t> command to your executable and resubmit with debugging statements.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4) The job is still running</a:t>
            </a:r>
            <a:endParaRPr/>
          </a:p>
        </p:txBody>
      </p:sp>
      <p:sp>
        <p:nvSpPr>
          <p:cNvPr id="279" name="Google Shape;279;p4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Check the events in the job </a:t>
            </a:r>
            <a:r>
              <a:rPr lang="en" dirty="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.log</a:t>
            </a:r>
            <a:r>
              <a:rPr lang="en" dirty="0"/>
              <a:t> file and see if </a:t>
            </a: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AutoNum type="alphaLcParenR"/>
            </a:pPr>
            <a:r>
              <a:rPr lang="en" dirty="0"/>
              <a:t>The job has been continuously running on the same slot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 b="1" dirty="0"/>
              <a:t>The job has been interrupted and restarted on another slot</a:t>
            </a:r>
            <a:endParaRPr b="1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 dirty="0"/>
              <a:t>The job is stuck on the file transfer step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u="sng" dirty="0"/>
              <a:t>If just once or twice</a:t>
            </a:r>
            <a:r>
              <a:rPr lang="en" dirty="0"/>
              <a:t>, adjust your expectation of the runtime (start counting from when the job last started running instead of when you submitted the job)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u="sng" dirty="0"/>
              <a:t>If happening many times</a:t>
            </a:r>
            <a:r>
              <a:rPr lang="en" dirty="0"/>
              <a:t>, your job runtime may be too long for the system, or there is a problem with the job/system. Check with system admin/facilitator</a:t>
            </a:r>
            <a:endParaRPr dirty="0"/>
          </a:p>
        </p:txBody>
      </p:sp>
      <p:sp>
        <p:nvSpPr>
          <p:cNvPr id="280" name="Google Shape;280;p4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27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4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4) The job is still running</a:t>
            </a:r>
            <a:endParaRPr/>
          </a:p>
        </p:txBody>
      </p:sp>
      <p:sp>
        <p:nvSpPr>
          <p:cNvPr id="286" name="Google Shape;286;p4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Check the events in the job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.log</a:t>
            </a:r>
            <a:r>
              <a:rPr lang="en"/>
              <a:t> file and see if </a:t>
            </a: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AutoNum type="alphaLcParenR"/>
            </a:pPr>
            <a:r>
              <a:rPr lang="en"/>
              <a:t>The job has been continuously running on the same slot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/>
              <a:t>The job has been interrupted and restarted on another slot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n" b="1"/>
              <a:t>The job is stuck on the file transfer step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In addition to the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.log</a:t>
            </a:r>
            <a:r>
              <a:rPr lang="en"/>
              <a:t> entry, can see this with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condor_q -nobatch</a:t>
            </a:r>
            <a:r>
              <a:rPr lang="en"/>
              <a:t> if the job is stays in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&gt;</a:t>
            </a:r>
            <a:r>
              <a:rPr lang="en"/>
              <a:t> or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&lt;</a:t>
            </a:r>
            <a:r>
              <a:rPr lang="en"/>
              <a:t> states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Can happen if you or someone else is transferring a lot of data (large size or many files) and the AP is overwhelmed.</a:t>
            </a:r>
            <a:endParaRPr/>
          </a:p>
        </p:txBody>
      </p:sp>
      <p:sp>
        <p:nvSpPr>
          <p:cNvPr id="287" name="Google Shape;287;p4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28</a:t>
            </a:fld>
            <a:endParaRPr/>
          </a:p>
        </p:txBody>
      </p:sp>
      <p:sp>
        <p:nvSpPr>
          <p:cNvPr id="288" name="Google Shape;288;p41"/>
          <p:cNvSpPr txBox="1"/>
          <p:nvPr/>
        </p:nvSpPr>
        <p:spPr>
          <a:xfrm>
            <a:off x="1814125" y="4293950"/>
            <a:ext cx="5355000" cy="461700"/>
          </a:xfrm>
          <a:prstGeom prst="rect">
            <a:avLst/>
          </a:prstGeom>
          <a:solidFill>
            <a:srgbClr val="FCE5CD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If this happens, notify your system administrator. 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4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Identifying the problem</a:t>
            </a:r>
            <a:endParaRPr/>
          </a:p>
        </p:txBody>
      </p:sp>
      <p:sp>
        <p:nvSpPr>
          <p:cNvPr id="294" name="Google Shape;294;p4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Four general categories of problem:</a:t>
            </a: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arenR"/>
            </a:pPr>
            <a:r>
              <a:rPr lang="en">
                <a:solidFill>
                  <a:schemeClr val="dk2"/>
                </a:solidFill>
              </a:rPr>
              <a:t>The job is held</a:t>
            </a:r>
            <a:endParaRPr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arenR"/>
            </a:pPr>
            <a:r>
              <a:rPr lang="en">
                <a:solidFill>
                  <a:schemeClr val="dk2"/>
                </a:solidFill>
              </a:rPr>
              <a:t>The job completed, but was unsuccessful</a:t>
            </a:r>
            <a:endParaRPr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arenR"/>
            </a:pPr>
            <a:r>
              <a:rPr lang="en">
                <a:solidFill>
                  <a:schemeClr val="dk2"/>
                </a:solidFill>
              </a:rPr>
              <a:t>The job doesn't start</a:t>
            </a:r>
            <a:endParaRPr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arenR"/>
            </a:pPr>
            <a:r>
              <a:rPr lang="en">
                <a:solidFill>
                  <a:schemeClr val="dk2"/>
                </a:solidFill>
              </a:rPr>
              <a:t>The job is running longer than expected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295" name="Google Shape;295;p4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29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Different Scales of Problems</a:t>
            </a:r>
            <a:endParaRPr/>
          </a:p>
        </p:txBody>
      </p:sp>
      <p:sp>
        <p:nvSpPr>
          <p:cNvPr id="106" name="Google Shape;106;p1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</a:t>
            </a:r>
            <a:r>
              <a:rPr lang="en" b="1"/>
              <a:t>Transient</a:t>
            </a:r>
            <a:r>
              <a:rPr lang="en"/>
              <a:t> cause, generally best to try again later</a:t>
            </a: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add more debugging statements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automate handling of transient errors with HTCondor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If </a:t>
            </a:r>
            <a:r>
              <a:rPr lang="en" b="1"/>
              <a:t>Systemic</a:t>
            </a:r>
            <a:r>
              <a:rPr lang="en"/>
              <a:t> cause, need to identify the pattern</a:t>
            </a: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what do all the failed jobs have in common?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how are the failed jobs different from the successful jobs?</a:t>
            </a:r>
            <a:endParaRPr/>
          </a:p>
        </p:txBody>
      </p:sp>
      <p:sp>
        <p:nvSpPr>
          <p:cNvPr id="107" name="Google Shape;107;p1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4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General</a:t>
            </a:r>
            <a:endParaRPr/>
          </a:p>
        </p:txBody>
      </p:sp>
      <p:sp>
        <p:nvSpPr>
          <p:cNvPr id="301" name="Google Shape;301;p4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problem is when the </a:t>
            </a:r>
            <a:r>
              <a:rPr lang="en" b="1"/>
              <a:t>actual outcome</a:t>
            </a:r>
            <a:r>
              <a:rPr lang="en"/>
              <a:t> does not match your expectations for a </a:t>
            </a:r>
            <a:r>
              <a:rPr lang="en" b="1"/>
              <a:t>"successful" outcome</a:t>
            </a:r>
            <a:r>
              <a:rPr lang="en"/>
              <a:t>. What are the criteria for your jobs to be "successful"?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If your jobs/workflow do not meet your success criteria, then</a:t>
            </a: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Identify the </a:t>
            </a:r>
            <a:r>
              <a:rPr lang="en" b="1"/>
              <a:t>specific</a:t>
            </a:r>
            <a:r>
              <a:rPr lang="en"/>
              <a:t> criteria that is not being met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Identify the </a:t>
            </a:r>
            <a:r>
              <a:rPr lang="en" b="1"/>
              <a:t>cause</a:t>
            </a:r>
            <a:r>
              <a:rPr lang="en"/>
              <a:t> of why that criteria is not being met*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 b="1"/>
              <a:t>Change</a:t>
            </a:r>
            <a:r>
              <a:rPr lang="en"/>
              <a:t> your implementation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 b="1"/>
              <a:t>Evaluate</a:t>
            </a:r>
            <a:r>
              <a:rPr lang="en"/>
              <a:t> the change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You may need to cycle through these steps, or you may need to change your criteria for "success"</a:t>
            </a:r>
            <a:endParaRPr/>
          </a:p>
        </p:txBody>
      </p:sp>
      <p:sp>
        <p:nvSpPr>
          <p:cNvPr id="302" name="Google Shape;302;p43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30</a:t>
            </a:fld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4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</a:t>
            </a:r>
            <a:endParaRPr/>
          </a:p>
        </p:txBody>
      </p:sp>
      <p:sp>
        <p:nvSpPr>
          <p:cNvPr id="308" name="Google Shape;308;p4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38761D"/>
                </a:solidFill>
              </a:rPr>
              <a:t>Success criteria</a:t>
            </a:r>
            <a:r>
              <a:rPr lang="en" dirty="0"/>
              <a:t>: 	my job will complete (without errors) and return </a:t>
            </a:r>
            <a:br>
              <a:rPr lang="en" dirty="0"/>
            </a:br>
            <a:r>
              <a:rPr lang="en" dirty="0"/>
              <a:t>			the file </a:t>
            </a:r>
            <a:r>
              <a:rPr lang="en" dirty="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output.csv</a:t>
            </a:r>
            <a:r>
              <a:rPr lang="en" dirty="0"/>
              <a:t> that contains my processed</a:t>
            </a:r>
            <a:br>
              <a:rPr lang="en" dirty="0"/>
            </a:br>
            <a:r>
              <a:rPr lang="en" dirty="0"/>
              <a:t>			data.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CC0000"/>
                </a:solidFill>
              </a:rPr>
              <a:t>Scenario</a:t>
            </a:r>
            <a:r>
              <a:rPr lang="en" dirty="0"/>
              <a:t>: 		my job completed but I don't see the file</a:t>
            </a:r>
            <a:br>
              <a:rPr lang="en" dirty="0"/>
            </a:br>
            <a:r>
              <a:rPr lang="en" dirty="0"/>
              <a:t>			</a:t>
            </a:r>
            <a:r>
              <a:rPr lang="en" dirty="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output.csv</a:t>
            </a:r>
            <a:r>
              <a:rPr lang="en" dirty="0"/>
              <a:t>.</a:t>
            </a:r>
            <a:endParaRPr dirty="0"/>
          </a:p>
          <a:p>
            <a:pPr marL="457200" lvl="0" indent="-336550" algn="l" rtl="0">
              <a:spcBef>
                <a:spcPts val="1200"/>
              </a:spcBef>
              <a:spcAft>
                <a:spcPts val="0"/>
              </a:spcAft>
              <a:buSzPts val="1700"/>
              <a:buAutoNum type="arabicParenR"/>
            </a:pPr>
            <a:r>
              <a:rPr lang="en" sz="1600" dirty="0"/>
              <a:t>The expected output file does not exist</a:t>
            </a:r>
            <a:endParaRPr sz="16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AutoNum type="arabicParenR"/>
            </a:pPr>
            <a:r>
              <a:rPr lang="en" sz="1600" dirty="0"/>
              <a:t>I examined the </a:t>
            </a:r>
            <a:r>
              <a:rPr lang="en" sz="1600" dirty="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.err</a:t>
            </a:r>
            <a:r>
              <a:rPr lang="en" sz="1600" dirty="0"/>
              <a:t> file and see a message </a:t>
            </a:r>
            <a:r>
              <a:rPr lang="en" sz="1600" dirty="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no module named 'numpy'</a:t>
            </a:r>
            <a:r>
              <a:rPr lang="en" sz="1600" dirty="0"/>
              <a:t>. Since my code requires the Python </a:t>
            </a:r>
            <a:r>
              <a:rPr lang="en" sz="1600" dirty="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numpy</a:t>
            </a:r>
            <a:r>
              <a:rPr lang="en" sz="1600" dirty="0"/>
              <a:t> package, my script did not run or generate the </a:t>
            </a:r>
            <a:r>
              <a:rPr lang="en" sz="1600" dirty="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output.csv</a:t>
            </a:r>
            <a:r>
              <a:rPr lang="en" sz="1600" dirty="0"/>
              <a:t> file.</a:t>
            </a:r>
            <a:endParaRPr sz="16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AutoNum type="arabicParenR"/>
            </a:pPr>
            <a:r>
              <a:rPr lang="en" sz="1600" dirty="0"/>
              <a:t>I modified my software files to include the </a:t>
            </a:r>
            <a:r>
              <a:rPr lang="en" sz="1600" dirty="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numpy</a:t>
            </a:r>
            <a:r>
              <a:rPr lang="en" sz="1600" dirty="0"/>
              <a:t> package</a:t>
            </a:r>
            <a:endParaRPr sz="16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AutoNum type="arabicParenR"/>
            </a:pPr>
            <a:r>
              <a:rPr lang="en" sz="1600" dirty="0"/>
              <a:t>I tested the job, and this time it produces the expected </a:t>
            </a:r>
            <a:r>
              <a:rPr lang="en" sz="1600" dirty="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output.csv</a:t>
            </a:r>
            <a:endParaRPr sz="1600" dirty="0"/>
          </a:p>
        </p:txBody>
      </p:sp>
      <p:sp>
        <p:nvSpPr>
          <p:cNvPr id="309" name="Google Shape;309;p4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31</a:t>
            </a:fld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Getting more information - jobs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5" name="Google Shape;315;p4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Every job submitted with HTCondor has a set of attributes called "Class Ads"</a:t>
            </a: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For </a:t>
            </a:r>
            <a:r>
              <a:rPr lang="en" i="1"/>
              <a:t>active</a:t>
            </a:r>
            <a:r>
              <a:rPr lang="en"/>
              <a:t> jobs, you can view them using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condor_q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For </a:t>
            </a:r>
            <a:r>
              <a:rPr lang="en" i="1"/>
              <a:t>inactive</a:t>
            </a:r>
            <a:r>
              <a:rPr lang="en"/>
              <a:t> jobs, you can view them with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condor_history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View all ClassAds with the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-l</a:t>
            </a:r>
            <a:r>
              <a:rPr lang="en"/>
              <a:t> or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-long</a:t>
            </a:r>
            <a:r>
              <a:rPr lang="en"/>
              <a:t> option (best for one job). For example: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	</a:t>
            </a:r>
            <a:endParaRPr/>
          </a:p>
        </p:txBody>
      </p:sp>
      <p:sp>
        <p:nvSpPr>
          <p:cNvPr id="316" name="Google Shape;316;p4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32</a:t>
            </a:fld>
            <a:endParaRPr/>
          </a:p>
        </p:txBody>
      </p:sp>
      <p:sp>
        <p:nvSpPr>
          <p:cNvPr id="317" name="Google Shape;317;p45"/>
          <p:cNvSpPr txBox="1"/>
          <p:nvPr/>
        </p:nvSpPr>
        <p:spPr>
          <a:xfrm>
            <a:off x="5057400" y="3363350"/>
            <a:ext cx="3111000" cy="892800"/>
          </a:xfrm>
          <a:prstGeom prst="rect">
            <a:avLst/>
          </a:prstGeom>
          <a:solidFill>
            <a:srgbClr val="FCE5CD"/>
          </a:solidFill>
          <a:ln w="1905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Generally best to pipe into a viewing program:</a:t>
            </a:r>
            <a:br>
              <a:rPr lang="en" sz="1600">
                <a:solidFill>
                  <a:schemeClr val="dk1"/>
                </a:solidFill>
              </a:rPr>
            </a:b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condor_q -long JobID | less</a:t>
            </a:r>
            <a:endParaRPr b="1" i="1">
              <a:solidFill>
                <a:schemeClr val="dk1"/>
              </a:solidFill>
            </a:endParaRPr>
          </a:p>
        </p:txBody>
      </p:sp>
      <p:sp>
        <p:nvSpPr>
          <p:cNvPr id="318" name="Google Shape;318;p45"/>
          <p:cNvSpPr txBox="1"/>
          <p:nvPr/>
        </p:nvSpPr>
        <p:spPr>
          <a:xfrm>
            <a:off x="578700" y="3363350"/>
            <a:ext cx="3993300" cy="1458831"/>
          </a:xfrm>
          <a:prstGeom prst="rect">
            <a:avLst/>
          </a:prstGeom>
          <a:solidFill>
            <a:srgbClr val="FFF3CD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dirty="0">
                <a:solidFill>
                  <a:schemeClr val="tx1"/>
                </a:solidFill>
                <a:latin typeface="Roboto Mono"/>
                <a:ea typeface="Roboto Mono"/>
                <a:cs typeface="Roboto Mono"/>
                <a:sym typeface="Roboto Mono"/>
              </a:rPr>
              <a:t>$ condor_q -long 129.0</a:t>
            </a:r>
            <a:endParaRPr sz="1200" dirty="0"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dirty="0">
                <a:solidFill>
                  <a:schemeClr val="tx1"/>
                </a:solidFill>
                <a:latin typeface="Roboto Mono"/>
                <a:ea typeface="Roboto Mono"/>
                <a:cs typeface="Roboto Mono"/>
                <a:sym typeface="Roboto Mono"/>
              </a:rPr>
              <a:t>AllowedExecuteDuration = 259200</a:t>
            </a:r>
            <a:endParaRPr sz="1200" dirty="0"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dirty="0">
                <a:solidFill>
                  <a:schemeClr val="tx1"/>
                </a:solidFill>
                <a:latin typeface="Roboto Mono"/>
                <a:ea typeface="Roboto Mono"/>
                <a:cs typeface="Roboto Mono"/>
                <a:sym typeface="Roboto Mono"/>
              </a:rPr>
              <a:t>Args = "8"</a:t>
            </a:r>
            <a:endParaRPr sz="1200" dirty="0"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dirty="0">
                <a:solidFill>
                  <a:schemeClr val="tx1"/>
                </a:solidFill>
                <a:latin typeface="Roboto Mono"/>
                <a:ea typeface="Roboto Mono"/>
                <a:cs typeface="Roboto Mono"/>
                <a:sym typeface="Roboto Mono"/>
              </a:rPr>
              <a:t>ClusterId = 129</a:t>
            </a:r>
            <a:endParaRPr sz="1200" dirty="0"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dirty="0">
                <a:solidFill>
                  <a:schemeClr val="tx1"/>
                </a:solidFill>
                <a:latin typeface="Roboto Mono"/>
                <a:ea typeface="Roboto Mono"/>
                <a:cs typeface="Roboto Mono"/>
                <a:sym typeface="Roboto Mono"/>
              </a:rPr>
              <a:t>Cmd = "/home/alice/compare_states"</a:t>
            </a:r>
            <a:endParaRPr sz="1200" dirty="0"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chemeClr val="tx1"/>
                </a:solidFill>
                <a:latin typeface="Roboto Mono"/>
                <a:ea typeface="Roboto Mono"/>
                <a:cs typeface="Roboto Mono"/>
                <a:sym typeface="Roboto Mono"/>
              </a:rPr>
              <a:t> ⋮</a:t>
            </a:r>
            <a:endParaRPr sz="1200" dirty="0"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Getting more information - jobs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4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There are LOTS of ClassAds. But if you know what ClassAd you want to look at, you can have only that value printed with the </a:t>
            </a:r>
            <a:r>
              <a:rPr lang="en" dirty="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-af</a:t>
            </a:r>
            <a:r>
              <a:rPr lang="en" dirty="0"/>
              <a:t> or </a:t>
            </a:r>
            <a:br>
              <a:rPr lang="en" dirty="0"/>
            </a:br>
            <a:r>
              <a:rPr lang="en" dirty="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-autoformat</a:t>
            </a:r>
            <a:r>
              <a:rPr lang="en" dirty="0"/>
              <a:t> option </a:t>
            </a: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good for lots of jobs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Job identifier has to come before the flag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dirty="0"/>
              <a:t>	</a:t>
            </a:r>
            <a:endParaRPr dirty="0"/>
          </a:p>
        </p:txBody>
      </p:sp>
      <p:sp>
        <p:nvSpPr>
          <p:cNvPr id="325" name="Google Shape;325;p4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33</a:t>
            </a:fld>
            <a:endParaRPr/>
          </a:p>
        </p:txBody>
      </p:sp>
      <p:sp>
        <p:nvSpPr>
          <p:cNvPr id="326" name="Google Shape;326;p46"/>
          <p:cNvSpPr txBox="1"/>
          <p:nvPr/>
        </p:nvSpPr>
        <p:spPr>
          <a:xfrm>
            <a:off x="843525" y="2897600"/>
            <a:ext cx="3993300" cy="1883562"/>
          </a:xfrm>
          <a:prstGeom prst="rect">
            <a:avLst/>
          </a:prstGeom>
          <a:solidFill>
            <a:srgbClr val="FFF3CD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chemeClr val="tx1"/>
                </a:solidFill>
                <a:latin typeface="Roboto Mono"/>
                <a:ea typeface="Roboto Mono"/>
                <a:cs typeface="Roboto Mono"/>
                <a:sym typeface="Roboto Mono"/>
              </a:rPr>
              <a:t>$ condor_history 129 -af LastRemoteHost</a:t>
            </a:r>
            <a:endParaRPr sz="1200" dirty="0"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dirty="0">
                <a:solidFill>
                  <a:schemeClr val="tx1"/>
                </a:solidFill>
                <a:latin typeface="Roboto Mono"/>
                <a:ea typeface="Roboto Mono"/>
                <a:cs typeface="Roboto Mono"/>
                <a:sym typeface="Roboto Mono"/>
              </a:rPr>
              <a:t>slot1_2@e2465.chtc.wisc.edu</a:t>
            </a:r>
            <a:endParaRPr sz="1200" dirty="0"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dirty="0">
                <a:solidFill>
                  <a:schemeClr val="tx1"/>
                </a:solidFill>
                <a:latin typeface="Roboto Mono"/>
                <a:ea typeface="Roboto Mono"/>
                <a:cs typeface="Roboto Mono"/>
                <a:sym typeface="Roboto Mono"/>
              </a:rPr>
              <a:t>slot1_78@e2606.chtc.wisc.edu</a:t>
            </a:r>
            <a:endParaRPr sz="1200" dirty="0"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dirty="0">
                <a:solidFill>
                  <a:schemeClr val="tx1"/>
                </a:solidFill>
                <a:latin typeface="Roboto Mono"/>
                <a:ea typeface="Roboto Mono"/>
                <a:cs typeface="Roboto Mono"/>
                <a:sym typeface="Roboto Mono"/>
              </a:rPr>
              <a:t>slot1_4@e2614.chtc.wisc.edu</a:t>
            </a:r>
            <a:endParaRPr sz="1200" dirty="0"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dirty="0">
                <a:solidFill>
                  <a:schemeClr val="tx1"/>
                </a:solidFill>
                <a:latin typeface="Roboto Mono"/>
                <a:ea typeface="Roboto Mono"/>
                <a:cs typeface="Roboto Mono"/>
                <a:sym typeface="Roboto Mono"/>
              </a:rPr>
              <a:t>slot1_2@dsigpu4000.chtc.wisc.edu</a:t>
            </a:r>
            <a:endParaRPr sz="1200" dirty="0"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dirty="0">
                <a:solidFill>
                  <a:schemeClr val="tx1"/>
                </a:solidFill>
                <a:latin typeface="Roboto Mono"/>
                <a:ea typeface="Roboto Mono"/>
                <a:cs typeface="Roboto Mono"/>
                <a:sym typeface="Roboto Mono"/>
              </a:rPr>
              <a:t>slot1_3@gpu4001.chtc.wisc.edu</a:t>
            </a:r>
            <a:endParaRPr sz="1200" dirty="0"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chemeClr val="tx1"/>
                </a:solidFill>
                <a:latin typeface="Roboto Mono"/>
                <a:ea typeface="Roboto Mono"/>
                <a:cs typeface="Roboto Mono"/>
                <a:sym typeface="Roboto Mono"/>
              </a:rPr>
              <a:t>backfill2_3@gpu2000.chtc.wisc.edu</a:t>
            </a:r>
            <a:endParaRPr sz="1200" dirty="0"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chemeClr val="tx1"/>
                </a:solidFill>
                <a:latin typeface="Roboto Mono"/>
                <a:ea typeface="Roboto Mono"/>
                <a:cs typeface="Roboto Mono"/>
                <a:sym typeface="Roboto Mono"/>
              </a:rPr>
              <a:t> ⋮</a:t>
            </a:r>
            <a:endParaRPr sz="1200" dirty="0"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27" name="Google Shape;327;p46"/>
          <p:cNvSpPr txBox="1"/>
          <p:nvPr/>
        </p:nvSpPr>
        <p:spPr>
          <a:xfrm>
            <a:off x="5057400" y="3363350"/>
            <a:ext cx="3342600" cy="1169700"/>
          </a:xfrm>
          <a:prstGeom prst="rect">
            <a:avLst/>
          </a:prstGeom>
          <a:solidFill>
            <a:srgbClr val="FCE5CD"/>
          </a:solidFill>
          <a:ln w="1905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Additional options:</a:t>
            </a:r>
            <a:endParaRPr sz="16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-af:h</a:t>
            </a:r>
            <a:r>
              <a:rPr lang="en" sz="1600">
                <a:solidFill>
                  <a:schemeClr val="dk1"/>
                </a:solidFill>
              </a:rPr>
              <a:t> → shows headings</a:t>
            </a:r>
            <a:br>
              <a:rPr lang="en" sz="1600">
                <a:solidFill>
                  <a:schemeClr val="dk1"/>
                </a:solidFill>
              </a:rPr>
            </a:br>
            <a:r>
              <a:rPr lang="en" sz="16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-af:j</a:t>
            </a:r>
            <a:r>
              <a:rPr lang="en" sz="1600">
                <a:solidFill>
                  <a:schemeClr val="dk1"/>
                </a:solidFill>
              </a:rPr>
              <a:t> → includes a JobID column</a:t>
            </a:r>
            <a:br>
              <a:rPr lang="en" sz="1600">
                <a:solidFill>
                  <a:schemeClr val="dk1"/>
                </a:solidFill>
              </a:rPr>
            </a:br>
            <a:r>
              <a:rPr lang="en" sz="16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-af:hj</a:t>
            </a:r>
            <a:r>
              <a:rPr lang="en" sz="1600">
                <a:solidFill>
                  <a:schemeClr val="dk1"/>
                </a:solidFill>
              </a:rPr>
              <a:t> → both of the above</a:t>
            </a:r>
            <a:endParaRPr b="1" i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4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Getting more information - EPs</a:t>
            </a:r>
            <a:endParaRPr dirty="0"/>
          </a:p>
        </p:txBody>
      </p:sp>
      <p:sp>
        <p:nvSpPr>
          <p:cNvPr id="333" name="Google Shape;333;p4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You can use </a:t>
            </a:r>
            <a:r>
              <a:rPr lang="en" dirty="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condor_status</a:t>
            </a:r>
            <a:r>
              <a:rPr lang="en" dirty="0"/>
              <a:t> to get information about the execution points in the HTC pool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For an overview, use the </a:t>
            </a:r>
            <a:r>
              <a:rPr lang="en" dirty="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-compact</a:t>
            </a:r>
            <a:r>
              <a:rPr lang="en" dirty="0"/>
              <a:t> option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Every execution slot has its own set of ClassAds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dirty="0"/>
              <a:t>You can use the </a:t>
            </a:r>
            <a:r>
              <a:rPr lang="en" dirty="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-long</a:t>
            </a:r>
            <a:r>
              <a:rPr lang="en" dirty="0"/>
              <a:t>, </a:t>
            </a:r>
            <a:r>
              <a:rPr lang="en" dirty="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-autoformat</a:t>
            </a:r>
            <a:r>
              <a:rPr lang="en" dirty="0"/>
              <a:t>, </a:t>
            </a:r>
            <a:r>
              <a:rPr lang="en" dirty="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-const</a:t>
            </a:r>
            <a:r>
              <a:rPr lang="en" dirty="0"/>
              <a:t> flags with </a:t>
            </a:r>
            <a:r>
              <a:rPr lang="en" dirty="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condor_status</a:t>
            </a:r>
            <a:r>
              <a:rPr lang="en" dirty="0"/>
              <a:t> to look at the slot ClassAds</a:t>
            </a:r>
            <a:endParaRPr dirty="0"/>
          </a:p>
        </p:txBody>
      </p:sp>
      <p:sp>
        <p:nvSpPr>
          <p:cNvPr id="334" name="Google Shape;334;p4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34</a:t>
            </a:fld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3D2E6-66AC-A113-9EA5-D2F71454D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Automatically handle transient errors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0C258-E092-6562-3047-249596F19B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b="1" dirty="0" err="1"/>
              <a:t>retry_request_memory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If the job exceeds your memory request, it will try again (from scratch) with this larger memory request (instead of going on hold)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hlinkClick r:id="rId2"/>
              </a:rPr>
              <a:t>https://portal.osg-htc.org/documentation/htc_workloads/specific_resource/retry-request-memory/</a:t>
            </a:r>
            <a:r>
              <a:rPr lang="en-US" dirty="0"/>
              <a:t> </a:t>
            </a:r>
          </a:p>
          <a:p>
            <a:pPr marL="114300" indent="0">
              <a:buNone/>
            </a:pPr>
            <a:endParaRPr lang="en-US" b="1" dirty="0"/>
          </a:p>
          <a:p>
            <a:pPr marL="114300" indent="0">
              <a:buNone/>
            </a:pPr>
            <a:endParaRPr lang="en-US" b="1" dirty="0"/>
          </a:p>
          <a:p>
            <a:pPr marL="114300" indent="0">
              <a:buNone/>
            </a:pPr>
            <a:r>
              <a:rPr lang="en-US" dirty="0"/>
              <a:t>There are more advanced features that can be used, but you should talk to a facilitator to make sure they are appropriate for your problem.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FDDB1E-9A47-8436-232C-2E998C4A296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8352541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Questions?</a:t>
            </a:r>
            <a:endParaRPr/>
          </a:p>
        </p:txBody>
      </p:sp>
      <p:sp>
        <p:nvSpPr>
          <p:cNvPr id="340" name="Google Shape;340;p4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36</a:t>
            </a:fld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Getting more information - jobs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4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also constrain your search of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condor_q</a:t>
            </a:r>
            <a:r>
              <a:rPr lang="en"/>
              <a:t>,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condor_history</a:t>
            </a:r>
            <a:r>
              <a:rPr lang="en"/>
              <a:t> to only show jobs that have a particular ClassAd value using the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-constraint</a:t>
            </a:r>
            <a:r>
              <a:rPr lang="en"/>
              <a:t> flag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For example, to only show your </a:t>
            </a:r>
            <a:r>
              <a:rPr lang="en" i="1"/>
              <a:t>active</a:t>
            </a:r>
            <a:r>
              <a:rPr lang="en"/>
              <a:t> jobs that are on hold (JobStatus = 5):</a:t>
            </a:r>
            <a:br>
              <a:rPr lang="en"/>
            </a:br>
            <a:r>
              <a:rPr lang="en"/>
              <a:t>	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condor_q -constraint 'JobStatus == 5'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	</a:t>
            </a:r>
            <a:endParaRPr/>
          </a:p>
        </p:txBody>
      </p:sp>
      <p:sp>
        <p:nvSpPr>
          <p:cNvPr id="347" name="Google Shape;347;p4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37</a:t>
            </a:fld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Getting more information - jobs</a:t>
            </a:r>
            <a:endParaRPr/>
          </a:p>
        </p:txBody>
      </p:sp>
      <p:sp>
        <p:nvSpPr>
          <p:cNvPr id="353" name="Google Shape;353;p5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combine these options with some simple shell commands to find patterns: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	</a:t>
            </a:r>
            <a:endParaRPr/>
          </a:p>
        </p:txBody>
      </p:sp>
      <p:sp>
        <p:nvSpPr>
          <p:cNvPr id="354" name="Google Shape;354;p5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38</a:t>
            </a:fld>
            <a:endParaRPr/>
          </a:p>
        </p:txBody>
      </p:sp>
      <p:sp>
        <p:nvSpPr>
          <p:cNvPr id="355" name="Google Shape;355;p50"/>
          <p:cNvSpPr txBox="1"/>
          <p:nvPr/>
        </p:nvSpPr>
        <p:spPr>
          <a:xfrm>
            <a:off x="389100" y="2085450"/>
            <a:ext cx="8365800" cy="1671196"/>
          </a:xfrm>
          <a:prstGeom prst="rect">
            <a:avLst/>
          </a:prstGeom>
          <a:solidFill>
            <a:srgbClr val="FFF3CD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tx1"/>
                </a:solidFill>
                <a:latin typeface="Roboto Mono"/>
                <a:ea typeface="Roboto Mono"/>
                <a:cs typeface="Roboto Mono"/>
                <a:sym typeface="Roboto Mono"/>
              </a:rPr>
              <a:t>$ condor_q 142 -const 'JobStatus == 5' -af LastRemoteHost | \</a:t>
            </a:r>
            <a:endParaRPr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tx1"/>
                </a:solidFill>
                <a:latin typeface="Roboto Mono"/>
                <a:ea typeface="Roboto Mono"/>
                <a:cs typeface="Roboto Mono"/>
                <a:sym typeface="Roboto Mono"/>
              </a:rPr>
              <a:t>cut -d '@' -f 2 | sort | uniq -c</a:t>
            </a:r>
            <a:endParaRPr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tx1"/>
                </a:solidFill>
                <a:latin typeface="Roboto Mono"/>
                <a:ea typeface="Roboto Mono"/>
                <a:cs typeface="Roboto Mono"/>
                <a:sym typeface="Roboto Mono"/>
              </a:rPr>
              <a:t>    193 e2596.chtc.wisc.edu</a:t>
            </a:r>
            <a:endParaRPr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tx1"/>
                </a:solidFill>
                <a:latin typeface="Roboto Mono"/>
                <a:ea typeface="Roboto Mono"/>
                <a:cs typeface="Roboto Mono"/>
                <a:sym typeface="Roboto Mono"/>
              </a:rPr>
              <a:t>      1 e4004.chtc.wisc.edu</a:t>
            </a:r>
            <a:endParaRPr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tx1"/>
                </a:solidFill>
                <a:latin typeface="Roboto Mono"/>
                <a:ea typeface="Roboto Mono"/>
                <a:cs typeface="Roboto Mono"/>
                <a:sym typeface="Roboto Mono"/>
              </a:rPr>
              <a:t>      1 e4007.chtc.wisc.edu</a:t>
            </a:r>
            <a:endParaRPr>
              <a:solidFill>
                <a:schemeClr val="tx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356" name="Google Shape;356;p50"/>
          <p:cNvGrpSpPr/>
          <p:nvPr/>
        </p:nvGrpSpPr>
        <p:grpSpPr>
          <a:xfrm>
            <a:off x="603450" y="2879050"/>
            <a:ext cx="6399000" cy="1695000"/>
            <a:chOff x="-82350" y="2879050"/>
            <a:chExt cx="6399000" cy="1695000"/>
          </a:xfrm>
        </p:grpSpPr>
        <p:sp>
          <p:nvSpPr>
            <p:cNvPr id="357" name="Google Shape;357;p50"/>
            <p:cNvSpPr/>
            <p:nvPr/>
          </p:nvSpPr>
          <p:spPr>
            <a:xfrm>
              <a:off x="166775" y="2879050"/>
              <a:ext cx="2669700" cy="282600"/>
            </a:xfrm>
            <a:prstGeom prst="roundRect">
              <a:avLst>
                <a:gd name="adj" fmla="val 16667"/>
              </a:avLst>
            </a:prstGeom>
            <a:noFill/>
            <a:ln w="9525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358" name="Google Shape;358;p50"/>
            <p:cNvCxnSpPr/>
            <p:nvPr/>
          </p:nvCxnSpPr>
          <p:spPr>
            <a:xfrm>
              <a:off x="264675" y="3161650"/>
              <a:ext cx="0" cy="765900"/>
            </a:xfrm>
            <a:prstGeom prst="straightConnector1">
              <a:avLst/>
            </a:prstGeom>
            <a:noFill/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359" name="Google Shape;359;p50"/>
            <p:cNvSpPr txBox="1"/>
            <p:nvPr/>
          </p:nvSpPr>
          <p:spPr>
            <a:xfrm>
              <a:off x="-82350" y="3927550"/>
              <a:ext cx="63990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solidFill>
                    <a:srgbClr val="FF0000"/>
                  </a:solidFill>
                </a:rPr>
                <a:t>Looks like a problem with this machine. Maybe this machine specifically, or maybe the OS/software environment of this machine?</a:t>
              </a:r>
              <a:endParaRPr sz="150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Asking for Help</a:t>
            </a:r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When</a:t>
            </a:r>
            <a:r>
              <a:rPr lang="en"/>
              <a:t> to ask for help: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If you have spent a couple of hours actively troubleshooting and have made little to no progress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b="1"/>
              <a:t>Who</a:t>
            </a:r>
            <a:r>
              <a:rPr lang="en"/>
              <a:t> to ask for help:</a:t>
            </a: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Colleagues/peers running similar calculations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Local facilitators or admins (for system specific problems)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Internet/broader community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OSG facilitators (general questions or OSG-specific)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HTCondor facilitators or developers (for high level HTCondor problems)</a:t>
            </a:r>
            <a:endParaRPr/>
          </a:p>
        </p:txBody>
      </p:sp>
      <p:sp>
        <p:nvSpPr>
          <p:cNvPr id="114" name="Google Shape;114;p1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Identify the cause of a problem</a:t>
            </a:r>
            <a:endParaRPr dirty="0"/>
          </a:p>
        </p:txBody>
      </p:sp>
      <p:sp>
        <p:nvSpPr>
          <p:cNvPr id="120" name="Google Shape;120;p1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Identifying the cause of a problem requires understanding </a:t>
            </a:r>
            <a:br>
              <a:rPr lang="en"/>
            </a:br>
            <a:r>
              <a:rPr lang="en"/>
              <a:t>	(a) what you are attempting to do, </a:t>
            </a:r>
            <a:r>
              <a:rPr lang="en" i="1"/>
              <a:t>versus</a:t>
            </a:r>
            <a:br>
              <a:rPr lang="en"/>
            </a:br>
            <a:r>
              <a:rPr lang="en"/>
              <a:t>	(b) what actually happened</a:t>
            </a:r>
            <a:endParaRPr/>
          </a:p>
        </p:txBody>
      </p:sp>
      <p:sp>
        <p:nvSpPr>
          <p:cNvPr id="121" name="Google Shape;121;p1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Identify the cause of a problem</a:t>
            </a:r>
            <a:endParaRPr dirty="0"/>
          </a:p>
        </p:txBody>
      </p:sp>
      <p:sp>
        <p:nvSpPr>
          <p:cNvPr id="127" name="Google Shape;127;p2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Identifying the cause of a problem requires understanding </a:t>
            </a:r>
            <a:br>
              <a:rPr lang="en"/>
            </a:br>
            <a:r>
              <a:rPr lang="en"/>
              <a:t>	</a:t>
            </a:r>
            <a:r>
              <a:rPr lang="en" b="1"/>
              <a:t>(a) what you are attempting to do</a:t>
            </a:r>
            <a:r>
              <a:rPr lang="en"/>
              <a:t>, </a:t>
            </a:r>
            <a:r>
              <a:rPr lang="en" i="1"/>
              <a:t>versus</a:t>
            </a:r>
            <a:br>
              <a:rPr lang="en"/>
            </a:br>
            <a:r>
              <a:rPr lang="en"/>
              <a:t>	(b) what actually happened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(hopefully you know, but if not…)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Examine your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.sub</a:t>
            </a:r>
            <a:r>
              <a:rPr lang="en"/>
              <a:t> submit file and your executable file (and related scripts)</a:t>
            </a: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What data transfers are you doing?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What is the structure of your working directory?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What software/commands are you using?</a:t>
            </a:r>
            <a:endParaRPr/>
          </a:p>
        </p:txBody>
      </p:sp>
      <p:sp>
        <p:nvSpPr>
          <p:cNvPr id="128" name="Google Shape;128;p2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Identify the cause of a problem</a:t>
            </a:r>
            <a:endParaRPr dirty="0"/>
          </a:p>
        </p:txBody>
      </p:sp>
      <p:sp>
        <p:nvSpPr>
          <p:cNvPr id="134" name="Google Shape;134;p2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Identifying the cause of a problem requires understanding </a:t>
            </a:r>
            <a:br>
              <a:rPr lang="en"/>
            </a:br>
            <a:r>
              <a:rPr lang="en"/>
              <a:t>	(a) what you are attempting to do, </a:t>
            </a:r>
            <a:r>
              <a:rPr lang="en" i="1"/>
              <a:t>versus</a:t>
            </a:r>
            <a:br>
              <a:rPr lang="en"/>
            </a:br>
            <a:r>
              <a:rPr lang="en" b="1"/>
              <a:t>	(b) what actually happened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Use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condor_q</a:t>
            </a:r>
            <a:r>
              <a:rPr lang="en"/>
              <a:t>,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condor_history</a:t>
            </a:r>
            <a:r>
              <a:rPr lang="en"/>
              <a:t>, and the user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.log</a:t>
            </a:r>
            <a:r>
              <a:rPr lang="en"/>
              <a:t> file to understand the lifetime of the job as managed by HTCondor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Examine your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.out</a:t>
            </a:r>
            <a:r>
              <a:rPr lang="en"/>
              <a:t>,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.err</a:t>
            </a:r>
            <a:r>
              <a:rPr lang="en"/>
              <a:t> files for the messages your executable generates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Look at any other files that may have been generated/returned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Identifying the problem</a:t>
            </a:r>
            <a:endParaRPr/>
          </a:p>
        </p:txBody>
      </p:sp>
      <p:sp>
        <p:nvSpPr>
          <p:cNvPr id="141" name="Google Shape;141;p2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Four general categories of problem:</a:t>
            </a: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The job is held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The job completed, but was unsuccessful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The job doesn't start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The job is running longer than expected</a:t>
            </a:r>
            <a:endParaRPr/>
          </a:p>
        </p:txBody>
      </p:sp>
      <p:sp>
        <p:nvSpPr>
          <p:cNvPr id="142" name="Google Shape;142;p2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Identifying the problem</a:t>
            </a:r>
            <a:endParaRPr/>
          </a:p>
        </p:txBody>
      </p:sp>
      <p:sp>
        <p:nvSpPr>
          <p:cNvPr id="148" name="Google Shape;148;p2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Four general categories of problem:</a:t>
            </a: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AutoNum type="arabicParenR"/>
            </a:pPr>
            <a:r>
              <a:rPr lang="en" b="1"/>
              <a:t>The job is held</a:t>
            </a:r>
            <a:endParaRPr b="1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The job completed, but was unsuccessful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The job doesn't start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The job is running longer than expected</a:t>
            </a:r>
            <a:endParaRPr/>
          </a:p>
        </p:txBody>
      </p:sp>
      <p:sp>
        <p:nvSpPr>
          <p:cNvPr id="149" name="Google Shape;149;p23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sgs26">
  <a:themeElements>
    <a:clrScheme name="">
      <a:dk1>
        <a:srgbClr val="000000"/>
      </a:dk1>
      <a:lt1>
        <a:srgbClr val="FFFFFF"/>
      </a:lt1>
      <a:dk2>
        <a:srgbClr val="23005F"/>
      </a:dk2>
      <a:lt2>
        <a:srgbClr val="808080"/>
      </a:lt2>
      <a:accent1>
        <a:srgbClr val="C70000"/>
      </a:accent1>
      <a:accent2>
        <a:srgbClr val="5554FF"/>
      </a:accent2>
      <a:accent3>
        <a:srgbClr val="FFFFFF"/>
      </a:accent3>
      <a:accent4>
        <a:srgbClr val="000000"/>
      </a:accent4>
      <a:accent5>
        <a:srgbClr val="E0AAAA"/>
      </a:accent5>
      <a:accent6>
        <a:srgbClr val="4C4BE7"/>
      </a:accent6>
      <a:hlink>
        <a:srgbClr val="111A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sgs26" id="{0E60C603-AA68-44D3-B229-8B8A1DC3D36F}" vid="{FD795BD5-A9B8-4F34-8CBE-976FF99E4EB1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osgs26</Template>
  <TotalTime>92</TotalTime>
  <Words>2675</Words>
  <Application>Microsoft Office PowerPoint</Application>
  <PresentationFormat>On-screen Show (16:9)</PresentationFormat>
  <Paragraphs>321</Paragraphs>
  <Slides>38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2" baseType="lpstr">
      <vt:lpstr>Times</vt:lpstr>
      <vt:lpstr>Roboto Mono</vt:lpstr>
      <vt:lpstr>Arial</vt:lpstr>
      <vt:lpstr>osgs26</vt:lpstr>
      <vt:lpstr>Troubleshooting:  What to do when things go wrong</vt:lpstr>
      <vt:lpstr>Different Scales of Problems</vt:lpstr>
      <vt:lpstr>Different Scales of Problems</vt:lpstr>
      <vt:lpstr>Asking for Help</vt:lpstr>
      <vt:lpstr>Identify the cause of a problem</vt:lpstr>
      <vt:lpstr>Identify the cause of a problem</vt:lpstr>
      <vt:lpstr>Identify the cause of a problem</vt:lpstr>
      <vt:lpstr>Identifying the problem</vt:lpstr>
      <vt:lpstr>Identifying the problem</vt:lpstr>
      <vt:lpstr>1) The job is held</vt:lpstr>
      <vt:lpstr>1) The job is held</vt:lpstr>
      <vt:lpstr>1) The job is held</vt:lpstr>
      <vt:lpstr>1) The job is held</vt:lpstr>
      <vt:lpstr>1) The job is held</vt:lpstr>
      <vt:lpstr>Identifying the problem</vt:lpstr>
      <vt:lpstr>2) The job completed; unsuccessful</vt:lpstr>
      <vt:lpstr>2) The job completed; unsuccessful</vt:lpstr>
      <vt:lpstr>2) The job completed; unsuccessful</vt:lpstr>
      <vt:lpstr>2) The job completed; unsuccessful</vt:lpstr>
      <vt:lpstr>Identifying the problem</vt:lpstr>
      <vt:lpstr>3) The job doesn't start</vt:lpstr>
      <vt:lpstr>3) The job doesn't start</vt:lpstr>
      <vt:lpstr>Identifying the problem</vt:lpstr>
      <vt:lpstr>4) The job is still running</vt:lpstr>
      <vt:lpstr>4) The job is still running</vt:lpstr>
      <vt:lpstr>4) The job is still running</vt:lpstr>
      <vt:lpstr>4) The job is still running</vt:lpstr>
      <vt:lpstr>4) The job is still running</vt:lpstr>
      <vt:lpstr>Identifying the problem</vt:lpstr>
      <vt:lpstr>In General</vt:lpstr>
      <vt:lpstr>Example</vt:lpstr>
      <vt:lpstr>Getting more information - jobs </vt:lpstr>
      <vt:lpstr>Getting more information - jobs </vt:lpstr>
      <vt:lpstr>Getting more information - EPs</vt:lpstr>
      <vt:lpstr>Automatically handle transient errors</vt:lpstr>
      <vt:lpstr>Questions?</vt:lpstr>
      <vt:lpstr>Getting more information - jobs </vt:lpstr>
      <vt:lpstr>Getting more information - jobs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Andrew Owen</cp:lastModifiedBy>
  <cp:revision>2</cp:revision>
  <dcterms:modified xsi:type="dcterms:W3CDTF">2026-07-13T16:44:18Z</dcterms:modified>
</cp:coreProperties>
</file>