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23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9" r:id="rId3"/>
    <p:sldId id="471" r:id="rId4"/>
    <p:sldId id="490" r:id="rId5"/>
    <p:sldId id="491" r:id="rId6"/>
    <p:sldId id="309" r:id="rId7"/>
    <p:sldId id="468" r:id="rId8"/>
    <p:sldId id="310" r:id="rId9"/>
    <p:sldId id="311" r:id="rId10"/>
    <p:sldId id="418" r:id="rId11"/>
    <p:sldId id="473" r:id="rId12"/>
    <p:sldId id="362" r:id="rId13"/>
    <p:sldId id="476" r:id="rId14"/>
    <p:sldId id="355" r:id="rId15"/>
    <p:sldId id="474" r:id="rId16"/>
    <p:sldId id="279" r:id="rId17"/>
    <p:sldId id="278" r:id="rId18"/>
    <p:sldId id="496" r:id="rId19"/>
    <p:sldId id="493" r:id="rId20"/>
    <p:sldId id="495" r:id="rId21"/>
    <p:sldId id="492" r:id="rId22"/>
    <p:sldId id="494" r:id="rId23"/>
    <p:sldId id="284" r:id="rId24"/>
    <p:sldId id="290" r:id="rId25"/>
    <p:sldId id="497" r:id="rId26"/>
    <p:sldId id="499" r:id="rId27"/>
    <p:sldId id="501" r:id="rId28"/>
    <p:sldId id="500" r:id="rId29"/>
    <p:sldId id="291" r:id="rId30"/>
    <p:sldId id="285" r:id="rId31"/>
    <p:sldId id="475" r:id="rId32"/>
    <p:sldId id="287" r:id="rId33"/>
    <p:sldId id="454" r:id="rId34"/>
    <p:sldId id="293" r:id="rId35"/>
    <p:sldId id="498" r:id="rId36"/>
    <p:sldId id="445" r:id="rId37"/>
    <p:sldId id="403" r:id="rId38"/>
    <p:sldId id="292" r:id="rId39"/>
    <p:sldId id="448" r:id="rId40"/>
    <p:sldId id="424" r:id="rId41"/>
    <p:sldId id="458" r:id="rId42"/>
    <p:sldId id="286" r:id="rId43"/>
    <p:sldId id="274" r:id="rId44"/>
    <p:sldId id="294" r:id="rId45"/>
    <p:sldId id="486" r:id="rId46"/>
    <p:sldId id="472" r:id="rId4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000"/>
    <a:srgbClr val="000000"/>
    <a:srgbClr val="000080"/>
    <a:srgbClr val="FBF376"/>
    <a:srgbClr val="FFFFFF"/>
    <a:srgbClr val="FBF271"/>
    <a:srgbClr val="E5C425"/>
    <a:srgbClr val="E3BF24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FCACE-B515-3641-9DC0-0483A948365D}" v="17" dt="2024-08-06T01:18:1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3"/>
    <p:restoredTop sz="94601"/>
  </p:normalViewPr>
  <p:slideViewPr>
    <p:cSldViewPr snapToGrid="0">
      <p:cViewPr varScale="1">
        <p:scale>
          <a:sx n="94" d="100"/>
          <a:sy n="94" d="100"/>
        </p:scale>
        <p:origin x="200" y="5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FF8DD3E-47F1-EF4D-91B0-7B1096A4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BA99071-B492-4840-B901-30728507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rancotheshooter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modern-kitchen-with-stainless-steel-appliances-and-wooden-floors-6nyTL54GO8w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Franco Debartolo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40E8E-1B56-595E-E6C4-75D03A20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ECDEB-C185-8282-D274-FEC509BBC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C5380-1950-0ABF-F879-28D3D454E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see your PATH: echo $PATH</a:t>
            </a:r>
          </a:p>
          <a:p>
            <a:r>
              <a:rPr lang="en-US" dirty="0"/>
              <a:t>To add a directory: export PATH=/</a:t>
            </a:r>
            <a:r>
              <a:rPr lang="en-US" dirty="0" err="1"/>
              <a:t>dir</a:t>
            </a:r>
            <a:r>
              <a:rPr lang="en-US" dirty="0"/>
              <a:t>/you/want/to/add:$PATH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2C0C1-6DFF-9E7D-3293-E24911D97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2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05cc557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305cc5574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937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d82884f6d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2d82884f6d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2d82884f6d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2d82884f6d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e6b0f825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e6b0f825e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2fe8ea8df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2fe8ea8df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7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7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05cc5574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305cc5574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90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aee94547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5aee94547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20f3c4f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20f3c4f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38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70A5B-F523-169D-BF8F-A2B09996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4E3AC-7354-CEB9-AA98-F4C8C25DD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05F12-B9C2-59ED-2BEF-1A0AAEAB0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DBFB-FD3F-29D1-EF64-86EBBF078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5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2e6b0f825e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2e6b0f825e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265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see your PATH: echo $PATH</a:t>
            </a:r>
          </a:p>
          <a:p>
            <a:r>
              <a:rPr lang="en-US" dirty="0"/>
              <a:t>To add a directory: export PATH=/</a:t>
            </a:r>
            <a:r>
              <a:rPr lang="en-US" dirty="0" err="1"/>
              <a:t>dir</a:t>
            </a:r>
            <a:r>
              <a:rPr lang="en-US" dirty="0"/>
              <a:t>/you/want/to/add:$PATH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D6614-24D2-0428-591C-76BED9BF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AA560-5C10-BBA9-874C-1E2D42C14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D88E4-701F-7C71-9B5F-EAD13B65F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65127-080C-2761-D866-C7CED8947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d82884f6d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d82884f6d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85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fe8ea8df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2fe8ea8df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18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pelican object get </a:t>
            </a:r>
            <a:r>
              <a:rPr lang="en-US" dirty="0" err="1"/>
              <a:t>osdf</a:t>
            </a:r>
            <a:r>
              <a:rPr lang="en-US" dirty="0"/>
              <a:t>:///</a:t>
            </a:r>
            <a:r>
              <a:rPr lang="en-US" dirty="0" err="1"/>
              <a:t>osg</a:t>
            </a:r>
            <a:r>
              <a:rPr lang="en-US" dirty="0"/>
              <a:t>-public/school/2026/ubuntu24.04.sif ./</a:t>
            </a:r>
          </a:p>
          <a:p>
            <a:r>
              <a:rPr lang="en-US" dirty="0"/>
              <a:t>python3 –version</a:t>
            </a:r>
          </a:p>
          <a:p>
            <a:r>
              <a:rPr lang="en-US" dirty="0" err="1"/>
              <a:t>apptainer</a:t>
            </a:r>
            <a:r>
              <a:rPr lang="en-US" dirty="0"/>
              <a:t> shell ubuntu24.04.sif</a:t>
            </a:r>
          </a:p>
          <a:p>
            <a:r>
              <a:rPr lang="en-US" dirty="0"/>
              <a:t>python3 --version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d82884f6d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2d82884f6d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0803756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30803756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9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3FE02-2123-EA4C-A94F-8BD2518173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864F0-B1E3-9F45-B919-B0396DC42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5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26" lvl="0" indent="-41147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53" lvl="1" indent="-38099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879" lvl="2" indent="-38099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05" lvl="3" indent="-38099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131" lvl="4" indent="-38099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758" lvl="5" indent="-38099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384" lvl="6" indent="-38099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010" lvl="7" indent="-38099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637" lvl="8" indent="-38099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526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803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71FC-3CEC-B144-967E-AA7A70603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3B5ED-FC22-7C4E-9818-F421B2F0D6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1AD9C-E139-E049-9714-BA59E16C1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DBFD8-81D5-BC45-991A-615917728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95522-B7CA-9843-9B17-8592A9B1CB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A1C5E-D937-BC44-AAE7-C00EBEE05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7/14/2026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>
              <a:defRPr/>
            </a:pPr>
            <a:fld id="{CBC6155D-3D72-B94B-BCEB-0BFD2CAEF4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6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99771@N00/9123847716" TargetMode="External"/><Relationship Id="rId2" Type="http://schemas.openxmlformats.org/officeDocument/2006/relationships/hyperlink" Target="https://www.flickr.com/photos/punkt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taine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docker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taine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docker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mer/1556329177/" TargetMode="External"/><Relationship Id="rId2" Type="http://schemas.openxmlformats.org/officeDocument/2006/relationships/hyperlink" Target="https://www.flickr.com/photos/dm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osg-htc.org/documen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030508" TargetMode="External"/><Relationship Id="rId2" Type="http://schemas.openxmlformats.org/officeDocument/2006/relationships/hyperlink" Target="https://www.nsf.gov/div/index.jsp?div=O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th-cc.io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sg-htc.org/documentation/support_and_training/training/materials/" TargetMode="External"/><Relationship Id="rId2" Type="http://schemas.openxmlformats.org/officeDocument/2006/relationships/hyperlink" Target="https://portal.osg-htc.org/document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wSLTflAIJ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drewwelch3?utm_source=unsplash&amp;utm_medium=referral&amp;utm_content=creditCopyTex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photos/eqvj5r8nbH8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Arial" charset="0"/>
              </a:rPr>
              <a:t>Software Portability for HTC</a:t>
            </a:r>
            <a:endParaRPr lang="en-US" sz="2880" dirty="0">
              <a:latin typeface="Arial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000" dirty="0">
                <a:latin typeface="Arial" charset="0"/>
              </a:rPr>
              <a:t>Christina Koch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sz="1900" dirty="0">
                <a:latin typeface="Arial" charset="0"/>
              </a:rPr>
              <a:t>Slides adapted from Andrew Owen, Rachel Lombardi</a:t>
            </a:r>
          </a:p>
          <a:p>
            <a:pPr eaLnBrk="1" hangingPunct="1"/>
            <a:r>
              <a:rPr lang="en-US" sz="1900" dirty="0">
                <a:latin typeface="Arial" charset="0"/>
              </a:rPr>
              <a:t>OSG User School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9E0E-81DB-5B41-8AEF-603E350B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Enter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9923-85E9-274E-9B21-DDE2F7582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672" y="2089418"/>
            <a:ext cx="3518647" cy="30769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a container is like bringing along a whole kitchen, with all the specific equipment we need.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62AE-E65C-7F4C-B3DB-FDECEB2B6466}"/>
              </a:ext>
            </a:extLst>
          </p:cNvPr>
          <p:cNvSpPr/>
          <p:nvPr/>
        </p:nvSpPr>
        <p:spPr>
          <a:xfrm>
            <a:off x="920462" y="5576014"/>
            <a:ext cx="5486400" cy="2954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1320" dirty="0"/>
              <a:t>Photo by </a:t>
            </a:r>
            <a:r>
              <a:rPr lang="en-US" sz="1320" dirty="0" err="1">
                <a:hlinkClick r:id="rId2"/>
              </a:rPr>
              <a:t>PunkToad</a:t>
            </a:r>
            <a:r>
              <a:rPr lang="en-US" sz="1320" dirty="0"/>
              <a:t> on </a:t>
            </a:r>
            <a:r>
              <a:rPr lang="en-US" sz="1320" dirty="0">
                <a:hlinkClick r:id="rId3"/>
              </a:rPr>
              <a:t>Flickr</a:t>
            </a:r>
            <a:r>
              <a:rPr lang="en-US" sz="1320" dirty="0"/>
              <a:t>, CC-BY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1CB43-9DC0-B549-9D2F-527EDE3C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79" y="1934887"/>
            <a:ext cx="4923189" cy="369239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B24507-B33E-A7AC-E34E-102D93E6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C3A4EC-696A-DDB7-E0B6-671E66E4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92C93F0-6B86-A006-F588-79788D4B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1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9B85-2C4B-CF29-7BCC-92E00FAD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containers?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6336-EE7F-2D3D-9C22-0237D5AE5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Containers provide</a:t>
            </a:r>
          </a:p>
          <a:p>
            <a:pPr marL="457200" lvl="0" indent="-342900">
              <a:lnSpc>
                <a:spcPct val="150000"/>
              </a:lnSpc>
              <a:spcBef>
                <a:spcPts val="1200"/>
              </a:spcBef>
              <a:buSzPts val="1800"/>
              <a:buChar char="●"/>
            </a:pPr>
            <a:r>
              <a:rPr lang="en-US" dirty="0"/>
              <a:t>portability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dirty="0"/>
              <a:t>have ALL your files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dirty="0"/>
              <a:t>in the right places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dirty="0"/>
              <a:t>user control – install software like on your computer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dirty="0"/>
              <a:t>ease of use – add one line to your submit file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61F40-D824-0608-AECE-C0C0D516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80129-34F7-D52F-4D28-FDB16672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F79B5-DB72-AD4F-9232-A8629A4C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3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F55A5-F0EA-8497-6554-BAF9964DB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3DFBF0-7EB2-38C0-17AB-BDE08D30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containers in jobs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0BA46-7EEE-D5C4-54A6-90E96328C465}"/>
              </a:ext>
            </a:extLst>
          </p:cNvPr>
          <p:cNvSpPr txBox="1"/>
          <p:nvPr/>
        </p:nvSpPr>
        <p:spPr>
          <a:xfrm>
            <a:off x="838200" y="2339471"/>
            <a:ext cx="10515600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16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container_image</a:t>
            </a:r>
            <a:r>
              <a:rPr lang="en-US" sz="216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160" dirty="0" err="1">
                <a:latin typeface="Consolas" panose="020B0609020204030204" pitchFamily="49" charset="0"/>
                <a:cs typeface="Consolas" panose="020B0609020204030204" pitchFamily="49" charset="0"/>
              </a:rPr>
              <a:t>cowsay.sif</a:t>
            </a:r>
            <a:endParaRPr lang="en-US" sz="216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216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160" i="1" dirty="0">
                <a:latin typeface="Consolas" panose="020B0609020204030204" pitchFamily="49" charset="0"/>
                <a:cs typeface="Consolas" panose="020B0609020204030204" pitchFamily="49" charset="0"/>
              </a:rPr>
              <a:t>...usual submit options...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46A01-B26B-0914-8820-57AD9263F2F0}"/>
              </a:ext>
            </a:extLst>
          </p:cNvPr>
          <p:cNvSpPr txBox="1"/>
          <p:nvPr/>
        </p:nvSpPr>
        <p:spPr>
          <a:xfrm>
            <a:off x="838200" y="1690688"/>
            <a:ext cx="169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today: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9FF042-650C-325F-3AF5-732635E28D56}"/>
              </a:ext>
            </a:extLst>
          </p:cNvPr>
          <p:cNvSpPr txBox="1"/>
          <p:nvPr/>
        </p:nvSpPr>
        <p:spPr>
          <a:xfrm>
            <a:off x="4767672" y="4307899"/>
            <a:ext cx="265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That's it!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CC95EB-D5ED-75DB-2985-A45D56C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311D522-84A1-0106-812F-8ACFC03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31C64-76BF-ACDD-2E57-C381C130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C16FA-3848-A676-C067-A48F8954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B4BDE-1D4B-6F83-2C3C-7E1915D6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containers in jobs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EE545-E61B-B4D9-F08B-DDEDD7A0233F}"/>
              </a:ext>
            </a:extLst>
          </p:cNvPr>
          <p:cNvSpPr txBox="1"/>
          <p:nvPr/>
        </p:nvSpPr>
        <p:spPr>
          <a:xfrm>
            <a:off x="838200" y="2348562"/>
            <a:ext cx="10515600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16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container_image</a:t>
            </a:r>
            <a:r>
              <a:rPr lang="en-US" sz="2160" dirty="0">
                <a:latin typeface="Consolas" panose="020B0609020204030204" pitchFamily="49" charset="0"/>
                <a:cs typeface="Consolas" panose="020B0609020204030204" pitchFamily="49" charset="0"/>
              </a:rPr>
              <a:t> = osdf:///ospool/ap40/username/cowsay.sif</a:t>
            </a:r>
            <a:endParaRPr lang="en-US" sz="216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216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160" i="1" dirty="0">
                <a:latin typeface="Consolas" panose="020B0609020204030204" pitchFamily="49" charset="0"/>
                <a:cs typeface="Consolas" panose="020B0609020204030204" pitchFamily="49" charset="0"/>
              </a:rPr>
              <a:t>...usual submit options...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A9599-EDA5-E251-5618-17F478999611}"/>
              </a:ext>
            </a:extLst>
          </p:cNvPr>
          <p:cNvSpPr txBox="1"/>
          <p:nvPr/>
        </p:nvSpPr>
        <p:spPr>
          <a:xfrm>
            <a:off x="838200" y="1699779"/>
            <a:ext cx="336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Well… all other times: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356AD-ECE9-58DA-B1EA-C10DE91ECC6B}"/>
              </a:ext>
            </a:extLst>
          </p:cNvPr>
          <p:cNvSpPr txBox="1"/>
          <p:nvPr/>
        </p:nvSpPr>
        <p:spPr>
          <a:xfrm>
            <a:off x="3701142" y="4095965"/>
            <a:ext cx="478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More on OSDF tomorrow!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8B6CB-FCCB-F2ED-F2E7-11E6F6E0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E89C7C-A1D8-F1E5-C2A8-6074BD69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3230B-830D-217F-8A31-B719BEEB620B}"/>
              </a:ext>
            </a:extLst>
          </p:cNvPr>
          <p:cNvSpPr/>
          <p:nvPr/>
        </p:nvSpPr>
        <p:spPr>
          <a:xfrm>
            <a:off x="3602382" y="2348562"/>
            <a:ext cx="4420389" cy="43732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CF38A-D18F-E2E8-3E7D-8EC1CD30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Containers are a tool for capturing an entire “environment” (software, libraries, operating system) into an “image” that can be run and used as the environment for a 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 rot="16200000">
            <a:off x="10130135" y="4017847"/>
            <a:ext cx="37160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Credit: polaroid photos by Nick Bluth from the Noun Project</a:t>
            </a:r>
          </a:p>
        </p:txBody>
      </p:sp>
      <p:pic>
        <p:nvPicPr>
          <p:cNvPr id="34823" name="Picture 7" descr="noun_782805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1079898" y="3764003"/>
            <a:ext cx="2336470" cy="16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966EDC-E85C-BE35-9DE4-5D504901CABF}"/>
              </a:ext>
            </a:extLst>
          </p:cNvPr>
          <p:cNvGrpSpPr/>
          <p:nvPr/>
        </p:nvGrpSpPr>
        <p:grpSpPr>
          <a:xfrm>
            <a:off x="5092399" y="3083225"/>
            <a:ext cx="2314352" cy="2061963"/>
            <a:chOff x="7867022" y="3817337"/>
            <a:chExt cx="2941775" cy="2620963"/>
          </a:xfrm>
        </p:grpSpPr>
        <p:pic>
          <p:nvPicPr>
            <p:cNvPr id="34827" name="Picture 13" descr="single-cube_318-3616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022" y="3817337"/>
              <a:ext cx="2941775" cy="262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14" descr="R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949" y="4997983"/>
              <a:ext cx="1028107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15" descr="rstudio-hex-ggplot2-dot-ps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163" y="3912588"/>
              <a:ext cx="871307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0" name="Picture 16" descr="tidyr-hexbin-sticker-from-rstudi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495" y="5166713"/>
              <a:ext cx="928325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1" name="Picture 17" descr="readr-hexbin-sticker-from-rstudi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0695" y="4553937"/>
              <a:ext cx="9871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Straight Arrow Connector 19"/>
          <p:cNvCxnSpPr>
            <a:cxnSpLocks/>
            <a:stCxn id="34823" idx="3"/>
            <a:endCxn id="34827" idx="1"/>
          </p:cNvCxnSpPr>
          <p:nvPr/>
        </p:nvCxnSpPr>
        <p:spPr bwMode="auto">
          <a:xfrm flipV="1">
            <a:off x="3416368" y="4114207"/>
            <a:ext cx="1676031" cy="4556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B87A905-C7B7-4864-37CD-3AB35F237712}"/>
              </a:ext>
            </a:extLst>
          </p:cNvPr>
          <p:cNvGrpSpPr/>
          <p:nvPr/>
        </p:nvGrpSpPr>
        <p:grpSpPr>
          <a:xfrm>
            <a:off x="7756490" y="4016982"/>
            <a:ext cx="2314353" cy="2061964"/>
            <a:chOff x="7867022" y="3817337"/>
            <a:chExt cx="2941775" cy="2620963"/>
          </a:xfrm>
        </p:grpSpPr>
        <p:pic>
          <p:nvPicPr>
            <p:cNvPr id="7" name="Picture 13" descr="single-cube_318-36160.jpg">
              <a:extLst>
                <a:ext uri="{FF2B5EF4-FFF2-40B4-BE49-F238E27FC236}">
                  <a16:creationId xmlns:a16="http://schemas.microsoft.com/office/drawing/2014/main" id="{25A144AE-07C8-EC08-C62D-7154839A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022" y="3817337"/>
              <a:ext cx="2941775" cy="262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Rlogo.png">
              <a:extLst>
                <a:ext uri="{FF2B5EF4-FFF2-40B4-BE49-F238E27FC236}">
                  <a16:creationId xmlns:a16="http://schemas.microsoft.com/office/drawing/2014/main" id="{541BD327-7A1C-074A-EA5B-3FD07B052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949" y="4997983"/>
              <a:ext cx="1028107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rstudio-hex-ggplot2-dot-psd.png">
              <a:extLst>
                <a:ext uri="{FF2B5EF4-FFF2-40B4-BE49-F238E27FC236}">
                  <a16:creationId xmlns:a16="http://schemas.microsoft.com/office/drawing/2014/main" id="{DA7BB1DD-76A2-FE3E-1971-C462897A4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163" y="3912588"/>
              <a:ext cx="871307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tidyr-hexbin-sticker-from-rstudio.png">
              <a:extLst>
                <a:ext uri="{FF2B5EF4-FFF2-40B4-BE49-F238E27FC236}">
                  <a16:creationId xmlns:a16="http://schemas.microsoft.com/office/drawing/2014/main" id="{618B2296-47FF-4D87-7115-5390BFC4F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495" y="5166713"/>
              <a:ext cx="928325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readr-hexbin-sticker-from-rstudio.png">
              <a:extLst>
                <a:ext uri="{FF2B5EF4-FFF2-40B4-BE49-F238E27FC236}">
                  <a16:creationId xmlns:a16="http://schemas.microsoft.com/office/drawing/2014/main" id="{B977E0F1-B08C-92E1-1610-6B680CBD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0695" y="4553937"/>
              <a:ext cx="9871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533E61-99C5-F500-37B8-FAC33ECA3000}"/>
              </a:ext>
            </a:extLst>
          </p:cNvPr>
          <p:cNvCxnSpPr>
            <a:cxnSpLocks/>
            <a:stCxn id="34823" idx="3"/>
            <a:endCxn id="7" idx="1"/>
          </p:cNvCxnSpPr>
          <p:nvPr/>
        </p:nvCxnSpPr>
        <p:spPr bwMode="auto">
          <a:xfrm>
            <a:off x="3416368" y="4569904"/>
            <a:ext cx="4340122" cy="4780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6117F2-7FD6-C737-2790-DE5DF3E59A48}"/>
              </a:ext>
            </a:extLst>
          </p:cNvPr>
          <p:cNvSpPr txBox="1"/>
          <p:nvPr/>
        </p:nvSpPr>
        <p:spPr>
          <a:xfrm>
            <a:off x="1254509" y="4349128"/>
            <a:ext cx="167603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R-</a:t>
            </a:r>
            <a:r>
              <a:rPr lang="en-US" sz="3200" b="1" dirty="0" err="1"/>
              <a:t>tidy.sif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6A24F-E847-9BCC-CF72-971241DA916B}"/>
              </a:ext>
            </a:extLst>
          </p:cNvPr>
          <p:cNvSpPr txBox="1"/>
          <p:nvPr/>
        </p:nvSpPr>
        <p:spPr>
          <a:xfrm>
            <a:off x="3938634" y="40120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963D54-3C51-3FDC-B7D5-69E120CAC96B}"/>
              </a:ext>
            </a:extLst>
          </p:cNvPr>
          <p:cNvSpPr txBox="1"/>
          <p:nvPr/>
        </p:nvSpPr>
        <p:spPr>
          <a:xfrm>
            <a:off x="5164955" y="47726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D9B47-A961-88EC-3D63-85722084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841A767-439E-2926-7AEA-96130273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583E8-995C-E385-C821-0DC6A071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7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C19D9-4C16-D4A1-7C6E-A36254CC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F987-DC92-8F21-A169-0D428A85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Words for containers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C8D0-FF13-C95F-1394-79F9175D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container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/>
              <a:t>the actively running ~thing~ that can run commands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b="1" dirty="0"/>
              <a:t>container image</a:t>
            </a:r>
            <a:r>
              <a:rPr lang="en-US" dirty="0"/>
              <a:t> = is the set of files that can be used to create the container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"Launching" or "running" a container is the process of using the "container image" to create the running "container"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accent1"/>
                </a:solidFill>
              </a:rPr>
              <a:t>"Building" is the process of creating the "container image"  (and often uses a pre-existing container image as the basis for the new one)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A1317-1D95-8F6A-FBEC-9263F85F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05C19-5DDB-3A6A-C79D-11278996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2681-32C1-F790-D45A-9B11C6E1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Technology for containers</a:t>
            </a:r>
            <a:endParaRPr dirty="0"/>
          </a:p>
        </p:txBody>
      </p:sp>
      <p:sp>
        <p:nvSpPr>
          <p:cNvPr id="231" name="Google Shape;231;p3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buNone/>
            </a:pPr>
            <a:endParaRPr sz="20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000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https://apptainer.org/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 algn="ctr">
              <a:spcBef>
                <a:spcPts val="1600"/>
              </a:spcBef>
              <a:buNone/>
            </a:pPr>
            <a:endParaRPr sz="2000" dirty="0"/>
          </a:p>
          <a:p>
            <a:pPr marL="0" indent="0" algn="ctr">
              <a:spcBef>
                <a:spcPts val="1600"/>
              </a:spcBef>
              <a:buNone/>
            </a:pPr>
            <a:endParaRPr sz="2000" dirty="0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/>
              <a:t>For beginners and those who only want to run the container on the OSPool</a:t>
            </a:r>
            <a:endParaRPr sz="2000" dirty="0"/>
          </a:p>
        </p:txBody>
      </p:sp>
      <p:sp>
        <p:nvSpPr>
          <p:cNvPr id="233" name="Google Shape;233;p37"/>
          <p:cNvSpPr txBox="1">
            <a:spLocks noGrp="1"/>
          </p:cNvSpPr>
          <p:nvPr>
            <p:ph sz="half" idx="2"/>
          </p:nvPr>
        </p:nvSpPr>
        <p:spPr>
          <a:xfrm>
            <a:off x="6357257" y="1825625"/>
            <a:ext cx="5181600" cy="41709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000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https://www.docker.com/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1600"/>
              </a:spcBef>
              <a:buNone/>
            </a:pPr>
            <a:endParaRPr sz="2000" dirty="0"/>
          </a:p>
          <a:p>
            <a:pPr marL="0" indent="0">
              <a:spcBef>
                <a:spcPts val="1600"/>
              </a:spcBef>
              <a:buNone/>
            </a:pPr>
            <a:endParaRPr sz="2000" dirty="0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/>
              <a:t>For advanced users and those who want to deploy containers to many places</a:t>
            </a:r>
            <a:endParaRPr sz="2000" dirty="0"/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9951" y="1536635"/>
            <a:ext cx="3444503" cy="95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5;p36">
            <a:extLst>
              <a:ext uri="{FF2B5EF4-FFF2-40B4-BE49-F238E27FC236}">
                <a16:creationId xmlns:a16="http://schemas.microsoft.com/office/drawing/2014/main" id="{CCF60FB9-0828-093A-6CFE-8CAC45153F5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5685" y="1621435"/>
            <a:ext cx="3351039" cy="8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DCF56-6C2E-6FAB-3307-1EBFA613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D0CB-F00F-3C29-03D4-14C103F3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7BD3D-9DCC-2925-E530-9C50FAD9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</p:spTree>
    <p:extLst>
      <p:ext uri="{BB962C8B-B14F-4D97-AF65-F5344CB8AC3E}">
        <p14:creationId xmlns:p14="http://schemas.microsoft.com/office/powerpoint/2010/main" val="357507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Technology for containers</a:t>
            </a:r>
            <a:endParaRPr dirty="0"/>
          </a:p>
        </p:txBody>
      </p:sp>
      <p:sp>
        <p:nvSpPr>
          <p:cNvPr id="221" name="Google Shape;221;p3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20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000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https://apptainer.org/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1600"/>
              </a:spcBef>
              <a:buFontTx/>
              <a:buChar char="+"/>
            </a:pPr>
            <a:r>
              <a:rPr lang="en" sz="2400" dirty="0">
                <a:solidFill>
                  <a:srgbClr val="00B050"/>
                </a:solidFill>
              </a:rPr>
              <a:t>Open source software</a:t>
            </a:r>
            <a:endParaRPr sz="2400" dirty="0">
              <a:solidFill>
                <a:srgbClr val="00B050"/>
              </a:solidFill>
            </a:endParaRPr>
          </a:p>
          <a:p>
            <a:pPr>
              <a:spcBef>
                <a:spcPts val="1600"/>
              </a:spcBef>
              <a:buFontTx/>
              <a:buChar char="+"/>
            </a:pPr>
            <a:r>
              <a:rPr lang="en" sz="2400" dirty="0">
                <a:solidFill>
                  <a:srgbClr val="00B050"/>
                </a:solidFill>
              </a:rPr>
              <a:t>Does not require root to install</a:t>
            </a:r>
            <a:endParaRPr sz="2400" dirty="0">
              <a:solidFill>
                <a:srgbClr val="00B050"/>
              </a:solidFill>
            </a:endParaRPr>
          </a:p>
          <a:p>
            <a:pPr>
              <a:spcBef>
                <a:spcPts val="1600"/>
              </a:spcBef>
              <a:buFontTx/>
              <a:buChar char="+"/>
            </a:pPr>
            <a:r>
              <a:rPr lang="en" sz="2400" dirty="0">
                <a:solidFill>
                  <a:srgbClr val="00B050"/>
                </a:solidFill>
              </a:rPr>
              <a:t>Beginner friendly syntax</a:t>
            </a:r>
            <a:endParaRPr sz="2400" dirty="0">
              <a:solidFill>
                <a:srgbClr val="00B050"/>
              </a:solidFill>
            </a:endParaRPr>
          </a:p>
          <a:p>
            <a:pPr>
              <a:spcBef>
                <a:spcPts val="1600"/>
              </a:spcBef>
              <a:buFontTx/>
              <a:buChar char="-"/>
            </a:pPr>
            <a:r>
              <a:rPr lang="en" sz="2400" dirty="0">
                <a:solidFill>
                  <a:srgbClr val="FF0000"/>
                </a:solidFill>
              </a:rPr>
              <a:t>Fewer features</a:t>
            </a:r>
            <a:endParaRPr sz="2400" dirty="0"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buFontTx/>
              <a:buChar char="-"/>
            </a:pPr>
            <a:r>
              <a:rPr lang="en" sz="2400" dirty="0">
                <a:solidFill>
                  <a:srgbClr val="FF0000"/>
                </a:solidFill>
              </a:rPr>
              <a:t>No distribution system</a:t>
            </a:r>
          </a:p>
          <a:p>
            <a:pPr>
              <a:spcBef>
                <a:spcPts val="1600"/>
              </a:spcBef>
              <a:buFontTx/>
              <a:buChar char="-"/>
            </a:pPr>
            <a:r>
              <a:rPr lang="en" sz="2400" dirty="0">
                <a:solidFill>
                  <a:srgbClr val="FF0000"/>
                </a:solidFill>
              </a:rPr>
              <a:t>Harder to run on your laptop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23" name="Google Shape;223;p36"/>
          <p:cNvSpPr txBox="1">
            <a:spLocks noGrp="1"/>
          </p:cNvSpPr>
          <p:nvPr>
            <p:ph sz="half" idx="2"/>
          </p:nvPr>
        </p:nvSpPr>
        <p:spPr>
          <a:xfrm>
            <a:off x="5780319" y="1825625"/>
            <a:ext cx="6335486" cy="41709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20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000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https://www.docker.com/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1600"/>
              </a:spcBef>
              <a:buFontTx/>
              <a:buChar char="+"/>
            </a:pPr>
            <a:r>
              <a:rPr lang="en" sz="2400" dirty="0">
                <a:solidFill>
                  <a:srgbClr val="00B050"/>
                </a:solidFill>
              </a:rPr>
              <a:t>Modern app interface (Docker Desktop), can be run on your laptop</a:t>
            </a:r>
            <a:endParaRPr sz="2400" dirty="0">
              <a:solidFill>
                <a:srgbClr val="00B050"/>
              </a:solidFill>
            </a:endParaRPr>
          </a:p>
          <a:p>
            <a:pPr>
              <a:spcBef>
                <a:spcPts val="1600"/>
              </a:spcBef>
              <a:buFontTx/>
              <a:buChar char="+"/>
            </a:pPr>
            <a:r>
              <a:rPr lang="en" sz="2400" dirty="0">
                <a:solidFill>
                  <a:srgbClr val="00B050"/>
                </a:solidFill>
              </a:rPr>
              <a:t>Widely used distribution system (DockerHub, analogous to GitHub)</a:t>
            </a:r>
            <a:endParaRPr sz="2400" dirty="0">
              <a:solidFill>
                <a:srgbClr val="00B050"/>
              </a:solidFill>
            </a:endParaRPr>
          </a:p>
          <a:p>
            <a:pPr>
              <a:spcBef>
                <a:spcPts val="1600"/>
              </a:spcBef>
              <a:buFontTx/>
              <a:buChar char="-"/>
            </a:pPr>
            <a:r>
              <a:rPr lang="en" sz="2400" dirty="0">
                <a:solidFill>
                  <a:srgbClr val="FF0000"/>
                </a:solidFill>
              </a:rPr>
              <a:t>Non-intuitive syntax</a:t>
            </a:r>
            <a:endParaRPr sz="2400" dirty="0"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buFontTx/>
              <a:buChar char="-"/>
            </a:pPr>
            <a:r>
              <a:rPr lang="en" sz="2400" dirty="0">
                <a:solidFill>
                  <a:srgbClr val="FF0000"/>
                </a:solidFill>
              </a:rPr>
              <a:t>Requires root to install</a:t>
            </a:r>
            <a:endParaRPr sz="2400" dirty="0"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buFontTx/>
              <a:buChar char="-"/>
            </a:pPr>
            <a:r>
              <a:rPr lang="en" sz="2400" dirty="0">
                <a:solidFill>
                  <a:srgbClr val="FF0000"/>
                </a:solidFill>
              </a:rPr>
              <a:t>Commercial software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9951" y="1536635"/>
            <a:ext cx="3444503" cy="95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5684" y="1621435"/>
            <a:ext cx="3351039" cy="8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0F5CB-BE4B-03B6-EDB9-B9286B4D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4E8727D-989C-88A4-0895-7C001A61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7CAD4-C38E-83DC-B4C3-3348425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</p:spTree>
    <p:extLst>
      <p:ext uri="{BB962C8B-B14F-4D97-AF65-F5344CB8AC3E}">
        <p14:creationId xmlns:p14="http://schemas.microsoft.com/office/powerpoint/2010/main" val="11406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uiExpand="1" build="p"/>
      <p:bldP spid="2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7E2BEF-C6A0-4524-15D6-3D83D8C5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D41F4A-D512-C5ED-6236-01AF66B23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73214-7356-B178-B0BE-F66DAAFC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27AEB-D0DF-C376-EBF2-1DD396DE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C6DE7-F841-AF6B-B356-9817A128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485A959-4415-8075-8EF7-4EB837DF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containers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C4B7F0-075C-99E3-AB47-66ABD8A95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existing container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3BF69E-9F5E-F127-C4B9-0B6BE7AF1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Build your own container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88E4E-7DFE-E9E7-031F-CF77352B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99D8-A917-CEF8-1CFC-DE2D7A96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247C9-59B4-E234-D552-B9DD8162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D0E2B1-AEA2-F4A0-7058-3FFF2F29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29" y="2740164"/>
            <a:ext cx="2598318" cy="2598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5083E8-EBDF-1176-3896-F675C84D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93" y="2499238"/>
            <a:ext cx="3042724" cy="30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>
            <a:normAutofit/>
          </a:bodyPr>
          <a:lstStyle/>
          <a:p>
            <a:r>
              <a:rPr lang="en-US" dirty="0"/>
              <a:t>Describe what it means to make software “portable.”</a:t>
            </a:r>
          </a:p>
          <a:p>
            <a:pPr fontAlgn="base"/>
            <a:r>
              <a:rPr lang="en-US" dirty="0"/>
              <a:t>Describe what software (and data) is used by your research work</a:t>
            </a:r>
          </a:p>
          <a:p>
            <a:pPr fontAlgn="base"/>
            <a:r>
              <a:rPr lang="en-US" dirty="0"/>
              <a:t>Use a Docker or </a:t>
            </a:r>
            <a:r>
              <a:rPr lang="en-US" dirty="0" err="1"/>
              <a:t>apptainer</a:t>
            </a:r>
            <a:r>
              <a:rPr lang="en-US" dirty="0"/>
              <a:t> container in a job</a:t>
            </a:r>
          </a:p>
          <a:p>
            <a:pPr fontAlgn="base"/>
            <a:r>
              <a:rPr lang="en-US" dirty="0"/>
              <a:t>Build a </a:t>
            </a:r>
            <a:r>
              <a:rPr lang="en-US" dirty="0" err="1"/>
              <a:t>conda</a:t>
            </a:r>
            <a:r>
              <a:rPr lang="en-US" dirty="0"/>
              <a:t>, python, or R based container with packages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E9F0B-3F3C-91EA-ED6C-678BA702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4118A-C640-2505-49FD-AEC4FF602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77F3B-A598-D049-C2E1-1DD23B5E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21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5A8E942-AD5B-D270-C626-8B353419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existing containers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8CF019-6A72-4CBC-7E24-246882C4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your software’s web page / documentation</a:t>
            </a:r>
          </a:p>
          <a:p>
            <a:r>
              <a:rPr lang="en-US" dirty="0"/>
              <a:t>Go to common container repositories and search for tools. </a:t>
            </a:r>
            <a:r>
              <a:rPr lang="en-US" dirty="0" err="1"/>
              <a:t>Opt</a:t>
            </a:r>
            <a:r>
              <a:rPr lang="en-US" dirty="0"/>
              <a:t> for containers that are: </a:t>
            </a:r>
          </a:p>
          <a:p>
            <a:pPr lvl="1"/>
            <a:r>
              <a:rPr lang="en-US" dirty="0"/>
              <a:t>Regularly updated</a:t>
            </a:r>
          </a:p>
          <a:p>
            <a:pPr lvl="1"/>
            <a:r>
              <a:rPr lang="en-US" dirty="0"/>
              <a:t>Owned by official community organizations</a:t>
            </a:r>
          </a:p>
          <a:p>
            <a:r>
              <a:rPr lang="en-US" dirty="0"/>
              <a:t>(See Exercise 2.2)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76A7D-AC7B-A8C0-74F5-564D5CAD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96901-6346-BCF7-8A5E-D154328B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0D0F7-79B5-1187-8C7B-73BB73FF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3B5ED-FC22-7C4E-9818-F421B2F0D6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3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941B-8308-13E3-EDA9-4F1ED0A4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estimates for building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81DC-2095-337C-CD27-0401DEEF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hard was it to install this software initially? </a:t>
            </a:r>
          </a:p>
          <a:p>
            <a:r>
              <a:rPr lang="en-US" dirty="0"/>
              <a:t>(How hard would it be to install on a different computer?)</a:t>
            </a:r>
          </a:p>
          <a:p>
            <a:r>
              <a:rPr lang="en-US" dirty="0"/>
              <a:t>Building a container should be about the same amount of challenge/effort, not a lot more.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3B0FA-4C37-4DDE-1FD0-5B4E821E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8C4C-3424-09C7-54A3-352FCE97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D9B3-E6A4-5E1D-CD0B-D52C840D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07E5-1D37-E043-BBBB-435C79D6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ED0DC67-472D-1DB9-719E-77CB6EA1E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546741"/>
              </p:ext>
            </p:extLst>
          </p:nvPr>
        </p:nvGraphicFramePr>
        <p:xfrm>
          <a:off x="838200" y="1825623"/>
          <a:ext cx="10515600" cy="346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847">
                  <a:extLst>
                    <a:ext uri="{9D8B030D-6E8A-4147-A177-3AD203B41FA5}">
                      <a16:colId xmlns:a16="http://schemas.microsoft.com/office/drawing/2014/main" val="1038760981"/>
                    </a:ext>
                  </a:extLst>
                </a:gridCol>
                <a:gridCol w="2541494">
                  <a:extLst>
                    <a:ext uri="{9D8B030D-6E8A-4147-A177-3AD203B41FA5}">
                      <a16:colId xmlns:a16="http://schemas.microsoft.com/office/drawing/2014/main" val="173982548"/>
                    </a:ext>
                  </a:extLst>
                </a:gridCol>
                <a:gridCol w="2837330">
                  <a:extLst>
                    <a:ext uri="{9D8B030D-6E8A-4147-A177-3AD203B41FA5}">
                      <a16:colId xmlns:a16="http://schemas.microsoft.com/office/drawing/2014/main" val="3734697635"/>
                    </a:ext>
                  </a:extLst>
                </a:gridCol>
                <a:gridCol w="2303929">
                  <a:extLst>
                    <a:ext uri="{9D8B030D-6E8A-4147-A177-3AD203B41FA5}">
                      <a16:colId xmlns:a16="http://schemas.microsoft.com/office/drawing/2014/main" val="1371107388"/>
                    </a:ext>
                  </a:extLst>
                </a:gridCol>
              </a:tblGrid>
              <a:tr h="626227">
                <a:tc>
                  <a:txBody>
                    <a:bodyPr/>
                    <a:lstStyle/>
                    <a:p>
                      <a:r>
                        <a:rPr lang="en-US" sz="2400" b="1" dirty="0"/>
                        <a:t>Create</a:t>
                      </a:r>
                      <a:r>
                        <a:rPr lang="en-US" sz="2400" dirty="0"/>
                        <a:t> a </a:t>
                      </a:r>
                    </a:p>
                    <a:p>
                      <a:r>
                        <a:rPr lang="en-US" sz="2400" dirty="0"/>
                        <a:t>definition file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Build</a:t>
                      </a:r>
                      <a:r>
                        <a:rPr lang="en-US" sz="2400" dirty="0"/>
                        <a:t> a </a:t>
                      </a:r>
                    </a:p>
                    <a:p>
                      <a:r>
                        <a:rPr lang="en-US" sz="2400" dirty="0"/>
                        <a:t>container image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Test</a:t>
                      </a:r>
                      <a:r>
                        <a:rPr lang="en-US" sz="2400" dirty="0"/>
                        <a:t> the </a:t>
                      </a:r>
                    </a:p>
                    <a:p>
                      <a:r>
                        <a:rPr lang="en-US" sz="2400" dirty="0"/>
                        <a:t>container image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Deploy</a:t>
                      </a:r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in jobs!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50591"/>
                  </a:ext>
                </a:extLst>
              </a:tr>
              <a:tr h="2644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Bootstrap: docker</a:t>
                      </a:r>
                      <a:b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From: python:3.13</a:t>
                      </a:r>
                      <a:b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b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%post</a:t>
                      </a:r>
                      <a:b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US" dirty="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python3 -m pip install </a:t>
                      </a:r>
                      <a:r>
                        <a:rPr lang="en-US" dirty="0" err="1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cowsay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container_image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cowsay.sif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4201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D62EA-160A-FEE1-ADF4-349DCACC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77EB-5426-E00B-7AD1-EEDF5A0E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A4422-DABD-E324-504E-3CA9579D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5" name="Picture 7" descr="noun_782805_cc.png">
            <a:extLst>
              <a:ext uri="{FF2B5EF4-FFF2-40B4-BE49-F238E27FC236}">
                <a16:creationId xmlns:a16="http://schemas.microsoft.com/office/drawing/2014/main" id="{95BFDA4F-CAF5-5CD4-CD46-9A80F65A6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3759530" y="2914277"/>
            <a:ext cx="2336470" cy="16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B8D842-C830-3B08-A4BF-2CB8B89A5468}"/>
              </a:ext>
            </a:extLst>
          </p:cNvPr>
          <p:cNvSpPr txBox="1"/>
          <p:nvPr/>
        </p:nvSpPr>
        <p:spPr>
          <a:xfrm>
            <a:off x="3955768" y="3427790"/>
            <a:ext cx="19439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err="1"/>
              <a:t>cowsay</a:t>
            </a:r>
            <a:r>
              <a:rPr lang="en-US" sz="3200" b="1" dirty="0" err="1"/>
              <a:t>.sif</a:t>
            </a:r>
            <a:endParaRPr lang="en-US" sz="3200" b="1" dirty="0"/>
          </a:p>
        </p:txBody>
      </p:sp>
      <p:pic>
        <p:nvPicPr>
          <p:cNvPr id="17" name="Picture 13" descr="single-cube_318-36160.jpg">
            <a:extLst>
              <a:ext uri="{FF2B5EF4-FFF2-40B4-BE49-F238E27FC236}">
                <a16:creationId xmlns:a16="http://schemas.microsoft.com/office/drawing/2014/main" id="{F84DF204-F201-A518-583C-88464DD65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83" y="3221703"/>
            <a:ext cx="1878574" cy="167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8FD01F-8623-9063-8745-08CB59FFFE9E}"/>
              </a:ext>
            </a:extLst>
          </p:cNvPr>
          <p:cNvSpPr txBox="1"/>
          <p:nvPr/>
        </p:nvSpPr>
        <p:spPr>
          <a:xfrm>
            <a:off x="6345957" y="4012326"/>
            <a:ext cx="2337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cowsay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–t “hello”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1214E-6569-194F-BD68-739B9E591D5C}"/>
              </a:ext>
            </a:extLst>
          </p:cNvPr>
          <p:cNvSpPr txBox="1"/>
          <p:nvPr/>
        </p:nvSpPr>
        <p:spPr>
          <a:xfrm>
            <a:off x="6400800" y="2852371"/>
            <a:ext cx="2084225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apptainer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shell</a:t>
            </a:r>
          </a:p>
        </p:txBody>
      </p:sp>
    </p:spTree>
    <p:extLst>
      <p:ext uri="{BB962C8B-B14F-4D97-AF65-F5344CB8AC3E}">
        <p14:creationId xmlns:p14="http://schemas.microsoft.com/office/powerpoint/2010/main" val="1348845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 err="1"/>
              <a:t>Apptainer</a:t>
            </a:r>
            <a:r>
              <a:rPr lang="en" dirty="0"/>
              <a:t> definition file</a:t>
            </a:r>
            <a:endParaRPr dirty="0"/>
          </a:p>
        </p:txBody>
      </p:sp>
      <p:sp>
        <p:nvSpPr>
          <p:cNvPr id="273" name="Google Shape;273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Create a file 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container.def</a:t>
            </a:r>
            <a:r>
              <a:rPr lang="en" dirty="0"/>
              <a:t> with the following contents: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609585" indent="0">
              <a:spcBef>
                <a:spcPts val="1600"/>
              </a:spcBef>
              <a:buNone/>
            </a:pP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Bootstrap: docker</a:t>
            </a:r>
            <a:b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From: python:3.13</a:t>
            </a:r>
            <a:b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%post</a:t>
            </a:r>
            <a:b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	python3 -m pip install 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cowsay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/>
          </a:p>
        </p:txBody>
      </p:sp>
      <p:sp>
        <p:nvSpPr>
          <p:cNvPr id="275" name="Google Shape;275;p42"/>
          <p:cNvSpPr/>
          <p:nvPr/>
        </p:nvSpPr>
        <p:spPr>
          <a:xfrm>
            <a:off x="1238113" y="3094923"/>
            <a:ext cx="4086921" cy="99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76" name="Google Shape;276;p42"/>
          <p:cNvSpPr/>
          <p:nvPr/>
        </p:nvSpPr>
        <p:spPr>
          <a:xfrm>
            <a:off x="1336095" y="4366609"/>
            <a:ext cx="1415600" cy="38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77" name="Google Shape;277;p42"/>
          <p:cNvSpPr/>
          <p:nvPr/>
        </p:nvSpPr>
        <p:spPr>
          <a:xfrm>
            <a:off x="1613152" y="4778686"/>
            <a:ext cx="6818153" cy="38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78" name="Google Shape;278;p42"/>
          <p:cNvSpPr txBox="1"/>
          <p:nvPr/>
        </p:nvSpPr>
        <p:spPr>
          <a:xfrm>
            <a:off x="5795681" y="2493601"/>
            <a:ext cx="5680063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i="1" dirty="0">
                <a:solidFill>
                  <a:schemeClr val="dk1"/>
                </a:solidFill>
              </a:rPr>
              <a:t>Tells Apptainer to use the DockerHub "python" container with the tag* of "3.13"</a:t>
            </a:r>
            <a:endParaRPr sz="2400" i="1" dirty="0">
              <a:solidFill>
                <a:schemeClr val="dk1"/>
              </a:solidFill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5970493" y="3680767"/>
            <a:ext cx="5568363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i="1" dirty="0">
                <a:solidFill>
                  <a:schemeClr val="dk1"/>
                </a:solidFill>
              </a:rPr>
              <a:t>The following commands should be used to modify the container</a:t>
            </a:r>
            <a:endParaRPr sz="2400" i="1" dirty="0">
              <a:solidFill>
                <a:schemeClr val="dk1"/>
              </a:solidFill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5013933" y="5235234"/>
            <a:ext cx="652492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i="1">
                <a:solidFill>
                  <a:schemeClr val="dk1"/>
                </a:solidFill>
              </a:rPr>
              <a:t>Install the "cowsay" Python package</a:t>
            </a:r>
            <a:endParaRPr sz="2400" i="1">
              <a:solidFill>
                <a:schemeClr val="dk1"/>
              </a:solidFill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1901800" y="5836071"/>
            <a:ext cx="8388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</a:rPr>
              <a:t>*In the case of the "python" container, the "tag" equals the version of python inside.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282" name="Google Shape;282;p42"/>
          <p:cNvCxnSpPr>
            <a:cxnSpLocks/>
            <a:stCxn id="277" idx="2"/>
            <a:endCxn id="280" idx="1"/>
          </p:cNvCxnSpPr>
          <p:nvPr/>
        </p:nvCxnSpPr>
        <p:spPr>
          <a:xfrm rot="5400000">
            <a:off x="4828329" y="5349090"/>
            <a:ext cx="379505" cy="8296"/>
          </a:xfrm>
          <a:prstGeom prst="bentConnector4">
            <a:avLst>
              <a:gd name="adj1" fmla="val 9453"/>
              <a:gd name="adj2" fmla="val 285554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42"/>
          <p:cNvCxnSpPr>
            <a:cxnSpLocks/>
            <a:stCxn id="276" idx="3"/>
            <a:endCxn id="279" idx="1"/>
          </p:cNvCxnSpPr>
          <p:nvPr/>
        </p:nvCxnSpPr>
        <p:spPr>
          <a:xfrm flipV="1">
            <a:off x="2751695" y="4173190"/>
            <a:ext cx="3218798" cy="38581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42"/>
          <p:cNvCxnSpPr>
            <a:cxnSpLocks/>
            <a:stCxn id="275" idx="3"/>
            <a:endCxn id="278" idx="1"/>
          </p:cNvCxnSpPr>
          <p:nvPr/>
        </p:nvCxnSpPr>
        <p:spPr>
          <a:xfrm flipV="1">
            <a:off x="5325034" y="2986024"/>
            <a:ext cx="470647" cy="6072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C72CF4-959E-E3E9-016B-6E7DC790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0D3208-9387-AB9E-5520-9D4A376B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C322C-E350-9D20-E015-0A2FFD0A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B8996-64D3-ED1E-5509-9F860B61D231}"/>
              </a:ext>
            </a:extLst>
          </p:cNvPr>
          <p:cNvSpPr txBox="1"/>
          <p:nvPr/>
        </p:nvSpPr>
        <p:spPr>
          <a:xfrm>
            <a:off x="8894292" y="230188"/>
            <a:ext cx="310755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</a:t>
            </a:r>
            <a:r>
              <a:rPr lang="en-US" sz="2400" dirty="0">
                <a:solidFill>
                  <a:schemeClr val="tx1"/>
                </a:solidFill>
              </a:rPr>
              <a:t> a definition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Choosing a base container</a:t>
            </a:r>
            <a:endParaRPr dirty="0"/>
          </a:p>
        </p:txBody>
      </p:sp>
      <p:sp>
        <p:nvSpPr>
          <p:cNvPr id="334" name="Google Shape;334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Search for your software + "container".</a:t>
            </a:r>
            <a:endParaRPr dirty="0"/>
          </a:p>
          <a:p>
            <a:pPr marL="609585" indent="-457189">
              <a:spcBef>
                <a:spcPts val="1600"/>
              </a:spcBef>
            </a:pPr>
            <a:r>
              <a:rPr lang="en" dirty="0"/>
              <a:t>Most big-name softwares have official containers </a:t>
            </a:r>
            <a:r>
              <a:rPr lang="en-US" dirty="0"/>
              <a:t>online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Once identified, find the container "address", usually represented in the form of a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docker pull</a:t>
            </a:r>
            <a:r>
              <a:rPr lang="en" dirty="0"/>
              <a:t> command:</a:t>
            </a:r>
            <a:endParaRPr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docker pull user/repository:tag</a:t>
            </a:r>
            <a:endParaRPr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Do not use the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latest</a:t>
            </a:r>
            <a:r>
              <a:rPr lang="en" dirty="0"/>
              <a:t> tag - choose an explicit one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4BD87-3416-16D5-FD80-A91A4C3C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45E43-B366-C75D-2CEE-56EA2542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94CCC-21CB-2648-A6E9-75FDBF30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0BAAF-5A71-78DF-3B45-8346AA7F9206}"/>
              </a:ext>
            </a:extLst>
          </p:cNvPr>
          <p:cNvSpPr txBox="1"/>
          <p:nvPr/>
        </p:nvSpPr>
        <p:spPr>
          <a:xfrm>
            <a:off x="8894292" y="230188"/>
            <a:ext cx="310755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</a:t>
            </a:r>
            <a:r>
              <a:rPr lang="en-US" sz="2400" dirty="0">
                <a:solidFill>
                  <a:schemeClr val="tx1"/>
                </a:solidFill>
              </a:rPr>
              <a:t> a definition file</a:t>
            </a:r>
          </a:p>
        </p:txBody>
      </p:sp>
    </p:spTree>
    <p:extLst>
      <p:ext uri="{BB962C8B-B14F-4D97-AF65-F5344CB8AC3E}">
        <p14:creationId xmlns:p14="http://schemas.microsoft.com/office/powerpoint/2010/main" val="11589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513F-0E60-903C-6543-3AD9F7C0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commands in %post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CE3C-6326-F215-BE62-53353894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16970" cy="4170914"/>
          </a:xfrm>
        </p:spPr>
        <p:txBody>
          <a:bodyPr>
            <a:normAutofit/>
          </a:bodyPr>
          <a:lstStyle/>
          <a:p>
            <a:r>
              <a:rPr lang="en-US" b="1" dirty="0"/>
              <a:t>Level 1</a:t>
            </a:r>
          </a:p>
          <a:p>
            <a:pPr lvl="1"/>
            <a:r>
              <a:rPr lang="en-US" dirty="0"/>
              <a:t>Use common packages like those from </a:t>
            </a:r>
            <a:r>
              <a:rPr lang="en-US" dirty="0" err="1"/>
              <a:t>PyPi</a:t>
            </a:r>
            <a:r>
              <a:rPr lang="en-US" dirty="0"/>
              <a:t> or CRAN; build environments with </a:t>
            </a:r>
            <a:r>
              <a:rPr lang="en-US" dirty="0" err="1"/>
              <a:t>conda</a:t>
            </a:r>
            <a:r>
              <a:rPr lang="en-US" dirty="0"/>
              <a:t>. </a:t>
            </a:r>
            <a:r>
              <a:rPr lang="en-US" sz="1800" dirty="0">
                <a:sym typeface="Wingdings" pitchFamily="2" charset="2"/>
              </a:rPr>
              <a:t> Exercise 2.3</a:t>
            </a:r>
            <a:endParaRPr lang="en-US" sz="1800" dirty="0"/>
          </a:p>
          <a:p>
            <a:r>
              <a:rPr lang="en-US" b="1" dirty="0"/>
              <a:t>Level 2</a:t>
            </a:r>
          </a:p>
          <a:p>
            <a:pPr lvl="1"/>
            <a:r>
              <a:rPr lang="en-US" dirty="0"/>
              <a:t>Use the Linux built in package manager (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apt</a:t>
            </a:r>
            <a:r>
              <a:rPr lang="en-US" dirty="0"/>
              <a:t> for Debian/Ubuntu,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yum</a:t>
            </a:r>
            <a:r>
              <a:rPr lang="en-US" dirty="0"/>
              <a:t> or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dnf</a:t>
            </a:r>
            <a:r>
              <a:rPr lang="en-US" dirty="0"/>
              <a:t> for Red Hat family). </a:t>
            </a:r>
            <a:r>
              <a:rPr lang="en-US" sz="1800" dirty="0">
                <a:sym typeface="Wingdings" pitchFamily="2" charset="2"/>
              </a:rPr>
              <a:t> Exercise 2.4</a:t>
            </a:r>
            <a:endParaRPr lang="en-US" sz="1800" dirty="0"/>
          </a:p>
          <a:p>
            <a:r>
              <a:rPr lang="en-US" b="1" dirty="0"/>
              <a:t>Level 3</a:t>
            </a:r>
          </a:p>
          <a:p>
            <a:pPr lvl="1"/>
            <a:r>
              <a:rPr lang="en-US" dirty="0"/>
              <a:t>Run a series of installation commands that downloads or clones files, unzips files, runs an installation script or compiles code. Set environment variables as needed. </a:t>
            </a:r>
            <a:r>
              <a:rPr lang="en-US" sz="1800" dirty="0">
                <a:sym typeface="Wingdings" pitchFamily="2" charset="2"/>
              </a:rPr>
              <a:t> Exercise 2.5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6CDD-0166-16CF-E060-A421D6A7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A6E1-38B4-364E-0F94-26393D6E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42361-A108-0154-894A-B0F570D0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DBFF9-94DF-3CD6-184E-983E5927F530}"/>
              </a:ext>
            </a:extLst>
          </p:cNvPr>
          <p:cNvSpPr txBox="1"/>
          <p:nvPr/>
        </p:nvSpPr>
        <p:spPr>
          <a:xfrm>
            <a:off x="8894292" y="230188"/>
            <a:ext cx="310755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</a:t>
            </a:r>
            <a:r>
              <a:rPr lang="en-US" sz="2400" dirty="0">
                <a:solidFill>
                  <a:schemeClr val="tx1"/>
                </a:solidFill>
              </a:rPr>
              <a:t> a definition file</a:t>
            </a:r>
          </a:p>
        </p:txBody>
      </p:sp>
    </p:spTree>
    <p:extLst>
      <p:ext uri="{BB962C8B-B14F-4D97-AF65-F5344CB8AC3E}">
        <p14:creationId xmlns:p14="http://schemas.microsoft.com/office/powerpoint/2010/main" val="225009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F7F0B-5CAB-EB56-586A-1CB08458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side 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BBAB-1165-559D-09FF-7D286C1E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software program is a </a:t>
            </a:r>
            <a:r>
              <a:rPr lang="en-US" b="1" dirty="0"/>
              <a:t>FILE</a:t>
            </a:r>
            <a:r>
              <a:rPr lang="en-US" dirty="0"/>
              <a:t>. </a:t>
            </a:r>
          </a:p>
          <a:p>
            <a:r>
              <a:rPr lang="en-US" dirty="0"/>
              <a:t>Linux expects software files to be in certain default </a:t>
            </a:r>
            <a:r>
              <a:rPr lang="en-US" b="1" dirty="0"/>
              <a:t>PLACES</a:t>
            </a:r>
            <a:r>
              <a:rPr lang="en-US" dirty="0"/>
              <a:t>.</a:t>
            </a:r>
          </a:p>
          <a:p>
            <a:r>
              <a:rPr lang="en-US" b="1" dirty="0"/>
              <a:t>Level 1 + 2 installation</a:t>
            </a:r>
          </a:p>
          <a:p>
            <a:pPr lvl="1"/>
            <a:r>
              <a:rPr lang="en-US" dirty="0"/>
              <a:t>The package manager downloads the correct files and puts them in the right place. </a:t>
            </a:r>
          </a:p>
          <a:p>
            <a:r>
              <a:rPr lang="en-US" b="1" dirty="0"/>
              <a:t>Level 3 installation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YOU have to make sure the </a:t>
            </a:r>
            <a:r>
              <a:rPr lang="en-US" u="sng" dirty="0"/>
              <a:t>files are downloaded</a:t>
            </a:r>
            <a:r>
              <a:rPr lang="en-US" dirty="0"/>
              <a:t>, </a:t>
            </a:r>
            <a:r>
              <a:rPr lang="en-US" u="sng" dirty="0"/>
              <a:t>compatible</a:t>
            </a:r>
            <a:r>
              <a:rPr lang="en-US" dirty="0"/>
              <a:t> with your version of Linux/your hardware, and you have to know </a:t>
            </a:r>
            <a:r>
              <a:rPr lang="en-US" u="sng" dirty="0"/>
              <a:t>where they are</a:t>
            </a:r>
            <a:r>
              <a:rPr lang="en-US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BC4A-6F2A-F69C-FDDD-C94DC441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022C-1F0D-F7BF-21AD-E3A731B8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34FE1-6D13-0F2A-C9AC-537E7DEE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82B1E-D5F1-64FA-1CDB-05AB2F5DB6FB}"/>
              </a:ext>
            </a:extLst>
          </p:cNvPr>
          <p:cNvSpPr txBox="1"/>
          <p:nvPr/>
        </p:nvSpPr>
        <p:spPr>
          <a:xfrm>
            <a:off x="8894292" y="230188"/>
            <a:ext cx="310755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</a:t>
            </a:r>
            <a:r>
              <a:rPr lang="en-US" sz="2400" dirty="0">
                <a:solidFill>
                  <a:schemeClr val="tx1"/>
                </a:solidFill>
              </a:rPr>
              <a:t> a definition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C65C6-93E1-1B6D-7CD4-1A76AB67D412}"/>
              </a:ext>
            </a:extLst>
          </p:cNvPr>
          <p:cNvSpPr txBox="1"/>
          <p:nvPr/>
        </p:nvSpPr>
        <p:spPr>
          <a:xfrm>
            <a:off x="10091195" y="797073"/>
            <a:ext cx="19106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Side quest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1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A1C11-714E-2A50-E84F-B7C242A7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4387E68-7D84-2277-E23E-FDD7FEDD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81C13E-8D12-61DD-5737-A89F3C32E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BB46-ABD8-2AA4-0ED2-94B392CC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F34AA-165C-57BC-3ECB-C94C225B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6CE94-53AF-6B6D-8024-EE0CB234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8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B5580-16D8-6A97-4BA6-1F023AED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C800-5BBE-41CB-CB7B-95755B52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commands in %post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41878-AD52-4DF7-ED7B-CD16D82D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0119" cy="4170914"/>
          </a:xfrm>
        </p:spPr>
        <p:txBody>
          <a:bodyPr/>
          <a:lstStyle/>
          <a:p>
            <a:r>
              <a:rPr lang="en-US" b="1" dirty="0"/>
              <a:t>Level 1</a:t>
            </a:r>
          </a:p>
          <a:p>
            <a:pPr lvl="1"/>
            <a:r>
              <a:rPr lang="en-US" dirty="0"/>
              <a:t>Use common packages like those from </a:t>
            </a:r>
            <a:r>
              <a:rPr lang="en-US" dirty="0" err="1"/>
              <a:t>PyPi</a:t>
            </a:r>
            <a:r>
              <a:rPr lang="en-US" dirty="0"/>
              <a:t> or CRAN; build environments with </a:t>
            </a:r>
            <a:r>
              <a:rPr lang="en-US" dirty="0" err="1"/>
              <a:t>conda</a:t>
            </a:r>
            <a:r>
              <a:rPr lang="en-US" dirty="0"/>
              <a:t>. </a:t>
            </a:r>
            <a:r>
              <a:rPr lang="en-US" sz="1800" dirty="0">
                <a:sym typeface="Wingdings" pitchFamily="2" charset="2"/>
              </a:rPr>
              <a:t> Exercise 2.3</a:t>
            </a:r>
            <a:endParaRPr lang="en-US" sz="1800" dirty="0"/>
          </a:p>
          <a:p>
            <a:r>
              <a:rPr lang="en-US" b="1" dirty="0"/>
              <a:t>Level 2</a:t>
            </a:r>
          </a:p>
          <a:p>
            <a:pPr lvl="1"/>
            <a:r>
              <a:rPr lang="en-US" dirty="0"/>
              <a:t>Use the Linux built in package manager (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apt</a:t>
            </a:r>
            <a:r>
              <a:rPr lang="en-US" dirty="0"/>
              <a:t> for Debian/Ubuntu,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yum</a:t>
            </a:r>
            <a:r>
              <a:rPr lang="en-US" dirty="0"/>
              <a:t> or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dnf</a:t>
            </a:r>
            <a:r>
              <a:rPr lang="en-US" dirty="0"/>
              <a:t> for Red Hat family). </a:t>
            </a:r>
            <a:r>
              <a:rPr lang="en-US" sz="1800" dirty="0">
                <a:sym typeface="Wingdings" pitchFamily="2" charset="2"/>
              </a:rPr>
              <a:t> Exercise 2.4</a:t>
            </a:r>
            <a:endParaRPr lang="en-US" sz="1800" dirty="0"/>
          </a:p>
          <a:p>
            <a:r>
              <a:rPr lang="en-US" b="1" dirty="0"/>
              <a:t>Level 3</a:t>
            </a:r>
          </a:p>
          <a:p>
            <a:pPr lvl="1"/>
            <a:r>
              <a:rPr lang="en-US" dirty="0"/>
              <a:t>Run a series of installation commands that downloads or clones files, unzips files, runs an installation script or compiles code. Set environment variables as needed. </a:t>
            </a:r>
            <a:r>
              <a:rPr lang="en-US" sz="1800" dirty="0">
                <a:sym typeface="Wingdings" pitchFamily="2" charset="2"/>
              </a:rPr>
              <a:t> Exercise 2.5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D911-5D5E-5E8F-5A43-3173FE77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02405-288E-CB0D-515B-B6B91156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C36B9-7563-D56F-A40F-A08CA479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7E4B9-2AB8-1421-5898-11EDE003B6C3}"/>
              </a:ext>
            </a:extLst>
          </p:cNvPr>
          <p:cNvSpPr txBox="1"/>
          <p:nvPr/>
        </p:nvSpPr>
        <p:spPr>
          <a:xfrm>
            <a:off x="8894292" y="230188"/>
            <a:ext cx="310755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</a:t>
            </a:r>
            <a:r>
              <a:rPr lang="en-US" sz="2400" dirty="0">
                <a:solidFill>
                  <a:schemeClr val="tx1"/>
                </a:solidFill>
              </a:rPr>
              <a:t> a definition file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B59F1F3-0076-C5E7-BCAB-155304909898}"/>
              </a:ext>
            </a:extLst>
          </p:cNvPr>
          <p:cNvSpPr/>
          <p:nvPr/>
        </p:nvSpPr>
        <p:spPr>
          <a:xfrm>
            <a:off x="9622583" y="2050499"/>
            <a:ext cx="717630" cy="258432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D60C1-D212-1300-01D4-11A09D46513C}"/>
              </a:ext>
            </a:extLst>
          </p:cNvPr>
          <p:cNvSpPr txBox="1"/>
          <p:nvPr/>
        </p:nvSpPr>
        <p:spPr>
          <a:xfrm>
            <a:off x="10278319" y="2519897"/>
            <a:ext cx="170855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90% of software installs</a:t>
            </a:r>
          </a:p>
        </p:txBody>
      </p:sp>
    </p:spTree>
    <p:extLst>
      <p:ext uri="{BB962C8B-B14F-4D97-AF65-F5344CB8AC3E}">
        <p14:creationId xmlns:p14="http://schemas.microsoft.com/office/powerpoint/2010/main" val="2708682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What to install and where</a:t>
            </a:r>
            <a:endParaRPr dirty="0"/>
          </a:p>
        </p:txBody>
      </p:sp>
      <p:sp>
        <p:nvSpPr>
          <p:cNvPr id="341" name="Google Shape;341;p49"/>
          <p:cNvSpPr txBox="1">
            <a:spLocks noGrp="1"/>
          </p:cNvSpPr>
          <p:nvPr>
            <p:ph idx="1"/>
          </p:nvPr>
        </p:nvSpPr>
        <p:spPr>
          <a:xfrm>
            <a:off x="1516284" y="1825625"/>
            <a:ext cx="9837516" cy="41709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52396" indent="0">
              <a:buNone/>
            </a:pPr>
            <a:r>
              <a:rPr lang="en" dirty="0"/>
              <a:t>"Common" tools/libraries/packages are rarely included in "official" containers; be sure to add what you need/want</a:t>
            </a:r>
            <a:br>
              <a:rPr lang="en" dirty="0"/>
            </a:br>
            <a:endParaRPr dirty="0"/>
          </a:p>
          <a:p>
            <a:pPr marL="152396" indent="0">
              <a:buNone/>
            </a:pPr>
            <a:r>
              <a:rPr lang="en" dirty="0"/>
              <a:t>Dynamic items (scripts, input data) should not be included in the container</a:t>
            </a:r>
            <a:br>
              <a:rPr lang="en" dirty="0"/>
            </a:br>
            <a:endParaRPr dirty="0"/>
          </a:p>
          <a:p>
            <a:pPr marL="152396" indent="0">
              <a:buNone/>
            </a:pPr>
            <a:r>
              <a:rPr lang="en" dirty="0"/>
              <a:t>Recommend that user software is installed in the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/opt</a:t>
            </a:r>
            <a:r>
              <a:rPr lang="en" dirty="0"/>
              <a:t> folder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D259F-B424-A09B-9F0E-D9AE5015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F4976-4F0C-18AF-CAE3-442D2A91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FAAB1-B484-C1A0-EA16-224B2605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213EA-F4C7-77A0-8EC1-A01639C81CE1}"/>
              </a:ext>
            </a:extLst>
          </p:cNvPr>
          <p:cNvSpPr txBox="1"/>
          <p:nvPr/>
        </p:nvSpPr>
        <p:spPr>
          <a:xfrm>
            <a:off x="8894292" y="230188"/>
            <a:ext cx="310755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</a:t>
            </a:r>
            <a:r>
              <a:rPr lang="en-US" sz="2400" dirty="0">
                <a:solidFill>
                  <a:schemeClr val="tx1"/>
                </a:solidFill>
              </a:rPr>
              <a:t> a definition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8CB99-BF76-32C7-120D-846C5DC311F1}"/>
              </a:ext>
            </a:extLst>
          </p:cNvPr>
          <p:cNvSpPr txBox="1"/>
          <p:nvPr/>
        </p:nvSpPr>
        <p:spPr>
          <a:xfrm>
            <a:off x="1088021" y="345504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69C62-CF81-F632-F905-6807A86EF2CC}"/>
              </a:ext>
            </a:extLst>
          </p:cNvPr>
          <p:cNvSpPr txBox="1"/>
          <p:nvPr/>
        </p:nvSpPr>
        <p:spPr>
          <a:xfrm>
            <a:off x="1115897" y="472579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🗂️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35772-7763-F15A-7CBA-D869C00936C3}"/>
              </a:ext>
            </a:extLst>
          </p:cNvPr>
          <p:cNvSpPr txBox="1"/>
          <p:nvPr/>
        </p:nvSpPr>
        <p:spPr>
          <a:xfrm>
            <a:off x="1132199" y="218429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🧰</a:t>
            </a:r>
          </a:p>
        </p:txBody>
      </p:sp>
    </p:spTree>
    <p:extLst>
      <p:ext uri="{BB962C8B-B14F-4D97-AF65-F5344CB8AC3E}">
        <p14:creationId xmlns:p14="http://schemas.microsoft.com/office/powerpoint/2010/main" val="1444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4FA5D-7380-9693-05A5-9C0C5F62BE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-1" y="0"/>
            <a:ext cx="12280739" cy="6907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B4B9E-E7D8-6C77-2AA2-412745EB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+mj-lt"/>
                <a:ea typeface="+mj-ea"/>
              </a:rPr>
              <a:t>Imagine that we asked you to make a smoothie…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E09D3-063C-209D-A873-6CFFA370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71FC-3CEC-B144-967E-AA7A70603A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FC4D8-241C-6F66-1246-32CD2325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2025 - Software Portability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90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Build the container image</a:t>
            </a:r>
            <a:endParaRPr dirty="0"/>
          </a:p>
        </p:txBody>
      </p:sp>
      <p:sp>
        <p:nvSpPr>
          <p:cNvPr id="290" name="Google Shape;290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Build the container image file using the provided definition file</a:t>
            </a:r>
            <a:br>
              <a:rPr lang="en" dirty="0"/>
            </a:b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9900FF"/>
                </a:solidFill>
              </a:rPr>
              <a:t>	</a:t>
            </a:r>
            <a:r>
              <a:rPr lang="en" dirty="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apptainer build container.sif container.def</a:t>
            </a:r>
            <a:endParaRPr dirty="0"/>
          </a:p>
        </p:txBody>
      </p:sp>
      <p:cxnSp>
        <p:nvCxnSpPr>
          <p:cNvPr id="292" name="Google Shape;292;p43"/>
          <p:cNvCxnSpPr/>
          <p:nvPr/>
        </p:nvCxnSpPr>
        <p:spPr>
          <a:xfrm>
            <a:off x="6610617" y="3466509"/>
            <a:ext cx="0" cy="30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43"/>
          <p:cNvSpPr txBox="1"/>
          <p:nvPr/>
        </p:nvSpPr>
        <p:spPr>
          <a:xfrm>
            <a:off x="5480617" y="3624132"/>
            <a:ext cx="2260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r>
              <a:rPr lang="en" sz="2000" i="1" dirty="0">
                <a:solidFill>
                  <a:schemeClr val="dk1"/>
                </a:solidFill>
              </a:rPr>
              <a:t>desired filename</a:t>
            </a:r>
            <a:endParaRPr sz="2000" i="1" dirty="0">
              <a:solidFill>
                <a:schemeClr val="dk1"/>
              </a:solidFill>
            </a:endParaRPr>
          </a:p>
        </p:txBody>
      </p:sp>
      <p:cxnSp>
        <p:nvCxnSpPr>
          <p:cNvPr id="294" name="Google Shape;294;p43"/>
          <p:cNvCxnSpPr/>
          <p:nvPr/>
        </p:nvCxnSpPr>
        <p:spPr>
          <a:xfrm>
            <a:off x="9547208" y="3466509"/>
            <a:ext cx="0" cy="30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43"/>
          <p:cNvSpPr txBox="1"/>
          <p:nvPr/>
        </p:nvSpPr>
        <p:spPr>
          <a:xfrm>
            <a:off x="8417208" y="3624132"/>
            <a:ext cx="2260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r>
              <a:rPr lang="en" sz="2000" i="1" dirty="0">
                <a:solidFill>
                  <a:schemeClr val="dk1"/>
                </a:solidFill>
              </a:rPr>
              <a:t>definition file</a:t>
            </a:r>
            <a:endParaRPr sz="2000" i="1" dirty="0">
              <a:solidFill>
                <a:schemeClr val="dk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40F287-B39B-A06D-B9A6-B60757F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A3204-391A-11EB-5293-1AD9C2FB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54628-06A6-8B42-F531-9FE2A65B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FAD08-EE9F-7FC4-2223-7720FE4FBD4A}"/>
              </a:ext>
            </a:extLst>
          </p:cNvPr>
          <p:cNvSpPr txBox="1"/>
          <p:nvPr/>
        </p:nvSpPr>
        <p:spPr>
          <a:xfrm>
            <a:off x="8750462" y="230188"/>
            <a:ext cx="325138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Build</a:t>
            </a:r>
            <a:r>
              <a:rPr lang="en-US" sz="2400" dirty="0">
                <a:solidFill>
                  <a:schemeClr val="tx1"/>
                </a:solidFill>
              </a:rPr>
              <a:t> a container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 err="1"/>
              <a:t>Apptainer</a:t>
            </a:r>
            <a:r>
              <a:rPr lang="en" dirty="0"/>
              <a:t> build output</a:t>
            </a:r>
            <a:endParaRPr dirty="0"/>
          </a:p>
        </p:txBody>
      </p:sp>
      <p:sp>
        <p:nvSpPr>
          <p:cNvPr id="301" name="Google Shape;301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Output details what Apptainer is doing:</a:t>
            </a:r>
            <a:endParaRPr dirty="0"/>
          </a:p>
          <a:p>
            <a:pPr marL="609585" indent="-457189">
              <a:spcBef>
                <a:spcPts val="1600"/>
              </a:spcBef>
              <a:buAutoNum type="arabicPeriod"/>
            </a:pPr>
            <a:r>
              <a:rPr lang="en" dirty="0"/>
              <a:t>Download the base container image</a:t>
            </a:r>
            <a:endParaRPr dirty="0"/>
          </a:p>
          <a:p>
            <a:pPr marL="609585" indent="-457189">
              <a:buAutoNum type="arabicPeriod"/>
            </a:pPr>
            <a:r>
              <a:rPr lang="en" dirty="0"/>
              <a:t>Launch the base container image</a:t>
            </a:r>
            <a:endParaRPr dirty="0"/>
          </a:p>
          <a:p>
            <a:pPr marL="609585" indent="-457189">
              <a:buAutoNum type="arabicPeriod"/>
            </a:pPr>
            <a:r>
              <a:rPr lang="en" dirty="0"/>
              <a:t>Execute the commands from the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%post</a:t>
            </a:r>
            <a:r>
              <a:rPr lang="en" dirty="0"/>
              <a:t> section</a:t>
            </a:r>
            <a:endParaRPr dirty="0"/>
          </a:p>
          <a:p>
            <a:pPr marL="609585" indent="-457189">
              <a:buAutoNum type="arabicPeriod"/>
            </a:pPr>
            <a:r>
              <a:rPr lang="en" dirty="0"/>
              <a:t>Create the new container image file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When finished, should see a message like </a:t>
            </a:r>
            <a:endParaRPr dirty="0"/>
          </a:p>
          <a:p>
            <a:pPr marL="0" indent="609585">
              <a:spcBef>
                <a:spcPts val="1600"/>
              </a:spcBef>
              <a:buNone/>
            </a:pP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INFO: Build complete: container.sif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934AD-9614-9177-3D16-66A7D267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3F291-9C3C-C3C9-0F2C-BA0ACBC8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8C3C4-F388-20E7-BD76-9E0D73DE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1723A-702E-DA42-F561-FE960D503F30}"/>
              </a:ext>
            </a:extLst>
          </p:cNvPr>
          <p:cNvSpPr txBox="1"/>
          <p:nvPr/>
        </p:nvSpPr>
        <p:spPr>
          <a:xfrm>
            <a:off x="8750462" y="230188"/>
            <a:ext cx="325138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Build</a:t>
            </a:r>
            <a:r>
              <a:rPr lang="en-US" sz="2400" dirty="0">
                <a:solidFill>
                  <a:schemeClr val="tx1"/>
                </a:solidFill>
              </a:rPr>
              <a:t> a container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Test the </a:t>
            </a:r>
            <a:r>
              <a:rPr lang="en" dirty="0" err="1"/>
              <a:t>Apptainer</a:t>
            </a:r>
            <a:r>
              <a:rPr lang="en" dirty="0"/>
              <a:t> image</a:t>
            </a:r>
            <a:endParaRPr dirty="0"/>
          </a:p>
        </p:txBody>
      </p:sp>
      <p:sp>
        <p:nvSpPr>
          <p:cNvPr id="308" name="Google Shape;308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Test the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container.sif</a:t>
            </a:r>
            <a:r>
              <a:rPr lang="en" dirty="0"/>
              <a:t> container by launching it with</a:t>
            </a:r>
            <a:endParaRPr dirty="0"/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lang="en" dirty="0">
              <a:solidFill>
                <a:srgbClr val="9900FF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solidFill>
                  <a:srgbClr val="9900FF"/>
                </a:solidFill>
              </a:rPr>
              <a:t>	</a:t>
            </a:r>
            <a:r>
              <a:rPr lang="en" dirty="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apptainer shell -e container.sif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lang="en"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If you can get the "help" or "version" text for your desired program, should be good to go. 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8F0B6-ADA7-D59B-C140-75F29576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DB30A-9C21-E925-C6B2-9AB538B3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8E2AD-D645-E92A-7108-1FA85282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0857-6EE6-E629-AF0B-46CCDD824EFA}"/>
              </a:ext>
            </a:extLst>
          </p:cNvPr>
          <p:cNvSpPr txBox="1"/>
          <p:nvPr/>
        </p:nvSpPr>
        <p:spPr>
          <a:xfrm>
            <a:off x="8750462" y="230188"/>
            <a:ext cx="32513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Test</a:t>
            </a:r>
            <a:r>
              <a:rPr lang="en-US" sz="2400" dirty="0">
                <a:solidFill>
                  <a:schemeClr val="tx1"/>
                </a:solidFill>
              </a:rPr>
              <a:t> container image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B52BDB-7AB3-43B5-EDCF-6477C91C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365125"/>
            <a:ext cx="10515600" cy="1325563"/>
          </a:xfrm>
        </p:spPr>
        <p:txBody>
          <a:bodyPr/>
          <a:lstStyle/>
          <a:p>
            <a:r>
              <a:rPr lang="en-US" dirty="0"/>
              <a:t>Test the </a:t>
            </a:r>
            <a:r>
              <a:rPr lang="en-US" dirty="0" err="1"/>
              <a:t>Apptainer</a:t>
            </a:r>
            <a:r>
              <a:rPr lang="en-US" dirty="0"/>
              <a:t>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F1C53-D22E-6906-2A42-A4B228D3EAC8}"/>
              </a:ext>
            </a:extLst>
          </p:cNvPr>
          <p:cNvSpPr txBox="1"/>
          <p:nvPr/>
        </p:nvSpPr>
        <p:spPr>
          <a:xfrm>
            <a:off x="2272748" y="5225968"/>
            <a:ext cx="76465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" pitchFamily="2" charset="0"/>
              </a:rPr>
              <a:t>$ </a:t>
            </a:r>
            <a:r>
              <a:rPr lang="en-US" sz="2800" b="1" dirty="0" err="1">
                <a:solidFill>
                  <a:schemeClr val="bg1"/>
                </a:solidFill>
                <a:latin typeface="Courier" pitchFamily="2" charset="0"/>
              </a:rPr>
              <a:t>apptainer</a:t>
            </a:r>
            <a:r>
              <a:rPr lang="en-US" sz="2800" b="1" dirty="0">
                <a:solidFill>
                  <a:schemeClr val="bg1"/>
                </a:solidFill>
                <a:latin typeface="Courier" pitchFamily="2" charset="0"/>
              </a:rPr>
              <a:t> shell </a:t>
            </a:r>
            <a:r>
              <a:rPr lang="en-US" sz="2800" b="1" i="1" dirty="0" err="1">
                <a:solidFill>
                  <a:schemeClr val="bg1"/>
                </a:solidFill>
                <a:latin typeface="Courier" pitchFamily="2" charset="0"/>
              </a:rPr>
              <a:t>cowsay</a:t>
            </a:r>
            <a:r>
              <a:rPr lang="en-US" sz="2800" b="1" dirty="0" err="1">
                <a:solidFill>
                  <a:schemeClr val="bg1"/>
                </a:solidFill>
                <a:latin typeface="Courier" pitchFamily="2" charset="0"/>
              </a:rPr>
              <a:t>.sif</a:t>
            </a:r>
            <a:endParaRPr lang="en-US" sz="2800" b="1" dirty="0">
              <a:solidFill>
                <a:schemeClr val="bg1"/>
              </a:solidFill>
              <a:latin typeface="Courier" pitchFamily="2" charset="0"/>
            </a:endParaRPr>
          </a:p>
        </p:txBody>
      </p:sp>
      <p:pic>
        <p:nvPicPr>
          <p:cNvPr id="10" name="Picture 7" descr="noun_782805_cc.png">
            <a:extLst>
              <a:ext uri="{FF2B5EF4-FFF2-40B4-BE49-F238E27FC236}">
                <a16:creationId xmlns:a16="http://schemas.microsoft.com/office/drawing/2014/main" id="{F679CE4F-6B0E-7E03-EE5A-04567FF1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1262743" y="2744795"/>
            <a:ext cx="2336470" cy="16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9AD7F-8C46-41E3-D74E-73E4F1EB2D78}"/>
              </a:ext>
            </a:extLst>
          </p:cNvPr>
          <p:cNvSpPr txBox="1"/>
          <p:nvPr/>
        </p:nvSpPr>
        <p:spPr>
          <a:xfrm>
            <a:off x="1458981" y="3258308"/>
            <a:ext cx="19439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err="1"/>
              <a:t>cowsay</a:t>
            </a:r>
            <a:r>
              <a:rPr lang="en-US" sz="3200" b="1" dirty="0" err="1"/>
              <a:t>.sif</a:t>
            </a:r>
            <a:endParaRPr lang="en-US" sz="3200" b="1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5B3D445-525D-9D83-A9E2-290109358C42}"/>
              </a:ext>
            </a:extLst>
          </p:cNvPr>
          <p:cNvSpPr/>
          <p:nvPr/>
        </p:nvSpPr>
        <p:spPr>
          <a:xfrm>
            <a:off x="4253313" y="3030731"/>
            <a:ext cx="1722782" cy="117370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220A5-CF4D-5DD2-53EB-0C0EAAC76B3B}"/>
              </a:ext>
            </a:extLst>
          </p:cNvPr>
          <p:cNvSpPr txBox="1"/>
          <p:nvPr/>
        </p:nvSpPr>
        <p:spPr>
          <a:xfrm>
            <a:off x="6558179" y="1981034"/>
            <a:ext cx="4494134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2F2F2"/>
                </a:solidFill>
                <a:effectLst/>
                <a:latin typeface="Courier" pitchFamily="2" charset="0"/>
              </a:rPr>
              <a:t>Apptainer</a:t>
            </a:r>
            <a:r>
              <a:rPr lang="en-US" b="1" dirty="0">
                <a:solidFill>
                  <a:srgbClr val="F2F2F2"/>
                </a:solidFill>
                <a:effectLst/>
                <a:latin typeface="Courier" pitchFamily="2" charset="0"/>
              </a:rPr>
              <a:t>&gt; </a:t>
            </a:r>
            <a:r>
              <a:rPr lang="en-US" b="1" dirty="0" err="1">
                <a:solidFill>
                  <a:srgbClr val="F2F2F2"/>
                </a:solidFill>
                <a:effectLst/>
                <a:latin typeface="Courier" pitchFamily="2" charset="0"/>
              </a:rPr>
              <a:t>cowsay</a:t>
            </a:r>
            <a:r>
              <a:rPr lang="en-US" b="1" dirty="0">
                <a:solidFill>
                  <a:srgbClr val="F2F2F2"/>
                </a:solidFill>
                <a:effectLst/>
                <a:latin typeface="Courier" pitchFamily="2" charset="0"/>
              </a:rPr>
              <a:t> "hello"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 _____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| Hello | 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 =====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       \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        \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          ^__^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          (</a:t>
            </a:r>
            <a:r>
              <a:rPr lang="en-US" dirty="0" err="1">
                <a:solidFill>
                  <a:srgbClr val="F2F2F2"/>
                </a:solidFill>
                <a:effectLst/>
                <a:latin typeface="Courier" pitchFamily="2" charset="0"/>
              </a:rPr>
              <a:t>oo</a:t>
            </a:r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)\_______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          (__)\       )\/\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              ||----w |</a:t>
            </a:r>
          </a:p>
          <a:p>
            <a:r>
              <a:rPr lang="en-US" dirty="0">
                <a:solidFill>
                  <a:srgbClr val="F2F2F2"/>
                </a:solidFill>
                <a:effectLst/>
                <a:latin typeface="Courier" pitchFamily="2" charset="0"/>
              </a:rPr>
              <a:t>               ||     ||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5137-83FF-CDC5-7664-B22CE6A3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DB3C5-9157-6278-850D-A981C5DC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19819-8827-8B1F-0BC4-4BF600E7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D606E-2889-4D88-5A35-FF00E3851EE9}"/>
              </a:ext>
            </a:extLst>
          </p:cNvPr>
          <p:cNvSpPr txBox="1"/>
          <p:nvPr/>
        </p:nvSpPr>
        <p:spPr>
          <a:xfrm>
            <a:off x="8750462" y="230188"/>
            <a:ext cx="32513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Test</a:t>
            </a:r>
            <a:r>
              <a:rPr lang="en-US" sz="2400" dirty="0">
                <a:solidFill>
                  <a:schemeClr val="tx1"/>
                </a:solidFill>
              </a:rPr>
              <a:t> container image</a:t>
            </a:r>
          </a:p>
        </p:txBody>
      </p:sp>
    </p:spTree>
    <p:extLst>
      <p:ext uri="{BB962C8B-B14F-4D97-AF65-F5344CB8AC3E}">
        <p14:creationId xmlns:p14="http://schemas.microsoft.com/office/powerpoint/2010/main" val="4198781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Differences between local &amp; cluster use</a:t>
            </a:r>
            <a:endParaRPr dirty="0"/>
          </a:p>
        </p:txBody>
      </p:sp>
      <p:sp>
        <p:nvSpPr>
          <p:cNvPr id="355" name="Google Shape;355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" dirty="0"/>
              <a:t>With HTCondor, </a:t>
            </a:r>
          </a:p>
          <a:p>
            <a:pPr marL="0" indent="0">
              <a:buNone/>
            </a:pPr>
            <a:endParaRPr lang="en" dirty="0"/>
          </a:p>
          <a:p>
            <a:pPr marL="0" indent="0" algn="ctr">
              <a:buNone/>
            </a:pPr>
            <a:r>
              <a:rPr lang="en" dirty="0"/>
              <a:t>containers are always run </a:t>
            </a:r>
            <a:r>
              <a:rPr lang="en" b="1" i="1" dirty="0"/>
              <a:t>as the user</a:t>
            </a:r>
            <a:r>
              <a:rPr lang="en" dirty="0"/>
              <a:t> and </a:t>
            </a:r>
            <a:r>
              <a:rPr lang="en" b="1" i="1" dirty="0"/>
              <a:t>never as root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" dirty="0"/>
              <a:t>ut… </a:t>
            </a:r>
          </a:p>
          <a:p>
            <a:pPr marL="0" indent="0">
              <a:buNone/>
            </a:pPr>
            <a:endParaRPr lang="en" dirty="0"/>
          </a:p>
          <a:p>
            <a:pPr marL="0" indent="0" algn="ctr">
              <a:buNone/>
            </a:pPr>
            <a:r>
              <a:rPr lang="en" dirty="0"/>
              <a:t>official containers often assume you are running </a:t>
            </a:r>
            <a:r>
              <a:rPr lang="en" b="1" i="1" dirty="0"/>
              <a:t>as root</a:t>
            </a:r>
            <a:r>
              <a:rPr lang="en" dirty="0"/>
              <a:t>! 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When testing a container, </a:t>
            </a:r>
            <a:r>
              <a:rPr lang="en" b="1" i="1" dirty="0"/>
              <a:t>test as the user</a:t>
            </a:r>
            <a:r>
              <a:rPr lang="en" dirty="0"/>
              <a:t>. 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13991-5713-4F12-CE75-E21E7730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FD7C1-E31E-0EA5-44A5-674DEE69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9C68F-EEEE-1254-C0CB-8A467BB0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74C72-2A44-1509-2593-EB1CBA3889C6}"/>
              </a:ext>
            </a:extLst>
          </p:cNvPr>
          <p:cNvSpPr txBox="1"/>
          <p:nvPr/>
        </p:nvSpPr>
        <p:spPr>
          <a:xfrm>
            <a:off x="8750462" y="230188"/>
            <a:ext cx="32513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Test</a:t>
            </a:r>
            <a:r>
              <a:rPr lang="en-US" sz="2400" dirty="0">
                <a:solidFill>
                  <a:schemeClr val="tx1"/>
                </a:solidFill>
              </a:rPr>
              <a:t> container image</a:t>
            </a:r>
          </a:p>
        </p:txBody>
      </p:sp>
    </p:spTree>
    <p:extLst>
      <p:ext uri="{BB962C8B-B14F-4D97-AF65-F5344CB8AC3E}">
        <p14:creationId xmlns:p14="http://schemas.microsoft.com/office/powerpoint/2010/main" val="30122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923D-EEF9-1E32-AB7F-1760DB39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9C6552-1425-CAA4-B1F8-55620AEB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365125"/>
            <a:ext cx="10515600" cy="1325563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Apptainer</a:t>
            </a:r>
            <a:r>
              <a:rPr lang="en-US" dirty="0"/>
              <a:t> image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D8E88-1D3A-8125-0CD3-DD59564B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655DC-8609-C0D2-5D3D-F3D3E09D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53B42-9DB9-4BD6-E2EA-F83CCE27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8A2CB-D3D8-CB59-65EC-EFC3F4BF110F}"/>
              </a:ext>
            </a:extLst>
          </p:cNvPr>
          <p:cNvSpPr txBox="1"/>
          <p:nvPr/>
        </p:nvSpPr>
        <p:spPr>
          <a:xfrm>
            <a:off x="8750462" y="230188"/>
            <a:ext cx="325138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Use</a:t>
            </a:r>
            <a:r>
              <a:rPr lang="en-US" sz="2400" dirty="0">
                <a:solidFill>
                  <a:schemeClr val="tx1"/>
                </a:solidFill>
              </a:rPr>
              <a:t> container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D9423-4207-DD9F-F539-86DE5EB53DDE}"/>
              </a:ext>
            </a:extLst>
          </p:cNvPr>
          <p:cNvSpPr txBox="1"/>
          <p:nvPr/>
        </p:nvSpPr>
        <p:spPr>
          <a:xfrm>
            <a:off x="838200" y="2339471"/>
            <a:ext cx="8653041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16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container_image</a:t>
            </a:r>
            <a:r>
              <a:rPr lang="en-US" sz="216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160" dirty="0" err="1">
                <a:latin typeface="Consolas" panose="020B0609020204030204" pitchFamily="49" charset="0"/>
                <a:cs typeface="Consolas" panose="020B0609020204030204" pitchFamily="49" charset="0"/>
              </a:rPr>
              <a:t>cowsay.sif</a:t>
            </a:r>
            <a:endParaRPr lang="en-US" sz="216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216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160" i="1" dirty="0">
                <a:latin typeface="Consolas" panose="020B0609020204030204" pitchFamily="49" charset="0"/>
                <a:cs typeface="Consolas" panose="020B0609020204030204" pitchFamily="49" charset="0"/>
              </a:rPr>
              <a:t>...usual submit options...</a:t>
            </a:r>
          </a:p>
        </p:txBody>
      </p:sp>
      <p:pic>
        <p:nvPicPr>
          <p:cNvPr id="12" name="Picture 7" descr="noun_782805_cc.png">
            <a:extLst>
              <a:ext uri="{FF2B5EF4-FFF2-40B4-BE49-F238E27FC236}">
                <a16:creationId xmlns:a16="http://schemas.microsoft.com/office/drawing/2014/main" id="{AA5A5226-6C4D-D64A-D8D7-C36338C60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2026672" y="3913838"/>
            <a:ext cx="2336470" cy="16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B127DD-D477-C313-4F48-2E9BDFD58B4B}"/>
              </a:ext>
            </a:extLst>
          </p:cNvPr>
          <p:cNvSpPr txBox="1"/>
          <p:nvPr/>
        </p:nvSpPr>
        <p:spPr>
          <a:xfrm>
            <a:off x="2222910" y="4427351"/>
            <a:ext cx="19439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err="1"/>
              <a:t>cowsay</a:t>
            </a:r>
            <a:r>
              <a:rPr lang="en-US" sz="3200" b="1" dirty="0" err="1"/>
              <a:t>.sif</a:t>
            </a:r>
            <a:endParaRPr lang="en-US" sz="3200" b="1" dirty="0"/>
          </a:p>
        </p:txBody>
      </p:sp>
      <p:sp>
        <p:nvSpPr>
          <p:cNvPr id="15" name="Curved Up Arrow 14">
            <a:extLst>
              <a:ext uri="{FF2B5EF4-FFF2-40B4-BE49-F238E27FC236}">
                <a16:creationId xmlns:a16="http://schemas.microsoft.com/office/drawing/2014/main" id="{7642DDEC-C140-0BC9-0AC4-BFCCE7095BE5}"/>
              </a:ext>
            </a:extLst>
          </p:cNvPr>
          <p:cNvSpPr/>
          <p:nvPr/>
        </p:nvSpPr>
        <p:spPr>
          <a:xfrm rot="17534286">
            <a:off x="3856100" y="3487159"/>
            <a:ext cx="2824223" cy="1098288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9E0E-81DB-5B41-8AEF-603E350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cooking analogy…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DE5F40-32A5-B206-A077-8622A29E92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It is possible to use a backpacking approach (bring along files) instead of a portable kitchen (container).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B74E9-E822-4937-B5E8-7359D2ED9604}"/>
              </a:ext>
            </a:extLst>
          </p:cNvPr>
          <p:cNvSpPr txBox="1"/>
          <p:nvPr/>
        </p:nvSpPr>
        <p:spPr>
          <a:xfrm>
            <a:off x="3170319" y="5771355"/>
            <a:ext cx="290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Photo by </a:t>
            </a:r>
            <a:r>
              <a:rPr lang="en-US" sz="1200" dirty="0">
                <a:hlinkClick r:id="rId2"/>
              </a:rPr>
              <a:t>Derrick Mercer</a:t>
            </a:r>
            <a:r>
              <a:rPr lang="en-US" sz="1200" dirty="0"/>
              <a:t> on </a:t>
            </a:r>
            <a:r>
              <a:rPr lang="en-US" sz="1200" dirty="0">
                <a:hlinkClick r:id="rId3"/>
              </a:rPr>
              <a:t>Flickr</a:t>
            </a:r>
            <a:r>
              <a:rPr lang="en-US" sz="1200" dirty="0"/>
              <a:t>, CC-BY-SA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D363D67-F3D5-902F-7A76-C7361C2788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89000" y="2005806"/>
            <a:ext cx="5080000" cy="381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B3A2-C6AF-A1F7-7670-3DF5C9E1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0B6F8-4919-DA16-D488-3F6D4A95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568EA-4BB6-C83A-2D05-97D8CC31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</p:spTree>
    <p:extLst>
      <p:ext uri="{BB962C8B-B14F-4D97-AF65-F5344CB8AC3E}">
        <p14:creationId xmlns:p14="http://schemas.microsoft.com/office/powerpoint/2010/main" val="1474289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E7BB20-6A30-C044-8B08-5084C00A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Bring along software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F9C51-1A33-5048-9F27-A816E883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We always need a “compiled” file that is compatible with the version of Linux used by the execution point. </a:t>
            </a:r>
            <a:r>
              <a:rPr lang="en-US" dirty="0"/>
              <a:t>Some options: </a:t>
            </a:r>
          </a:p>
          <a:p>
            <a:r>
              <a:rPr lang="en-US" dirty="0"/>
              <a:t>Download pre-compiled software files</a:t>
            </a:r>
          </a:p>
          <a:p>
            <a:r>
              <a:rPr lang="en-US" dirty="0"/>
              <a:t>Compile software yourself</a:t>
            </a:r>
          </a:p>
          <a:p>
            <a:pPr lvl="1"/>
            <a:r>
              <a:rPr lang="en-US" dirty="0"/>
              <a:t>Generate a single binary file</a:t>
            </a:r>
          </a:p>
          <a:p>
            <a:pPr lvl="1"/>
            <a:r>
              <a:rPr lang="en-US" dirty="0"/>
              <a:t>Create an installation with multiple binary files contained in a single folder</a:t>
            </a:r>
          </a:p>
          <a:p>
            <a:r>
              <a:rPr lang="en-US" dirty="0"/>
              <a:t>If you think your use case may benefit from this approach (instead of a container) – talk to School staff.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94D89-A1C8-3D65-B8E0-E98759A6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7B61CE-ED63-091A-6690-0B7F402C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16696-1A44-FCEC-1FBA-6A1395D4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Software installation pep talk 🎉</a:t>
            </a:r>
            <a:endParaRPr dirty="0"/>
          </a:p>
        </p:txBody>
      </p:sp>
      <p:sp>
        <p:nvSpPr>
          <p:cNvPr id="348" name="Google Shape;348;p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/>
              <a:t>Software installation can be hard…and you can do it! </a:t>
            </a:r>
            <a:endParaRPr dirty="0"/>
          </a:p>
          <a:p>
            <a:pPr marL="609585" indent="-457189">
              <a:spcBef>
                <a:spcPts val="1600"/>
              </a:spcBef>
              <a:spcAft>
                <a:spcPts val="1800"/>
              </a:spcAft>
            </a:pPr>
            <a:r>
              <a:rPr lang="en" dirty="0"/>
              <a:t>Make sure to read the instructions for installing your software, especially the requirements</a:t>
            </a:r>
            <a:endParaRPr dirty="0"/>
          </a:p>
          <a:p>
            <a:pPr marL="609585" indent="-457189">
              <a:spcAft>
                <a:spcPts val="1800"/>
              </a:spcAft>
            </a:pPr>
            <a:r>
              <a:rPr lang="en" dirty="0"/>
              <a:t>The last error message you see may not be the same as the first error message that caused it..</a:t>
            </a:r>
          </a:p>
          <a:p>
            <a:pPr marL="609585" indent="-457189">
              <a:spcAft>
                <a:spcPts val="1800"/>
              </a:spcAft>
            </a:pPr>
            <a:r>
              <a:rPr lang="en" dirty="0"/>
              <a:t>Test, test, test!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8C22-12BE-957B-BD57-2F9317A1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27A95-30A7-CF91-38A3-170BC467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A68A4-9E25-4D15-8838-DB5EA8C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972714-419F-53D5-F232-51B3DF5E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Time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792A52-79CC-0370-3296-26708BBD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Go through the introductory exercises</a:t>
            </a:r>
          </a:p>
          <a:p>
            <a:pPr marL="514350" indent="-514350">
              <a:buAutoNum type="arabicPeriod"/>
            </a:pPr>
            <a:r>
              <a:rPr lang="en-US" dirty="0"/>
              <a:t>Then, choose an approach for *your* software and try to find or make a portable version for </a:t>
            </a:r>
            <a:r>
              <a:rPr lang="en-US" dirty="0" err="1"/>
              <a:t>OSPool</a:t>
            </a:r>
            <a:r>
              <a:rPr lang="en-US" dirty="0"/>
              <a:t> jobs. </a:t>
            </a:r>
          </a:p>
          <a:p>
            <a:pPr marL="514350" indent="-514350">
              <a:buAutoNum type="arabicPeriod"/>
            </a:pPr>
            <a:r>
              <a:rPr lang="en-US" dirty="0"/>
              <a:t>Ask for help!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Additional guides are at </a:t>
            </a:r>
            <a:r>
              <a:rPr lang="en-US" dirty="0">
                <a:hlinkClick r:id="rId2"/>
              </a:rPr>
              <a:t>portal.osg-htc.org/documentation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F16CA-3AF8-4A3A-313A-6AD9ADA8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8C60-BDA6-5909-9F10-42C00D23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FFF23-5873-4487-0375-280CA7D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CAC55C-9AA0-54C1-586D-FAC60C38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computing smoothie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ACDE0F-39C2-1D36-8AF4-C288F397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6625" cy="4170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need ingredients (fruit, yogurt, etc.) and equipment (a blender). </a:t>
            </a:r>
          </a:p>
          <a:p>
            <a:pPr marL="0" indent="0">
              <a:buNone/>
            </a:pPr>
            <a:r>
              <a:rPr lang="en-US" dirty="0"/>
              <a:t>In computing for research, we need ingredients (data/scripts) and equipment (software) to generate results.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16483-E079-837E-F3C2-2FFAACDA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4F7AC-DF68-AA1A-7BAE-AFB26C0D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E8D57-28CF-1481-AD40-00567007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71FC-3CEC-B144-967E-AA7A70603A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9E8D166-69B9-C74B-C02B-3606B0377209}"/>
              </a:ext>
            </a:extLst>
          </p:cNvPr>
          <p:cNvSpPr/>
          <p:nvPr/>
        </p:nvSpPr>
        <p:spPr>
          <a:xfrm>
            <a:off x="7912063" y="2691143"/>
            <a:ext cx="901373" cy="844952"/>
          </a:xfrm>
          <a:prstGeom prst="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84D7CC-7540-0836-DF70-DD9D82ACB1F4}"/>
              </a:ext>
            </a:extLst>
          </p:cNvPr>
          <p:cNvSpPr txBox="1"/>
          <p:nvPr/>
        </p:nvSpPr>
        <p:spPr>
          <a:xfrm>
            <a:off x="6162073" y="4738466"/>
            <a:ext cx="14903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Data, scripts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67DD67-2BAE-4A29-5CE1-3D6C3BE76CB9}"/>
              </a:ext>
            </a:extLst>
          </p:cNvPr>
          <p:cNvSpPr txBox="1"/>
          <p:nvPr/>
        </p:nvSpPr>
        <p:spPr>
          <a:xfrm>
            <a:off x="9295197" y="4738466"/>
            <a:ext cx="14903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EB7DE-E0D1-9A10-16BF-4DFFDD50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996" y="1880763"/>
            <a:ext cx="2895152" cy="2895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6CCF8-70BA-49F9-F30A-4450BE2BD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19" y="2336632"/>
            <a:ext cx="1092368" cy="1092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913D93-33B6-712A-E07F-F0E2A4586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58" y="3135171"/>
            <a:ext cx="1204654" cy="1204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98F604-5885-92B0-CB7E-991841CC3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214" y="1690688"/>
            <a:ext cx="1363706" cy="13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99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CBB7-8F2A-C84C-9499-73E98B4B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70B0-544E-EE4D-987C-539D423B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work is supported by </a:t>
            </a:r>
            <a:r>
              <a:rPr lang="en-US" dirty="0">
                <a:hlinkClick r:id="rId2"/>
              </a:rPr>
              <a:t>NSF</a:t>
            </a:r>
            <a:r>
              <a:rPr lang="en-US" dirty="0"/>
              <a:t> under Cooperative Agreement </a:t>
            </a:r>
            <a:r>
              <a:rPr lang="en-US" dirty="0">
                <a:hlinkClick r:id="rId3"/>
              </a:rPr>
              <a:t>OAC-2030508</a:t>
            </a:r>
            <a:r>
              <a:rPr lang="en-US" dirty="0"/>
              <a:t> as part of the </a:t>
            </a:r>
            <a:r>
              <a:rPr lang="en-US" dirty="0">
                <a:hlinkClick r:id="rId4"/>
              </a:rPr>
              <a:t>PATh Project</a:t>
            </a:r>
            <a:r>
              <a:rPr lang="en-US" dirty="0"/>
              <a:t>. Any opinions, findings, and conclusions or recommendations expressed in this material are those of the author(s) and do not necessarily reflect the views of the NSF.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D1AF6-ED2D-39DB-7F42-B168F396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111EA1-C5C2-C391-4A29-9EAB0B2A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E49A-11A4-E89E-48BD-DABEFF0B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58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7DE792-410F-5E9B-2635-B4648DD7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Container and Compiling Tips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4BAB94-74F9-CF1E-3EAE-4CE04A057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8B0D1-6E4D-A655-F8B9-C60C407D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71FC-3CEC-B144-967E-AA7A70603A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962B60-6B4C-7E74-FE3F-292072F5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986B3-7592-821D-0D0D-A08A6BF4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</p:spTree>
    <p:extLst>
      <p:ext uri="{BB962C8B-B14F-4D97-AF65-F5344CB8AC3E}">
        <p14:creationId xmlns:p14="http://schemas.microsoft.com/office/powerpoint/2010/main" val="200382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983640" y="876931"/>
            <a:ext cx="10224720" cy="848880"/>
          </a:xfrm>
          <a:prstGeom prst="rect">
            <a:avLst/>
          </a:prstGeom>
        </p:spPr>
        <p:txBody>
          <a:bodyPr spcFirstLastPara="1" vert="horz" wrap="square" lIns="109711" tIns="109711" rIns="109711" bIns="109711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/>
              <a:t>Best Practices in Using Containers on OSG</a:t>
            </a:r>
            <a:endParaRPr/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1"/>
          </p:nvPr>
        </p:nvSpPr>
        <p:spPr>
          <a:xfrm>
            <a:off x="983640" y="1862491"/>
            <a:ext cx="10224720" cy="3963240"/>
          </a:xfrm>
          <a:prstGeom prst="rect">
            <a:avLst/>
          </a:prstGeom>
        </p:spPr>
        <p:txBody>
          <a:bodyPr spcFirstLastPara="1" vert="horz" wrap="square" lIns="109711" tIns="109711" rIns="109711" bIns="109711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-457189">
              <a:buSzPts val="2400"/>
            </a:pPr>
            <a:r>
              <a:rPr lang="en" sz="2880" dirty="0"/>
              <a:t>Don’t use the </a:t>
            </a:r>
            <a:r>
              <a:rPr lang="en" sz="2880" b="1" dirty="0"/>
              <a:t>latest</a:t>
            </a:r>
            <a:r>
              <a:rPr lang="en" sz="2880" dirty="0"/>
              <a:t> tag in images</a:t>
            </a:r>
            <a:br>
              <a:rPr lang="en" sz="2880" dirty="0"/>
            </a:br>
            <a:endParaRPr sz="2880" dirty="0"/>
          </a:p>
          <a:p>
            <a:pPr indent="-457189">
              <a:buSzPts val="2400"/>
            </a:pPr>
            <a:r>
              <a:rPr lang="en" sz="2880" dirty="0"/>
              <a:t>Use </a:t>
            </a:r>
            <a:r>
              <a:rPr lang="en" sz="2880" b="1" dirty="0"/>
              <a:t>version number</a:t>
            </a:r>
            <a:r>
              <a:rPr lang="en" sz="2880" dirty="0"/>
              <a:t>/specific names in the images</a:t>
            </a:r>
            <a:br>
              <a:rPr lang="en" sz="2880" dirty="0"/>
            </a:br>
            <a:endParaRPr sz="2880" dirty="0"/>
          </a:p>
          <a:p>
            <a:pPr indent="-457189">
              <a:buSzPts val="2400"/>
            </a:pPr>
            <a:r>
              <a:rPr lang="en" sz="2880" dirty="0"/>
              <a:t>Test images with </a:t>
            </a:r>
            <a:r>
              <a:rPr lang="en" sz="2880" b="1" dirty="0" err="1"/>
              <a:t>apptainer</a:t>
            </a:r>
            <a:r>
              <a:rPr lang="en" sz="2880" b="1" dirty="0"/>
              <a:t> shell</a:t>
            </a:r>
            <a:br>
              <a:rPr lang="en" sz="2880" b="1" dirty="0"/>
            </a:br>
            <a:endParaRPr sz="2880" b="1" dirty="0"/>
          </a:p>
          <a:p>
            <a:pPr indent="-457189">
              <a:buSzPts val="2400"/>
            </a:pPr>
            <a:r>
              <a:rPr lang="en" sz="2880" b="1" dirty="0"/>
              <a:t>Unique </a:t>
            </a:r>
            <a:r>
              <a:rPr lang="en" sz="2880" dirty="0"/>
              <a:t>image name eliminates the risk of running a job using previous versions due to stashing.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1E198-850C-8806-E52C-0C9BC1607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</p:spPr>
        <p:txBody>
          <a:bodyPr spcFirstLastPara="1" vert="horz" wrap="square" lIns="109711" tIns="109711" rIns="109711" bIns="109711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Where to install software?</a:t>
            </a:r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415600" y="1688435"/>
            <a:ext cx="11360800" cy="4403600"/>
          </a:xfrm>
        </p:spPr>
        <p:txBody>
          <a:bodyPr spcFirstLastPara="1" vert="horz" wrap="square" lIns="109711" tIns="109711" rIns="109711" bIns="109711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Do not use $HOME, /root or /srv</a:t>
            </a:r>
          </a:p>
          <a:p>
            <a:pPr lvl="1"/>
            <a:r>
              <a:rPr lang="en-US"/>
              <a:t>Container will run as some user we do not know yet, so $HOME is not known and will be mounted over</a:t>
            </a:r>
          </a:p>
          <a:p>
            <a:pPr lvl="1"/>
            <a:r>
              <a:rPr lang="en-US"/>
              <a:t>/root is not available to unprivileged users</a:t>
            </a:r>
          </a:p>
          <a:p>
            <a:pPr lvl="1"/>
            <a:r>
              <a:rPr lang="en-US"/>
              <a:t>/srv is used a job cwd in many cases</a:t>
            </a:r>
            <a:br>
              <a:rPr lang="en-US"/>
            </a:br>
            <a:endParaRPr lang="en-US"/>
          </a:p>
          <a:p>
            <a:r>
              <a:rPr lang="en-US"/>
              <a:t>/opt or /usr/local are good choices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0DB39-4E8E-06B3-D4F8-BF361AD39D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300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Common issues</a:t>
            </a:r>
            <a:endParaRPr dirty="0"/>
          </a:p>
        </p:txBody>
      </p:sp>
      <p:sp>
        <p:nvSpPr>
          <p:cNvPr id="362" name="Google Shape;362;p5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10000"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b="1" dirty="0"/>
              <a:t>Building Docker on a Mac (with ARM)</a:t>
            </a:r>
            <a:br>
              <a:rPr lang="en" b="1" dirty="0"/>
            </a:br>
            <a:r>
              <a:rPr lang="en" dirty="0"/>
              <a:t>	→ Make sure to include option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--platform linux/amd64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b="1" dirty="0"/>
              <a:t>Custom command not found </a:t>
            </a:r>
            <a:br>
              <a:rPr lang="en" dirty="0"/>
            </a:br>
            <a:r>
              <a:rPr lang="en" dirty="0"/>
              <a:t>	→ Manually add install location to your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PATH</a:t>
            </a:r>
            <a:r>
              <a:rPr lang="en" dirty="0"/>
              <a:t> at start of execution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b="1" dirty="0"/>
              <a:t>Cannot create directory at </a:t>
            </a:r>
            <a:r>
              <a:rPr lang="en" b="1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/.cache</a:t>
            </a:r>
            <a:r>
              <a:rPr lang="en" b="1" dirty="0"/>
              <a:t> </a:t>
            </a:r>
            <a:br>
              <a:rPr lang="en" b="1" dirty="0"/>
            </a:br>
            <a:r>
              <a:rPr lang="en" dirty="0"/>
              <a:t>	→ Manually set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HOME</a:t>
            </a:r>
            <a:r>
              <a:rPr lang="en" dirty="0"/>
              <a:t> or other environment variables at start of 	execution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Cannot write file at </a:t>
            </a:r>
            <a:r>
              <a:rPr lang="en" b="1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/app/data</a:t>
            </a:r>
            <a:r>
              <a:rPr lang="en" b="1" dirty="0"/>
              <a:t>, etc.</a:t>
            </a:r>
            <a:br>
              <a:rPr lang="en" dirty="0"/>
            </a:br>
            <a:r>
              <a:rPr lang="en" dirty="0"/>
              <a:t>	→ Change program to use relative path for execution, not absolute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CABEC-DC76-63E4-9092-1E755CCD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34A50-EBBA-9C8A-3D86-784F0253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8BE06-127B-0EAB-3BCC-DF52E0CB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DE4A-012E-D68E-43A7-4B43406A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files in the command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91C5F0-6CEC-6645-8F0C-8172F0947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software location in the PATH variable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3CEFAD-1B28-7E0E-E052-F97954230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PATH variable is a list of folders on your computer. </a:t>
            </a:r>
          </a:p>
          <a:p>
            <a:r>
              <a:rPr lang="en-US" dirty="0"/>
              <a:t>When you type a command in the terminal, behind the scenes it checks each folder in the path for those files. </a:t>
            </a:r>
          </a:p>
          <a:p>
            <a:r>
              <a:rPr lang="en-US" dirty="0"/>
              <a:t>You can add folders to the PATH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C97DE8-5786-6C4B-C1FB-DB3333DA0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Give a relative/absolute path to the software location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993DB9-7E74-2697-9642-B6BBBB4000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 can also type *exactly* where the software files or your scripts are.</a:t>
            </a:r>
          </a:p>
          <a:p>
            <a:pPr lvl="1"/>
            <a:r>
              <a:rPr lang="en-US" b="1" dirty="0"/>
              <a:t>Relative</a:t>
            </a:r>
            <a:r>
              <a:rPr lang="en-US" dirty="0"/>
              <a:t>: starts with ./ or ../</a:t>
            </a:r>
          </a:p>
          <a:p>
            <a:pPr lvl="1"/>
            <a:r>
              <a:rPr lang="en-US" b="1" dirty="0"/>
              <a:t>Absolute</a:t>
            </a:r>
            <a:r>
              <a:rPr lang="en-US" dirty="0"/>
              <a:t>: starts with 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F9EEB-70FC-4D12-560C-C7ED2FD6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1DD6-7578-2ECB-8268-80D0A230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99FC-1758-D070-3364-C6AAD30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2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C970-130B-9443-AAE3-E8E4901D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how to build/use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3516-27AA-2711-BEF0-083E0AD8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OSG User Documentation: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2"/>
              </a:rPr>
              <a:t>https://portal.osg-htc.org/documentation/</a:t>
            </a:r>
            <a:endParaRPr lang="en-US" dirty="0"/>
          </a:p>
          <a:p>
            <a:endParaRPr lang="en-US" dirty="0"/>
          </a:p>
          <a:p>
            <a:r>
              <a:rPr lang="en-US" dirty="0"/>
              <a:t>Videos:</a:t>
            </a:r>
          </a:p>
          <a:p>
            <a:pPr lvl="1"/>
            <a:r>
              <a:rPr lang="en-US" dirty="0">
                <a:hlinkClick r:id="rId3"/>
              </a:rPr>
              <a:t>https://portal.osg-htc.org/documentation/support_and_training/training/materials/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https://www.youtube.com/watch?v=awSLTflAIJ8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D842-ECE1-EB02-05C4-8840280F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76613-0783-9EBF-8BF7-197679D4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B8CD-9F75-7CCC-E352-D066B2F8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4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3FE0-92E8-F331-E619-F74521BD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F31AD-E764-1EA5-D265-6DEC02A111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Specifically you need a kitchen that (a) has a blender (b) that you can find.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17E3E-0909-BDCE-83F5-7BD271D888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Just like you need your software files in a known location.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0DC50-6B62-9238-3EDB-3FF1F99C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676DB-4B08-B6BB-2608-3AF66808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36882-5899-7495-F08E-A5751CCA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51C4C-4968-0D89-F00B-C88C704F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" b="39555"/>
          <a:stretch>
            <a:fillRect/>
          </a:stretch>
        </p:blipFill>
        <p:spPr>
          <a:xfrm>
            <a:off x="3429000" y="3616657"/>
            <a:ext cx="4950589" cy="19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Working on your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like making food in your own kitchen</a:t>
            </a:r>
          </a:p>
          <a:p>
            <a:r>
              <a:rPr lang="en-US" dirty="0"/>
              <a:t>You know what is there.</a:t>
            </a:r>
          </a:p>
          <a:p>
            <a:pPr lvl="1"/>
            <a:r>
              <a:rPr lang="en-US" dirty="0"/>
              <a:t>All the software you need is already installed.</a:t>
            </a:r>
          </a:p>
          <a:p>
            <a:r>
              <a:rPr lang="en-US" dirty="0"/>
              <a:t>You have the right versions. </a:t>
            </a:r>
          </a:p>
          <a:p>
            <a:r>
              <a:rPr lang="en-US" dirty="0"/>
              <a:t>You know where everything is (mostly). </a:t>
            </a:r>
          </a:p>
          <a:p>
            <a:r>
              <a:rPr lang="en-US" dirty="0"/>
              <a:t>You have full control.</a:t>
            </a:r>
          </a:p>
          <a:p>
            <a:pPr lvl="1"/>
            <a:r>
              <a:rPr lang="en-US" dirty="0"/>
              <a:t>You can add new programs when and where you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2C6F3-058D-1ABC-D3DB-42DC7CD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557F-E533-0EA6-0957-1E97053E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38EAC-EC1F-2642-EAA1-FF82D637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map of the united states with points of location&#10;&#10;Description automatically generated">
            <a:extLst>
              <a:ext uri="{FF2B5EF4-FFF2-40B4-BE49-F238E27FC236}">
                <a16:creationId xmlns:a16="http://schemas.microsoft.com/office/drawing/2014/main" id="{C715D618-D742-ADF2-D231-88D5EFAC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038" r="996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EB39EB-F42D-2377-1959-B6C69EA7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rPr>
              <a:t>OSPool: Other People’s Computers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3148E-E767-E7E8-ECF8-9F240C43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D71FB-2010-1D10-ABD6-1DCB47D8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864E8-2CAB-B460-D367-73E364FC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Working on someone else’s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Like trying to cook in someone else’s kitchen. </a:t>
            </a:r>
          </a:p>
          <a:p>
            <a:r>
              <a:rPr lang="en-US" dirty="0"/>
              <a:t>What’s already there? </a:t>
            </a:r>
          </a:p>
          <a:p>
            <a:pPr lvl="1"/>
            <a:r>
              <a:rPr lang="en-US" dirty="0"/>
              <a:t>Is R installed? Or Python? What about the packages you need? </a:t>
            </a:r>
          </a:p>
          <a:p>
            <a:r>
              <a:rPr lang="en-US" dirty="0"/>
              <a:t>If the software you need is installed, do you know where it is or how to access it? </a:t>
            </a:r>
          </a:p>
          <a:p>
            <a:r>
              <a:rPr lang="en-US" dirty="0"/>
              <a:t>Is it the right version? </a:t>
            </a:r>
          </a:p>
          <a:p>
            <a:r>
              <a:rPr lang="en-US" dirty="0"/>
              <a:t>Are you allowed to change whatever you want?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A3EFA-60EC-D236-8B90-77ABD6A3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FF28D-FD88-B4D1-7B0A-EE7E6514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2DA180-CCE9-4A3A-8403-59F1EC95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Software portability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16079" cy="4170363"/>
          </a:xfrm>
        </p:spPr>
        <p:txBody>
          <a:bodyPr/>
          <a:lstStyle/>
          <a:p>
            <a:r>
              <a:rPr lang="en-US" dirty="0"/>
              <a:t>Imagine going camping or backpacking – what do you need to do to cook anywhere? </a:t>
            </a:r>
          </a:p>
          <a:p>
            <a:r>
              <a:rPr lang="en-US" dirty="0"/>
              <a:t>Similarly: what would it take to drop into any computer and be able to run your software there? </a:t>
            </a:r>
          </a:p>
          <a:p>
            <a:r>
              <a:rPr lang="en-US" dirty="0"/>
              <a:t>This is what it means to make software portable. </a:t>
            </a:r>
            <a:endParaRPr lang="en-US" altLang="ja-JP" dirty="0"/>
          </a:p>
        </p:txBody>
      </p:sp>
      <p:pic>
        <p:nvPicPr>
          <p:cNvPr id="12" name="Content Placeholder 11" descr="A camping stove in the woods&#10;&#10;Description automatically generated">
            <a:extLst>
              <a:ext uri="{FF2B5EF4-FFF2-40B4-BE49-F238E27FC236}">
                <a16:creationId xmlns:a16="http://schemas.microsoft.com/office/drawing/2014/main" id="{99CFC070-FC3D-0EAC-FC01-2E9896D86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0825"/>
          <a:stretch/>
        </p:blipFill>
        <p:spPr>
          <a:xfrm>
            <a:off x="6936314" y="1027906"/>
            <a:ext cx="3935451" cy="470439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9F81A6-8095-D74E-2130-320C91AFE7C6}"/>
              </a:ext>
            </a:extLst>
          </p:cNvPr>
          <p:cNvSpPr txBox="1"/>
          <p:nvPr/>
        </p:nvSpPr>
        <p:spPr>
          <a:xfrm>
            <a:off x="8249403" y="5534323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effectLst/>
            </a:endParaRPr>
          </a:p>
          <a:p>
            <a:r>
              <a:rPr lang="en-US" sz="1200" dirty="0"/>
              <a:t>Photo by </a:t>
            </a:r>
            <a:r>
              <a:rPr lang="en-US" sz="1200" dirty="0">
                <a:hlinkClick r:id="rId3"/>
              </a:rPr>
              <a:t>andrew welch</a:t>
            </a:r>
            <a:r>
              <a:rPr lang="en-US" sz="1200" dirty="0"/>
              <a:t> on </a:t>
            </a:r>
            <a:r>
              <a:rPr lang="en-US" sz="1200" dirty="0">
                <a:hlinkClick r:id="rId4"/>
              </a:rPr>
              <a:t>Unsplash</a:t>
            </a:r>
            <a:r>
              <a:rPr lang="en-US" sz="12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5D96C-7A56-2E1C-8942-69D36BEA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8A472-ABE0-48E1-7D8B-A59511A1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Software Portability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BC1CA-1D4B-D37A-F551-D0EDE5CA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7/14/2026</a:t>
            </a:r>
          </a:p>
        </p:txBody>
      </p:sp>
    </p:spTree>
    <p:extLst>
      <p:ext uri="{BB962C8B-B14F-4D97-AF65-F5344CB8AC3E}">
        <p14:creationId xmlns:p14="http://schemas.microsoft.com/office/powerpoint/2010/main" val="417158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er_School_2023_Fun" id="{174209FD-30E0-774E-BDCB-3786FA688966}" vid="{8AD57979-AD71-4E4F-94BF-EB0386DF49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User_School_2023</Template>
  <TotalTime>91652</TotalTime>
  <Words>2672</Words>
  <Application>Microsoft Macintosh PowerPoint</Application>
  <PresentationFormat>Widescreen</PresentationFormat>
  <Paragraphs>437</Paragraphs>
  <Slides>46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Consolas</vt:lpstr>
      <vt:lpstr>Courier</vt:lpstr>
      <vt:lpstr>Helvetica Neue</vt:lpstr>
      <vt:lpstr>Helvetica Neue Light</vt:lpstr>
      <vt:lpstr>Roboto Mono</vt:lpstr>
      <vt:lpstr>Times New Roman</vt:lpstr>
      <vt:lpstr>Wingdings</vt:lpstr>
      <vt:lpstr>Office Theme</vt:lpstr>
      <vt:lpstr>Software Portability for HTC</vt:lpstr>
      <vt:lpstr>Goals for this session</vt:lpstr>
      <vt:lpstr>Imagine that we asked you to make a smoothie…</vt:lpstr>
      <vt:lpstr>A computing smoothie</vt:lpstr>
      <vt:lpstr>Software requirements</vt:lpstr>
      <vt:lpstr>Working on your computer</vt:lpstr>
      <vt:lpstr>OSPool: Other People’s Computers</vt:lpstr>
      <vt:lpstr>Working on someone else’s computer</vt:lpstr>
      <vt:lpstr>Software portability</vt:lpstr>
      <vt:lpstr>Enter containers</vt:lpstr>
      <vt:lpstr>Why use containers?</vt:lpstr>
      <vt:lpstr>Using containers in jobs</vt:lpstr>
      <vt:lpstr>Using containers in jobs</vt:lpstr>
      <vt:lpstr>Containers</vt:lpstr>
      <vt:lpstr>Words for containers</vt:lpstr>
      <vt:lpstr>Technology for containers</vt:lpstr>
      <vt:lpstr>Technology for containers</vt:lpstr>
      <vt:lpstr>Demo</vt:lpstr>
      <vt:lpstr>Getting started with containers</vt:lpstr>
      <vt:lpstr>Find existing containers</vt:lpstr>
      <vt:lpstr>Effort estimates for building containers</vt:lpstr>
      <vt:lpstr>How it works</vt:lpstr>
      <vt:lpstr>Apptainer definition file</vt:lpstr>
      <vt:lpstr>Choosing a base container</vt:lpstr>
      <vt:lpstr>Installation commands in %post</vt:lpstr>
      <vt:lpstr>Brief side quest</vt:lpstr>
      <vt:lpstr>Demo</vt:lpstr>
      <vt:lpstr>Installation commands in %post</vt:lpstr>
      <vt:lpstr>What to install and where</vt:lpstr>
      <vt:lpstr>Build the container image</vt:lpstr>
      <vt:lpstr>Apptainer build output</vt:lpstr>
      <vt:lpstr>Test the Apptainer image</vt:lpstr>
      <vt:lpstr>Test the Apptainer image</vt:lpstr>
      <vt:lpstr>Differences between local &amp; cluster use</vt:lpstr>
      <vt:lpstr>Use the Apptainer image</vt:lpstr>
      <vt:lpstr>Back to our cooking analogy…</vt:lpstr>
      <vt:lpstr>Bring along software files</vt:lpstr>
      <vt:lpstr>Software installation pep talk 🎉</vt:lpstr>
      <vt:lpstr>Work Time</vt:lpstr>
      <vt:lpstr>Acknowledgements</vt:lpstr>
      <vt:lpstr>Appendix: Container and Compiling Tips</vt:lpstr>
      <vt:lpstr>Best Practices in Using Containers on OSG</vt:lpstr>
      <vt:lpstr>Where to install software?</vt:lpstr>
      <vt:lpstr>Common issues</vt:lpstr>
      <vt:lpstr>Finding files in the command line</vt:lpstr>
      <vt:lpstr>Learn how to build/use containers</vt:lpstr>
    </vt:vector>
  </TitlesOfParts>
  <Manager>OSG Resource Managers</Manager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788</cp:revision>
  <cp:lastPrinted>2007-02-13T22:42:37Z</cp:lastPrinted>
  <dcterms:created xsi:type="dcterms:W3CDTF">2010-07-18T15:11:48Z</dcterms:created>
  <dcterms:modified xsi:type="dcterms:W3CDTF">2026-07-14T12:41:48Z</dcterms:modified>
</cp:coreProperties>
</file>