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23" r:id="rId1"/>
  </p:sldMasterIdLst>
  <p:notesMasterIdLst>
    <p:notesMasterId r:id="rId54"/>
  </p:notesMasterIdLst>
  <p:handoutMasterIdLst>
    <p:handoutMasterId r:id="rId55"/>
  </p:handoutMasterIdLst>
  <p:sldIdLst>
    <p:sldId id="257" r:id="rId2"/>
    <p:sldId id="277" r:id="rId3"/>
    <p:sldId id="278" r:id="rId4"/>
    <p:sldId id="279" r:id="rId5"/>
    <p:sldId id="309" r:id="rId6"/>
    <p:sldId id="310" r:id="rId7"/>
    <p:sldId id="291" r:id="rId8"/>
    <p:sldId id="292" r:id="rId9"/>
    <p:sldId id="294" r:id="rId10"/>
    <p:sldId id="311" r:id="rId11"/>
    <p:sldId id="921" r:id="rId12"/>
    <p:sldId id="913" r:id="rId13"/>
    <p:sldId id="312" r:id="rId14"/>
    <p:sldId id="916" r:id="rId15"/>
    <p:sldId id="914" r:id="rId16"/>
    <p:sldId id="314" r:id="rId17"/>
    <p:sldId id="313" r:id="rId18"/>
    <p:sldId id="910" r:id="rId19"/>
    <p:sldId id="316" r:id="rId20"/>
    <p:sldId id="912" r:id="rId21"/>
    <p:sldId id="922" r:id="rId22"/>
    <p:sldId id="280" r:id="rId23"/>
    <p:sldId id="281" r:id="rId24"/>
    <p:sldId id="300" r:id="rId25"/>
    <p:sldId id="918" r:id="rId26"/>
    <p:sldId id="923" r:id="rId27"/>
    <p:sldId id="301" r:id="rId28"/>
    <p:sldId id="919" r:id="rId29"/>
    <p:sldId id="924" r:id="rId30"/>
    <p:sldId id="302" r:id="rId31"/>
    <p:sldId id="920" r:id="rId32"/>
    <p:sldId id="985" r:id="rId33"/>
    <p:sldId id="944" r:id="rId34"/>
    <p:sldId id="970" r:id="rId35"/>
    <p:sldId id="980" r:id="rId36"/>
    <p:sldId id="946" r:id="rId37"/>
    <p:sldId id="945" r:id="rId38"/>
    <p:sldId id="986" r:id="rId39"/>
    <p:sldId id="977" r:id="rId40"/>
    <p:sldId id="971" r:id="rId41"/>
    <p:sldId id="978" r:id="rId42"/>
    <p:sldId id="987" r:id="rId43"/>
    <p:sldId id="979" r:id="rId44"/>
    <p:sldId id="984" r:id="rId45"/>
    <p:sldId id="972" r:id="rId46"/>
    <p:sldId id="969" r:id="rId47"/>
    <p:sldId id="990" r:id="rId48"/>
    <p:sldId id="956" r:id="rId49"/>
    <p:sldId id="989" r:id="rId50"/>
    <p:sldId id="315" r:id="rId51"/>
    <p:sldId id="305" r:id="rId52"/>
    <p:sldId id="988" r:id="rId5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BEBEE-6A03-1C7F-481D-E7CF5567C5DA}" name="Ian Ross" initials="" userId="S::iaross@wisc.edu::ce839249-b0ee-4523-8fd1-a7586fbdfa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000"/>
    <a:srgbClr val="000000"/>
    <a:srgbClr val="000080"/>
    <a:srgbClr val="FBF376"/>
    <a:srgbClr val="FFFFFF"/>
    <a:srgbClr val="FBF271"/>
    <a:srgbClr val="E5C425"/>
    <a:srgbClr val="E3BF24"/>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43"/>
    <p:restoredTop sz="94617"/>
  </p:normalViewPr>
  <p:slideViewPr>
    <p:cSldViewPr snapToGrid="0">
      <p:cViewPr varScale="1">
        <p:scale>
          <a:sx n="88" d="100"/>
          <a:sy n="88" d="100"/>
        </p:scale>
        <p:origin x="216" y="102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85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charset="0"/>
                <a:ea typeface="+mn-ea"/>
                <a:cs typeface="+mn-cs"/>
              </a:defRPr>
            </a:lvl1pPr>
          </a:lstStyle>
          <a:p>
            <a:pPr>
              <a:defRPr/>
            </a:pPr>
            <a:endParaRPr lang="en-US"/>
          </a:p>
        </p:txBody>
      </p:sp>
      <p:sp>
        <p:nvSpPr>
          <p:cNvPr id="614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charset="0"/>
                <a:ea typeface="+mn-ea"/>
                <a:cs typeface="+mn-cs"/>
              </a:defRPr>
            </a:lvl1pPr>
          </a:lstStyle>
          <a:p>
            <a:pPr>
              <a:defRPr/>
            </a:pPr>
            <a:endParaRPr lang="en-US"/>
          </a:p>
        </p:txBody>
      </p:sp>
      <p:sp>
        <p:nvSpPr>
          <p:cNvPr id="614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charset="0"/>
                <a:ea typeface="+mn-ea"/>
                <a:cs typeface="+mn-cs"/>
              </a:defRPr>
            </a:lvl1pPr>
          </a:lstStyle>
          <a:p>
            <a:pPr>
              <a:defRPr/>
            </a:pPr>
            <a:endParaRPr lang="en-US"/>
          </a:p>
        </p:txBody>
      </p:sp>
      <p:sp>
        <p:nvSpPr>
          <p:cNvPr id="614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charset="0"/>
              </a:defRPr>
            </a:lvl1pPr>
          </a:lstStyle>
          <a:p>
            <a:pPr>
              <a:defRPr/>
            </a:pPr>
            <a:fld id="{5FF8DD3E-47F1-EF4D-91B0-7B1096A4E361}" type="slidenum">
              <a:rPr lang="en-US"/>
              <a:pPr>
                <a:defRPr/>
              </a:pPr>
              <a:t>‹#›</a:t>
            </a:fld>
            <a:endParaRPr lang="en-US"/>
          </a:p>
        </p:txBody>
      </p:sp>
    </p:spTree>
    <p:extLst>
      <p:ext uri="{BB962C8B-B14F-4D97-AF65-F5344CB8AC3E}">
        <p14:creationId xmlns:p14="http://schemas.microsoft.com/office/powerpoint/2010/main" val="109321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charset="0"/>
              </a:defRPr>
            </a:lvl1pPr>
          </a:lstStyle>
          <a:p>
            <a:pPr>
              <a:defRPr/>
            </a:pPr>
            <a:fld id="{3BA99071-B492-4840-B901-3072850777DA}" type="slidenum">
              <a:rPr lang="en-US"/>
              <a:pPr>
                <a:defRPr/>
              </a:pPr>
              <a:t>‹#›</a:t>
            </a:fld>
            <a:endParaRPr lang="en-US"/>
          </a:p>
        </p:txBody>
      </p:sp>
    </p:spTree>
    <p:extLst>
      <p:ext uri="{BB962C8B-B14F-4D97-AF65-F5344CB8AC3E}">
        <p14:creationId xmlns:p14="http://schemas.microsoft.com/office/powerpoint/2010/main" val="1883451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charset="0"/>
        <a:ea typeface="ＭＳ Ｐゴシック" charset="0"/>
        <a:cs typeface="Arial" charset="0"/>
      </a:defRPr>
    </a:lvl1pPr>
    <a:lvl2pPr marL="609585" algn="l" rtl="0" eaLnBrk="0" fontAlgn="base" hangingPunct="0">
      <a:spcBef>
        <a:spcPct val="30000"/>
      </a:spcBef>
      <a:spcAft>
        <a:spcPct val="0"/>
      </a:spcAft>
      <a:defRPr sz="1600" kern="1200">
        <a:solidFill>
          <a:schemeClr val="tx1"/>
        </a:solidFill>
        <a:latin typeface="Times New Roman" charset="0"/>
        <a:ea typeface="Arial" charset="0"/>
        <a:cs typeface="Arial" charset="0"/>
      </a:defRPr>
    </a:lvl2pPr>
    <a:lvl3pPr marL="1219170" algn="l" rtl="0" eaLnBrk="0" fontAlgn="base" hangingPunct="0">
      <a:spcBef>
        <a:spcPct val="30000"/>
      </a:spcBef>
      <a:spcAft>
        <a:spcPct val="0"/>
      </a:spcAft>
      <a:defRPr sz="1600" kern="1200">
        <a:solidFill>
          <a:schemeClr val="tx1"/>
        </a:solidFill>
        <a:latin typeface="Times New Roman" charset="0"/>
        <a:ea typeface="Arial" charset="0"/>
        <a:cs typeface="Arial" charset="0"/>
      </a:defRPr>
    </a:lvl3pPr>
    <a:lvl4pPr marL="1828754" algn="l" rtl="0" eaLnBrk="0" fontAlgn="base" hangingPunct="0">
      <a:spcBef>
        <a:spcPct val="30000"/>
      </a:spcBef>
      <a:spcAft>
        <a:spcPct val="0"/>
      </a:spcAft>
      <a:defRPr sz="1600" kern="1200">
        <a:solidFill>
          <a:schemeClr val="tx1"/>
        </a:solidFill>
        <a:latin typeface="Times New Roman" charset="0"/>
        <a:ea typeface="Arial" charset="0"/>
        <a:cs typeface="Arial" charset="0"/>
      </a:defRPr>
    </a:lvl4pPr>
    <a:lvl5pPr marL="2438339" algn="l" rtl="0" eaLnBrk="0" fontAlgn="base" hangingPunct="0">
      <a:spcBef>
        <a:spcPct val="30000"/>
      </a:spcBef>
      <a:spcAft>
        <a:spcPct val="0"/>
      </a:spcAft>
      <a:defRPr sz="1600" kern="1200">
        <a:solidFill>
          <a:schemeClr val="tx1"/>
        </a:solidFill>
        <a:latin typeface="Times New Roman" charset="0"/>
        <a:ea typeface="Arial" charset="0"/>
        <a:cs typeface="Arial" charset="0"/>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4C4DD-1C17-2E4F-AE14-499885F22BF0}" type="slidenum">
              <a:rPr lang="en-US" smtClean="0"/>
              <a:t>4</a:t>
            </a:fld>
            <a:endParaRPr lang="en-US"/>
          </a:p>
        </p:txBody>
      </p:sp>
      <p:sp>
        <p:nvSpPr>
          <p:cNvPr id="5" name="Date Placeholder 4">
            <a:extLst>
              <a:ext uri="{FF2B5EF4-FFF2-40B4-BE49-F238E27FC236}">
                <a16:creationId xmlns:a16="http://schemas.microsoft.com/office/drawing/2014/main" id="{C56F5D96-4FEC-26B6-B7C1-DFCFEA877280}"/>
              </a:ext>
            </a:extLst>
          </p:cNvPr>
          <p:cNvSpPr>
            <a:spLocks noGrp="1"/>
          </p:cNvSpPr>
          <p:nvPr>
            <p:ph type="dt" idx="1"/>
          </p:nvPr>
        </p:nvSpPr>
        <p:spPr/>
        <p:txBody>
          <a:bodyPr/>
          <a:lstStyle/>
          <a:p>
            <a:fld id="{8BA9A401-F3F8-204B-BE1C-5A6E98207349}" type="datetime1">
              <a:rPr lang="en-US" smtClean="0"/>
              <a:t>7/16/26</a:t>
            </a:fld>
            <a:endParaRPr lang="en-US"/>
          </a:p>
        </p:txBody>
      </p:sp>
    </p:spTree>
    <p:extLst>
      <p:ext uri="{BB962C8B-B14F-4D97-AF65-F5344CB8AC3E}">
        <p14:creationId xmlns:p14="http://schemas.microsoft.com/office/powerpoint/2010/main" val="3008503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A337A-C37E-4C0C-327C-7C3C01026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74765-BCA5-E27F-E651-8B30AEC2C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39F38-1083-3693-8BBF-2084B563BD6D}"/>
              </a:ext>
            </a:extLst>
          </p:cNvPr>
          <p:cNvSpPr>
            <a:spLocks noGrp="1"/>
          </p:cNvSpPr>
          <p:nvPr>
            <p:ph type="body" idx="1"/>
          </p:nvPr>
        </p:nvSpPr>
        <p:spPr/>
        <p:txBody>
          <a:bodyPr/>
          <a:lstStyle/>
          <a:p>
            <a:r>
              <a:rPr lang="en-US" dirty="0"/>
              <a:t>We want to take our researchers from the development and testing phase (on a single workstation) having the capability to distribute their work on systems, and even beyond that, improving their workflow to take advantage of the extra tools on our HTC systems that can speed up his workflow overall.</a:t>
            </a:r>
          </a:p>
        </p:txBody>
      </p:sp>
      <p:sp>
        <p:nvSpPr>
          <p:cNvPr id="4" name="Slide Number Placeholder 3">
            <a:extLst>
              <a:ext uri="{FF2B5EF4-FFF2-40B4-BE49-F238E27FC236}">
                <a16:creationId xmlns:a16="http://schemas.microsoft.com/office/drawing/2014/main" id="{A70BA64C-5732-B88E-ADCC-456E313187C1}"/>
              </a:ext>
            </a:extLst>
          </p:cNvPr>
          <p:cNvSpPr>
            <a:spLocks noGrp="1"/>
          </p:cNvSpPr>
          <p:nvPr>
            <p:ph type="sldNum" sz="quarter" idx="5"/>
          </p:nvPr>
        </p:nvSpPr>
        <p:spPr/>
        <p:txBody>
          <a:bodyPr/>
          <a:lstStyle/>
          <a:p>
            <a:fld id="{2EEB8362-62EF-4A4C-8F7D-DF4E967D13AF}" type="slidenum">
              <a:rPr lang="en-US" smtClean="0"/>
              <a:t>34</a:t>
            </a:fld>
            <a:endParaRPr lang="en-US"/>
          </a:p>
        </p:txBody>
      </p:sp>
    </p:spTree>
    <p:extLst>
      <p:ext uri="{BB962C8B-B14F-4D97-AF65-F5344CB8AC3E}">
        <p14:creationId xmlns:p14="http://schemas.microsoft.com/office/powerpoint/2010/main" val="3889656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AC52C-C723-F0E1-862D-814DA1EE3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0C747-C312-2519-E9DB-B3BC46168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780BD-8139-EDC3-3CD6-C1DFA2BD3FCC}"/>
              </a:ext>
            </a:extLst>
          </p:cNvPr>
          <p:cNvSpPr>
            <a:spLocks noGrp="1"/>
          </p:cNvSpPr>
          <p:nvPr>
            <p:ph type="body" idx="1"/>
          </p:nvPr>
        </p:nvSpPr>
        <p:spPr/>
        <p:txBody>
          <a:bodyPr/>
          <a:lstStyle/>
          <a:p>
            <a:r>
              <a:rPr lang="en-US" dirty="0"/>
              <a:t>First, our researcher wants to know what to consider as he’s developing his model. Here’s what I’d tell him:</a:t>
            </a:r>
          </a:p>
          <a:p>
            <a:endParaRPr lang="en-US" dirty="0"/>
          </a:p>
          <a:p>
            <a:r>
              <a:rPr lang="en-US" dirty="0"/>
              <a:t>During development the goal is to get a minimally viable workflow running on a local machine, while laying the foundation for distributed work that will accomplish your science.</a:t>
            </a:r>
          </a:p>
          <a:p>
            <a:endParaRPr lang="en-US" dirty="0"/>
          </a:p>
          <a:p>
            <a:r>
              <a:rPr lang="en-US" dirty="0"/>
              <a:t>A lot of researchers come to us with a limited background in distributed computing systems, so they’re not always thinking expansively – they’re thinking about having one machine manage everything. Here, we tell our researchers to shift their thinking a bit: Break down their task into the smallest chunk and let </a:t>
            </a:r>
            <a:r>
              <a:rPr lang="en-US" dirty="0" err="1"/>
              <a:t>HTCondor</a:t>
            </a:r>
            <a:r>
              <a:rPr lang="en-US" dirty="0"/>
              <a:t> handle managing the chunks.</a:t>
            </a:r>
          </a:p>
          <a:p>
            <a:endParaRPr lang="en-US" dirty="0"/>
          </a:p>
          <a:p>
            <a:r>
              <a:rPr lang="en-US" dirty="0"/>
              <a:t>Some key points here for researchers:</a:t>
            </a:r>
          </a:p>
          <a:p>
            <a:pPr marL="228600" indent="-228600">
              <a:buAutoNum type="arabicPeriod"/>
            </a:pPr>
            <a:r>
              <a:rPr lang="en-US" dirty="0"/>
              <a:t>Develop and test your workflow with a subset of your data, not your full workflow</a:t>
            </a:r>
          </a:p>
          <a:p>
            <a:pPr marL="228600" indent="-228600">
              <a:buAutoNum type="arabicPeriod"/>
            </a:pPr>
            <a:r>
              <a:rPr lang="en-US" dirty="0"/>
              <a:t>Ensure the data transfer “pipes” work – because our HTC systems don’t have a shared file system, we educate them on file transfer methods like using Pelican and the OSDF.</a:t>
            </a:r>
          </a:p>
          <a:p>
            <a:pPr marL="228600" indent="-228600">
              <a:buAutoNum type="arabicPeriod"/>
            </a:pPr>
            <a:r>
              <a:rPr lang="en-US" dirty="0"/>
              <a:t>Know your software and containerize it – this ensures that their model will work on all machines.</a:t>
            </a:r>
          </a:p>
          <a:p>
            <a:pPr marL="228600" indent="-228600">
              <a:buAutoNum type="arabicPeriod"/>
            </a:pPr>
            <a:r>
              <a:rPr lang="en-US" dirty="0"/>
              <a:t>Think about time, space, memory, and GPU needs</a:t>
            </a:r>
          </a:p>
        </p:txBody>
      </p:sp>
      <p:sp>
        <p:nvSpPr>
          <p:cNvPr id="4" name="Slide Number Placeholder 3">
            <a:extLst>
              <a:ext uri="{FF2B5EF4-FFF2-40B4-BE49-F238E27FC236}">
                <a16:creationId xmlns:a16="http://schemas.microsoft.com/office/drawing/2014/main" id="{65C2B7DB-D81B-102B-1009-3E5C0E79E516}"/>
              </a:ext>
            </a:extLst>
          </p:cNvPr>
          <p:cNvSpPr>
            <a:spLocks noGrp="1"/>
          </p:cNvSpPr>
          <p:nvPr>
            <p:ph type="sldNum" sz="quarter" idx="5"/>
          </p:nvPr>
        </p:nvSpPr>
        <p:spPr/>
        <p:txBody>
          <a:bodyPr/>
          <a:lstStyle/>
          <a:p>
            <a:fld id="{2EEB8362-62EF-4A4C-8F7D-DF4E967D13AF}" type="slidenum">
              <a:rPr lang="en-US" smtClean="0"/>
              <a:t>35</a:t>
            </a:fld>
            <a:endParaRPr lang="en-US"/>
          </a:p>
        </p:txBody>
      </p:sp>
    </p:spTree>
    <p:extLst>
      <p:ext uri="{BB962C8B-B14F-4D97-AF65-F5344CB8AC3E}">
        <p14:creationId xmlns:p14="http://schemas.microsoft.com/office/powerpoint/2010/main" val="111981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B8362-62EF-4A4C-8F7D-DF4E967D13AF}" type="slidenum">
              <a:rPr lang="en-US" smtClean="0"/>
              <a:t>36</a:t>
            </a:fld>
            <a:endParaRPr lang="en-US"/>
          </a:p>
        </p:txBody>
      </p:sp>
    </p:spTree>
    <p:extLst>
      <p:ext uri="{BB962C8B-B14F-4D97-AF65-F5344CB8AC3E}">
        <p14:creationId xmlns:p14="http://schemas.microsoft.com/office/powerpoint/2010/main" val="97909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96102-7EFD-A433-19E6-64A0946F1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E2452-417A-F4C7-EF52-6238A0A8D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22DD7-DDD0-325E-B8C7-E79C7C7917C8}"/>
              </a:ext>
            </a:extLst>
          </p:cNvPr>
          <p:cNvSpPr>
            <a:spLocks noGrp="1"/>
          </p:cNvSpPr>
          <p:nvPr>
            <p:ph type="body" idx="1"/>
          </p:nvPr>
        </p:nvSpPr>
        <p:spPr/>
        <p:txBody>
          <a:bodyPr/>
          <a:lstStyle/>
          <a:p>
            <a:r>
              <a:rPr lang="en-US" dirty="0"/>
              <a:t>We want to take our researchers from the development and testing phase (on a single workstation) having the capability to distribute their work on systems, and even beyond that, improving their workflow to take advantage of the extra tools on our HTC systems that can speed up his workflow overall.</a:t>
            </a:r>
          </a:p>
        </p:txBody>
      </p:sp>
      <p:sp>
        <p:nvSpPr>
          <p:cNvPr id="4" name="Slide Number Placeholder 3">
            <a:extLst>
              <a:ext uri="{FF2B5EF4-FFF2-40B4-BE49-F238E27FC236}">
                <a16:creationId xmlns:a16="http://schemas.microsoft.com/office/drawing/2014/main" id="{425F7741-1459-EE7D-8CAF-9433CE3113BF}"/>
              </a:ext>
            </a:extLst>
          </p:cNvPr>
          <p:cNvSpPr>
            <a:spLocks noGrp="1"/>
          </p:cNvSpPr>
          <p:nvPr>
            <p:ph type="sldNum" sz="quarter" idx="5"/>
          </p:nvPr>
        </p:nvSpPr>
        <p:spPr/>
        <p:txBody>
          <a:bodyPr/>
          <a:lstStyle/>
          <a:p>
            <a:fld id="{2EEB8362-62EF-4A4C-8F7D-DF4E967D13AF}" type="slidenum">
              <a:rPr lang="en-US" smtClean="0"/>
              <a:t>39</a:t>
            </a:fld>
            <a:endParaRPr lang="en-US"/>
          </a:p>
        </p:txBody>
      </p:sp>
    </p:spTree>
    <p:extLst>
      <p:ext uri="{BB962C8B-B14F-4D97-AF65-F5344CB8AC3E}">
        <p14:creationId xmlns:p14="http://schemas.microsoft.com/office/powerpoint/2010/main" val="411978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46025-E2C4-5499-B56B-CA6FE1B81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F5993-012A-13F3-C590-79121A0EC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CDAFD-1799-B586-8E8A-9983D420D047}"/>
              </a:ext>
            </a:extLst>
          </p:cNvPr>
          <p:cNvSpPr>
            <a:spLocks noGrp="1"/>
          </p:cNvSpPr>
          <p:nvPr>
            <p:ph type="body" idx="1"/>
          </p:nvPr>
        </p:nvSpPr>
        <p:spPr/>
        <p:txBody>
          <a:bodyPr/>
          <a:lstStyle/>
          <a:p>
            <a:r>
              <a:rPr lang="en-US" dirty="0"/>
              <a:t>We want to take our researchers from the development and testing phase (on a single workstation) having the capability to distribute their work on systems, and even beyond that, improving their workflow to take advantage of the extra tools on our HTC systems that can speed up his workflow overall.</a:t>
            </a:r>
          </a:p>
        </p:txBody>
      </p:sp>
      <p:sp>
        <p:nvSpPr>
          <p:cNvPr id="4" name="Slide Number Placeholder 3">
            <a:extLst>
              <a:ext uri="{FF2B5EF4-FFF2-40B4-BE49-F238E27FC236}">
                <a16:creationId xmlns:a16="http://schemas.microsoft.com/office/drawing/2014/main" id="{C7272A69-63AE-D7DC-2503-42726D670037}"/>
              </a:ext>
            </a:extLst>
          </p:cNvPr>
          <p:cNvSpPr>
            <a:spLocks noGrp="1"/>
          </p:cNvSpPr>
          <p:nvPr>
            <p:ph type="sldNum" sz="quarter" idx="5"/>
          </p:nvPr>
        </p:nvSpPr>
        <p:spPr/>
        <p:txBody>
          <a:bodyPr/>
          <a:lstStyle/>
          <a:p>
            <a:fld id="{2EEB8362-62EF-4A4C-8F7D-DF4E967D13AF}" type="slidenum">
              <a:rPr lang="en-US" smtClean="0"/>
              <a:t>40</a:t>
            </a:fld>
            <a:endParaRPr lang="en-US"/>
          </a:p>
        </p:txBody>
      </p:sp>
    </p:spTree>
    <p:extLst>
      <p:ext uri="{BB962C8B-B14F-4D97-AF65-F5344CB8AC3E}">
        <p14:creationId xmlns:p14="http://schemas.microsoft.com/office/powerpoint/2010/main" val="99092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415ad384e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g3415ad384e0_0_5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3415ad384e0_0_52:notes"/>
          <p:cNvSpPr txBox="1">
            <a:spLocks noGrp="1"/>
          </p:cNvSpPr>
          <p:nvPr>
            <p:ph type="sldNum" idx="12"/>
          </p:nvPr>
        </p:nvSpPr>
        <p:spPr>
          <a:xfrm>
            <a:off x="3886200" y="8686488"/>
            <a:ext cx="2971800" cy="457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Times New Roman"/>
              <a:buNone/>
            </a:pPr>
            <a:fld id="{00000000-1234-1234-1234-123412341234}" type="slidenum">
              <a:rPr lang="en"/>
              <a:t>42</a:t>
            </a:fld>
            <a:endParaRPr/>
          </a:p>
        </p:txBody>
      </p:sp>
    </p:spTree>
    <p:extLst>
      <p:ext uri="{BB962C8B-B14F-4D97-AF65-F5344CB8AC3E}">
        <p14:creationId xmlns:p14="http://schemas.microsoft.com/office/powerpoint/2010/main" val="29756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5D52B-2869-0754-8AB6-C1DAF5CBB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DB853-A6E5-2FE3-B241-FF61A36C3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EB5F1-25F4-8057-E91E-E18B95F93F8A}"/>
              </a:ext>
            </a:extLst>
          </p:cNvPr>
          <p:cNvSpPr>
            <a:spLocks noGrp="1"/>
          </p:cNvSpPr>
          <p:nvPr>
            <p:ph type="body" idx="1"/>
          </p:nvPr>
        </p:nvSpPr>
        <p:spPr/>
        <p:txBody>
          <a:bodyPr/>
          <a:lstStyle/>
          <a:p>
            <a:r>
              <a:rPr lang="en-US" dirty="0"/>
              <a:t>We want to take our researchers from the development and testing phase (on a single workstation) having the capability to distribute their work on systems, and even beyond that, improving their workflow to take advantage of the extra tools on our HTC systems that can speed up his workflow overall.</a:t>
            </a:r>
          </a:p>
        </p:txBody>
      </p:sp>
      <p:sp>
        <p:nvSpPr>
          <p:cNvPr id="4" name="Slide Number Placeholder 3">
            <a:extLst>
              <a:ext uri="{FF2B5EF4-FFF2-40B4-BE49-F238E27FC236}">
                <a16:creationId xmlns:a16="http://schemas.microsoft.com/office/drawing/2014/main" id="{5C477AB8-E990-1962-1E10-120F6270D313}"/>
              </a:ext>
            </a:extLst>
          </p:cNvPr>
          <p:cNvSpPr>
            <a:spLocks noGrp="1"/>
          </p:cNvSpPr>
          <p:nvPr>
            <p:ph type="sldNum" sz="quarter" idx="5"/>
          </p:nvPr>
        </p:nvSpPr>
        <p:spPr/>
        <p:txBody>
          <a:bodyPr/>
          <a:lstStyle/>
          <a:p>
            <a:fld id="{2EEB8362-62EF-4A4C-8F7D-DF4E967D13AF}" type="slidenum">
              <a:rPr lang="en-US" smtClean="0"/>
              <a:t>44</a:t>
            </a:fld>
            <a:endParaRPr lang="en-US"/>
          </a:p>
        </p:txBody>
      </p:sp>
    </p:spTree>
    <p:extLst>
      <p:ext uri="{BB962C8B-B14F-4D97-AF65-F5344CB8AC3E}">
        <p14:creationId xmlns:p14="http://schemas.microsoft.com/office/powerpoint/2010/main" val="787064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FB5D6-080F-C6A6-BC0A-9C13CE24F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F3FD1-6C5A-C1B6-F6C1-443C8751C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B65E6-6DBD-FB13-528F-779C9DA6A8D4}"/>
              </a:ext>
            </a:extLst>
          </p:cNvPr>
          <p:cNvSpPr>
            <a:spLocks noGrp="1"/>
          </p:cNvSpPr>
          <p:nvPr>
            <p:ph type="body" idx="1"/>
          </p:nvPr>
        </p:nvSpPr>
        <p:spPr/>
        <p:txBody>
          <a:bodyPr/>
          <a:lstStyle/>
          <a:p>
            <a:r>
              <a:rPr lang="en-US" dirty="0"/>
              <a:t>We want to take our researchers from the development and testing phase (on a single workstation) having the capability to distribute their work on systems, and even beyond that, improving their workflow to take advantage of the extra tools on our HTC systems that can speed up his workflow overall.</a:t>
            </a:r>
          </a:p>
        </p:txBody>
      </p:sp>
      <p:sp>
        <p:nvSpPr>
          <p:cNvPr id="4" name="Slide Number Placeholder 3">
            <a:extLst>
              <a:ext uri="{FF2B5EF4-FFF2-40B4-BE49-F238E27FC236}">
                <a16:creationId xmlns:a16="http://schemas.microsoft.com/office/drawing/2014/main" id="{6EC8CB96-9900-8FE9-5877-C19CB26F0CAE}"/>
              </a:ext>
            </a:extLst>
          </p:cNvPr>
          <p:cNvSpPr>
            <a:spLocks noGrp="1"/>
          </p:cNvSpPr>
          <p:nvPr>
            <p:ph type="sldNum" sz="quarter" idx="5"/>
          </p:nvPr>
        </p:nvSpPr>
        <p:spPr/>
        <p:txBody>
          <a:bodyPr/>
          <a:lstStyle/>
          <a:p>
            <a:fld id="{2EEB8362-62EF-4A4C-8F7D-DF4E967D13AF}" type="slidenum">
              <a:rPr lang="en-US" smtClean="0"/>
              <a:t>45</a:t>
            </a:fld>
            <a:endParaRPr lang="en-US"/>
          </a:p>
        </p:txBody>
      </p:sp>
    </p:spTree>
    <p:extLst>
      <p:ext uri="{BB962C8B-B14F-4D97-AF65-F5344CB8AC3E}">
        <p14:creationId xmlns:p14="http://schemas.microsoft.com/office/powerpoint/2010/main" val="894102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4C4DD-1C17-2E4F-AE14-499885F22BF0}" type="slidenum">
              <a:rPr lang="en-US" smtClean="0"/>
              <a:t>5</a:t>
            </a:fld>
            <a:endParaRPr lang="en-US"/>
          </a:p>
        </p:txBody>
      </p:sp>
      <p:sp>
        <p:nvSpPr>
          <p:cNvPr id="5" name="Date Placeholder 4">
            <a:extLst>
              <a:ext uri="{FF2B5EF4-FFF2-40B4-BE49-F238E27FC236}">
                <a16:creationId xmlns:a16="http://schemas.microsoft.com/office/drawing/2014/main" id="{219F7EB3-FC8A-41C8-7B25-900E13F99ECC}"/>
              </a:ext>
            </a:extLst>
          </p:cNvPr>
          <p:cNvSpPr>
            <a:spLocks noGrp="1"/>
          </p:cNvSpPr>
          <p:nvPr>
            <p:ph type="dt" idx="1"/>
          </p:nvPr>
        </p:nvSpPr>
        <p:spPr/>
        <p:txBody>
          <a:bodyPr/>
          <a:lstStyle/>
          <a:p>
            <a:fld id="{D09BAACB-9553-B543-920E-0FC549674E6D}" type="datetime1">
              <a:rPr lang="en-US" smtClean="0"/>
              <a:t>7/16/26</a:t>
            </a:fld>
            <a:endParaRPr lang="en-US"/>
          </a:p>
        </p:txBody>
      </p:sp>
    </p:spTree>
    <p:extLst>
      <p:ext uri="{BB962C8B-B14F-4D97-AF65-F5344CB8AC3E}">
        <p14:creationId xmlns:p14="http://schemas.microsoft.com/office/powerpoint/2010/main" val="168930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4C4DD-1C17-2E4F-AE14-499885F22BF0}" type="slidenum">
              <a:rPr lang="en-US" smtClean="0"/>
              <a:t>6</a:t>
            </a:fld>
            <a:endParaRPr lang="en-US"/>
          </a:p>
        </p:txBody>
      </p:sp>
      <p:sp>
        <p:nvSpPr>
          <p:cNvPr id="5" name="Date Placeholder 4">
            <a:extLst>
              <a:ext uri="{FF2B5EF4-FFF2-40B4-BE49-F238E27FC236}">
                <a16:creationId xmlns:a16="http://schemas.microsoft.com/office/drawing/2014/main" id="{219F7EB3-FC8A-41C8-7B25-900E13F99ECC}"/>
              </a:ext>
            </a:extLst>
          </p:cNvPr>
          <p:cNvSpPr>
            <a:spLocks noGrp="1"/>
          </p:cNvSpPr>
          <p:nvPr>
            <p:ph type="dt" idx="1"/>
          </p:nvPr>
        </p:nvSpPr>
        <p:spPr/>
        <p:txBody>
          <a:bodyPr/>
          <a:lstStyle/>
          <a:p>
            <a:fld id="{5259CCFD-B857-1A46-B4B6-6A963CA5C74F}" type="datetime1">
              <a:rPr lang="en-US" smtClean="0"/>
              <a:t>7/16/26</a:t>
            </a:fld>
            <a:endParaRPr lang="en-US"/>
          </a:p>
        </p:txBody>
      </p:sp>
    </p:spTree>
    <p:extLst>
      <p:ext uri="{BB962C8B-B14F-4D97-AF65-F5344CB8AC3E}">
        <p14:creationId xmlns:p14="http://schemas.microsoft.com/office/powerpoint/2010/main" val="273968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4C4DD-1C17-2E4F-AE14-499885F22BF0}" type="slidenum">
              <a:rPr lang="en-US" smtClean="0"/>
              <a:t>7</a:t>
            </a:fld>
            <a:endParaRPr lang="en-US"/>
          </a:p>
        </p:txBody>
      </p:sp>
      <p:sp>
        <p:nvSpPr>
          <p:cNvPr id="5" name="Date Placeholder 4">
            <a:extLst>
              <a:ext uri="{FF2B5EF4-FFF2-40B4-BE49-F238E27FC236}">
                <a16:creationId xmlns:a16="http://schemas.microsoft.com/office/drawing/2014/main" id="{3FBDB941-C80D-FF95-8DF0-068B402B856A}"/>
              </a:ext>
            </a:extLst>
          </p:cNvPr>
          <p:cNvSpPr>
            <a:spLocks noGrp="1"/>
          </p:cNvSpPr>
          <p:nvPr>
            <p:ph type="dt" idx="1"/>
          </p:nvPr>
        </p:nvSpPr>
        <p:spPr/>
        <p:txBody>
          <a:bodyPr/>
          <a:lstStyle/>
          <a:p>
            <a:fld id="{5A85A829-C568-8446-B51A-68227C138FF3}" type="datetime1">
              <a:rPr lang="en-US" smtClean="0"/>
              <a:t>7/16/26</a:t>
            </a:fld>
            <a:endParaRPr lang="en-US"/>
          </a:p>
        </p:txBody>
      </p:sp>
    </p:spTree>
    <p:extLst>
      <p:ext uri="{BB962C8B-B14F-4D97-AF65-F5344CB8AC3E}">
        <p14:creationId xmlns:p14="http://schemas.microsoft.com/office/powerpoint/2010/main" val="86204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4C4DD-1C17-2E4F-AE14-499885F22BF0}" type="slidenum">
              <a:rPr lang="en-US" smtClean="0"/>
              <a:t>8</a:t>
            </a:fld>
            <a:endParaRPr lang="en-US"/>
          </a:p>
        </p:txBody>
      </p:sp>
      <p:sp>
        <p:nvSpPr>
          <p:cNvPr id="5" name="Date Placeholder 4">
            <a:extLst>
              <a:ext uri="{FF2B5EF4-FFF2-40B4-BE49-F238E27FC236}">
                <a16:creationId xmlns:a16="http://schemas.microsoft.com/office/drawing/2014/main" id="{2CA4AE4C-048D-10D4-1787-5C27CADF5EEB}"/>
              </a:ext>
            </a:extLst>
          </p:cNvPr>
          <p:cNvSpPr>
            <a:spLocks noGrp="1"/>
          </p:cNvSpPr>
          <p:nvPr>
            <p:ph type="dt" idx="1"/>
          </p:nvPr>
        </p:nvSpPr>
        <p:spPr/>
        <p:txBody>
          <a:bodyPr/>
          <a:lstStyle/>
          <a:p>
            <a:fld id="{48F18149-907E-554D-8182-B0F3F83E43BD}" type="datetime1">
              <a:rPr lang="en-US" smtClean="0"/>
              <a:t>7/16/26</a:t>
            </a:fld>
            <a:endParaRPr lang="en-US"/>
          </a:p>
        </p:txBody>
      </p:sp>
    </p:spTree>
    <p:extLst>
      <p:ext uri="{BB962C8B-B14F-4D97-AF65-F5344CB8AC3E}">
        <p14:creationId xmlns:p14="http://schemas.microsoft.com/office/powerpoint/2010/main" val="239146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4C4DD-1C17-2E4F-AE14-499885F22BF0}" type="slidenum">
              <a:rPr lang="en-US" smtClean="0"/>
              <a:t>9</a:t>
            </a:fld>
            <a:endParaRPr lang="en-US"/>
          </a:p>
        </p:txBody>
      </p:sp>
      <p:sp>
        <p:nvSpPr>
          <p:cNvPr id="5" name="Date Placeholder 4">
            <a:extLst>
              <a:ext uri="{FF2B5EF4-FFF2-40B4-BE49-F238E27FC236}">
                <a16:creationId xmlns:a16="http://schemas.microsoft.com/office/drawing/2014/main" id="{35B1A3D9-EB6D-6042-F17D-83E10E6ED891}"/>
              </a:ext>
            </a:extLst>
          </p:cNvPr>
          <p:cNvSpPr>
            <a:spLocks noGrp="1"/>
          </p:cNvSpPr>
          <p:nvPr>
            <p:ph type="dt" idx="1"/>
          </p:nvPr>
        </p:nvSpPr>
        <p:spPr/>
        <p:txBody>
          <a:bodyPr/>
          <a:lstStyle/>
          <a:p>
            <a:fld id="{26223FD7-97E5-E948-B65A-29553278848E}" type="datetime1">
              <a:rPr lang="en-US" smtClean="0"/>
              <a:t>7/16/26</a:t>
            </a:fld>
            <a:endParaRPr lang="en-US"/>
          </a:p>
        </p:txBody>
      </p:sp>
    </p:spTree>
    <p:extLst>
      <p:ext uri="{BB962C8B-B14F-4D97-AF65-F5344CB8AC3E}">
        <p14:creationId xmlns:p14="http://schemas.microsoft.com/office/powerpoint/2010/main" val="77914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320D9C-73B2-F145-BB05-EE3BDC0A0C2C}" type="slidenum">
              <a:rPr lang="en-US" smtClean="0"/>
              <a:t>15</a:t>
            </a:fld>
            <a:endParaRPr lang="en-US"/>
          </a:p>
        </p:txBody>
      </p:sp>
      <p:sp>
        <p:nvSpPr>
          <p:cNvPr id="5" name="Date Placeholder 4"/>
          <p:cNvSpPr>
            <a:spLocks noGrp="1"/>
          </p:cNvSpPr>
          <p:nvPr>
            <p:ph type="dt" idx="1"/>
          </p:nvPr>
        </p:nvSpPr>
        <p:spPr/>
        <p:txBody>
          <a:bodyPr/>
          <a:lstStyle/>
          <a:p>
            <a:fld id="{3CC458B8-BE56-6441-9AF2-53838E60422F}" type="datetime1">
              <a:rPr lang="en-US" smtClean="0"/>
              <a:t>7/16/26</a:t>
            </a:fld>
            <a:endParaRPr lang="en-US"/>
          </a:p>
        </p:txBody>
      </p:sp>
    </p:spTree>
    <p:extLst>
      <p:ext uri="{BB962C8B-B14F-4D97-AF65-F5344CB8AC3E}">
        <p14:creationId xmlns:p14="http://schemas.microsoft.com/office/powerpoint/2010/main" val="54564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6ba7fc50ff_0_2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6ba7fc50ff_0_2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a:extLst>
              <a:ext uri="{FF2B5EF4-FFF2-40B4-BE49-F238E27FC236}">
                <a16:creationId xmlns:a16="http://schemas.microsoft.com/office/drawing/2014/main" id="{5C88C78E-4429-0F00-D03A-A80EC25AEC65}"/>
              </a:ext>
            </a:extLst>
          </p:cNvPr>
          <p:cNvSpPr>
            <a:spLocks noGrp="1"/>
          </p:cNvSpPr>
          <p:nvPr>
            <p:ph type="dt" idx="1"/>
          </p:nvPr>
        </p:nvSpPr>
        <p:spPr/>
        <p:txBody>
          <a:bodyPr/>
          <a:lstStyle/>
          <a:p>
            <a:fld id="{875C2953-A899-7E41-8B2B-80D17343DD76}" type="datetime1">
              <a:rPr lang="en-US" smtClean="0"/>
              <a:t>7/16/26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take our researchers from the development and testing phase (on a single workstation) having the capability to distribute their work on systems, and even beyond that, improving their workflow to take advantage of the extra tools on our HTC systems that can speed up his workflow overall.</a:t>
            </a:r>
          </a:p>
        </p:txBody>
      </p:sp>
      <p:sp>
        <p:nvSpPr>
          <p:cNvPr id="4" name="Slide Number Placeholder 3"/>
          <p:cNvSpPr>
            <a:spLocks noGrp="1"/>
          </p:cNvSpPr>
          <p:nvPr>
            <p:ph type="sldNum" sz="quarter" idx="5"/>
          </p:nvPr>
        </p:nvSpPr>
        <p:spPr/>
        <p:txBody>
          <a:bodyPr/>
          <a:lstStyle/>
          <a:p>
            <a:fld id="{2EEB8362-62EF-4A4C-8F7D-DF4E967D13AF}" type="slidenum">
              <a:rPr lang="en-US" smtClean="0"/>
              <a:t>33</a:t>
            </a:fld>
            <a:endParaRPr lang="en-US"/>
          </a:p>
        </p:txBody>
      </p:sp>
    </p:spTree>
    <p:extLst>
      <p:ext uri="{BB962C8B-B14F-4D97-AF65-F5344CB8AC3E}">
        <p14:creationId xmlns:p14="http://schemas.microsoft.com/office/powerpoint/2010/main" val="1468939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0510-9967-D6EE-1824-835D6A2CE6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F4266ED-D85E-E39D-B997-20647FDCA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3C6C9E-C459-43C9-0CB1-66F2919B1C26}"/>
              </a:ext>
            </a:extLst>
          </p:cNvPr>
          <p:cNvSpPr>
            <a:spLocks noGrp="1"/>
          </p:cNvSpPr>
          <p:nvPr>
            <p:ph type="dt" sz="half" idx="10"/>
          </p:nvPr>
        </p:nvSpPr>
        <p:spPr>
          <a:xfrm>
            <a:off x="8608995" y="6356349"/>
            <a:ext cx="1372403" cy="365125"/>
          </a:xfrm>
          <a:prstGeom prst="rect">
            <a:avLst/>
          </a:prstGeom>
        </p:spPr>
        <p:txBody>
          <a:bodyPr/>
          <a:lstStyle/>
          <a:p>
            <a:r>
              <a:rPr lang="en-US"/>
              <a:t>7/14/2026</a:t>
            </a:r>
          </a:p>
        </p:txBody>
      </p:sp>
      <p:sp>
        <p:nvSpPr>
          <p:cNvPr id="5" name="Footer Placeholder 4">
            <a:extLst>
              <a:ext uri="{FF2B5EF4-FFF2-40B4-BE49-F238E27FC236}">
                <a16:creationId xmlns:a16="http://schemas.microsoft.com/office/drawing/2014/main" id="{B2DA660C-AD86-1B60-B3FE-CE8E32EF3B2B}"/>
              </a:ext>
            </a:extLst>
          </p:cNvPr>
          <p:cNvSpPr>
            <a:spLocks noGrp="1"/>
          </p:cNvSpPr>
          <p:nvPr>
            <p:ph type="ftr" sz="quarter" idx="11"/>
          </p:nvPr>
        </p:nvSpPr>
        <p:spPr>
          <a:xfrm>
            <a:off x="838200" y="6356348"/>
            <a:ext cx="3387291" cy="365125"/>
          </a:xfrm>
          <a:prstGeom prst="rect">
            <a:avLst/>
          </a:prstGeom>
        </p:spPr>
        <p:txBody>
          <a:bodyPr/>
          <a:lstStyle/>
          <a:p>
            <a:r>
              <a:rPr lang="en-US"/>
              <a:t>OSG School 2026 - Software Portability</a:t>
            </a:r>
            <a:endParaRPr lang="en-US" dirty="0"/>
          </a:p>
        </p:txBody>
      </p:sp>
      <p:sp>
        <p:nvSpPr>
          <p:cNvPr id="6" name="Slide Number Placeholder 5">
            <a:extLst>
              <a:ext uri="{FF2B5EF4-FFF2-40B4-BE49-F238E27FC236}">
                <a16:creationId xmlns:a16="http://schemas.microsoft.com/office/drawing/2014/main" id="{AC68C42D-D167-486B-7489-67B958F55709}"/>
              </a:ext>
            </a:extLst>
          </p:cNvPr>
          <p:cNvSpPr>
            <a:spLocks noGrp="1"/>
          </p:cNvSpPr>
          <p:nvPr>
            <p:ph type="sldNum" sz="quarter" idx="12"/>
          </p:nvPr>
        </p:nvSpPr>
        <p:spPr/>
        <p:txBody>
          <a:bodyPr/>
          <a:lstStyle/>
          <a:p>
            <a:fld id="{2B14F5D7-EAB0-2941-9771-6B4FE2550C8B}" type="slidenum">
              <a:rPr lang="en-US" smtClean="0"/>
              <a:t>‹#›</a:t>
            </a:fld>
            <a:endParaRPr lang="en-US"/>
          </a:p>
        </p:txBody>
      </p:sp>
    </p:spTree>
    <p:extLst>
      <p:ext uri="{BB962C8B-B14F-4D97-AF65-F5344CB8AC3E}">
        <p14:creationId xmlns:p14="http://schemas.microsoft.com/office/powerpoint/2010/main" val="96311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214E-5575-8341-CFF4-F95A78E0D0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51BAD6-CDEC-F387-5B62-93386A3DC1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670F6-C1A8-7A83-78DE-7B3ECAD97E90}"/>
              </a:ext>
            </a:extLst>
          </p:cNvPr>
          <p:cNvSpPr>
            <a:spLocks noGrp="1"/>
          </p:cNvSpPr>
          <p:nvPr>
            <p:ph type="dt" sz="half" idx="10"/>
          </p:nvPr>
        </p:nvSpPr>
        <p:spPr>
          <a:xfrm>
            <a:off x="8608996" y="6360026"/>
            <a:ext cx="1372402" cy="365125"/>
          </a:xfrm>
          <a:prstGeom prst="rect">
            <a:avLst/>
          </a:prstGeom>
        </p:spPr>
        <p:txBody>
          <a:bodyPr/>
          <a:lstStyle/>
          <a:p>
            <a:r>
              <a:rPr lang="en-US"/>
              <a:t>7/14/2026</a:t>
            </a:r>
          </a:p>
        </p:txBody>
      </p:sp>
      <p:sp>
        <p:nvSpPr>
          <p:cNvPr id="5" name="Footer Placeholder 4">
            <a:extLst>
              <a:ext uri="{FF2B5EF4-FFF2-40B4-BE49-F238E27FC236}">
                <a16:creationId xmlns:a16="http://schemas.microsoft.com/office/drawing/2014/main" id="{63A4C49B-BDD6-2872-C7AA-1E186200FF49}"/>
              </a:ext>
            </a:extLst>
          </p:cNvPr>
          <p:cNvSpPr>
            <a:spLocks noGrp="1"/>
          </p:cNvSpPr>
          <p:nvPr>
            <p:ph type="ftr" sz="quarter" idx="11"/>
          </p:nvPr>
        </p:nvSpPr>
        <p:spPr>
          <a:xfrm>
            <a:off x="838200" y="6356350"/>
            <a:ext cx="3387291" cy="365125"/>
          </a:xfrm>
          <a:prstGeom prst="rect">
            <a:avLst/>
          </a:prstGeom>
        </p:spPr>
        <p:txBody>
          <a:bodyPr/>
          <a:lstStyle/>
          <a:p>
            <a:r>
              <a:rPr lang="en-US"/>
              <a:t>OSG School 2026 - Software Portability</a:t>
            </a:r>
            <a:endParaRPr lang="en-US" dirty="0"/>
          </a:p>
        </p:txBody>
      </p:sp>
      <p:sp>
        <p:nvSpPr>
          <p:cNvPr id="6" name="Slide Number Placeholder 5">
            <a:extLst>
              <a:ext uri="{FF2B5EF4-FFF2-40B4-BE49-F238E27FC236}">
                <a16:creationId xmlns:a16="http://schemas.microsoft.com/office/drawing/2014/main" id="{CF10A0D1-23F6-8F38-37A2-B30B94122FA8}"/>
              </a:ext>
            </a:extLst>
          </p:cNvPr>
          <p:cNvSpPr>
            <a:spLocks noGrp="1"/>
          </p:cNvSpPr>
          <p:nvPr>
            <p:ph type="sldNum" sz="quarter" idx="12"/>
          </p:nvPr>
        </p:nvSpPr>
        <p:spPr/>
        <p:txBody>
          <a:bodyPr/>
          <a:lstStyle/>
          <a:p>
            <a:pPr>
              <a:defRPr/>
            </a:pPr>
            <a:fld id="{22F3FE02-2123-EA4C-A94F-8BD251817356}" type="slidenum">
              <a:rPr lang="en-US" smtClean="0"/>
              <a:pPr>
                <a:defRPr/>
              </a:pPr>
              <a:t>‹#›</a:t>
            </a:fld>
            <a:endParaRPr lang="en-US"/>
          </a:p>
        </p:txBody>
      </p:sp>
    </p:spTree>
    <p:extLst>
      <p:ext uri="{BB962C8B-B14F-4D97-AF65-F5344CB8AC3E}">
        <p14:creationId xmlns:p14="http://schemas.microsoft.com/office/powerpoint/2010/main" val="136157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93409-2D0D-4D12-0799-8434BC22CEEE}"/>
              </a:ext>
            </a:extLst>
          </p:cNvPr>
          <p:cNvSpPr>
            <a:spLocks noGrp="1"/>
          </p:cNvSpPr>
          <p:nvPr>
            <p:ph type="title" orient="vert"/>
          </p:nvPr>
        </p:nvSpPr>
        <p:spPr>
          <a:xfrm>
            <a:off x="8724900" y="365125"/>
            <a:ext cx="2628900" cy="56410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EFCAB7-C2D0-F15A-ED6B-37C92D9815C6}"/>
              </a:ext>
            </a:extLst>
          </p:cNvPr>
          <p:cNvSpPr>
            <a:spLocks noGrp="1"/>
          </p:cNvSpPr>
          <p:nvPr>
            <p:ph type="body" orient="vert" idx="1"/>
          </p:nvPr>
        </p:nvSpPr>
        <p:spPr>
          <a:xfrm>
            <a:off x="838200" y="365125"/>
            <a:ext cx="7734300" cy="56410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FBE4D-B891-F643-5346-02884BDDCF70}"/>
              </a:ext>
            </a:extLst>
          </p:cNvPr>
          <p:cNvSpPr>
            <a:spLocks noGrp="1"/>
          </p:cNvSpPr>
          <p:nvPr>
            <p:ph type="dt" sz="half" idx="10"/>
          </p:nvPr>
        </p:nvSpPr>
        <p:spPr>
          <a:xfrm>
            <a:off x="8608996" y="6356350"/>
            <a:ext cx="1372402" cy="365125"/>
          </a:xfrm>
          <a:prstGeom prst="rect">
            <a:avLst/>
          </a:prstGeom>
        </p:spPr>
        <p:txBody>
          <a:bodyPr/>
          <a:lstStyle/>
          <a:p>
            <a:r>
              <a:rPr lang="en-US"/>
              <a:t>7/14/2026</a:t>
            </a:r>
          </a:p>
        </p:txBody>
      </p:sp>
      <p:sp>
        <p:nvSpPr>
          <p:cNvPr id="5" name="Footer Placeholder 4">
            <a:extLst>
              <a:ext uri="{FF2B5EF4-FFF2-40B4-BE49-F238E27FC236}">
                <a16:creationId xmlns:a16="http://schemas.microsoft.com/office/drawing/2014/main" id="{4EDD6062-88C1-9658-669F-35FB170D757D}"/>
              </a:ext>
            </a:extLst>
          </p:cNvPr>
          <p:cNvSpPr>
            <a:spLocks noGrp="1"/>
          </p:cNvSpPr>
          <p:nvPr>
            <p:ph type="ftr" sz="quarter" idx="11"/>
          </p:nvPr>
        </p:nvSpPr>
        <p:spPr>
          <a:xfrm>
            <a:off x="838200" y="6356350"/>
            <a:ext cx="3387291" cy="365125"/>
          </a:xfrm>
          <a:prstGeom prst="rect">
            <a:avLst/>
          </a:prstGeom>
        </p:spPr>
        <p:txBody>
          <a:bodyPr/>
          <a:lstStyle/>
          <a:p>
            <a:r>
              <a:rPr lang="en-US"/>
              <a:t>OSG School 2026 - Software Portability</a:t>
            </a:r>
            <a:endParaRPr lang="en-US" dirty="0"/>
          </a:p>
        </p:txBody>
      </p:sp>
      <p:sp>
        <p:nvSpPr>
          <p:cNvPr id="6" name="Slide Number Placeholder 5">
            <a:extLst>
              <a:ext uri="{FF2B5EF4-FFF2-40B4-BE49-F238E27FC236}">
                <a16:creationId xmlns:a16="http://schemas.microsoft.com/office/drawing/2014/main" id="{59FCCEEE-5278-49E0-2AB8-0F949748B21B}"/>
              </a:ext>
            </a:extLst>
          </p:cNvPr>
          <p:cNvSpPr>
            <a:spLocks noGrp="1"/>
          </p:cNvSpPr>
          <p:nvPr>
            <p:ph type="sldNum" sz="quarter" idx="12"/>
          </p:nvPr>
        </p:nvSpPr>
        <p:spPr/>
        <p:txBody>
          <a:bodyPr/>
          <a:lstStyle/>
          <a:p>
            <a:pPr>
              <a:defRPr/>
            </a:pPr>
            <a:fld id="{098864F0-B1E3-9F45-B919-B0396DC420DF}" type="slidenum">
              <a:rPr lang="en-US" smtClean="0"/>
              <a:pPr>
                <a:defRPr/>
              </a:pPr>
              <a:t>‹#›</a:t>
            </a:fld>
            <a:endParaRPr lang="en-US"/>
          </a:p>
        </p:txBody>
      </p:sp>
    </p:spTree>
    <p:extLst>
      <p:ext uri="{BB962C8B-B14F-4D97-AF65-F5344CB8AC3E}">
        <p14:creationId xmlns:p14="http://schemas.microsoft.com/office/powerpoint/2010/main" val="13625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9373925" y="6346686"/>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b="0" i="0">
                <a:latin typeface="Helvetica Neue Light" panose="02000403000000020004" pitchFamily="2" charset="0"/>
                <a:ea typeface="Helvetica Neue Light" panose="02000403000000020004" pitchFamily="2"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22" name="Google Shape;22;p4"/>
          <p:cNvSpPr txBox="1">
            <a:spLocks noGrp="1"/>
          </p:cNvSpPr>
          <p:nvPr>
            <p:ph type="title"/>
          </p:nvPr>
        </p:nvSpPr>
        <p:spPr>
          <a:xfrm>
            <a:off x="838200" y="367541"/>
            <a:ext cx="10515600" cy="666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4"/>
          <p:cNvSpPr txBox="1">
            <a:spLocks noGrp="1"/>
          </p:cNvSpPr>
          <p:nvPr>
            <p:ph type="body" idx="1"/>
          </p:nvPr>
        </p:nvSpPr>
        <p:spPr>
          <a:xfrm>
            <a:off x="838200" y="1230595"/>
            <a:ext cx="10515600" cy="4929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dirty="0"/>
          </a:p>
        </p:txBody>
      </p:sp>
      <p:sp>
        <p:nvSpPr>
          <p:cNvPr id="24" name="Google Shape;24;p4"/>
          <p:cNvSpPr txBox="1">
            <a:spLocks noGrp="1"/>
          </p:cNvSpPr>
          <p:nvPr>
            <p:ph type="dt" idx="10"/>
          </p:nvPr>
        </p:nvSpPr>
        <p:spPr>
          <a:xfrm>
            <a:off x="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b="0" i="0">
                <a:solidFill>
                  <a:schemeClr val="tx1"/>
                </a:solidFill>
                <a:latin typeface="Helvetica Neue Light" panose="02000403000000020004" pitchFamily="2" charset="0"/>
                <a:ea typeface="Helvetica Neue Light" panose="02000403000000020004" pitchFamily="2" charset="0"/>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7/16/26</a:t>
            </a:r>
            <a:endParaRPr lang="en-US" dirty="0"/>
          </a:p>
        </p:txBody>
      </p:sp>
    </p:spTree>
    <p:extLst>
      <p:ext uri="{BB962C8B-B14F-4D97-AF65-F5344CB8AC3E}">
        <p14:creationId xmlns:p14="http://schemas.microsoft.com/office/powerpoint/2010/main" val="415389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1BE-00B3-93E0-8896-B193201777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6622EE-7943-E4C1-7057-0B80B1CBE8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F9D8F-2DF8-58C9-123A-52C647970DC7}"/>
              </a:ext>
            </a:extLst>
          </p:cNvPr>
          <p:cNvSpPr>
            <a:spLocks noGrp="1"/>
          </p:cNvSpPr>
          <p:nvPr>
            <p:ph type="dt" sz="half" idx="10"/>
          </p:nvPr>
        </p:nvSpPr>
        <p:spPr>
          <a:xfrm>
            <a:off x="8608996" y="6356350"/>
            <a:ext cx="1372402" cy="365125"/>
          </a:xfrm>
          <a:prstGeom prst="rect">
            <a:avLst/>
          </a:prstGeom>
        </p:spPr>
        <p:txBody>
          <a:bodyPr/>
          <a:lstStyle>
            <a:lvl1pPr>
              <a:defRPr sz="1200" b="0" i="0">
                <a:solidFill>
                  <a:schemeClr val="tx1">
                    <a:lumMod val="85000"/>
                    <a:lumOff val="15000"/>
                  </a:schemeClr>
                </a:solidFill>
                <a:latin typeface="Helvetica Neue Light" panose="02000403000000020004" pitchFamily="2" charset="0"/>
                <a:ea typeface="Helvetica Neue Light" panose="02000403000000020004" pitchFamily="2" charset="0"/>
              </a:defRPr>
            </a:lvl1pPr>
          </a:lstStyle>
          <a:p>
            <a:r>
              <a:rPr lang="en-US"/>
              <a:t>7/14/2026</a:t>
            </a:r>
            <a:endParaRPr lang="en-US" dirty="0"/>
          </a:p>
        </p:txBody>
      </p:sp>
      <p:sp>
        <p:nvSpPr>
          <p:cNvPr id="5" name="Footer Placeholder 4">
            <a:extLst>
              <a:ext uri="{FF2B5EF4-FFF2-40B4-BE49-F238E27FC236}">
                <a16:creationId xmlns:a16="http://schemas.microsoft.com/office/drawing/2014/main" id="{83796FDC-0641-C52F-CA2E-C92B5207A4EC}"/>
              </a:ext>
            </a:extLst>
          </p:cNvPr>
          <p:cNvSpPr>
            <a:spLocks noGrp="1"/>
          </p:cNvSpPr>
          <p:nvPr>
            <p:ph type="ftr" sz="quarter" idx="11"/>
          </p:nvPr>
        </p:nvSpPr>
        <p:spPr>
          <a:xfrm>
            <a:off x="838200" y="6356350"/>
            <a:ext cx="3387291" cy="365125"/>
          </a:xfrm>
          <a:prstGeom prst="rect">
            <a:avLst/>
          </a:prstGeom>
        </p:spPr>
        <p:txBody>
          <a:bodyPr/>
          <a:lstStyle>
            <a:lvl1pPr algn="l">
              <a:defRPr sz="1200" b="0" i="0">
                <a:solidFill>
                  <a:schemeClr val="tx1">
                    <a:lumMod val="85000"/>
                    <a:lumOff val="15000"/>
                  </a:schemeClr>
                </a:solidFill>
                <a:latin typeface="Helvetica Neue Light" panose="02000403000000020004" pitchFamily="2" charset="0"/>
                <a:ea typeface="Helvetica Neue Light" panose="02000403000000020004" pitchFamily="2" charset="0"/>
              </a:defRPr>
            </a:lvl1pPr>
          </a:lstStyle>
          <a:p>
            <a:r>
              <a:rPr lang="en-US"/>
              <a:t>OSG School 2026 - Software Portability</a:t>
            </a:r>
            <a:endParaRPr lang="en-US" dirty="0"/>
          </a:p>
        </p:txBody>
      </p:sp>
      <p:sp>
        <p:nvSpPr>
          <p:cNvPr id="6" name="Slide Number Placeholder 5">
            <a:extLst>
              <a:ext uri="{FF2B5EF4-FFF2-40B4-BE49-F238E27FC236}">
                <a16:creationId xmlns:a16="http://schemas.microsoft.com/office/drawing/2014/main" id="{19A754D3-6195-292F-ABB9-E19F3A0BF01C}"/>
              </a:ext>
            </a:extLst>
          </p:cNvPr>
          <p:cNvSpPr>
            <a:spLocks noGrp="1"/>
          </p:cNvSpPr>
          <p:nvPr>
            <p:ph type="sldNum" sz="quarter" idx="12"/>
          </p:nvPr>
        </p:nvSpPr>
        <p:spPr/>
        <p:txBody>
          <a:bodyPr/>
          <a:lstStyle>
            <a:lvl1pPr>
              <a:defRPr sz="1200" b="0" i="0">
                <a:solidFill>
                  <a:schemeClr val="tx1">
                    <a:lumMod val="85000"/>
                    <a:lumOff val="15000"/>
                  </a:schemeClr>
                </a:solidFill>
                <a:latin typeface="Helvetica Neue Light" panose="02000403000000020004" pitchFamily="2" charset="0"/>
                <a:ea typeface="Helvetica Neue Light" panose="02000403000000020004" pitchFamily="2" charset="0"/>
              </a:defRPr>
            </a:lvl1pPr>
          </a:lstStyle>
          <a:p>
            <a:pPr>
              <a:defRPr/>
            </a:pPr>
            <a:fld id="{898657B4-205D-B24E-AEAE-6437DE1B8C0C}" type="slidenum">
              <a:rPr lang="en-US" smtClean="0"/>
              <a:pPr>
                <a:defRPr/>
              </a:pPr>
              <a:t>‹#›</a:t>
            </a:fld>
            <a:endParaRPr lang="en-US"/>
          </a:p>
        </p:txBody>
      </p:sp>
    </p:spTree>
    <p:extLst>
      <p:ext uri="{BB962C8B-B14F-4D97-AF65-F5344CB8AC3E}">
        <p14:creationId xmlns:p14="http://schemas.microsoft.com/office/powerpoint/2010/main" val="177615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0015-5AC9-8409-A7B7-1929AA76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4E9A6F-3ED0-3BC5-0608-0EE82E701109}"/>
              </a:ext>
            </a:extLst>
          </p:cNvPr>
          <p:cNvSpPr>
            <a:spLocks noGrp="1"/>
          </p:cNvSpPr>
          <p:nvPr>
            <p:ph type="body" idx="1"/>
          </p:nvPr>
        </p:nvSpPr>
        <p:spPr>
          <a:xfrm>
            <a:off x="831850" y="4589464"/>
            <a:ext cx="10515600" cy="14070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338A60-7159-D427-7A47-8A430F80B4FF}"/>
              </a:ext>
            </a:extLst>
          </p:cNvPr>
          <p:cNvSpPr>
            <a:spLocks noGrp="1"/>
          </p:cNvSpPr>
          <p:nvPr>
            <p:ph type="dt" sz="half" idx="10"/>
          </p:nvPr>
        </p:nvSpPr>
        <p:spPr>
          <a:xfrm>
            <a:off x="8608996" y="6356350"/>
            <a:ext cx="1372402" cy="365125"/>
          </a:xfrm>
          <a:prstGeom prst="rect">
            <a:avLst/>
          </a:prstGeom>
        </p:spPr>
        <p:txBody>
          <a:bodyPr/>
          <a:lstStyle/>
          <a:p>
            <a:r>
              <a:rPr lang="en-US"/>
              <a:t>7/14/2026</a:t>
            </a:r>
          </a:p>
        </p:txBody>
      </p:sp>
      <p:sp>
        <p:nvSpPr>
          <p:cNvPr id="5" name="Footer Placeholder 4">
            <a:extLst>
              <a:ext uri="{FF2B5EF4-FFF2-40B4-BE49-F238E27FC236}">
                <a16:creationId xmlns:a16="http://schemas.microsoft.com/office/drawing/2014/main" id="{F7EA7D2B-1B11-2E21-54C4-90EE077791CA}"/>
              </a:ext>
            </a:extLst>
          </p:cNvPr>
          <p:cNvSpPr>
            <a:spLocks noGrp="1"/>
          </p:cNvSpPr>
          <p:nvPr>
            <p:ph type="ftr" sz="quarter" idx="11"/>
          </p:nvPr>
        </p:nvSpPr>
        <p:spPr>
          <a:xfrm>
            <a:off x="831850" y="6356349"/>
            <a:ext cx="3385426" cy="365125"/>
          </a:xfrm>
          <a:prstGeom prst="rect">
            <a:avLst/>
          </a:prstGeom>
        </p:spPr>
        <p:txBody>
          <a:bodyPr/>
          <a:lstStyle/>
          <a:p>
            <a:r>
              <a:rPr lang="en-US"/>
              <a:t>OSG School 2026 - Software Portability</a:t>
            </a:r>
            <a:endParaRPr lang="en-US" dirty="0"/>
          </a:p>
        </p:txBody>
      </p:sp>
      <p:sp>
        <p:nvSpPr>
          <p:cNvPr id="6" name="Slide Number Placeholder 5">
            <a:extLst>
              <a:ext uri="{FF2B5EF4-FFF2-40B4-BE49-F238E27FC236}">
                <a16:creationId xmlns:a16="http://schemas.microsoft.com/office/drawing/2014/main" id="{713455EC-3918-5482-5A76-B4253B69F892}"/>
              </a:ext>
            </a:extLst>
          </p:cNvPr>
          <p:cNvSpPr>
            <a:spLocks noGrp="1"/>
          </p:cNvSpPr>
          <p:nvPr>
            <p:ph type="sldNum" sz="quarter" idx="12"/>
          </p:nvPr>
        </p:nvSpPr>
        <p:spPr/>
        <p:txBody>
          <a:bodyPr/>
          <a:lstStyle/>
          <a:p>
            <a:pPr>
              <a:defRPr/>
            </a:pPr>
            <a:fld id="{8BFE71FC-3CEC-B144-967E-AA7A70603AA6}" type="slidenum">
              <a:rPr lang="en-US" smtClean="0"/>
              <a:pPr>
                <a:defRPr/>
              </a:pPr>
              <a:t>‹#›</a:t>
            </a:fld>
            <a:endParaRPr lang="en-US"/>
          </a:p>
        </p:txBody>
      </p:sp>
    </p:spTree>
    <p:extLst>
      <p:ext uri="{BB962C8B-B14F-4D97-AF65-F5344CB8AC3E}">
        <p14:creationId xmlns:p14="http://schemas.microsoft.com/office/powerpoint/2010/main" val="1520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F36F-6D1A-AADD-7E67-237DCDE8D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08E27-59D9-C97E-D984-C5379428FACE}"/>
              </a:ext>
            </a:extLst>
          </p:cNvPr>
          <p:cNvSpPr>
            <a:spLocks noGrp="1"/>
          </p:cNvSpPr>
          <p:nvPr>
            <p:ph sz="half" idx="1"/>
          </p:nvPr>
        </p:nvSpPr>
        <p:spPr>
          <a:xfrm>
            <a:off x="838200" y="1825625"/>
            <a:ext cx="5181600" cy="41709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F69D23-E31B-3D09-1F4F-7FA782FBF44D}"/>
              </a:ext>
            </a:extLst>
          </p:cNvPr>
          <p:cNvSpPr>
            <a:spLocks noGrp="1"/>
          </p:cNvSpPr>
          <p:nvPr>
            <p:ph sz="half" idx="2"/>
          </p:nvPr>
        </p:nvSpPr>
        <p:spPr>
          <a:xfrm>
            <a:off x="6172200" y="1825625"/>
            <a:ext cx="5181600" cy="41709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CF26DB-54C8-8F1B-B0ED-3FCEC5CF6723}"/>
              </a:ext>
            </a:extLst>
          </p:cNvPr>
          <p:cNvSpPr>
            <a:spLocks noGrp="1"/>
          </p:cNvSpPr>
          <p:nvPr>
            <p:ph type="dt" sz="half" idx="10"/>
          </p:nvPr>
        </p:nvSpPr>
        <p:spPr>
          <a:xfrm>
            <a:off x="8608996" y="6356350"/>
            <a:ext cx="1372402" cy="365125"/>
          </a:xfrm>
          <a:prstGeom prst="rect">
            <a:avLst/>
          </a:prstGeom>
        </p:spPr>
        <p:txBody>
          <a:bodyPr/>
          <a:lstStyle/>
          <a:p>
            <a:r>
              <a:rPr lang="en-US"/>
              <a:t>7/14/2026</a:t>
            </a:r>
          </a:p>
        </p:txBody>
      </p:sp>
      <p:sp>
        <p:nvSpPr>
          <p:cNvPr id="6" name="Footer Placeholder 5">
            <a:extLst>
              <a:ext uri="{FF2B5EF4-FFF2-40B4-BE49-F238E27FC236}">
                <a16:creationId xmlns:a16="http://schemas.microsoft.com/office/drawing/2014/main" id="{AF066981-DDD1-6FAE-C735-6184D5EAA8BD}"/>
              </a:ext>
            </a:extLst>
          </p:cNvPr>
          <p:cNvSpPr>
            <a:spLocks noGrp="1"/>
          </p:cNvSpPr>
          <p:nvPr>
            <p:ph type="ftr" sz="quarter" idx="11"/>
          </p:nvPr>
        </p:nvSpPr>
        <p:spPr>
          <a:xfrm>
            <a:off x="838200" y="6356349"/>
            <a:ext cx="3387291" cy="365125"/>
          </a:xfrm>
          <a:prstGeom prst="rect">
            <a:avLst/>
          </a:prstGeom>
        </p:spPr>
        <p:txBody>
          <a:bodyPr/>
          <a:lstStyle/>
          <a:p>
            <a:r>
              <a:rPr lang="en-US"/>
              <a:t>OSG School 2026 - Software Portability</a:t>
            </a:r>
            <a:endParaRPr lang="en-US" dirty="0"/>
          </a:p>
        </p:txBody>
      </p:sp>
      <p:sp>
        <p:nvSpPr>
          <p:cNvPr id="7" name="Slide Number Placeholder 6">
            <a:extLst>
              <a:ext uri="{FF2B5EF4-FFF2-40B4-BE49-F238E27FC236}">
                <a16:creationId xmlns:a16="http://schemas.microsoft.com/office/drawing/2014/main" id="{4EB4345F-E05D-18C7-94CC-A771A5535FA5}"/>
              </a:ext>
            </a:extLst>
          </p:cNvPr>
          <p:cNvSpPr>
            <a:spLocks noGrp="1"/>
          </p:cNvSpPr>
          <p:nvPr>
            <p:ph type="sldNum" sz="quarter" idx="12"/>
          </p:nvPr>
        </p:nvSpPr>
        <p:spPr/>
        <p:txBody>
          <a:bodyPr/>
          <a:lstStyle/>
          <a:p>
            <a:pPr>
              <a:defRPr/>
            </a:pPr>
            <a:fld id="{7F6F5275-A12D-A44F-9B0C-3A444D03215B}" type="slidenum">
              <a:rPr lang="en-US" smtClean="0"/>
              <a:pPr>
                <a:defRPr/>
              </a:pPr>
              <a:t>‹#›</a:t>
            </a:fld>
            <a:endParaRPr lang="en-US"/>
          </a:p>
        </p:txBody>
      </p:sp>
    </p:spTree>
    <p:extLst>
      <p:ext uri="{BB962C8B-B14F-4D97-AF65-F5344CB8AC3E}">
        <p14:creationId xmlns:p14="http://schemas.microsoft.com/office/powerpoint/2010/main" val="233830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D216-8E16-FD48-8F7F-157BCADBCD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753D6E-3A3C-39BE-53DF-E2F3EB4682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9EFE85-9347-91E6-9CD7-524FFD1334C5}"/>
              </a:ext>
            </a:extLst>
          </p:cNvPr>
          <p:cNvSpPr>
            <a:spLocks noGrp="1"/>
          </p:cNvSpPr>
          <p:nvPr>
            <p:ph sz="half" idx="2"/>
          </p:nvPr>
        </p:nvSpPr>
        <p:spPr>
          <a:xfrm>
            <a:off x="839788" y="2505075"/>
            <a:ext cx="5180013" cy="3481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051138-A469-FC15-0345-1A551D15A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43CC10-97C9-D5C0-827C-FAD44871A32C}"/>
              </a:ext>
            </a:extLst>
          </p:cNvPr>
          <p:cNvSpPr>
            <a:spLocks noGrp="1"/>
          </p:cNvSpPr>
          <p:nvPr>
            <p:ph sz="quarter" idx="4"/>
          </p:nvPr>
        </p:nvSpPr>
        <p:spPr>
          <a:xfrm>
            <a:off x="6172200" y="2505075"/>
            <a:ext cx="5183188" cy="3481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343BDD-FB4B-A61D-2940-1A4F71DB6E3F}"/>
              </a:ext>
            </a:extLst>
          </p:cNvPr>
          <p:cNvSpPr>
            <a:spLocks noGrp="1"/>
          </p:cNvSpPr>
          <p:nvPr>
            <p:ph type="dt" sz="half" idx="10"/>
          </p:nvPr>
        </p:nvSpPr>
        <p:spPr>
          <a:xfrm>
            <a:off x="8608996" y="6356349"/>
            <a:ext cx="1372402" cy="365125"/>
          </a:xfrm>
          <a:prstGeom prst="rect">
            <a:avLst/>
          </a:prstGeom>
        </p:spPr>
        <p:txBody>
          <a:bodyPr/>
          <a:lstStyle/>
          <a:p>
            <a:r>
              <a:rPr lang="en-US"/>
              <a:t>7/14/2026</a:t>
            </a:r>
          </a:p>
        </p:txBody>
      </p:sp>
      <p:sp>
        <p:nvSpPr>
          <p:cNvPr id="8" name="Footer Placeholder 7">
            <a:extLst>
              <a:ext uri="{FF2B5EF4-FFF2-40B4-BE49-F238E27FC236}">
                <a16:creationId xmlns:a16="http://schemas.microsoft.com/office/drawing/2014/main" id="{AEA259F3-9565-25D9-910C-B21F0403C279}"/>
              </a:ext>
            </a:extLst>
          </p:cNvPr>
          <p:cNvSpPr>
            <a:spLocks noGrp="1"/>
          </p:cNvSpPr>
          <p:nvPr>
            <p:ph type="ftr" sz="quarter" idx="11"/>
          </p:nvPr>
        </p:nvSpPr>
        <p:spPr>
          <a:xfrm>
            <a:off x="838201" y="6356349"/>
            <a:ext cx="3379076" cy="365125"/>
          </a:xfrm>
          <a:prstGeom prst="rect">
            <a:avLst/>
          </a:prstGeom>
        </p:spPr>
        <p:txBody>
          <a:bodyPr/>
          <a:lstStyle/>
          <a:p>
            <a:r>
              <a:rPr lang="en-US"/>
              <a:t>OSG School 2026 - Software Portability</a:t>
            </a:r>
            <a:endParaRPr lang="en-US" dirty="0"/>
          </a:p>
        </p:txBody>
      </p:sp>
      <p:sp>
        <p:nvSpPr>
          <p:cNvPr id="9" name="Slide Number Placeholder 8">
            <a:extLst>
              <a:ext uri="{FF2B5EF4-FFF2-40B4-BE49-F238E27FC236}">
                <a16:creationId xmlns:a16="http://schemas.microsoft.com/office/drawing/2014/main" id="{E5F0AEC3-709E-ACC5-0AAB-FD51F8EDBA9C}"/>
              </a:ext>
            </a:extLst>
          </p:cNvPr>
          <p:cNvSpPr>
            <a:spLocks noGrp="1"/>
          </p:cNvSpPr>
          <p:nvPr>
            <p:ph type="sldNum" sz="quarter" idx="12"/>
          </p:nvPr>
        </p:nvSpPr>
        <p:spPr/>
        <p:txBody>
          <a:bodyPr/>
          <a:lstStyle/>
          <a:p>
            <a:pPr>
              <a:defRPr/>
            </a:pPr>
            <a:fld id="{3043B5ED-FC22-7C4E-9818-F421B2F0D6B0}" type="slidenum">
              <a:rPr lang="en-US" smtClean="0"/>
              <a:pPr>
                <a:defRPr/>
              </a:pPr>
              <a:t>‹#›</a:t>
            </a:fld>
            <a:endParaRPr lang="en-US"/>
          </a:p>
        </p:txBody>
      </p:sp>
    </p:spTree>
    <p:extLst>
      <p:ext uri="{BB962C8B-B14F-4D97-AF65-F5344CB8AC3E}">
        <p14:creationId xmlns:p14="http://schemas.microsoft.com/office/powerpoint/2010/main" val="17366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6AB5-FB77-4B9F-2EB3-97F94724B2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EF2B52-6628-A1E4-C026-25A2E063F508}"/>
              </a:ext>
            </a:extLst>
          </p:cNvPr>
          <p:cNvSpPr>
            <a:spLocks noGrp="1"/>
          </p:cNvSpPr>
          <p:nvPr>
            <p:ph type="dt" sz="half" idx="10"/>
          </p:nvPr>
        </p:nvSpPr>
        <p:spPr>
          <a:xfrm>
            <a:off x="8608996" y="6356349"/>
            <a:ext cx="1372402" cy="365125"/>
          </a:xfrm>
          <a:prstGeom prst="rect">
            <a:avLst/>
          </a:prstGeom>
        </p:spPr>
        <p:txBody>
          <a:bodyPr/>
          <a:lstStyle/>
          <a:p>
            <a:r>
              <a:rPr lang="en-US"/>
              <a:t>7/14/2026</a:t>
            </a:r>
          </a:p>
        </p:txBody>
      </p:sp>
      <p:sp>
        <p:nvSpPr>
          <p:cNvPr id="4" name="Footer Placeholder 3">
            <a:extLst>
              <a:ext uri="{FF2B5EF4-FFF2-40B4-BE49-F238E27FC236}">
                <a16:creationId xmlns:a16="http://schemas.microsoft.com/office/drawing/2014/main" id="{F01BAC22-F278-E00B-DD44-4D4FC3C1828A}"/>
              </a:ext>
            </a:extLst>
          </p:cNvPr>
          <p:cNvSpPr>
            <a:spLocks noGrp="1"/>
          </p:cNvSpPr>
          <p:nvPr>
            <p:ph type="ftr" sz="quarter" idx="11"/>
          </p:nvPr>
        </p:nvSpPr>
        <p:spPr>
          <a:xfrm>
            <a:off x="838200" y="6356348"/>
            <a:ext cx="3387291" cy="365125"/>
          </a:xfrm>
          <a:prstGeom prst="rect">
            <a:avLst/>
          </a:prstGeom>
        </p:spPr>
        <p:txBody>
          <a:bodyPr/>
          <a:lstStyle/>
          <a:p>
            <a:r>
              <a:rPr lang="en-US"/>
              <a:t>OSG School 2026 - Software Portability</a:t>
            </a:r>
            <a:endParaRPr lang="en-US" dirty="0"/>
          </a:p>
        </p:txBody>
      </p:sp>
      <p:sp>
        <p:nvSpPr>
          <p:cNvPr id="5" name="Slide Number Placeholder 4">
            <a:extLst>
              <a:ext uri="{FF2B5EF4-FFF2-40B4-BE49-F238E27FC236}">
                <a16:creationId xmlns:a16="http://schemas.microsoft.com/office/drawing/2014/main" id="{ED3BC01B-369A-FC53-6F78-59AD77BEA631}"/>
              </a:ext>
            </a:extLst>
          </p:cNvPr>
          <p:cNvSpPr>
            <a:spLocks noGrp="1"/>
          </p:cNvSpPr>
          <p:nvPr>
            <p:ph type="sldNum" sz="quarter" idx="12"/>
          </p:nvPr>
        </p:nvSpPr>
        <p:spPr/>
        <p:txBody>
          <a:bodyPr/>
          <a:lstStyle/>
          <a:p>
            <a:pPr>
              <a:defRPr/>
            </a:pPr>
            <a:fld id="{ECD1AD9C-E139-E049-9714-BA59E16C11E2}" type="slidenum">
              <a:rPr lang="en-US" smtClean="0"/>
              <a:pPr>
                <a:defRPr/>
              </a:pPr>
              <a:t>‹#›</a:t>
            </a:fld>
            <a:endParaRPr lang="en-US"/>
          </a:p>
        </p:txBody>
      </p:sp>
    </p:spTree>
    <p:extLst>
      <p:ext uri="{BB962C8B-B14F-4D97-AF65-F5344CB8AC3E}">
        <p14:creationId xmlns:p14="http://schemas.microsoft.com/office/powerpoint/2010/main" val="234683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D4E2D-F97E-4BC7-2C08-75020487A185}"/>
              </a:ext>
            </a:extLst>
          </p:cNvPr>
          <p:cNvSpPr>
            <a:spLocks noGrp="1"/>
          </p:cNvSpPr>
          <p:nvPr>
            <p:ph type="dt" sz="half" idx="10"/>
          </p:nvPr>
        </p:nvSpPr>
        <p:spPr>
          <a:xfrm>
            <a:off x="8609798" y="6356348"/>
            <a:ext cx="1371600" cy="365125"/>
          </a:xfrm>
          <a:prstGeom prst="rect">
            <a:avLst/>
          </a:prstGeom>
        </p:spPr>
        <p:txBody>
          <a:bodyPr/>
          <a:lstStyle/>
          <a:p>
            <a:r>
              <a:rPr lang="en-US"/>
              <a:t>7/14/2026</a:t>
            </a:r>
          </a:p>
        </p:txBody>
      </p:sp>
      <p:sp>
        <p:nvSpPr>
          <p:cNvPr id="3" name="Footer Placeholder 2">
            <a:extLst>
              <a:ext uri="{FF2B5EF4-FFF2-40B4-BE49-F238E27FC236}">
                <a16:creationId xmlns:a16="http://schemas.microsoft.com/office/drawing/2014/main" id="{4816FDBA-1024-B714-8932-C7C93A43F793}"/>
              </a:ext>
            </a:extLst>
          </p:cNvPr>
          <p:cNvSpPr>
            <a:spLocks noGrp="1"/>
          </p:cNvSpPr>
          <p:nvPr>
            <p:ph type="ftr" sz="quarter" idx="11"/>
          </p:nvPr>
        </p:nvSpPr>
        <p:spPr>
          <a:xfrm>
            <a:off x="838200" y="6356348"/>
            <a:ext cx="3387291" cy="365125"/>
          </a:xfrm>
          <a:prstGeom prst="rect">
            <a:avLst/>
          </a:prstGeom>
        </p:spPr>
        <p:txBody>
          <a:bodyPr/>
          <a:lstStyle/>
          <a:p>
            <a:r>
              <a:rPr lang="en-US"/>
              <a:t>OSG School 2026 - Software Portability</a:t>
            </a:r>
            <a:endParaRPr lang="en-US" dirty="0"/>
          </a:p>
        </p:txBody>
      </p:sp>
      <p:sp>
        <p:nvSpPr>
          <p:cNvPr id="4" name="Slide Number Placeholder 3">
            <a:extLst>
              <a:ext uri="{FF2B5EF4-FFF2-40B4-BE49-F238E27FC236}">
                <a16:creationId xmlns:a16="http://schemas.microsoft.com/office/drawing/2014/main" id="{D2C52985-70BA-918C-E44C-6F338680D204}"/>
              </a:ext>
            </a:extLst>
          </p:cNvPr>
          <p:cNvSpPr>
            <a:spLocks noGrp="1"/>
          </p:cNvSpPr>
          <p:nvPr>
            <p:ph type="sldNum" sz="quarter" idx="12"/>
          </p:nvPr>
        </p:nvSpPr>
        <p:spPr/>
        <p:txBody>
          <a:bodyPr/>
          <a:lstStyle/>
          <a:p>
            <a:pPr>
              <a:defRPr/>
            </a:pPr>
            <a:fld id="{1EADBFD8-81D5-BC45-991A-615917728631}" type="slidenum">
              <a:rPr lang="en-US" smtClean="0"/>
              <a:pPr>
                <a:defRPr/>
              </a:pPr>
              <a:t>‹#›</a:t>
            </a:fld>
            <a:endParaRPr lang="en-US"/>
          </a:p>
        </p:txBody>
      </p:sp>
    </p:spTree>
    <p:extLst>
      <p:ext uri="{BB962C8B-B14F-4D97-AF65-F5344CB8AC3E}">
        <p14:creationId xmlns:p14="http://schemas.microsoft.com/office/powerpoint/2010/main" val="374990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2E92F-FA53-AA6E-1A45-A3AF0FDB6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2B4BF7-9A52-420C-0233-A7110DC1D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6A3A82-40EC-4A59-3F8B-BD6DBF729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28947-BF14-AAD6-6A92-24A60B811DE3}"/>
              </a:ext>
            </a:extLst>
          </p:cNvPr>
          <p:cNvSpPr>
            <a:spLocks noGrp="1"/>
          </p:cNvSpPr>
          <p:nvPr>
            <p:ph type="dt" sz="half" idx="10"/>
          </p:nvPr>
        </p:nvSpPr>
        <p:spPr>
          <a:xfrm>
            <a:off x="8609798" y="6356350"/>
            <a:ext cx="1371600" cy="365125"/>
          </a:xfrm>
          <a:prstGeom prst="rect">
            <a:avLst/>
          </a:prstGeom>
        </p:spPr>
        <p:txBody>
          <a:bodyPr/>
          <a:lstStyle/>
          <a:p>
            <a:r>
              <a:rPr lang="en-US"/>
              <a:t>7/14/2026</a:t>
            </a:r>
          </a:p>
        </p:txBody>
      </p:sp>
      <p:sp>
        <p:nvSpPr>
          <p:cNvPr id="6" name="Footer Placeholder 5">
            <a:extLst>
              <a:ext uri="{FF2B5EF4-FFF2-40B4-BE49-F238E27FC236}">
                <a16:creationId xmlns:a16="http://schemas.microsoft.com/office/drawing/2014/main" id="{31427B19-B6B0-E417-B6FB-8C005D8FBDF4}"/>
              </a:ext>
            </a:extLst>
          </p:cNvPr>
          <p:cNvSpPr>
            <a:spLocks noGrp="1"/>
          </p:cNvSpPr>
          <p:nvPr>
            <p:ph type="ftr" sz="quarter" idx="11"/>
          </p:nvPr>
        </p:nvSpPr>
        <p:spPr>
          <a:xfrm>
            <a:off x="838200" y="6356349"/>
            <a:ext cx="3387291" cy="365125"/>
          </a:xfrm>
          <a:prstGeom prst="rect">
            <a:avLst/>
          </a:prstGeom>
        </p:spPr>
        <p:txBody>
          <a:bodyPr/>
          <a:lstStyle/>
          <a:p>
            <a:r>
              <a:rPr lang="en-US"/>
              <a:t>OSG School 2026 - Software Portability</a:t>
            </a:r>
          </a:p>
        </p:txBody>
      </p:sp>
      <p:sp>
        <p:nvSpPr>
          <p:cNvPr id="7" name="Slide Number Placeholder 6">
            <a:extLst>
              <a:ext uri="{FF2B5EF4-FFF2-40B4-BE49-F238E27FC236}">
                <a16:creationId xmlns:a16="http://schemas.microsoft.com/office/drawing/2014/main" id="{16148155-AABA-1F83-647F-E9CB486FB3BE}"/>
              </a:ext>
            </a:extLst>
          </p:cNvPr>
          <p:cNvSpPr>
            <a:spLocks noGrp="1"/>
          </p:cNvSpPr>
          <p:nvPr>
            <p:ph type="sldNum" sz="quarter" idx="12"/>
          </p:nvPr>
        </p:nvSpPr>
        <p:spPr/>
        <p:txBody>
          <a:bodyPr/>
          <a:lstStyle/>
          <a:p>
            <a:pPr>
              <a:defRPr/>
            </a:pPr>
            <a:fld id="{44C95522-B7CA-9843-9B17-8592A9B1CB23}" type="slidenum">
              <a:rPr lang="en-US" smtClean="0"/>
              <a:pPr>
                <a:defRPr/>
              </a:pPr>
              <a:t>‹#›</a:t>
            </a:fld>
            <a:endParaRPr lang="en-US"/>
          </a:p>
        </p:txBody>
      </p:sp>
    </p:spTree>
    <p:extLst>
      <p:ext uri="{BB962C8B-B14F-4D97-AF65-F5344CB8AC3E}">
        <p14:creationId xmlns:p14="http://schemas.microsoft.com/office/powerpoint/2010/main" val="173887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5956-ECBE-AC91-321E-D52BE6D1C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096A46-DB89-15CD-430C-0C7AC4C80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33F5A15-5212-A99F-9CF1-BA822ECED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CCE9C-9BDD-82F5-572C-26B943345EA2}"/>
              </a:ext>
            </a:extLst>
          </p:cNvPr>
          <p:cNvSpPr>
            <a:spLocks noGrp="1"/>
          </p:cNvSpPr>
          <p:nvPr>
            <p:ph type="dt" sz="half" idx="10"/>
          </p:nvPr>
        </p:nvSpPr>
        <p:spPr>
          <a:xfrm>
            <a:off x="8608996" y="6356349"/>
            <a:ext cx="1372402" cy="365125"/>
          </a:xfrm>
          <a:prstGeom prst="rect">
            <a:avLst/>
          </a:prstGeom>
        </p:spPr>
        <p:txBody>
          <a:bodyPr/>
          <a:lstStyle/>
          <a:p>
            <a:r>
              <a:rPr lang="en-US"/>
              <a:t>7/14/2026</a:t>
            </a:r>
          </a:p>
        </p:txBody>
      </p:sp>
      <p:sp>
        <p:nvSpPr>
          <p:cNvPr id="6" name="Footer Placeholder 5">
            <a:extLst>
              <a:ext uri="{FF2B5EF4-FFF2-40B4-BE49-F238E27FC236}">
                <a16:creationId xmlns:a16="http://schemas.microsoft.com/office/drawing/2014/main" id="{8965C313-EB9C-23EB-8BB4-D7CCA37384D1}"/>
              </a:ext>
            </a:extLst>
          </p:cNvPr>
          <p:cNvSpPr>
            <a:spLocks noGrp="1"/>
          </p:cNvSpPr>
          <p:nvPr>
            <p:ph type="ftr" sz="quarter" idx="11"/>
          </p:nvPr>
        </p:nvSpPr>
        <p:spPr>
          <a:xfrm>
            <a:off x="838200" y="6356348"/>
            <a:ext cx="3387291" cy="365125"/>
          </a:xfrm>
          <a:prstGeom prst="rect">
            <a:avLst/>
          </a:prstGeom>
        </p:spPr>
        <p:txBody>
          <a:bodyPr/>
          <a:lstStyle/>
          <a:p>
            <a:r>
              <a:rPr lang="en-US"/>
              <a:t>OSG School 2026 - Software Portability</a:t>
            </a:r>
            <a:endParaRPr lang="en-US" dirty="0"/>
          </a:p>
        </p:txBody>
      </p:sp>
      <p:sp>
        <p:nvSpPr>
          <p:cNvPr id="7" name="Slide Number Placeholder 6">
            <a:extLst>
              <a:ext uri="{FF2B5EF4-FFF2-40B4-BE49-F238E27FC236}">
                <a16:creationId xmlns:a16="http://schemas.microsoft.com/office/drawing/2014/main" id="{5A648B9C-5FFC-A52D-E102-DA4A415557AF}"/>
              </a:ext>
            </a:extLst>
          </p:cNvPr>
          <p:cNvSpPr>
            <a:spLocks noGrp="1"/>
          </p:cNvSpPr>
          <p:nvPr>
            <p:ph type="sldNum" sz="quarter" idx="12"/>
          </p:nvPr>
        </p:nvSpPr>
        <p:spPr/>
        <p:txBody>
          <a:bodyPr/>
          <a:lstStyle/>
          <a:p>
            <a:pPr>
              <a:defRPr/>
            </a:pPr>
            <a:fld id="{BD9A1C5E-D937-BC44-AAE7-C00EBEE05402}" type="slidenum">
              <a:rPr lang="en-US" smtClean="0"/>
              <a:pPr>
                <a:defRPr/>
              </a:pPr>
              <a:t>‹#›</a:t>
            </a:fld>
            <a:endParaRPr lang="en-US"/>
          </a:p>
        </p:txBody>
      </p:sp>
    </p:spTree>
    <p:extLst>
      <p:ext uri="{BB962C8B-B14F-4D97-AF65-F5344CB8AC3E}">
        <p14:creationId xmlns:p14="http://schemas.microsoft.com/office/powerpoint/2010/main" val="295439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AA8C0-931D-F732-39B4-3B44F6852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28BFB8-2476-6BE1-E058-A18FA9CD9BC8}"/>
              </a:ext>
            </a:extLst>
          </p:cNvPr>
          <p:cNvSpPr>
            <a:spLocks noGrp="1"/>
          </p:cNvSpPr>
          <p:nvPr>
            <p:ph type="body" idx="1"/>
          </p:nvPr>
        </p:nvSpPr>
        <p:spPr>
          <a:xfrm>
            <a:off x="838200" y="1825625"/>
            <a:ext cx="10515600" cy="41709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3E9A7D-8C82-3EDD-3922-D80EDAF602D1}"/>
              </a:ext>
            </a:extLst>
          </p:cNvPr>
          <p:cNvSpPr>
            <a:spLocks noGrp="1"/>
          </p:cNvSpPr>
          <p:nvPr>
            <p:ph type="dt" sz="half" idx="2"/>
          </p:nvPr>
        </p:nvSpPr>
        <p:spPr>
          <a:xfrm>
            <a:off x="8610600" y="6356350"/>
            <a:ext cx="1370798" cy="365125"/>
          </a:xfrm>
          <a:prstGeom prst="rect">
            <a:avLst/>
          </a:prstGeom>
        </p:spPr>
        <p:txBody>
          <a:bodyPr vert="horz" lIns="91440" tIns="45720" rIns="91440" bIns="45720" rtlCol="0" anchor="ctr"/>
          <a:lstStyle>
            <a:lvl1pPr algn="l">
              <a:defRPr sz="1200" b="0" i="0">
                <a:solidFill>
                  <a:schemeClr val="tx1">
                    <a:lumMod val="85000"/>
                    <a:lumOff val="15000"/>
                  </a:schemeClr>
                </a:solidFill>
                <a:latin typeface="Helvetica Neue Light" panose="02000403000000020004" pitchFamily="2" charset="0"/>
                <a:ea typeface="Helvetica Neue Light" panose="02000403000000020004" pitchFamily="2" charset="0"/>
              </a:defRPr>
            </a:lvl1pPr>
          </a:lstStyle>
          <a:p>
            <a:r>
              <a:rPr lang="en-US"/>
              <a:t>7/14/2026</a:t>
            </a:r>
          </a:p>
        </p:txBody>
      </p:sp>
      <p:sp>
        <p:nvSpPr>
          <p:cNvPr id="5" name="Footer Placeholder 4">
            <a:extLst>
              <a:ext uri="{FF2B5EF4-FFF2-40B4-BE49-F238E27FC236}">
                <a16:creationId xmlns:a16="http://schemas.microsoft.com/office/drawing/2014/main" id="{CC583736-57DA-9A35-6B3E-A9367461193A}"/>
              </a:ext>
            </a:extLst>
          </p:cNvPr>
          <p:cNvSpPr>
            <a:spLocks noGrp="1"/>
          </p:cNvSpPr>
          <p:nvPr>
            <p:ph type="ftr" sz="quarter" idx="3"/>
          </p:nvPr>
        </p:nvSpPr>
        <p:spPr>
          <a:xfrm>
            <a:off x="838200" y="6356350"/>
            <a:ext cx="3387291" cy="365125"/>
          </a:xfrm>
          <a:prstGeom prst="rect">
            <a:avLst/>
          </a:prstGeom>
        </p:spPr>
        <p:txBody>
          <a:bodyPr vert="horz" lIns="91440" tIns="45720" rIns="91440" bIns="45720" rtlCol="0" anchor="ctr"/>
          <a:lstStyle>
            <a:lvl1pPr algn="l">
              <a:defRPr sz="1200" b="0" i="0">
                <a:solidFill>
                  <a:schemeClr val="tx1">
                    <a:lumMod val="85000"/>
                    <a:lumOff val="15000"/>
                  </a:schemeClr>
                </a:solidFill>
                <a:latin typeface="Helvetica Neue Light" panose="02000403000000020004" pitchFamily="2" charset="0"/>
                <a:ea typeface="Helvetica Neue Light" panose="02000403000000020004" pitchFamily="2" charset="0"/>
              </a:defRPr>
            </a:lvl1pPr>
          </a:lstStyle>
          <a:p>
            <a:r>
              <a:rPr lang="en-US"/>
              <a:t>OSG School 2026 - Software Portability</a:t>
            </a:r>
            <a:endParaRPr lang="en-US" dirty="0"/>
          </a:p>
        </p:txBody>
      </p:sp>
      <p:sp>
        <p:nvSpPr>
          <p:cNvPr id="6" name="Slide Number Placeholder 5">
            <a:extLst>
              <a:ext uri="{FF2B5EF4-FFF2-40B4-BE49-F238E27FC236}">
                <a16:creationId xmlns:a16="http://schemas.microsoft.com/office/drawing/2014/main" id="{ECF017C3-8B63-9605-9321-1F70010B6012}"/>
              </a:ext>
            </a:extLst>
          </p:cNvPr>
          <p:cNvSpPr>
            <a:spLocks noGrp="1"/>
          </p:cNvSpPr>
          <p:nvPr>
            <p:ph type="sldNum" sz="quarter" idx="4"/>
          </p:nvPr>
        </p:nvSpPr>
        <p:spPr>
          <a:xfrm>
            <a:off x="9981398" y="6356350"/>
            <a:ext cx="1372402" cy="365125"/>
          </a:xfrm>
          <a:prstGeom prst="rect">
            <a:avLst/>
          </a:prstGeom>
        </p:spPr>
        <p:txBody>
          <a:bodyPr vert="horz" lIns="91440" tIns="45720" rIns="91440" bIns="45720" rtlCol="0" anchor="ctr"/>
          <a:lstStyle>
            <a:lvl1pPr algn="r">
              <a:defRPr sz="1200" b="0" i="0">
                <a:solidFill>
                  <a:schemeClr val="tx1">
                    <a:lumMod val="85000"/>
                    <a:lumOff val="15000"/>
                  </a:schemeClr>
                </a:solidFill>
                <a:latin typeface="Helvetica Neue Light" panose="02000403000000020004" pitchFamily="2" charset="0"/>
                <a:ea typeface="Helvetica Neue Light" panose="02000403000000020004" pitchFamily="2" charset="0"/>
              </a:defRPr>
            </a:lvl1pPr>
          </a:lstStyle>
          <a:p>
            <a:pPr>
              <a:defRPr/>
            </a:pPr>
            <a:fld id="{CBC6155D-3D72-B94B-BCEB-0BFD2CAEF424}" type="slidenum">
              <a:rPr lang="en-US" smtClean="0"/>
              <a:pPr>
                <a:defRPr/>
              </a:pPr>
              <a:t>‹#›</a:t>
            </a:fld>
            <a:endParaRPr lang="en-US"/>
          </a:p>
        </p:txBody>
      </p:sp>
    </p:spTree>
    <p:extLst>
      <p:ext uri="{BB962C8B-B14F-4D97-AF65-F5344CB8AC3E}">
        <p14:creationId xmlns:p14="http://schemas.microsoft.com/office/powerpoint/2010/main" val="3620563912"/>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41" r:id="rId12"/>
  </p:sldLayoutIdLst>
  <p:hf hdr="0"/>
  <p:txStyles>
    <p:titleStyle>
      <a:lvl1pPr algn="l" defTabSz="914400" rtl="0" eaLnBrk="1" latinLnBrk="0" hangingPunct="1">
        <a:lnSpc>
          <a:spcPct val="90000"/>
        </a:lnSpc>
        <a:spcBef>
          <a:spcPct val="0"/>
        </a:spcBef>
        <a:buNone/>
        <a:defRPr sz="4400" b="0" i="0" kern="1200">
          <a:solidFill>
            <a:schemeClr val="tx1"/>
          </a:solidFill>
          <a:latin typeface="Helvetica Neue Light" panose="02000403000000020004" pitchFamily="2" charset="0"/>
          <a:ea typeface="Helvetica Neue Light" panose="0200040300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mattbango"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unsplash.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alecfavale" TargetMode="Externa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hyperlink" Target="https://unsplash.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osg-htc/tutorial-pytorch-catdog"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svg"/><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svg"/><Relationship Id="rId4" Type="http://schemas.openxmlformats.org/officeDocument/2006/relationships/image" Target="../media/image3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svg"/><Relationship Id="rId4" Type="http://schemas.openxmlformats.org/officeDocument/2006/relationships/image" Target="../media/image39.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ortal.osg-htc.org/documentation/htc_workloads/specific_resource/gpu-job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portal.osg-htc.org/documentation/htc_workloads/specific_resource/gpu-jobs/" TargetMode="External"/><Relationship Id="rId2" Type="http://schemas.openxmlformats.org/officeDocument/2006/relationships/hyperlink" Target="https://chtc.cs.wisc.edu/uw-research-computing/htc-docker-to-apptaine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svg"/><Relationship Id="rId4" Type="http://schemas.openxmlformats.org/officeDocument/2006/relationships/image" Target="../media/image38.svg"/></Relationships>
</file>

<file path=ppt/slides/_rels/slide4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46.xml.rels><?xml version="1.0" encoding="UTF-8" standalone="yes"?>
<Relationships xmlns="http://schemas.openxmlformats.org/package/2006/relationships"><Relationship Id="rId2" Type="http://schemas.openxmlformats.org/officeDocument/2006/relationships/hyperlink" Target="https://chtc.cs.wisc.edu/uw-research-computing/htc/dagman-simple-exampl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portal.osg-htc.org/documentation/htc_workloads/submitting_workloads/checkpointing-on-OSPoo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unsplash.com/@robowunderkind"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unsplash.co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chtc.cs.wisc.edu/uw-research-computing/htc-docker-to-apptainer"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portal.osg-htc.org/documentation/htc_workloads/specific_resource/gpu-job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portal.osg-htc.org/documentation/htc_workloads/specific_resource/gpu-jobs/" TargetMode="External"/><Relationship Id="rId2" Type="http://schemas.openxmlformats.org/officeDocument/2006/relationships/hyperlink" Target="https://catalog.ngc.nvidia.com/?filters=&amp;orderBy=weightPopularDESC&amp;query=&amp;page=&amp;pageSize="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unsplash.com/@robowunderkind"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unsplash.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81F7-4151-216C-A406-F2EE820B35F5}"/>
              </a:ext>
            </a:extLst>
          </p:cNvPr>
          <p:cNvSpPr>
            <a:spLocks noGrp="1"/>
          </p:cNvSpPr>
          <p:nvPr>
            <p:ph type="ctrTitle"/>
          </p:nvPr>
        </p:nvSpPr>
        <p:spPr/>
        <p:txBody>
          <a:bodyPr/>
          <a:lstStyle/>
          <a:p>
            <a:r>
              <a:rPr lang="en-US" b="0" dirty="0">
                <a:latin typeface="Helvetica Neue Light" panose="02000403000000020004" pitchFamily="2" charset="0"/>
                <a:ea typeface="Helvetica Neue Light" panose="02000403000000020004" pitchFamily="2" charset="0"/>
              </a:rPr>
              <a:t>Throughput Machine Learning</a:t>
            </a:r>
          </a:p>
        </p:txBody>
      </p:sp>
      <p:sp>
        <p:nvSpPr>
          <p:cNvPr id="3" name="Subtitle 2">
            <a:extLst>
              <a:ext uri="{FF2B5EF4-FFF2-40B4-BE49-F238E27FC236}">
                <a16:creationId xmlns:a16="http://schemas.microsoft.com/office/drawing/2014/main" id="{979CF205-0878-BBE2-971A-539C7F7CC173}"/>
              </a:ext>
            </a:extLst>
          </p:cNvPr>
          <p:cNvSpPr>
            <a:spLocks noGrp="1"/>
          </p:cNvSpPr>
          <p:nvPr>
            <p:ph type="subTitle" idx="1"/>
          </p:nvPr>
        </p:nvSpPr>
        <p:spPr/>
        <p:txBody>
          <a:bodyPr/>
          <a:lstStyle/>
          <a:p>
            <a:r>
              <a:rPr lang="en-US" dirty="0"/>
              <a:t>Ian Ross</a:t>
            </a:r>
          </a:p>
          <a:p>
            <a:r>
              <a:rPr lang="en-US" dirty="0"/>
              <a:t>Data Engineer, Center for High Throughput Computing</a:t>
            </a:r>
          </a:p>
        </p:txBody>
      </p:sp>
    </p:spTree>
    <p:extLst>
      <p:ext uri="{BB962C8B-B14F-4D97-AF65-F5344CB8AC3E}">
        <p14:creationId xmlns:p14="http://schemas.microsoft.com/office/powerpoint/2010/main" val="63630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592-DBAA-EEBF-CE6D-8E066213BC32}"/>
              </a:ext>
            </a:extLst>
          </p:cNvPr>
          <p:cNvSpPr>
            <a:spLocks noGrp="1"/>
          </p:cNvSpPr>
          <p:nvPr>
            <p:ph type="title"/>
          </p:nvPr>
        </p:nvSpPr>
        <p:spPr/>
        <p:txBody>
          <a:bodyPr/>
          <a:lstStyle/>
          <a:p>
            <a:r>
              <a:rPr lang="en-US"/>
              <a:t>Neural networks, simplified</a:t>
            </a:r>
          </a:p>
        </p:txBody>
      </p:sp>
      <p:sp>
        <p:nvSpPr>
          <p:cNvPr id="5" name="Slide Number Placeholder 4">
            <a:extLst>
              <a:ext uri="{FF2B5EF4-FFF2-40B4-BE49-F238E27FC236}">
                <a16:creationId xmlns:a16="http://schemas.microsoft.com/office/drawing/2014/main" id="{C75BD42D-A151-F038-EC40-0AB65C666437}"/>
              </a:ext>
            </a:extLst>
          </p:cNvPr>
          <p:cNvSpPr>
            <a:spLocks noGrp="1"/>
          </p:cNvSpPr>
          <p:nvPr>
            <p:ph type="sldNum" sz="quarter" idx="12"/>
          </p:nvPr>
        </p:nvSpPr>
        <p:spPr/>
        <p:txBody>
          <a:bodyPr/>
          <a:lstStyle/>
          <a:p>
            <a:fld id="{7D6B6BCA-0F02-1C4A-A7FD-5289AC363B05}" type="slidenum">
              <a:rPr lang="en-US" smtClean="0"/>
              <a:t>10</a:t>
            </a:fld>
            <a:endParaRPr lang="en-US"/>
          </a:p>
        </p:txBody>
      </p:sp>
      <p:sp>
        <p:nvSpPr>
          <p:cNvPr id="4" name="Date Placeholder 3">
            <a:extLst>
              <a:ext uri="{FF2B5EF4-FFF2-40B4-BE49-F238E27FC236}">
                <a16:creationId xmlns:a16="http://schemas.microsoft.com/office/drawing/2014/main" id="{3E4D1E6C-3465-9954-F93E-4F92268566EE}"/>
              </a:ext>
            </a:extLst>
          </p:cNvPr>
          <p:cNvSpPr>
            <a:spLocks noGrp="1"/>
          </p:cNvSpPr>
          <p:nvPr>
            <p:ph type="dt" sz="half" idx="10"/>
          </p:nvPr>
        </p:nvSpPr>
        <p:spPr/>
        <p:txBody>
          <a:bodyPr/>
          <a:lstStyle/>
          <a:p>
            <a:r>
              <a:rPr lang="en-US"/>
              <a:t>7/16/26</a:t>
            </a:r>
          </a:p>
        </p:txBody>
      </p:sp>
      <p:grpSp>
        <p:nvGrpSpPr>
          <p:cNvPr id="7" name="Content Placeholder 6">
            <a:extLst>
              <a:ext uri="{FF2B5EF4-FFF2-40B4-BE49-F238E27FC236}">
                <a16:creationId xmlns:a16="http://schemas.microsoft.com/office/drawing/2014/main" id="{021FB15E-EAF9-5927-9FCF-1D9F0F28937A}"/>
              </a:ext>
            </a:extLst>
          </p:cNvPr>
          <p:cNvGrpSpPr/>
          <p:nvPr/>
        </p:nvGrpSpPr>
        <p:grpSpPr>
          <a:xfrm>
            <a:off x="7095815" y="1560851"/>
            <a:ext cx="4099326" cy="4098825"/>
            <a:chOff x="4332985" y="1977854"/>
            <a:chExt cx="3424125" cy="3423707"/>
          </a:xfrm>
        </p:grpSpPr>
        <p:sp>
          <p:nvSpPr>
            <p:cNvPr id="8" name="Freeform 7">
              <a:extLst>
                <a:ext uri="{FF2B5EF4-FFF2-40B4-BE49-F238E27FC236}">
                  <a16:creationId xmlns:a16="http://schemas.microsoft.com/office/drawing/2014/main" id="{3A69392E-ABCB-5FB9-201E-2F89A4A13792}"/>
                </a:ext>
              </a:extLst>
            </p:cNvPr>
            <p:cNvSpPr/>
            <p:nvPr/>
          </p:nvSpPr>
          <p:spPr>
            <a:xfrm>
              <a:off x="4423094" y="2428342"/>
              <a:ext cx="1621953" cy="1081170"/>
            </a:xfrm>
            <a:custGeom>
              <a:avLst/>
              <a:gdLst>
                <a:gd name="connsiteX0" fmla="*/ 172 w 1621953"/>
                <a:gd name="connsiteY0" fmla="*/ 1081115 h 1081170"/>
                <a:gd name="connsiteX1" fmla="*/ 1622126 w 1621953"/>
                <a:gd name="connsiteY1" fmla="*/ -55 h 1081170"/>
              </a:gdLst>
              <a:ahLst/>
              <a:cxnLst>
                <a:cxn ang="0">
                  <a:pos x="connsiteX0" y="connsiteY0"/>
                </a:cxn>
                <a:cxn ang="0">
                  <a:pos x="connsiteX1" y="connsiteY1"/>
                </a:cxn>
              </a:cxnLst>
              <a:rect l="l" t="t" r="r" b="b"/>
              <a:pathLst>
                <a:path w="1621953" h="1081170">
                  <a:moveTo>
                    <a:pt x="172" y="1081115"/>
                  </a:moveTo>
                  <a:lnTo>
                    <a:pt x="1622126" y="-55"/>
                  </a:lnTo>
                </a:path>
              </a:pathLst>
            </a:custGeom>
            <a:noFill/>
            <a:ln w="4501" cap="flat">
              <a:solidFill>
                <a:srgbClr val="505050">
                  <a:alpha val="81000"/>
                </a:srgbClr>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57EE59F-9B05-F5E5-A71A-9EBD81E8AAF3}"/>
                </a:ext>
              </a:extLst>
            </p:cNvPr>
            <p:cNvSpPr/>
            <p:nvPr/>
          </p:nvSpPr>
          <p:spPr>
            <a:xfrm>
              <a:off x="4423094" y="2788732"/>
              <a:ext cx="1621953" cy="720780"/>
            </a:xfrm>
            <a:custGeom>
              <a:avLst/>
              <a:gdLst>
                <a:gd name="connsiteX0" fmla="*/ 172 w 1621953"/>
                <a:gd name="connsiteY0" fmla="*/ 720730 h 720780"/>
                <a:gd name="connsiteX1" fmla="*/ 1622126 w 1621953"/>
                <a:gd name="connsiteY1" fmla="*/ -50 h 720780"/>
              </a:gdLst>
              <a:ahLst/>
              <a:cxnLst>
                <a:cxn ang="0">
                  <a:pos x="connsiteX0" y="connsiteY0"/>
                </a:cxn>
                <a:cxn ang="0">
                  <a:pos x="connsiteX1" y="connsiteY1"/>
                </a:cxn>
              </a:cxnLst>
              <a:rect l="l" t="t" r="r" b="b"/>
              <a:pathLst>
                <a:path w="1621953" h="720780">
                  <a:moveTo>
                    <a:pt x="172" y="720730"/>
                  </a:moveTo>
                  <a:lnTo>
                    <a:pt x="1622126" y="-50"/>
                  </a:lnTo>
                </a:path>
              </a:pathLst>
            </a:custGeom>
            <a:noFill/>
            <a:ln w="4501" cap="flat">
              <a:solidFill>
                <a:srgbClr val="505050">
                  <a:alpha val="33000"/>
                </a:srgbClr>
              </a:solid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1291D44-D9B9-F65D-6570-47C07C36A63B}"/>
                </a:ext>
              </a:extLst>
            </p:cNvPr>
            <p:cNvSpPr/>
            <p:nvPr/>
          </p:nvSpPr>
          <p:spPr>
            <a:xfrm>
              <a:off x="4423094" y="3149123"/>
              <a:ext cx="1621953" cy="360390"/>
            </a:xfrm>
            <a:custGeom>
              <a:avLst/>
              <a:gdLst>
                <a:gd name="connsiteX0" fmla="*/ 172 w 1621953"/>
                <a:gd name="connsiteY0" fmla="*/ 360345 h 360390"/>
                <a:gd name="connsiteX1" fmla="*/ 1622126 w 1621953"/>
                <a:gd name="connsiteY1" fmla="*/ -46 h 360390"/>
              </a:gdLst>
              <a:ahLst/>
              <a:cxnLst>
                <a:cxn ang="0">
                  <a:pos x="connsiteX0" y="connsiteY0"/>
                </a:cxn>
                <a:cxn ang="0">
                  <a:pos x="connsiteX1" y="connsiteY1"/>
                </a:cxn>
              </a:cxnLst>
              <a:rect l="l" t="t" r="r" b="b"/>
              <a:pathLst>
                <a:path w="1621953" h="360390">
                  <a:moveTo>
                    <a:pt x="172" y="360345"/>
                  </a:moveTo>
                  <a:lnTo>
                    <a:pt x="1622126" y="-46"/>
                  </a:lnTo>
                </a:path>
              </a:pathLst>
            </a:custGeom>
            <a:noFill/>
            <a:ln w="4501" cap="flat">
              <a:solidFill>
                <a:srgbClr val="505050">
                  <a:alpha val="89000"/>
                </a:srgbClr>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60DDE14-6198-BD45-2A2A-60280BAFFAEB}"/>
                </a:ext>
              </a:extLst>
            </p:cNvPr>
            <p:cNvSpPr/>
            <p:nvPr/>
          </p:nvSpPr>
          <p:spPr>
            <a:xfrm>
              <a:off x="4423094" y="3509513"/>
              <a:ext cx="1621953" cy="7267"/>
            </a:xfrm>
            <a:custGeom>
              <a:avLst/>
              <a:gdLst>
                <a:gd name="connsiteX0" fmla="*/ 172 w 1621953"/>
                <a:gd name="connsiteY0" fmla="*/ -41 h 7267"/>
                <a:gd name="connsiteX1" fmla="*/ 1622126 w 1621953"/>
                <a:gd name="connsiteY1" fmla="*/ -41 h 7267"/>
              </a:gdLst>
              <a:ahLst/>
              <a:cxnLst>
                <a:cxn ang="0">
                  <a:pos x="connsiteX0" y="connsiteY0"/>
                </a:cxn>
                <a:cxn ang="0">
                  <a:pos x="connsiteX1" y="connsiteY1"/>
                </a:cxn>
              </a:cxnLst>
              <a:rect l="l" t="t" r="r" b="b"/>
              <a:pathLst>
                <a:path w="1621953" h="7267">
                  <a:moveTo>
                    <a:pt x="172" y="-41"/>
                  </a:moveTo>
                  <a:lnTo>
                    <a:pt x="1622126" y="-41"/>
                  </a:lnTo>
                </a:path>
              </a:pathLst>
            </a:custGeom>
            <a:noFill/>
            <a:ln w="4501" cap="flat">
              <a:solidFill>
                <a:srgbClr val="505050">
                  <a:alpha val="54000"/>
                </a:srgbClr>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D7A2698-30C4-0FBF-B866-E3080E8BE4BD}"/>
                </a:ext>
              </a:extLst>
            </p:cNvPr>
            <p:cNvSpPr/>
            <p:nvPr/>
          </p:nvSpPr>
          <p:spPr>
            <a:xfrm>
              <a:off x="4423094" y="3509513"/>
              <a:ext cx="1621953" cy="360390"/>
            </a:xfrm>
            <a:custGeom>
              <a:avLst/>
              <a:gdLst>
                <a:gd name="connsiteX0" fmla="*/ 172 w 1621953"/>
                <a:gd name="connsiteY0" fmla="*/ -36 h 360390"/>
                <a:gd name="connsiteX1" fmla="*/ 1622126 w 1621953"/>
                <a:gd name="connsiteY1" fmla="*/ 360354 h 360390"/>
              </a:gdLst>
              <a:ahLst/>
              <a:cxnLst>
                <a:cxn ang="0">
                  <a:pos x="connsiteX0" y="connsiteY0"/>
                </a:cxn>
                <a:cxn ang="0">
                  <a:pos x="connsiteX1" y="connsiteY1"/>
                </a:cxn>
              </a:cxnLst>
              <a:rect l="l" t="t" r="r" b="b"/>
              <a:pathLst>
                <a:path w="1621953" h="360390">
                  <a:moveTo>
                    <a:pt x="172" y="-36"/>
                  </a:moveTo>
                  <a:lnTo>
                    <a:pt x="1622126" y="360354"/>
                  </a:lnTo>
                </a:path>
              </a:pathLst>
            </a:custGeom>
            <a:noFill/>
            <a:ln w="4501" cap="flat">
              <a:solidFill>
                <a:srgbClr val="505050">
                  <a:alpha val="81000"/>
                </a:srgb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CAA76BE-6DE9-CFBE-843D-3804953CA082}"/>
                </a:ext>
              </a:extLst>
            </p:cNvPr>
            <p:cNvSpPr/>
            <p:nvPr/>
          </p:nvSpPr>
          <p:spPr>
            <a:xfrm>
              <a:off x="4423094" y="3509513"/>
              <a:ext cx="1621953" cy="720780"/>
            </a:xfrm>
            <a:custGeom>
              <a:avLst/>
              <a:gdLst>
                <a:gd name="connsiteX0" fmla="*/ 172 w 1621953"/>
                <a:gd name="connsiteY0" fmla="*/ -31 h 720780"/>
                <a:gd name="connsiteX1" fmla="*/ 1622126 w 1621953"/>
                <a:gd name="connsiteY1" fmla="*/ 720749 h 720780"/>
              </a:gdLst>
              <a:ahLst/>
              <a:cxnLst>
                <a:cxn ang="0">
                  <a:pos x="connsiteX0" y="connsiteY0"/>
                </a:cxn>
                <a:cxn ang="0">
                  <a:pos x="connsiteX1" y="connsiteY1"/>
                </a:cxn>
              </a:cxnLst>
              <a:rect l="l" t="t" r="r" b="b"/>
              <a:pathLst>
                <a:path w="1621953" h="720780">
                  <a:moveTo>
                    <a:pt x="172" y="-31"/>
                  </a:moveTo>
                  <a:lnTo>
                    <a:pt x="1622126" y="720749"/>
                  </a:lnTo>
                </a:path>
              </a:pathLst>
            </a:custGeom>
            <a:noFill/>
            <a:ln w="4501" cap="flat">
              <a:solidFill>
                <a:srgbClr val="505050">
                  <a:alpha val="41000"/>
                </a:srgbClr>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B8914D-EE32-5DBE-DB20-CBAD1A766FFD}"/>
                </a:ext>
              </a:extLst>
            </p:cNvPr>
            <p:cNvSpPr/>
            <p:nvPr/>
          </p:nvSpPr>
          <p:spPr>
            <a:xfrm>
              <a:off x="4423094" y="3509513"/>
              <a:ext cx="1621953" cy="1081170"/>
            </a:xfrm>
            <a:custGeom>
              <a:avLst/>
              <a:gdLst>
                <a:gd name="connsiteX0" fmla="*/ 172 w 1621953"/>
                <a:gd name="connsiteY0" fmla="*/ -26 h 1081170"/>
                <a:gd name="connsiteX1" fmla="*/ 1622126 w 1621953"/>
                <a:gd name="connsiteY1" fmla="*/ 1081144 h 1081170"/>
              </a:gdLst>
              <a:ahLst/>
              <a:cxnLst>
                <a:cxn ang="0">
                  <a:pos x="connsiteX0" y="connsiteY0"/>
                </a:cxn>
                <a:cxn ang="0">
                  <a:pos x="connsiteX1" y="connsiteY1"/>
                </a:cxn>
              </a:cxnLst>
              <a:rect l="l" t="t" r="r" b="b"/>
              <a:pathLst>
                <a:path w="1621953" h="1081170">
                  <a:moveTo>
                    <a:pt x="172" y="-26"/>
                  </a:moveTo>
                  <a:lnTo>
                    <a:pt x="1622126" y="1081144"/>
                  </a:lnTo>
                </a:path>
              </a:pathLst>
            </a:custGeom>
            <a:noFill/>
            <a:ln w="4501" cap="flat">
              <a:solidFill>
                <a:srgbClr val="505050">
                  <a:alpha val="55000"/>
                </a:srgbClr>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94792FC-C6C4-59D0-3538-A6D9D3CA9A0B}"/>
                </a:ext>
              </a:extLst>
            </p:cNvPr>
            <p:cNvSpPr/>
            <p:nvPr/>
          </p:nvSpPr>
          <p:spPr>
            <a:xfrm>
              <a:off x="4423094" y="3509513"/>
              <a:ext cx="1621953" cy="1441560"/>
            </a:xfrm>
            <a:custGeom>
              <a:avLst/>
              <a:gdLst>
                <a:gd name="connsiteX0" fmla="*/ 172 w 1621953"/>
                <a:gd name="connsiteY0" fmla="*/ -22 h 1441560"/>
                <a:gd name="connsiteX1" fmla="*/ 1622126 w 1621953"/>
                <a:gd name="connsiteY1" fmla="*/ 1441539 h 1441560"/>
              </a:gdLst>
              <a:ahLst/>
              <a:cxnLst>
                <a:cxn ang="0">
                  <a:pos x="connsiteX0" y="connsiteY0"/>
                </a:cxn>
                <a:cxn ang="0">
                  <a:pos x="connsiteX1" y="connsiteY1"/>
                </a:cxn>
              </a:cxnLst>
              <a:rect l="l" t="t" r="r" b="b"/>
              <a:pathLst>
                <a:path w="1621953" h="1441560">
                  <a:moveTo>
                    <a:pt x="172" y="-22"/>
                  </a:moveTo>
                  <a:lnTo>
                    <a:pt x="1622126" y="1441539"/>
                  </a:lnTo>
                </a:path>
              </a:pathLst>
            </a:custGeom>
            <a:noFill/>
            <a:ln w="4501" cap="flat">
              <a:solidFill>
                <a:srgbClr val="505050">
                  <a:alpha val="50000"/>
                </a:srgbClr>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618C8DA-3545-DBAF-D40C-96D5EC25A607}"/>
                </a:ext>
              </a:extLst>
            </p:cNvPr>
            <p:cNvSpPr/>
            <p:nvPr/>
          </p:nvSpPr>
          <p:spPr>
            <a:xfrm>
              <a:off x="4423094" y="3509513"/>
              <a:ext cx="1621953" cy="1801950"/>
            </a:xfrm>
            <a:custGeom>
              <a:avLst/>
              <a:gdLst>
                <a:gd name="connsiteX0" fmla="*/ 172 w 1621953"/>
                <a:gd name="connsiteY0" fmla="*/ -17 h 1801950"/>
                <a:gd name="connsiteX1" fmla="*/ 1622126 w 1621953"/>
                <a:gd name="connsiteY1" fmla="*/ 1801934 h 1801950"/>
              </a:gdLst>
              <a:ahLst/>
              <a:cxnLst>
                <a:cxn ang="0">
                  <a:pos x="connsiteX0" y="connsiteY0"/>
                </a:cxn>
                <a:cxn ang="0">
                  <a:pos x="connsiteX1" y="connsiteY1"/>
                </a:cxn>
              </a:cxnLst>
              <a:rect l="l" t="t" r="r" b="b"/>
              <a:pathLst>
                <a:path w="1621953" h="1801950">
                  <a:moveTo>
                    <a:pt x="172" y="-17"/>
                  </a:moveTo>
                  <a:lnTo>
                    <a:pt x="1622126" y="1801934"/>
                  </a:lnTo>
                </a:path>
              </a:pathLst>
            </a:custGeom>
            <a:noFill/>
            <a:ln w="4501" cap="flat">
              <a:solidFill>
                <a:srgbClr val="505050">
                  <a:alpha val="21000"/>
                </a:srgbClr>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9C0872-7B98-D078-4502-5685BAE1B23D}"/>
                </a:ext>
              </a:extLst>
            </p:cNvPr>
            <p:cNvSpPr/>
            <p:nvPr/>
          </p:nvSpPr>
          <p:spPr>
            <a:xfrm>
              <a:off x="4423094" y="2428342"/>
              <a:ext cx="1621953" cy="1441560"/>
            </a:xfrm>
            <a:custGeom>
              <a:avLst/>
              <a:gdLst>
                <a:gd name="connsiteX0" fmla="*/ 172 w 1621953"/>
                <a:gd name="connsiteY0" fmla="*/ 1441510 h 1441560"/>
                <a:gd name="connsiteX1" fmla="*/ 1622126 w 1621953"/>
                <a:gd name="connsiteY1" fmla="*/ -50 h 1441560"/>
              </a:gdLst>
              <a:ahLst/>
              <a:cxnLst>
                <a:cxn ang="0">
                  <a:pos x="connsiteX0" y="connsiteY0"/>
                </a:cxn>
                <a:cxn ang="0">
                  <a:pos x="connsiteX1" y="connsiteY1"/>
                </a:cxn>
              </a:cxnLst>
              <a:rect l="l" t="t" r="r" b="b"/>
              <a:pathLst>
                <a:path w="1621953" h="1441560">
                  <a:moveTo>
                    <a:pt x="172" y="1441510"/>
                  </a:moveTo>
                  <a:lnTo>
                    <a:pt x="1622126" y="-50"/>
                  </a:lnTo>
                </a:path>
              </a:pathLst>
            </a:custGeom>
            <a:noFill/>
            <a:ln w="4501" cap="flat">
              <a:solidFill>
                <a:srgbClr val="505050">
                  <a:alpha val="35000"/>
                </a:srgbClr>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A0B61C1-0CA3-E1C1-1938-4905F811F04B}"/>
                </a:ext>
              </a:extLst>
            </p:cNvPr>
            <p:cNvSpPr/>
            <p:nvPr/>
          </p:nvSpPr>
          <p:spPr>
            <a:xfrm>
              <a:off x="4423094" y="2788732"/>
              <a:ext cx="1621953" cy="1081170"/>
            </a:xfrm>
            <a:custGeom>
              <a:avLst/>
              <a:gdLst>
                <a:gd name="connsiteX0" fmla="*/ 172 w 1621953"/>
                <a:gd name="connsiteY0" fmla="*/ 1081125 h 1081170"/>
                <a:gd name="connsiteX1" fmla="*/ 1622126 w 1621953"/>
                <a:gd name="connsiteY1" fmla="*/ -46 h 1081170"/>
              </a:gdLst>
              <a:ahLst/>
              <a:cxnLst>
                <a:cxn ang="0">
                  <a:pos x="connsiteX0" y="connsiteY0"/>
                </a:cxn>
                <a:cxn ang="0">
                  <a:pos x="connsiteX1" y="connsiteY1"/>
                </a:cxn>
              </a:cxnLst>
              <a:rect l="l" t="t" r="r" b="b"/>
              <a:pathLst>
                <a:path w="1621953" h="1081170">
                  <a:moveTo>
                    <a:pt x="172" y="1081125"/>
                  </a:moveTo>
                  <a:lnTo>
                    <a:pt x="1622126" y="-46"/>
                  </a:lnTo>
                </a:path>
              </a:pathLst>
            </a:custGeom>
            <a:noFill/>
            <a:ln w="4501" cap="flat">
              <a:solidFill>
                <a:srgbClr val="505050">
                  <a:alpha val="38000"/>
                </a:srgbClr>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EFBECC0-DE6D-9CF9-C6F9-4FB61326C32A}"/>
                </a:ext>
              </a:extLst>
            </p:cNvPr>
            <p:cNvSpPr/>
            <p:nvPr/>
          </p:nvSpPr>
          <p:spPr>
            <a:xfrm>
              <a:off x="4423094" y="3149123"/>
              <a:ext cx="1621953" cy="720780"/>
            </a:xfrm>
            <a:custGeom>
              <a:avLst/>
              <a:gdLst>
                <a:gd name="connsiteX0" fmla="*/ 172 w 1621953"/>
                <a:gd name="connsiteY0" fmla="*/ 720740 h 720780"/>
                <a:gd name="connsiteX1" fmla="*/ 1622126 w 1621953"/>
                <a:gd name="connsiteY1" fmla="*/ -41 h 720780"/>
              </a:gdLst>
              <a:ahLst/>
              <a:cxnLst>
                <a:cxn ang="0">
                  <a:pos x="connsiteX0" y="connsiteY0"/>
                </a:cxn>
                <a:cxn ang="0">
                  <a:pos x="connsiteX1" y="connsiteY1"/>
                </a:cxn>
              </a:cxnLst>
              <a:rect l="l" t="t" r="r" b="b"/>
              <a:pathLst>
                <a:path w="1621953" h="720780">
                  <a:moveTo>
                    <a:pt x="172" y="720740"/>
                  </a:moveTo>
                  <a:lnTo>
                    <a:pt x="1622126" y="-41"/>
                  </a:lnTo>
                </a:path>
              </a:pathLst>
            </a:custGeom>
            <a:noFill/>
            <a:ln w="4501" cap="flat">
              <a:solidFill>
                <a:srgbClr val="505050">
                  <a:alpha val="12000"/>
                </a:srgbClr>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1609DDA-D428-3D0C-AC8A-50E48168F0C9}"/>
                </a:ext>
              </a:extLst>
            </p:cNvPr>
            <p:cNvSpPr/>
            <p:nvPr/>
          </p:nvSpPr>
          <p:spPr>
            <a:xfrm>
              <a:off x="4423094" y="3509513"/>
              <a:ext cx="1621953" cy="360390"/>
            </a:xfrm>
            <a:custGeom>
              <a:avLst/>
              <a:gdLst>
                <a:gd name="connsiteX0" fmla="*/ 172 w 1621953"/>
                <a:gd name="connsiteY0" fmla="*/ 360354 h 360390"/>
                <a:gd name="connsiteX1" fmla="*/ 1622126 w 1621953"/>
                <a:gd name="connsiteY1" fmla="*/ -36 h 360390"/>
              </a:gdLst>
              <a:ahLst/>
              <a:cxnLst>
                <a:cxn ang="0">
                  <a:pos x="connsiteX0" y="connsiteY0"/>
                </a:cxn>
                <a:cxn ang="0">
                  <a:pos x="connsiteX1" y="connsiteY1"/>
                </a:cxn>
              </a:cxnLst>
              <a:rect l="l" t="t" r="r" b="b"/>
              <a:pathLst>
                <a:path w="1621953" h="360390">
                  <a:moveTo>
                    <a:pt x="172" y="360354"/>
                  </a:moveTo>
                  <a:lnTo>
                    <a:pt x="1622126" y="-36"/>
                  </a:lnTo>
                </a:path>
              </a:pathLst>
            </a:custGeom>
            <a:noFill/>
            <a:ln w="4501" cap="flat">
              <a:solidFill>
                <a:srgbClr val="505050">
                  <a:alpha val="60000"/>
                </a:srgbClr>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BE56B4B-C529-E773-EAA4-A1F308DAC42B}"/>
                </a:ext>
              </a:extLst>
            </p:cNvPr>
            <p:cNvSpPr/>
            <p:nvPr/>
          </p:nvSpPr>
          <p:spPr>
            <a:xfrm>
              <a:off x="4423094" y="3869903"/>
              <a:ext cx="1621953" cy="7267"/>
            </a:xfrm>
            <a:custGeom>
              <a:avLst/>
              <a:gdLst>
                <a:gd name="connsiteX0" fmla="*/ 172 w 1621953"/>
                <a:gd name="connsiteY0" fmla="*/ -31 h 7267"/>
                <a:gd name="connsiteX1" fmla="*/ 1622126 w 1621953"/>
                <a:gd name="connsiteY1" fmla="*/ -31 h 7267"/>
              </a:gdLst>
              <a:ahLst/>
              <a:cxnLst>
                <a:cxn ang="0">
                  <a:pos x="connsiteX0" y="connsiteY0"/>
                </a:cxn>
                <a:cxn ang="0">
                  <a:pos x="connsiteX1" y="connsiteY1"/>
                </a:cxn>
              </a:cxnLst>
              <a:rect l="l" t="t" r="r" b="b"/>
              <a:pathLst>
                <a:path w="1621953" h="7267">
                  <a:moveTo>
                    <a:pt x="172" y="-31"/>
                  </a:moveTo>
                  <a:lnTo>
                    <a:pt x="1622126" y="-31"/>
                  </a:lnTo>
                </a:path>
              </a:pathLst>
            </a:custGeom>
            <a:noFill/>
            <a:ln w="4501" cap="flat">
              <a:solidFill>
                <a:srgbClr val="505050">
                  <a:alpha val="96000"/>
                </a:srgbClr>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35574CE-EF77-4453-A471-3AC7B08BC270}"/>
                </a:ext>
              </a:extLst>
            </p:cNvPr>
            <p:cNvSpPr/>
            <p:nvPr/>
          </p:nvSpPr>
          <p:spPr>
            <a:xfrm>
              <a:off x="4423094" y="3869903"/>
              <a:ext cx="1621953" cy="360390"/>
            </a:xfrm>
            <a:custGeom>
              <a:avLst/>
              <a:gdLst>
                <a:gd name="connsiteX0" fmla="*/ 172 w 1621953"/>
                <a:gd name="connsiteY0" fmla="*/ -26 h 360390"/>
                <a:gd name="connsiteX1" fmla="*/ 1622126 w 1621953"/>
                <a:gd name="connsiteY1" fmla="*/ 360364 h 360390"/>
              </a:gdLst>
              <a:ahLst/>
              <a:cxnLst>
                <a:cxn ang="0">
                  <a:pos x="connsiteX0" y="connsiteY0"/>
                </a:cxn>
                <a:cxn ang="0">
                  <a:pos x="connsiteX1" y="connsiteY1"/>
                </a:cxn>
              </a:cxnLst>
              <a:rect l="l" t="t" r="r" b="b"/>
              <a:pathLst>
                <a:path w="1621953" h="360390">
                  <a:moveTo>
                    <a:pt x="172" y="-26"/>
                  </a:moveTo>
                  <a:lnTo>
                    <a:pt x="1622126" y="360364"/>
                  </a:lnTo>
                </a:path>
              </a:pathLst>
            </a:custGeom>
            <a:noFill/>
            <a:ln w="4501" cap="flat">
              <a:solidFill>
                <a:srgbClr val="505050">
                  <a:alpha val="25000"/>
                </a:srgbClr>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A3B2E2F-2724-9721-80DC-2F3416BE392B}"/>
                </a:ext>
              </a:extLst>
            </p:cNvPr>
            <p:cNvSpPr/>
            <p:nvPr/>
          </p:nvSpPr>
          <p:spPr>
            <a:xfrm>
              <a:off x="4423094" y="3869903"/>
              <a:ext cx="1621953" cy="720780"/>
            </a:xfrm>
            <a:custGeom>
              <a:avLst/>
              <a:gdLst>
                <a:gd name="connsiteX0" fmla="*/ 172 w 1621953"/>
                <a:gd name="connsiteY0" fmla="*/ -22 h 720780"/>
                <a:gd name="connsiteX1" fmla="*/ 1622126 w 1621953"/>
                <a:gd name="connsiteY1" fmla="*/ 720759 h 720780"/>
              </a:gdLst>
              <a:ahLst/>
              <a:cxnLst>
                <a:cxn ang="0">
                  <a:pos x="connsiteX0" y="connsiteY0"/>
                </a:cxn>
                <a:cxn ang="0">
                  <a:pos x="connsiteX1" y="connsiteY1"/>
                </a:cxn>
              </a:cxnLst>
              <a:rect l="l" t="t" r="r" b="b"/>
              <a:pathLst>
                <a:path w="1621953" h="720780">
                  <a:moveTo>
                    <a:pt x="172" y="-22"/>
                  </a:moveTo>
                  <a:lnTo>
                    <a:pt x="1622126" y="720759"/>
                  </a:lnTo>
                </a:path>
              </a:pathLst>
            </a:custGeom>
            <a:noFill/>
            <a:ln w="4501" cap="flat">
              <a:solidFill>
                <a:srgbClr val="505050">
                  <a:alpha val="42000"/>
                </a:srgbClr>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37058B-BF3D-458B-4A3E-80F8262DAEC7}"/>
                </a:ext>
              </a:extLst>
            </p:cNvPr>
            <p:cNvSpPr/>
            <p:nvPr/>
          </p:nvSpPr>
          <p:spPr>
            <a:xfrm>
              <a:off x="4423094" y="3869903"/>
              <a:ext cx="1621953" cy="1081170"/>
            </a:xfrm>
            <a:custGeom>
              <a:avLst/>
              <a:gdLst>
                <a:gd name="connsiteX0" fmla="*/ 172 w 1621953"/>
                <a:gd name="connsiteY0" fmla="*/ -17 h 1081170"/>
                <a:gd name="connsiteX1" fmla="*/ 1622126 w 1621953"/>
                <a:gd name="connsiteY1" fmla="*/ 1081154 h 1081170"/>
              </a:gdLst>
              <a:ahLst/>
              <a:cxnLst>
                <a:cxn ang="0">
                  <a:pos x="connsiteX0" y="connsiteY0"/>
                </a:cxn>
                <a:cxn ang="0">
                  <a:pos x="connsiteX1" y="connsiteY1"/>
                </a:cxn>
              </a:cxnLst>
              <a:rect l="l" t="t" r="r" b="b"/>
              <a:pathLst>
                <a:path w="1621953" h="1081170">
                  <a:moveTo>
                    <a:pt x="172" y="-17"/>
                  </a:moveTo>
                  <a:lnTo>
                    <a:pt x="1622126" y="1081154"/>
                  </a:lnTo>
                </a:path>
              </a:pathLst>
            </a:custGeom>
            <a:noFill/>
            <a:ln w="4501" cap="flat">
              <a:solidFill>
                <a:srgbClr val="505050">
                  <a:alpha val="81000"/>
                </a:srgbClr>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DAD859-B48D-6DC5-F4AD-59927D4D926C}"/>
                </a:ext>
              </a:extLst>
            </p:cNvPr>
            <p:cNvSpPr/>
            <p:nvPr/>
          </p:nvSpPr>
          <p:spPr>
            <a:xfrm>
              <a:off x="4423094" y="3869903"/>
              <a:ext cx="1621953" cy="1441560"/>
            </a:xfrm>
            <a:custGeom>
              <a:avLst/>
              <a:gdLst>
                <a:gd name="connsiteX0" fmla="*/ 172 w 1621953"/>
                <a:gd name="connsiteY0" fmla="*/ -12 h 1441560"/>
                <a:gd name="connsiteX1" fmla="*/ 1622126 w 1621953"/>
                <a:gd name="connsiteY1" fmla="*/ 1441549 h 1441560"/>
              </a:gdLst>
              <a:ahLst/>
              <a:cxnLst>
                <a:cxn ang="0">
                  <a:pos x="connsiteX0" y="connsiteY0"/>
                </a:cxn>
                <a:cxn ang="0">
                  <a:pos x="connsiteX1" y="connsiteY1"/>
                </a:cxn>
              </a:cxnLst>
              <a:rect l="l" t="t" r="r" b="b"/>
              <a:pathLst>
                <a:path w="1621953" h="1441560">
                  <a:moveTo>
                    <a:pt x="172" y="-12"/>
                  </a:moveTo>
                  <a:lnTo>
                    <a:pt x="1622126" y="1441549"/>
                  </a:lnTo>
                </a:path>
              </a:pathLst>
            </a:custGeom>
            <a:noFill/>
            <a:ln w="4501" cap="flat">
              <a:solidFill>
                <a:srgbClr val="505050">
                  <a:alpha val="18000"/>
                </a:srgbClr>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EC8FED7-25B3-1E66-71C9-259BBC2DD5DB}"/>
                </a:ext>
              </a:extLst>
            </p:cNvPr>
            <p:cNvSpPr/>
            <p:nvPr/>
          </p:nvSpPr>
          <p:spPr>
            <a:xfrm>
              <a:off x="6045048" y="2067952"/>
              <a:ext cx="1621953" cy="1441560"/>
            </a:xfrm>
            <a:custGeom>
              <a:avLst/>
              <a:gdLst>
                <a:gd name="connsiteX0" fmla="*/ 215 w 1621953"/>
                <a:gd name="connsiteY0" fmla="*/ -60 h 1441560"/>
                <a:gd name="connsiteX1" fmla="*/ 1622169 w 1621953"/>
                <a:gd name="connsiteY1" fmla="*/ 1441501 h 1441560"/>
              </a:gdLst>
              <a:ahLst/>
              <a:cxnLst>
                <a:cxn ang="0">
                  <a:pos x="connsiteX0" y="connsiteY0"/>
                </a:cxn>
                <a:cxn ang="0">
                  <a:pos x="connsiteX1" y="connsiteY1"/>
                </a:cxn>
              </a:cxnLst>
              <a:rect l="l" t="t" r="r" b="b"/>
              <a:pathLst>
                <a:path w="1621953" h="1441560">
                  <a:moveTo>
                    <a:pt x="215" y="-60"/>
                  </a:moveTo>
                  <a:lnTo>
                    <a:pt x="1622169" y="1441501"/>
                  </a:lnTo>
                </a:path>
              </a:pathLst>
            </a:custGeom>
            <a:noFill/>
            <a:ln w="4501" cap="flat">
              <a:solidFill>
                <a:srgbClr val="505050">
                  <a:alpha val="64000"/>
                </a:srgbClr>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3EFE40-7947-3808-C607-3859C2A52F81}"/>
                </a:ext>
              </a:extLst>
            </p:cNvPr>
            <p:cNvSpPr/>
            <p:nvPr/>
          </p:nvSpPr>
          <p:spPr>
            <a:xfrm>
              <a:off x="6045048" y="2067952"/>
              <a:ext cx="1621953" cy="1801950"/>
            </a:xfrm>
            <a:custGeom>
              <a:avLst/>
              <a:gdLst>
                <a:gd name="connsiteX0" fmla="*/ 215 w 1621953"/>
                <a:gd name="connsiteY0" fmla="*/ -55 h 1801950"/>
                <a:gd name="connsiteX1" fmla="*/ 1622169 w 1621953"/>
                <a:gd name="connsiteY1" fmla="*/ 1801896 h 1801950"/>
              </a:gdLst>
              <a:ahLst/>
              <a:cxnLst>
                <a:cxn ang="0">
                  <a:pos x="connsiteX0" y="connsiteY0"/>
                </a:cxn>
                <a:cxn ang="0">
                  <a:pos x="connsiteX1" y="connsiteY1"/>
                </a:cxn>
              </a:cxnLst>
              <a:rect l="l" t="t" r="r" b="b"/>
              <a:pathLst>
                <a:path w="1621953" h="1801950">
                  <a:moveTo>
                    <a:pt x="215" y="-55"/>
                  </a:moveTo>
                  <a:lnTo>
                    <a:pt x="1622169" y="1801896"/>
                  </a:lnTo>
                </a:path>
              </a:pathLst>
            </a:custGeom>
            <a:noFill/>
            <a:ln w="4501" cap="flat">
              <a:solidFill>
                <a:srgbClr val="505050">
                  <a:alpha val="26000"/>
                </a:srgbClr>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CE0BC7D-DAA6-DFFD-E720-1C64E23DB143}"/>
                </a:ext>
              </a:extLst>
            </p:cNvPr>
            <p:cNvSpPr/>
            <p:nvPr/>
          </p:nvSpPr>
          <p:spPr>
            <a:xfrm>
              <a:off x="6045048" y="2428342"/>
              <a:ext cx="1621953" cy="1081170"/>
            </a:xfrm>
            <a:custGeom>
              <a:avLst/>
              <a:gdLst>
                <a:gd name="connsiteX0" fmla="*/ 215 w 1621953"/>
                <a:gd name="connsiteY0" fmla="*/ -55 h 1081170"/>
                <a:gd name="connsiteX1" fmla="*/ 1622169 w 1621953"/>
                <a:gd name="connsiteY1" fmla="*/ 1081115 h 1081170"/>
              </a:gdLst>
              <a:ahLst/>
              <a:cxnLst>
                <a:cxn ang="0">
                  <a:pos x="connsiteX0" y="connsiteY0"/>
                </a:cxn>
                <a:cxn ang="0">
                  <a:pos x="connsiteX1" y="connsiteY1"/>
                </a:cxn>
              </a:cxnLst>
              <a:rect l="l" t="t" r="r" b="b"/>
              <a:pathLst>
                <a:path w="1621953" h="1081170">
                  <a:moveTo>
                    <a:pt x="215" y="-55"/>
                  </a:moveTo>
                  <a:lnTo>
                    <a:pt x="1622169" y="1081115"/>
                  </a:lnTo>
                </a:path>
              </a:pathLst>
            </a:custGeom>
            <a:noFill/>
            <a:ln w="4501" cap="flat">
              <a:solidFill>
                <a:srgbClr val="505050">
                  <a:alpha val="21000"/>
                </a:srgbClr>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B723C32-39A0-9479-F26E-A91214D0B180}"/>
                </a:ext>
              </a:extLst>
            </p:cNvPr>
            <p:cNvSpPr/>
            <p:nvPr/>
          </p:nvSpPr>
          <p:spPr>
            <a:xfrm>
              <a:off x="6045048" y="2428342"/>
              <a:ext cx="1621953" cy="1441560"/>
            </a:xfrm>
            <a:custGeom>
              <a:avLst/>
              <a:gdLst>
                <a:gd name="connsiteX0" fmla="*/ 215 w 1621953"/>
                <a:gd name="connsiteY0" fmla="*/ -50 h 1441560"/>
                <a:gd name="connsiteX1" fmla="*/ 1622169 w 1621953"/>
                <a:gd name="connsiteY1" fmla="*/ 1441510 h 1441560"/>
              </a:gdLst>
              <a:ahLst/>
              <a:cxnLst>
                <a:cxn ang="0">
                  <a:pos x="connsiteX0" y="connsiteY0"/>
                </a:cxn>
                <a:cxn ang="0">
                  <a:pos x="connsiteX1" y="connsiteY1"/>
                </a:cxn>
              </a:cxnLst>
              <a:rect l="l" t="t" r="r" b="b"/>
              <a:pathLst>
                <a:path w="1621953" h="1441560">
                  <a:moveTo>
                    <a:pt x="215" y="-50"/>
                  </a:moveTo>
                  <a:lnTo>
                    <a:pt x="1622169" y="1441510"/>
                  </a:lnTo>
                </a:path>
              </a:pathLst>
            </a:custGeom>
            <a:noFill/>
            <a:ln w="4501" cap="flat">
              <a:solidFill>
                <a:srgbClr val="505050">
                  <a:alpha val="22000"/>
                </a:srgbClr>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61FFF56-DBF3-FB32-B033-C2582B8F5064}"/>
                </a:ext>
              </a:extLst>
            </p:cNvPr>
            <p:cNvSpPr/>
            <p:nvPr/>
          </p:nvSpPr>
          <p:spPr>
            <a:xfrm>
              <a:off x="6045048" y="2788732"/>
              <a:ext cx="1621953" cy="720780"/>
            </a:xfrm>
            <a:custGeom>
              <a:avLst/>
              <a:gdLst>
                <a:gd name="connsiteX0" fmla="*/ 215 w 1621953"/>
                <a:gd name="connsiteY0" fmla="*/ -50 h 720780"/>
                <a:gd name="connsiteX1" fmla="*/ 1622169 w 1621953"/>
                <a:gd name="connsiteY1" fmla="*/ 720730 h 720780"/>
              </a:gdLst>
              <a:ahLst/>
              <a:cxnLst>
                <a:cxn ang="0">
                  <a:pos x="connsiteX0" y="connsiteY0"/>
                </a:cxn>
                <a:cxn ang="0">
                  <a:pos x="connsiteX1" y="connsiteY1"/>
                </a:cxn>
              </a:cxnLst>
              <a:rect l="l" t="t" r="r" b="b"/>
              <a:pathLst>
                <a:path w="1621953" h="720780">
                  <a:moveTo>
                    <a:pt x="215" y="-50"/>
                  </a:moveTo>
                  <a:lnTo>
                    <a:pt x="1622169" y="720730"/>
                  </a:lnTo>
                </a:path>
              </a:pathLst>
            </a:custGeom>
            <a:noFill/>
            <a:ln w="4501" cap="flat">
              <a:solidFill>
                <a:srgbClr val="505050">
                  <a:alpha val="87000"/>
                </a:srgbClr>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5ACDBE4-2990-91EE-595A-29AD7E8C4E20}"/>
                </a:ext>
              </a:extLst>
            </p:cNvPr>
            <p:cNvSpPr/>
            <p:nvPr/>
          </p:nvSpPr>
          <p:spPr>
            <a:xfrm>
              <a:off x="6045048" y="2788732"/>
              <a:ext cx="1621953" cy="1081170"/>
            </a:xfrm>
            <a:custGeom>
              <a:avLst/>
              <a:gdLst>
                <a:gd name="connsiteX0" fmla="*/ 215 w 1621953"/>
                <a:gd name="connsiteY0" fmla="*/ -46 h 1081170"/>
                <a:gd name="connsiteX1" fmla="*/ 1622169 w 1621953"/>
                <a:gd name="connsiteY1" fmla="*/ 1081125 h 1081170"/>
              </a:gdLst>
              <a:ahLst/>
              <a:cxnLst>
                <a:cxn ang="0">
                  <a:pos x="connsiteX0" y="connsiteY0"/>
                </a:cxn>
                <a:cxn ang="0">
                  <a:pos x="connsiteX1" y="connsiteY1"/>
                </a:cxn>
              </a:cxnLst>
              <a:rect l="l" t="t" r="r" b="b"/>
              <a:pathLst>
                <a:path w="1621953" h="1081170">
                  <a:moveTo>
                    <a:pt x="215" y="-46"/>
                  </a:moveTo>
                  <a:lnTo>
                    <a:pt x="1622169" y="1081125"/>
                  </a:lnTo>
                </a:path>
              </a:pathLst>
            </a:custGeom>
            <a:noFill/>
            <a:ln w="4501" cap="flat">
              <a:solidFill>
                <a:srgbClr val="505050">
                  <a:alpha val="40000"/>
                </a:srgbClr>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7A56B84-76A7-74BD-180E-4367C6CC9C15}"/>
                </a:ext>
              </a:extLst>
            </p:cNvPr>
            <p:cNvSpPr/>
            <p:nvPr/>
          </p:nvSpPr>
          <p:spPr>
            <a:xfrm>
              <a:off x="6045048" y="3149123"/>
              <a:ext cx="1621953" cy="360390"/>
            </a:xfrm>
            <a:custGeom>
              <a:avLst/>
              <a:gdLst>
                <a:gd name="connsiteX0" fmla="*/ 215 w 1621953"/>
                <a:gd name="connsiteY0" fmla="*/ -46 h 360390"/>
                <a:gd name="connsiteX1" fmla="*/ 1622169 w 1621953"/>
                <a:gd name="connsiteY1" fmla="*/ 360345 h 360390"/>
              </a:gdLst>
              <a:ahLst/>
              <a:cxnLst>
                <a:cxn ang="0">
                  <a:pos x="connsiteX0" y="connsiteY0"/>
                </a:cxn>
                <a:cxn ang="0">
                  <a:pos x="connsiteX1" y="connsiteY1"/>
                </a:cxn>
              </a:cxnLst>
              <a:rect l="l" t="t" r="r" b="b"/>
              <a:pathLst>
                <a:path w="1621953" h="360390">
                  <a:moveTo>
                    <a:pt x="215" y="-46"/>
                  </a:moveTo>
                  <a:lnTo>
                    <a:pt x="1622169" y="360345"/>
                  </a:lnTo>
                </a:path>
              </a:pathLst>
            </a:custGeom>
            <a:noFill/>
            <a:ln w="4501" cap="flat">
              <a:solidFill>
                <a:srgbClr val="505050">
                  <a:alpha val="81000"/>
                </a:srgbClr>
              </a:solid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66E6C92-41D7-64F8-8B71-C61291FF5EE3}"/>
                </a:ext>
              </a:extLst>
            </p:cNvPr>
            <p:cNvSpPr/>
            <p:nvPr/>
          </p:nvSpPr>
          <p:spPr>
            <a:xfrm>
              <a:off x="6045048" y="3149123"/>
              <a:ext cx="1621953" cy="720780"/>
            </a:xfrm>
            <a:custGeom>
              <a:avLst/>
              <a:gdLst>
                <a:gd name="connsiteX0" fmla="*/ 215 w 1621953"/>
                <a:gd name="connsiteY0" fmla="*/ -41 h 720780"/>
                <a:gd name="connsiteX1" fmla="*/ 1622169 w 1621953"/>
                <a:gd name="connsiteY1" fmla="*/ 720740 h 720780"/>
              </a:gdLst>
              <a:ahLst/>
              <a:cxnLst>
                <a:cxn ang="0">
                  <a:pos x="connsiteX0" y="connsiteY0"/>
                </a:cxn>
                <a:cxn ang="0">
                  <a:pos x="connsiteX1" y="connsiteY1"/>
                </a:cxn>
              </a:cxnLst>
              <a:rect l="l" t="t" r="r" b="b"/>
              <a:pathLst>
                <a:path w="1621953" h="720780">
                  <a:moveTo>
                    <a:pt x="215" y="-41"/>
                  </a:moveTo>
                  <a:lnTo>
                    <a:pt x="1622169" y="720740"/>
                  </a:lnTo>
                </a:path>
              </a:pathLst>
            </a:custGeom>
            <a:noFill/>
            <a:ln w="4501" cap="flat">
              <a:solidFill>
                <a:srgbClr val="505050">
                  <a:alpha val="58000"/>
                </a:srgbClr>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F3C0A6B-F387-72B9-C857-47E9C3D7A93F}"/>
                </a:ext>
              </a:extLst>
            </p:cNvPr>
            <p:cNvSpPr/>
            <p:nvPr/>
          </p:nvSpPr>
          <p:spPr>
            <a:xfrm>
              <a:off x="6045048" y="3509513"/>
              <a:ext cx="1621953" cy="7267"/>
            </a:xfrm>
            <a:custGeom>
              <a:avLst/>
              <a:gdLst>
                <a:gd name="connsiteX0" fmla="*/ 215 w 1621953"/>
                <a:gd name="connsiteY0" fmla="*/ -41 h 7267"/>
                <a:gd name="connsiteX1" fmla="*/ 1622169 w 1621953"/>
                <a:gd name="connsiteY1" fmla="*/ -41 h 7267"/>
              </a:gdLst>
              <a:ahLst/>
              <a:cxnLst>
                <a:cxn ang="0">
                  <a:pos x="connsiteX0" y="connsiteY0"/>
                </a:cxn>
                <a:cxn ang="0">
                  <a:pos x="connsiteX1" y="connsiteY1"/>
                </a:cxn>
              </a:cxnLst>
              <a:rect l="l" t="t" r="r" b="b"/>
              <a:pathLst>
                <a:path w="1621953" h="7267">
                  <a:moveTo>
                    <a:pt x="215" y="-41"/>
                  </a:moveTo>
                  <a:lnTo>
                    <a:pt x="1622169" y="-41"/>
                  </a:lnTo>
                </a:path>
              </a:pathLst>
            </a:custGeom>
            <a:noFill/>
            <a:ln w="4501" cap="flat">
              <a:solidFill>
                <a:srgbClr val="505050">
                  <a:alpha val="86000"/>
                </a:srgbClr>
              </a:solid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B61116-3A40-DC92-7770-EA58A334DAAB}"/>
                </a:ext>
              </a:extLst>
            </p:cNvPr>
            <p:cNvSpPr/>
            <p:nvPr/>
          </p:nvSpPr>
          <p:spPr>
            <a:xfrm>
              <a:off x="6045048" y="3509513"/>
              <a:ext cx="1621953" cy="360390"/>
            </a:xfrm>
            <a:custGeom>
              <a:avLst/>
              <a:gdLst>
                <a:gd name="connsiteX0" fmla="*/ 215 w 1621953"/>
                <a:gd name="connsiteY0" fmla="*/ -36 h 360390"/>
                <a:gd name="connsiteX1" fmla="*/ 1622169 w 1621953"/>
                <a:gd name="connsiteY1" fmla="*/ 360354 h 360390"/>
              </a:gdLst>
              <a:ahLst/>
              <a:cxnLst>
                <a:cxn ang="0">
                  <a:pos x="connsiteX0" y="connsiteY0"/>
                </a:cxn>
                <a:cxn ang="0">
                  <a:pos x="connsiteX1" y="connsiteY1"/>
                </a:cxn>
              </a:cxnLst>
              <a:rect l="l" t="t" r="r" b="b"/>
              <a:pathLst>
                <a:path w="1621953" h="360390">
                  <a:moveTo>
                    <a:pt x="215" y="-36"/>
                  </a:moveTo>
                  <a:lnTo>
                    <a:pt x="1622169" y="360354"/>
                  </a:lnTo>
                </a:path>
              </a:pathLst>
            </a:custGeom>
            <a:noFill/>
            <a:ln w="4501" cap="flat">
              <a:solidFill>
                <a:srgbClr val="505050">
                  <a:alpha val="94000"/>
                </a:srgbClr>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A5AA749-7EED-81B3-9B55-6B3B8AB376F2}"/>
                </a:ext>
              </a:extLst>
            </p:cNvPr>
            <p:cNvSpPr/>
            <p:nvPr/>
          </p:nvSpPr>
          <p:spPr>
            <a:xfrm>
              <a:off x="6045048" y="3509513"/>
              <a:ext cx="1621953" cy="360390"/>
            </a:xfrm>
            <a:custGeom>
              <a:avLst/>
              <a:gdLst>
                <a:gd name="connsiteX0" fmla="*/ 215 w 1621953"/>
                <a:gd name="connsiteY0" fmla="*/ 360354 h 360390"/>
                <a:gd name="connsiteX1" fmla="*/ 1622169 w 1621953"/>
                <a:gd name="connsiteY1" fmla="*/ -36 h 360390"/>
              </a:gdLst>
              <a:ahLst/>
              <a:cxnLst>
                <a:cxn ang="0">
                  <a:pos x="connsiteX0" y="connsiteY0"/>
                </a:cxn>
                <a:cxn ang="0">
                  <a:pos x="connsiteX1" y="connsiteY1"/>
                </a:cxn>
              </a:cxnLst>
              <a:rect l="l" t="t" r="r" b="b"/>
              <a:pathLst>
                <a:path w="1621953" h="360390">
                  <a:moveTo>
                    <a:pt x="215" y="360354"/>
                  </a:moveTo>
                  <a:lnTo>
                    <a:pt x="1622169" y="-36"/>
                  </a:lnTo>
                </a:path>
              </a:pathLst>
            </a:custGeom>
            <a:noFill/>
            <a:ln w="4501" cap="flat">
              <a:solidFill>
                <a:srgbClr val="505050">
                  <a:alpha val="83000"/>
                </a:srgbClr>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F87D988-B5F9-B209-AC08-A63B9D8C920C}"/>
                </a:ext>
              </a:extLst>
            </p:cNvPr>
            <p:cNvSpPr/>
            <p:nvPr/>
          </p:nvSpPr>
          <p:spPr>
            <a:xfrm>
              <a:off x="6045048" y="3869903"/>
              <a:ext cx="1621953" cy="7267"/>
            </a:xfrm>
            <a:custGeom>
              <a:avLst/>
              <a:gdLst>
                <a:gd name="connsiteX0" fmla="*/ 215 w 1621953"/>
                <a:gd name="connsiteY0" fmla="*/ -31 h 7267"/>
                <a:gd name="connsiteX1" fmla="*/ 1622169 w 1621953"/>
                <a:gd name="connsiteY1" fmla="*/ -31 h 7267"/>
              </a:gdLst>
              <a:ahLst/>
              <a:cxnLst>
                <a:cxn ang="0">
                  <a:pos x="connsiteX0" y="connsiteY0"/>
                </a:cxn>
                <a:cxn ang="0">
                  <a:pos x="connsiteX1" y="connsiteY1"/>
                </a:cxn>
              </a:cxnLst>
              <a:rect l="l" t="t" r="r" b="b"/>
              <a:pathLst>
                <a:path w="1621953" h="7267">
                  <a:moveTo>
                    <a:pt x="215" y="-31"/>
                  </a:moveTo>
                  <a:lnTo>
                    <a:pt x="1622169" y="-31"/>
                  </a:lnTo>
                </a:path>
              </a:pathLst>
            </a:custGeom>
            <a:noFill/>
            <a:ln w="4501" cap="flat">
              <a:solidFill>
                <a:srgbClr val="505050">
                  <a:alpha val="1000"/>
                </a:srgbClr>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C171DC3-9A2A-9E7C-89B2-D50559E76A8B}"/>
                </a:ext>
              </a:extLst>
            </p:cNvPr>
            <p:cNvSpPr/>
            <p:nvPr/>
          </p:nvSpPr>
          <p:spPr>
            <a:xfrm>
              <a:off x="6045048" y="3509513"/>
              <a:ext cx="1621953" cy="720780"/>
            </a:xfrm>
            <a:custGeom>
              <a:avLst/>
              <a:gdLst>
                <a:gd name="connsiteX0" fmla="*/ 215 w 1621953"/>
                <a:gd name="connsiteY0" fmla="*/ 720749 h 720780"/>
                <a:gd name="connsiteX1" fmla="*/ 1622169 w 1621953"/>
                <a:gd name="connsiteY1" fmla="*/ -31 h 720780"/>
              </a:gdLst>
              <a:ahLst/>
              <a:cxnLst>
                <a:cxn ang="0">
                  <a:pos x="connsiteX0" y="connsiteY0"/>
                </a:cxn>
                <a:cxn ang="0">
                  <a:pos x="connsiteX1" y="connsiteY1"/>
                </a:cxn>
              </a:cxnLst>
              <a:rect l="l" t="t" r="r" b="b"/>
              <a:pathLst>
                <a:path w="1621953" h="720780">
                  <a:moveTo>
                    <a:pt x="215" y="720749"/>
                  </a:moveTo>
                  <a:lnTo>
                    <a:pt x="1622169" y="-31"/>
                  </a:lnTo>
                </a:path>
              </a:pathLst>
            </a:custGeom>
            <a:noFill/>
            <a:ln w="4501" cap="flat">
              <a:solidFill>
                <a:srgbClr val="505050">
                  <a:alpha val="25000"/>
                </a:srgbClr>
              </a:solid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AE48F22-48A6-E2DC-6197-A4AA58355440}"/>
                </a:ext>
              </a:extLst>
            </p:cNvPr>
            <p:cNvSpPr/>
            <p:nvPr/>
          </p:nvSpPr>
          <p:spPr>
            <a:xfrm>
              <a:off x="6045048" y="3869903"/>
              <a:ext cx="1621953" cy="360390"/>
            </a:xfrm>
            <a:custGeom>
              <a:avLst/>
              <a:gdLst>
                <a:gd name="connsiteX0" fmla="*/ 215 w 1621953"/>
                <a:gd name="connsiteY0" fmla="*/ 360364 h 360390"/>
                <a:gd name="connsiteX1" fmla="*/ 1622169 w 1621953"/>
                <a:gd name="connsiteY1" fmla="*/ -26 h 360390"/>
              </a:gdLst>
              <a:ahLst/>
              <a:cxnLst>
                <a:cxn ang="0">
                  <a:pos x="connsiteX0" y="connsiteY0"/>
                </a:cxn>
                <a:cxn ang="0">
                  <a:pos x="connsiteX1" y="connsiteY1"/>
                </a:cxn>
              </a:cxnLst>
              <a:rect l="l" t="t" r="r" b="b"/>
              <a:pathLst>
                <a:path w="1621953" h="360390">
                  <a:moveTo>
                    <a:pt x="215" y="360364"/>
                  </a:moveTo>
                  <a:lnTo>
                    <a:pt x="1622169" y="-26"/>
                  </a:lnTo>
                </a:path>
              </a:pathLst>
            </a:custGeom>
            <a:noFill/>
            <a:ln w="4501" cap="flat">
              <a:solidFill>
                <a:srgbClr val="505050">
                  <a:alpha val="54000"/>
                </a:srgbClr>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AAB89F9-12CD-A008-602F-C89B8A49D617}"/>
                </a:ext>
              </a:extLst>
            </p:cNvPr>
            <p:cNvSpPr/>
            <p:nvPr/>
          </p:nvSpPr>
          <p:spPr>
            <a:xfrm>
              <a:off x="6045048" y="3509513"/>
              <a:ext cx="1621953" cy="1081170"/>
            </a:xfrm>
            <a:custGeom>
              <a:avLst/>
              <a:gdLst>
                <a:gd name="connsiteX0" fmla="*/ 215 w 1621953"/>
                <a:gd name="connsiteY0" fmla="*/ 1081144 h 1081170"/>
                <a:gd name="connsiteX1" fmla="*/ 1622169 w 1621953"/>
                <a:gd name="connsiteY1" fmla="*/ -26 h 1081170"/>
              </a:gdLst>
              <a:ahLst/>
              <a:cxnLst>
                <a:cxn ang="0">
                  <a:pos x="connsiteX0" y="connsiteY0"/>
                </a:cxn>
                <a:cxn ang="0">
                  <a:pos x="connsiteX1" y="connsiteY1"/>
                </a:cxn>
              </a:cxnLst>
              <a:rect l="l" t="t" r="r" b="b"/>
              <a:pathLst>
                <a:path w="1621953" h="1081170">
                  <a:moveTo>
                    <a:pt x="215" y="1081144"/>
                  </a:moveTo>
                  <a:lnTo>
                    <a:pt x="1622169" y="-26"/>
                  </a:lnTo>
                </a:path>
              </a:pathLst>
            </a:custGeom>
            <a:noFill/>
            <a:ln w="4501" cap="flat">
              <a:solidFill>
                <a:srgbClr val="505050">
                  <a:alpha val="20000"/>
                </a:srgbClr>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73E41F8-F335-0FA7-56AF-513A993710B9}"/>
                </a:ext>
              </a:extLst>
            </p:cNvPr>
            <p:cNvSpPr/>
            <p:nvPr/>
          </p:nvSpPr>
          <p:spPr>
            <a:xfrm>
              <a:off x="6045048" y="3869903"/>
              <a:ext cx="1621953" cy="720780"/>
            </a:xfrm>
            <a:custGeom>
              <a:avLst/>
              <a:gdLst>
                <a:gd name="connsiteX0" fmla="*/ 215 w 1621953"/>
                <a:gd name="connsiteY0" fmla="*/ 720759 h 720780"/>
                <a:gd name="connsiteX1" fmla="*/ 1622169 w 1621953"/>
                <a:gd name="connsiteY1" fmla="*/ -22 h 720780"/>
              </a:gdLst>
              <a:ahLst/>
              <a:cxnLst>
                <a:cxn ang="0">
                  <a:pos x="connsiteX0" y="connsiteY0"/>
                </a:cxn>
                <a:cxn ang="0">
                  <a:pos x="connsiteX1" y="connsiteY1"/>
                </a:cxn>
              </a:cxnLst>
              <a:rect l="l" t="t" r="r" b="b"/>
              <a:pathLst>
                <a:path w="1621953" h="720780">
                  <a:moveTo>
                    <a:pt x="215" y="720759"/>
                  </a:moveTo>
                  <a:lnTo>
                    <a:pt x="1622169" y="-22"/>
                  </a:lnTo>
                </a:path>
              </a:pathLst>
            </a:custGeom>
            <a:noFill/>
            <a:ln w="4501" cap="flat">
              <a:solidFill>
                <a:srgbClr val="505050">
                  <a:alpha val="10000"/>
                </a:srgbClr>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429C467-EE82-8C28-980E-8EA01E558506}"/>
                </a:ext>
              </a:extLst>
            </p:cNvPr>
            <p:cNvSpPr/>
            <p:nvPr/>
          </p:nvSpPr>
          <p:spPr>
            <a:xfrm>
              <a:off x="6045048" y="3509513"/>
              <a:ext cx="1621953" cy="1441560"/>
            </a:xfrm>
            <a:custGeom>
              <a:avLst/>
              <a:gdLst>
                <a:gd name="connsiteX0" fmla="*/ 215 w 1621953"/>
                <a:gd name="connsiteY0" fmla="*/ 1441539 h 1441560"/>
                <a:gd name="connsiteX1" fmla="*/ 1622169 w 1621953"/>
                <a:gd name="connsiteY1" fmla="*/ -22 h 1441560"/>
              </a:gdLst>
              <a:ahLst/>
              <a:cxnLst>
                <a:cxn ang="0">
                  <a:pos x="connsiteX0" y="connsiteY0"/>
                </a:cxn>
                <a:cxn ang="0">
                  <a:pos x="connsiteX1" y="connsiteY1"/>
                </a:cxn>
              </a:cxnLst>
              <a:rect l="l" t="t" r="r" b="b"/>
              <a:pathLst>
                <a:path w="1621953" h="1441560">
                  <a:moveTo>
                    <a:pt x="215" y="1441539"/>
                  </a:moveTo>
                  <a:lnTo>
                    <a:pt x="1622169" y="-22"/>
                  </a:lnTo>
                </a:path>
              </a:pathLst>
            </a:custGeom>
            <a:noFill/>
            <a:ln w="4501" cap="flat">
              <a:solidFill>
                <a:srgbClr val="505050">
                  <a:alpha val="80000"/>
                </a:srgbClr>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F3B1237-22FD-A636-0F9C-4F985DF6C16D}"/>
                </a:ext>
              </a:extLst>
            </p:cNvPr>
            <p:cNvSpPr/>
            <p:nvPr/>
          </p:nvSpPr>
          <p:spPr>
            <a:xfrm>
              <a:off x="6045048" y="3869903"/>
              <a:ext cx="1621953" cy="1081170"/>
            </a:xfrm>
            <a:custGeom>
              <a:avLst/>
              <a:gdLst>
                <a:gd name="connsiteX0" fmla="*/ 215 w 1621953"/>
                <a:gd name="connsiteY0" fmla="*/ 1081154 h 1081170"/>
                <a:gd name="connsiteX1" fmla="*/ 1622169 w 1621953"/>
                <a:gd name="connsiteY1" fmla="*/ -17 h 1081170"/>
              </a:gdLst>
              <a:ahLst/>
              <a:cxnLst>
                <a:cxn ang="0">
                  <a:pos x="connsiteX0" y="connsiteY0"/>
                </a:cxn>
                <a:cxn ang="0">
                  <a:pos x="connsiteX1" y="connsiteY1"/>
                </a:cxn>
              </a:cxnLst>
              <a:rect l="l" t="t" r="r" b="b"/>
              <a:pathLst>
                <a:path w="1621953" h="1081170">
                  <a:moveTo>
                    <a:pt x="215" y="1081154"/>
                  </a:moveTo>
                  <a:lnTo>
                    <a:pt x="1622169" y="-17"/>
                  </a:lnTo>
                </a:path>
              </a:pathLst>
            </a:custGeom>
            <a:noFill/>
            <a:ln w="4501" cap="flat">
              <a:solidFill>
                <a:srgbClr val="505050">
                  <a:alpha val="92000"/>
                </a:srgbClr>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4FE40E8-F77A-39E1-0CA6-B3152BAE5ECF}"/>
                </a:ext>
              </a:extLst>
            </p:cNvPr>
            <p:cNvSpPr/>
            <p:nvPr/>
          </p:nvSpPr>
          <p:spPr>
            <a:xfrm>
              <a:off x="6045048" y="3509513"/>
              <a:ext cx="1621953" cy="1801950"/>
            </a:xfrm>
            <a:custGeom>
              <a:avLst/>
              <a:gdLst>
                <a:gd name="connsiteX0" fmla="*/ 215 w 1621953"/>
                <a:gd name="connsiteY0" fmla="*/ 1801934 h 1801950"/>
                <a:gd name="connsiteX1" fmla="*/ 1622169 w 1621953"/>
                <a:gd name="connsiteY1" fmla="*/ -17 h 1801950"/>
              </a:gdLst>
              <a:ahLst/>
              <a:cxnLst>
                <a:cxn ang="0">
                  <a:pos x="connsiteX0" y="connsiteY0"/>
                </a:cxn>
                <a:cxn ang="0">
                  <a:pos x="connsiteX1" y="connsiteY1"/>
                </a:cxn>
              </a:cxnLst>
              <a:rect l="l" t="t" r="r" b="b"/>
              <a:pathLst>
                <a:path w="1621953" h="1801950">
                  <a:moveTo>
                    <a:pt x="215" y="1801934"/>
                  </a:moveTo>
                  <a:lnTo>
                    <a:pt x="1622169" y="-17"/>
                  </a:lnTo>
                </a:path>
              </a:pathLst>
            </a:custGeom>
            <a:noFill/>
            <a:ln w="4501" cap="flat">
              <a:solidFill>
                <a:srgbClr val="505050">
                  <a:alpha val="44000"/>
                </a:srgbClr>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7E4E986-66D6-8D1F-14DC-576734E4F33B}"/>
                </a:ext>
              </a:extLst>
            </p:cNvPr>
            <p:cNvSpPr/>
            <p:nvPr/>
          </p:nvSpPr>
          <p:spPr>
            <a:xfrm>
              <a:off x="6045048" y="3869903"/>
              <a:ext cx="1621953" cy="1441560"/>
            </a:xfrm>
            <a:custGeom>
              <a:avLst/>
              <a:gdLst>
                <a:gd name="connsiteX0" fmla="*/ 215 w 1621953"/>
                <a:gd name="connsiteY0" fmla="*/ 1441549 h 1441560"/>
                <a:gd name="connsiteX1" fmla="*/ 1622169 w 1621953"/>
                <a:gd name="connsiteY1" fmla="*/ -12 h 1441560"/>
              </a:gdLst>
              <a:ahLst/>
              <a:cxnLst>
                <a:cxn ang="0">
                  <a:pos x="connsiteX0" y="connsiteY0"/>
                </a:cxn>
                <a:cxn ang="0">
                  <a:pos x="connsiteX1" y="connsiteY1"/>
                </a:cxn>
              </a:cxnLst>
              <a:rect l="l" t="t" r="r" b="b"/>
              <a:pathLst>
                <a:path w="1621953" h="1441560">
                  <a:moveTo>
                    <a:pt x="215" y="1441549"/>
                  </a:moveTo>
                  <a:lnTo>
                    <a:pt x="1622169" y="-12"/>
                  </a:lnTo>
                </a:path>
              </a:pathLst>
            </a:custGeom>
            <a:noFill/>
            <a:ln w="4501" cap="flat">
              <a:solidFill>
                <a:srgbClr val="505050">
                  <a:alpha val="62000"/>
                </a:srgbClr>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DBC3579-0FFF-E219-946A-A8A1604AD47E}"/>
                </a:ext>
              </a:extLst>
            </p:cNvPr>
            <p:cNvSpPr/>
            <p:nvPr/>
          </p:nvSpPr>
          <p:spPr>
            <a:xfrm>
              <a:off x="4423094" y="2067952"/>
              <a:ext cx="1621953" cy="1441560"/>
            </a:xfrm>
            <a:custGeom>
              <a:avLst/>
              <a:gdLst>
                <a:gd name="connsiteX0" fmla="*/ 172 w 1621953"/>
                <a:gd name="connsiteY0" fmla="*/ 1441501 h 1441560"/>
                <a:gd name="connsiteX1" fmla="*/ 1622126 w 1621953"/>
                <a:gd name="connsiteY1" fmla="*/ -60 h 1441560"/>
              </a:gdLst>
              <a:ahLst/>
              <a:cxnLst>
                <a:cxn ang="0">
                  <a:pos x="connsiteX0" y="connsiteY0"/>
                </a:cxn>
                <a:cxn ang="0">
                  <a:pos x="connsiteX1" y="connsiteY1"/>
                </a:cxn>
              </a:cxnLst>
              <a:rect l="l" t="t" r="r" b="b"/>
              <a:pathLst>
                <a:path w="1621953" h="1441560">
                  <a:moveTo>
                    <a:pt x="172" y="1441501"/>
                  </a:moveTo>
                  <a:lnTo>
                    <a:pt x="1622126" y="-60"/>
                  </a:lnTo>
                </a:path>
              </a:pathLst>
            </a:custGeom>
            <a:noFill/>
            <a:ln w="4501" cap="flat">
              <a:solidFill>
                <a:srgbClr val="505050">
                  <a:alpha val="75000"/>
                </a:srgbClr>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DB0909D9-EFD5-3610-787E-18FE82D49E26}"/>
                </a:ext>
              </a:extLst>
            </p:cNvPr>
            <p:cNvSpPr/>
            <p:nvPr/>
          </p:nvSpPr>
          <p:spPr>
            <a:xfrm>
              <a:off x="4423094" y="2067952"/>
              <a:ext cx="1621953" cy="1801950"/>
            </a:xfrm>
            <a:custGeom>
              <a:avLst/>
              <a:gdLst>
                <a:gd name="connsiteX0" fmla="*/ 172 w 1621953"/>
                <a:gd name="connsiteY0" fmla="*/ 1801896 h 1801950"/>
                <a:gd name="connsiteX1" fmla="*/ 1622126 w 1621953"/>
                <a:gd name="connsiteY1" fmla="*/ -55 h 1801950"/>
              </a:gdLst>
              <a:ahLst/>
              <a:cxnLst>
                <a:cxn ang="0">
                  <a:pos x="connsiteX0" y="connsiteY0"/>
                </a:cxn>
                <a:cxn ang="0">
                  <a:pos x="connsiteX1" y="connsiteY1"/>
                </a:cxn>
              </a:cxnLst>
              <a:rect l="l" t="t" r="r" b="b"/>
              <a:pathLst>
                <a:path w="1621953" h="1801950">
                  <a:moveTo>
                    <a:pt x="172" y="1801896"/>
                  </a:moveTo>
                  <a:lnTo>
                    <a:pt x="1622126" y="-55"/>
                  </a:lnTo>
                </a:path>
              </a:pathLst>
            </a:custGeom>
            <a:noFill/>
            <a:ln w="4501" cap="flat">
              <a:solidFill>
                <a:srgbClr val="505050">
                  <a:alpha val="7000"/>
                </a:srgbClr>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6689AF6-31C4-03AB-3F19-6708BF04BF90}"/>
                </a:ext>
              </a:extLst>
            </p:cNvPr>
            <p:cNvSpPr/>
            <p:nvPr/>
          </p:nvSpPr>
          <p:spPr>
            <a:xfrm>
              <a:off x="4332985" y="3419415"/>
              <a:ext cx="180217" cy="180195"/>
            </a:xfrm>
            <a:custGeom>
              <a:avLst/>
              <a:gdLst>
                <a:gd name="connsiteX0" fmla="*/ 180368 w 180217"/>
                <a:gd name="connsiteY0" fmla="*/ 90057 h 180195"/>
                <a:gd name="connsiteX1" fmla="*/ 90259 w 180217"/>
                <a:gd name="connsiteY1" fmla="*/ 180154 h 180195"/>
                <a:gd name="connsiteX2" fmla="*/ 151 w 180217"/>
                <a:gd name="connsiteY2" fmla="*/ 90057 h 180195"/>
                <a:gd name="connsiteX3" fmla="*/ 90259 w 180217"/>
                <a:gd name="connsiteY3" fmla="*/ -41 h 180195"/>
                <a:gd name="connsiteX4" fmla="*/ 180368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57"/>
                  </a:moveTo>
                  <a:cubicBezTo>
                    <a:pt x="180368" y="139816"/>
                    <a:pt x="140025" y="180154"/>
                    <a:pt x="90259" y="180154"/>
                  </a:cubicBezTo>
                  <a:cubicBezTo>
                    <a:pt x="40494" y="180154"/>
                    <a:pt x="151" y="139816"/>
                    <a:pt x="151" y="90057"/>
                  </a:cubicBezTo>
                  <a:cubicBezTo>
                    <a:pt x="151" y="40297"/>
                    <a:pt x="40494" y="-41"/>
                    <a:pt x="90259" y="-41"/>
                  </a:cubicBezTo>
                  <a:cubicBezTo>
                    <a:pt x="140025" y="-41"/>
                    <a:pt x="180368" y="40297"/>
                    <a:pt x="180368" y="90057"/>
                  </a:cubicBezTo>
                  <a:close/>
                </a:path>
              </a:pathLst>
            </a:custGeom>
            <a:solidFill>
              <a:schemeClr val="accent6"/>
            </a:solidFill>
            <a:ln w="9004" cap="flat">
              <a:solidFill>
                <a:srgbClr val="333333"/>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12ED61-806D-78B3-8D11-0F2A683C136C}"/>
                </a:ext>
              </a:extLst>
            </p:cNvPr>
            <p:cNvSpPr/>
            <p:nvPr/>
          </p:nvSpPr>
          <p:spPr>
            <a:xfrm>
              <a:off x="4332985" y="3779805"/>
              <a:ext cx="180217" cy="180195"/>
            </a:xfrm>
            <a:custGeom>
              <a:avLst/>
              <a:gdLst>
                <a:gd name="connsiteX0" fmla="*/ 180368 w 180217"/>
                <a:gd name="connsiteY0" fmla="*/ 90066 h 180195"/>
                <a:gd name="connsiteX1" fmla="*/ 90259 w 180217"/>
                <a:gd name="connsiteY1" fmla="*/ 180164 h 180195"/>
                <a:gd name="connsiteX2" fmla="*/ 151 w 180217"/>
                <a:gd name="connsiteY2" fmla="*/ 90066 h 180195"/>
                <a:gd name="connsiteX3" fmla="*/ 90259 w 180217"/>
                <a:gd name="connsiteY3" fmla="*/ -31 h 180195"/>
                <a:gd name="connsiteX4" fmla="*/ 180368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66"/>
                  </a:moveTo>
                  <a:cubicBezTo>
                    <a:pt x="180368" y="139826"/>
                    <a:pt x="140025" y="180164"/>
                    <a:pt x="90259" y="180164"/>
                  </a:cubicBezTo>
                  <a:cubicBezTo>
                    <a:pt x="40494" y="180164"/>
                    <a:pt x="151" y="139826"/>
                    <a:pt x="151" y="90066"/>
                  </a:cubicBezTo>
                  <a:cubicBezTo>
                    <a:pt x="151" y="40307"/>
                    <a:pt x="40494" y="-31"/>
                    <a:pt x="90259" y="-31"/>
                  </a:cubicBezTo>
                  <a:cubicBezTo>
                    <a:pt x="140025" y="-31"/>
                    <a:pt x="180368" y="40307"/>
                    <a:pt x="180368" y="90066"/>
                  </a:cubicBezTo>
                  <a:close/>
                </a:path>
              </a:pathLst>
            </a:custGeom>
            <a:solidFill>
              <a:schemeClr val="accent6"/>
            </a:solidFill>
            <a:ln w="9004" cap="flat">
              <a:solidFill>
                <a:srgbClr val="333333"/>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14E2987-B028-3145-A686-86794A1D6A4A}"/>
                </a:ext>
              </a:extLst>
            </p:cNvPr>
            <p:cNvSpPr/>
            <p:nvPr/>
          </p:nvSpPr>
          <p:spPr>
            <a:xfrm>
              <a:off x="5954939" y="1977854"/>
              <a:ext cx="180217" cy="180195"/>
            </a:xfrm>
            <a:custGeom>
              <a:avLst/>
              <a:gdLst>
                <a:gd name="connsiteX0" fmla="*/ 180411 w 180217"/>
                <a:gd name="connsiteY0" fmla="*/ 90018 h 180195"/>
                <a:gd name="connsiteX1" fmla="*/ 90302 w 180217"/>
                <a:gd name="connsiteY1" fmla="*/ 180116 h 180195"/>
                <a:gd name="connsiteX2" fmla="*/ 194 w 180217"/>
                <a:gd name="connsiteY2" fmla="*/ 90018 h 180195"/>
                <a:gd name="connsiteX3" fmla="*/ 90302 w 180217"/>
                <a:gd name="connsiteY3" fmla="*/ -79 h 180195"/>
                <a:gd name="connsiteX4" fmla="*/ 180411 w 180217"/>
                <a:gd name="connsiteY4" fmla="*/ 9001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18"/>
                  </a:moveTo>
                  <a:cubicBezTo>
                    <a:pt x="180411" y="139778"/>
                    <a:pt x="140068" y="180116"/>
                    <a:pt x="90302" y="180116"/>
                  </a:cubicBezTo>
                  <a:cubicBezTo>
                    <a:pt x="40537" y="180116"/>
                    <a:pt x="194" y="139778"/>
                    <a:pt x="194" y="90018"/>
                  </a:cubicBezTo>
                  <a:cubicBezTo>
                    <a:pt x="194" y="40259"/>
                    <a:pt x="40537" y="-79"/>
                    <a:pt x="90302" y="-79"/>
                  </a:cubicBezTo>
                  <a:cubicBezTo>
                    <a:pt x="140068" y="-79"/>
                    <a:pt x="180411" y="40259"/>
                    <a:pt x="180411" y="90018"/>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24008C6-4F4A-273A-1F6B-5F452AA4B85E}"/>
                </a:ext>
              </a:extLst>
            </p:cNvPr>
            <p:cNvSpPr/>
            <p:nvPr/>
          </p:nvSpPr>
          <p:spPr>
            <a:xfrm>
              <a:off x="5954939" y="2338245"/>
              <a:ext cx="180217" cy="180195"/>
            </a:xfrm>
            <a:custGeom>
              <a:avLst/>
              <a:gdLst>
                <a:gd name="connsiteX0" fmla="*/ 180411 w 180217"/>
                <a:gd name="connsiteY0" fmla="*/ 90028 h 180195"/>
                <a:gd name="connsiteX1" fmla="*/ 90302 w 180217"/>
                <a:gd name="connsiteY1" fmla="*/ 180126 h 180195"/>
                <a:gd name="connsiteX2" fmla="*/ 194 w 180217"/>
                <a:gd name="connsiteY2" fmla="*/ 90028 h 180195"/>
                <a:gd name="connsiteX3" fmla="*/ 90302 w 180217"/>
                <a:gd name="connsiteY3" fmla="*/ -69 h 180195"/>
                <a:gd name="connsiteX4" fmla="*/ 180411 w 180217"/>
                <a:gd name="connsiteY4" fmla="*/ 9002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28"/>
                  </a:moveTo>
                  <a:cubicBezTo>
                    <a:pt x="180411" y="139788"/>
                    <a:pt x="140068" y="180126"/>
                    <a:pt x="90302" y="180126"/>
                  </a:cubicBezTo>
                  <a:cubicBezTo>
                    <a:pt x="40537" y="180126"/>
                    <a:pt x="194" y="139788"/>
                    <a:pt x="194" y="90028"/>
                  </a:cubicBezTo>
                  <a:cubicBezTo>
                    <a:pt x="194" y="40268"/>
                    <a:pt x="40537" y="-69"/>
                    <a:pt x="90302" y="-69"/>
                  </a:cubicBezTo>
                  <a:cubicBezTo>
                    <a:pt x="140068" y="-69"/>
                    <a:pt x="180411" y="40268"/>
                    <a:pt x="180411" y="90028"/>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87D45F8-3614-547F-E2B9-C10BD7CD0636}"/>
                </a:ext>
              </a:extLst>
            </p:cNvPr>
            <p:cNvSpPr/>
            <p:nvPr/>
          </p:nvSpPr>
          <p:spPr>
            <a:xfrm>
              <a:off x="5954939" y="2698635"/>
              <a:ext cx="180217" cy="180195"/>
            </a:xfrm>
            <a:custGeom>
              <a:avLst/>
              <a:gdLst>
                <a:gd name="connsiteX0" fmla="*/ 180411 w 180217"/>
                <a:gd name="connsiteY0" fmla="*/ 90038 h 180195"/>
                <a:gd name="connsiteX1" fmla="*/ 90302 w 180217"/>
                <a:gd name="connsiteY1" fmla="*/ 180135 h 180195"/>
                <a:gd name="connsiteX2" fmla="*/ 194 w 180217"/>
                <a:gd name="connsiteY2" fmla="*/ 90038 h 180195"/>
                <a:gd name="connsiteX3" fmla="*/ 90302 w 180217"/>
                <a:gd name="connsiteY3" fmla="*/ -60 h 180195"/>
                <a:gd name="connsiteX4" fmla="*/ 180411 w 180217"/>
                <a:gd name="connsiteY4" fmla="*/ 9003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38"/>
                  </a:moveTo>
                  <a:cubicBezTo>
                    <a:pt x="180411" y="139797"/>
                    <a:pt x="140068" y="180135"/>
                    <a:pt x="90302" y="180135"/>
                  </a:cubicBezTo>
                  <a:cubicBezTo>
                    <a:pt x="40537" y="180135"/>
                    <a:pt x="194" y="139797"/>
                    <a:pt x="194" y="90038"/>
                  </a:cubicBezTo>
                  <a:cubicBezTo>
                    <a:pt x="194" y="40278"/>
                    <a:pt x="40537" y="-60"/>
                    <a:pt x="90302" y="-60"/>
                  </a:cubicBezTo>
                  <a:cubicBezTo>
                    <a:pt x="140068" y="-60"/>
                    <a:pt x="180411" y="40278"/>
                    <a:pt x="180411" y="90038"/>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EE42A21-7856-6476-F670-08BEF75A8893}"/>
                </a:ext>
              </a:extLst>
            </p:cNvPr>
            <p:cNvSpPr/>
            <p:nvPr/>
          </p:nvSpPr>
          <p:spPr>
            <a:xfrm>
              <a:off x="5954939" y="3059025"/>
              <a:ext cx="180217" cy="180195"/>
            </a:xfrm>
            <a:custGeom>
              <a:avLst/>
              <a:gdLst>
                <a:gd name="connsiteX0" fmla="*/ 180411 w 180217"/>
                <a:gd name="connsiteY0" fmla="*/ 90047 h 180195"/>
                <a:gd name="connsiteX1" fmla="*/ 90302 w 180217"/>
                <a:gd name="connsiteY1" fmla="*/ 180145 h 180195"/>
                <a:gd name="connsiteX2" fmla="*/ 194 w 180217"/>
                <a:gd name="connsiteY2" fmla="*/ 90047 h 180195"/>
                <a:gd name="connsiteX3" fmla="*/ 90302 w 180217"/>
                <a:gd name="connsiteY3" fmla="*/ -50 h 180195"/>
                <a:gd name="connsiteX4" fmla="*/ 180411 w 180217"/>
                <a:gd name="connsiteY4" fmla="*/ 9004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47"/>
                  </a:moveTo>
                  <a:cubicBezTo>
                    <a:pt x="180411" y="139807"/>
                    <a:pt x="140068" y="180145"/>
                    <a:pt x="90302" y="180145"/>
                  </a:cubicBezTo>
                  <a:cubicBezTo>
                    <a:pt x="40537" y="180145"/>
                    <a:pt x="194" y="139807"/>
                    <a:pt x="194" y="90047"/>
                  </a:cubicBezTo>
                  <a:cubicBezTo>
                    <a:pt x="194" y="40288"/>
                    <a:pt x="40537" y="-50"/>
                    <a:pt x="90302" y="-50"/>
                  </a:cubicBezTo>
                  <a:cubicBezTo>
                    <a:pt x="140068" y="-50"/>
                    <a:pt x="180411" y="40288"/>
                    <a:pt x="180411" y="90047"/>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630E1CF-6F0C-7102-1D7A-195CE158B60B}"/>
                </a:ext>
              </a:extLst>
            </p:cNvPr>
            <p:cNvSpPr/>
            <p:nvPr/>
          </p:nvSpPr>
          <p:spPr>
            <a:xfrm>
              <a:off x="5954939" y="3419415"/>
              <a:ext cx="180217" cy="180195"/>
            </a:xfrm>
            <a:custGeom>
              <a:avLst/>
              <a:gdLst>
                <a:gd name="connsiteX0" fmla="*/ 180411 w 180217"/>
                <a:gd name="connsiteY0" fmla="*/ 90057 h 180195"/>
                <a:gd name="connsiteX1" fmla="*/ 90302 w 180217"/>
                <a:gd name="connsiteY1" fmla="*/ 180154 h 180195"/>
                <a:gd name="connsiteX2" fmla="*/ 194 w 180217"/>
                <a:gd name="connsiteY2" fmla="*/ 90057 h 180195"/>
                <a:gd name="connsiteX3" fmla="*/ 90302 w 180217"/>
                <a:gd name="connsiteY3" fmla="*/ -41 h 180195"/>
                <a:gd name="connsiteX4" fmla="*/ 180411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57"/>
                  </a:moveTo>
                  <a:cubicBezTo>
                    <a:pt x="180411" y="139816"/>
                    <a:pt x="140068" y="180154"/>
                    <a:pt x="90302" y="180154"/>
                  </a:cubicBezTo>
                  <a:cubicBezTo>
                    <a:pt x="40537" y="180154"/>
                    <a:pt x="194" y="139816"/>
                    <a:pt x="194" y="90057"/>
                  </a:cubicBezTo>
                  <a:cubicBezTo>
                    <a:pt x="194" y="40297"/>
                    <a:pt x="40537" y="-41"/>
                    <a:pt x="90302" y="-41"/>
                  </a:cubicBezTo>
                  <a:cubicBezTo>
                    <a:pt x="140068" y="-41"/>
                    <a:pt x="180411" y="40297"/>
                    <a:pt x="180411" y="90057"/>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89D5578-BD04-5EBD-70C9-0D545BC231AC}"/>
                </a:ext>
              </a:extLst>
            </p:cNvPr>
            <p:cNvSpPr/>
            <p:nvPr/>
          </p:nvSpPr>
          <p:spPr>
            <a:xfrm>
              <a:off x="5954939" y="3779805"/>
              <a:ext cx="180217" cy="180195"/>
            </a:xfrm>
            <a:custGeom>
              <a:avLst/>
              <a:gdLst>
                <a:gd name="connsiteX0" fmla="*/ 180411 w 180217"/>
                <a:gd name="connsiteY0" fmla="*/ 90066 h 180195"/>
                <a:gd name="connsiteX1" fmla="*/ 90302 w 180217"/>
                <a:gd name="connsiteY1" fmla="*/ 180164 h 180195"/>
                <a:gd name="connsiteX2" fmla="*/ 194 w 180217"/>
                <a:gd name="connsiteY2" fmla="*/ 90066 h 180195"/>
                <a:gd name="connsiteX3" fmla="*/ 90302 w 180217"/>
                <a:gd name="connsiteY3" fmla="*/ -31 h 180195"/>
                <a:gd name="connsiteX4" fmla="*/ 180411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66"/>
                  </a:moveTo>
                  <a:cubicBezTo>
                    <a:pt x="180411" y="139826"/>
                    <a:pt x="140068" y="180164"/>
                    <a:pt x="90302" y="180164"/>
                  </a:cubicBezTo>
                  <a:cubicBezTo>
                    <a:pt x="40537" y="180164"/>
                    <a:pt x="194" y="139826"/>
                    <a:pt x="194" y="90066"/>
                  </a:cubicBezTo>
                  <a:cubicBezTo>
                    <a:pt x="194" y="40307"/>
                    <a:pt x="40537" y="-31"/>
                    <a:pt x="90302" y="-31"/>
                  </a:cubicBezTo>
                  <a:cubicBezTo>
                    <a:pt x="140068" y="-31"/>
                    <a:pt x="180411" y="40307"/>
                    <a:pt x="180411" y="9006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2B47DDC-B37E-87DB-E12F-97049F00E5DB}"/>
                </a:ext>
              </a:extLst>
            </p:cNvPr>
            <p:cNvSpPr/>
            <p:nvPr/>
          </p:nvSpPr>
          <p:spPr>
            <a:xfrm>
              <a:off x="5954939" y="4140195"/>
              <a:ext cx="180217" cy="180195"/>
            </a:xfrm>
            <a:custGeom>
              <a:avLst/>
              <a:gdLst>
                <a:gd name="connsiteX0" fmla="*/ 180411 w 180217"/>
                <a:gd name="connsiteY0" fmla="*/ 90076 h 180195"/>
                <a:gd name="connsiteX1" fmla="*/ 90302 w 180217"/>
                <a:gd name="connsiteY1" fmla="*/ 180174 h 180195"/>
                <a:gd name="connsiteX2" fmla="*/ 194 w 180217"/>
                <a:gd name="connsiteY2" fmla="*/ 90076 h 180195"/>
                <a:gd name="connsiteX3" fmla="*/ 90302 w 180217"/>
                <a:gd name="connsiteY3" fmla="*/ -22 h 180195"/>
                <a:gd name="connsiteX4" fmla="*/ 180411 w 180217"/>
                <a:gd name="connsiteY4" fmla="*/ 9007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76"/>
                  </a:moveTo>
                  <a:cubicBezTo>
                    <a:pt x="180411" y="139836"/>
                    <a:pt x="140068" y="180174"/>
                    <a:pt x="90302" y="180174"/>
                  </a:cubicBezTo>
                  <a:cubicBezTo>
                    <a:pt x="40537" y="180174"/>
                    <a:pt x="194" y="139836"/>
                    <a:pt x="194" y="90076"/>
                  </a:cubicBezTo>
                  <a:cubicBezTo>
                    <a:pt x="194" y="40316"/>
                    <a:pt x="40537" y="-22"/>
                    <a:pt x="90302" y="-22"/>
                  </a:cubicBezTo>
                  <a:cubicBezTo>
                    <a:pt x="140068" y="-22"/>
                    <a:pt x="180411" y="40316"/>
                    <a:pt x="180411" y="9007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01CDF-92F2-F353-E377-E6176B137EBA}"/>
                </a:ext>
              </a:extLst>
            </p:cNvPr>
            <p:cNvSpPr/>
            <p:nvPr/>
          </p:nvSpPr>
          <p:spPr>
            <a:xfrm>
              <a:off x="5954939" y="4500586"/>
              <a:ext cx="180217" cy="180195"/>
            </a:xfrm>
            <a:custGeom>
              <a:avLst/>
              <a:gdLst>
                <a:gd name="connsiteX0" fmla="*/ 180411 w 180217"/>
                <a:gd name="connsiteY0" fmla="*/ 90086 h 180195"/>
                <a:gd name="connsiteX1" fmla="*/ 90302 w 180217"/>
                <a:gd name="connsiteY1" fmla="*/ 180183 h 180195"/>
                <a:gd name="connsiteX2" fmla="*/ 194 w 180217"/>
                <a:gd name="connsiteY2" fmla="*/ 90086 h 180195"/>
                <a:gd name="connsiteX3" fmla="*/ 90302 w 180217"/>
                <a:gd name="connsiteY3" fmla="*/ -12 h 180195"/>
                <a:gd name="connsiteX4" fmla="*/ 180411 w 180217"/>
                <a:gd name="connsiteY4" fmla="*/ 9008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86"/>
                  </a:moveTo>
                  <a:cubicBezTo>
                    <a:pt x="180411" y="139845"/>
                    <a:pt x="140068" y="180183"/>
                    <a:pt x="90302" y="180183"/>
                  </a:cubicBezTo>
                  <a:cubicBezTo>
                    <a:pt x="40537" y="180183"/>
                    <a:pt x="194" y="139845"/>
                    <a:pt x="194" y="90086"/>
                  </a:cubicBezTo>
                  <a:cubicBezTo>
                    <a:pt x="194" y="40326"/>
                    <a:pt x="40537" y="-12"/>
                    <a:pt x="90302" y="-12"/>
                  </a:cubicBezTo>
                  <a:cubicBezTo>
                    <a:pt x="140068" y="-12"/>
                    <a:pt x="180411" y="40326"/>
                    <a:pt x="180411" y="9008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13D916-144B-86F6-FAAB-C17045AA7D2F}"/>
                </a:ext>
              </a:extLst>
            </p:cNvPr>
            <p:cNvSpPr/>
            <p:nvPr/>
          </p:nvSpPr>
          <p:spPr>
            <a:xfrm>
              <a:off x="5954939" y="4860976"/>
              <a:ext cx="180217" cy="180195"/>
            </a:xfrm>
            <a:custGeom>
              <a:avLst/>
              <a:gdLst>
                <a:gd name="connsiteX0" fmla="*/ 180411 w 180217"/>
                <a:gd name="connsiteY0" fmla="*/ 90095 h 180195"/>
                <a:gd name="connsiteX1" fmla="*/ 90302 w 180217"/>
                <a:gd name="connsiteY1" fmla="*/ 180193 h 180195"/>
                <a:gd name="connsiteX2" fmla="*/ 194 w 180217"/>
                <a:gd name="connsiteY2" fmla="*/ 90095 h 180195"/>
                <a:gd name="connsiteX3" fmla="*/ 90302 w 180217"/>
                <a:gd name="connsiteY3" fmla="*/ -2 h 180195"/>
                <a:gd name="connsiteX4" fmla="*/ 180411 w 180217"/>
                <a:gd name="connsiteY4" fmla="*/ 9009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95"/>
                  </a:moveTo>
                  <a:cubicBezTo>
                    <a:pt x="180411" y="139854"/>
                    <a:pt x="140068" y="180193"/>
                    <a:pt x="90302" y="180193"/>
                  </a:cubicBezTo>
                  <a:cubicBezTo>
                    <a:pt x="40537" y="180193"/>
                    <a:pt x="194" y="139854"/>
                    <a:pt x="194" y="90095"/>
                  </a:cubicBezTo>
                  <a:cubicBezTo>
                    <a:pt x="194" y="40336"/>
                    <a:pt x="40537" y="-2"/>
                    <a:pt x="90302" y="-2"/>
                  </a:cubicBezTo>
                  <a:cubicBezTo>
                    <a:pt x="140068" y="-2"/>
                    <a:pt x="180411" y="40336"/>
                    <a:pt x="180411" y="90095"/>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15D4EC9-4837-B9E5-F776-6016E3B35857}"/>
                </a:ext>
              </a:extLst>
            </p:cNvPr>
            <p:cNvSpPr/>
            <p:nvPr/>
          </p:nvSpPr>
          <p:spPr>
            <a:xfrm>
              <a:off x="5954939" y="5221366"/>
              <a:ext cx="180217" cy="180195"/>
            </a:xfrm>
            <a:custGeom>
              <a:avLst/>
              <a:gdLst>
                <a:gd name="connsiteX0" fmla="*/ 180411 w 180217"/>
                <a:gd name="connsiteY0" fmla="*/ 90105 h 180195"/>
                <a:gd name="connsiteX1" fmla="*/ 90302 w 180217"/>
                <a:gd name="connsiteY1" fmla="*/ 180202 h 180195"/>
                <a:gd name="connsiteX2" fmla="*/ 194 w 180217"/>
                <a:gd name="connsiteY2" fmla="*/ 90105 h 180195"/>
                <a:gd name="connsiteX3" fmla="*/ 90302 w 180217"/>
                <a:gd name="connsiteY3" fmla="*/ 7 h 180195"/>
                <a:gd name="connsiteX4" fmla="*/ 180411 w 180217"/>
                <a:gd name="connsiteY4" fmla="*/ 9010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105"/>
                  </a:moveTo>
                  <a:cubicBezTo>
                    <a:pt x="180411" y="139864"/>
                    <a:pt x="140068" y="180202"/>
                    <a:pt x="90302" y="180202"/>
                  </a:cubicBezTo>
                  <a:cubicBezTo>
                    <a:pt x="40537" y="180202"/>
                    <a:pt x="194" y="139864"/>
                    <a:pt x="194" y="90105"/>
                  </a:cubicBezTo>
                  <a:cubicBezTo>
                    <a:pt x="194" y="40345"/>
                    <a:pt x="40537" y="7"/>
                    <a:pt x="90302" y="7"/>
                  </a:cubicBezTo>
                  <a:cubicBezTo>
                    <a:pt x="140068" y="7"/>
                    <a:pt x="180411" y="40345"/>
                    <a:pt x="180411" y="90105"/>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EE1FF2A-39D7-755F-E29B-10D46DF9E19D}"/>
                </a:ext>
              </a:extLst>
            </p:cNvPr>
            <p:cNvSpPr/>
            <p:nvPr/>
          </p:nvSpPr>
          <p:spPr>
            <a:xfrm>
              <a:off x="7576893" y="3419415"/>
              <a:ext cx="180217" cy="180195"/>
            </a:xfrm>
            <a:custGeom>
              <a:avLst/>
              <a:gdLst>
                <a:gd name="connsiteX0" fmla="*/ 180454 w 180217"/>
                <a:gd name="connsiteY0" fmla="*/ 90057 h 180195"/>
                <a:gd name="connsiteX1" fmla="*/ 90346 w 180217"/>
                <a:gd name="connsiteY1" fmla="*/ 180154 h 180195"/>
                <a:gd name="connsiteX2" fmla="*/ 237 w 180217"/>
                <a:gd name="connsiteY2" fmla="*/ 90057 h 180195"/>
                <a:gd name="connsiteX3" fmla="*/ 90346 w 180217"/>
                <a:gd name="connsiteY3" fmla="*/ -41 h 180195"/>
                <a:gd name="connsiteX4" fmla="*/ 180454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57"/>
                  </a:moveTo>
                  <a:cubicBezTo>
                    <a:pt x="180454" y="139816"/>
                    <a:pt x="140111" y="180154"/>
                    <a:pt x="90346" y="180154"/>
                  </a:cubicBezTo>
                  <a:cubicBezTo>
                    <a:pt x="40580" y="180154"/>
                    <a:pt x="237" y="139816"/>
                    <a:pt x="237" y="90057"/>
                  </a:cubicBezTo>
                  <a:cubicBezTo>
                    <a:pt x="237" y="40297"/>
                    <a:pt x="40580" y="-41"/>
                    <a:pt x="90346" y="-41"/>
                  </a:cubicBezTo>
                  <a:cubicBezTo>
                    <a:pt x="140111" y="-41"/>
                    <a:pt x="180454" y="40297"/>
                    <a:pt x="180454" y="90057"/>
                  </a:cubicBezTo>
                  <a:close/>
                </a:path>
              </a:pathLst>
            </a:custGeom>
            <a:solidFill>
              <a:srgbClr val="7030A0"/>
            </a:solidFill>
            <a:ln w="9004" cap="flat">
              <a:solidFill>
                <a:srgbClr val="333333"/>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316C637-8CA8-0ED5-2082-3283991C246E}"/>
                </a:ext>
              </a:extLst>
            </p:cNvPr>
            <p:cNvSpPr/>
            <p:nvPr/>
          </p:nvSpPr>
          <p:spPr>
            <a:xfrm>
              <a:off x="7576893" y="3779805"/>
              <a:ext cx="180217" cy="180195"/>
            </a:xfrm>
            <a:custGeom>
              <a:avLst/>
              <a:gdLst>
                <a:gd name="connsiteX0" fmla="*/ 180454 w 180217"/>
                <a:gd name="connsiteY0" fmla="*/ 90066 h 180195"/>
                <a:gd name="connsiteX1" fmla="*/ 90346 w 180217"/>
                <a:gd name="connsiteY1" fmla="*/ 180164 h 180195"/>
                <a:gd name="connsiteX2" fmla="*/ 237 w 180217"/>
                <a:gd name="connsiteY2" fmla="*/ 90066 h 180195"/>
                <a:gd name="connsiteX3" fmla="*/ 90346 w 180217"/>
                <a:gd name="connsiteY3" fmla="*/ -31 h 180195"/>
                <a:gd name="connsiteX4" fmla="*/ 180454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66"/>
                  </a:moveTo>
                  <a:cubicBezTo>
                    <a:pt x="180454" y="139826"/>
                    <a:pt x="140111" y="180164"/>
                    <a:pt x="90346" y="180164"/>
                  </a:cubicBezTo>
                  <a:cubicBezTo>
                    <a:pt x="40580" y="180164"/>
                    <a:pt x="237" y="139826"/>
                    <a:pt x="237" y="90066"/>
                  </a:cubicBezTo>
                  <a:cubicBezTo>
                    <a:pt x="237" y="40307"/>
                    <a:pt x="40580" y="-31"/>
                    <a:pt x="90346" y="-31"/>
                  </a:cubicBezTo>
                  <a:cubicBezTo>
                    <a:pt x="140111" y="-31"/>
                    <a:pt x="180454" y="40307"/>
                    <a:pt x="180454" y="90066"/>
                  </a:cubicBezTo>
                  <a:close/>
                </a:path>
              </a:pathLst>
            </a:custGeom>
            <a:solidFill>
              <a:srgbClr val="7030A0"/>
            </a:solidFill>
            <a:ln w="9004" cap="flat">
              <a:solidFill>
                <a:srgbClr val="333333"/>
              </a:solidFill>
              <a:prstDash val="solid"/>
              <a:miter/>
            </a:ln>
          </p:spPr>
          <p:txBody>
            <a:bodyPr rtlCol="0" anchor="ctr"/>
            <a:lstStyle/>
            <a:p>
              <a:endParaRPr lang="en-US"/>
            </a:p>
          </p:txBody>
        </p:sp>
      </p:grpSp>
      <p:sp>
        <p:nvSpPr>
          <p:cNvPr id="121" name="TextBox 120">
            <a:extLst>
              <a:ext uri="{FF2B5EF4-FFF2-40B4-BE49-F238E27FC236}">
                <a16:creationId xmlns:a16="http://schemas.microsoft.com/office/drawing/2014/main" id="{C93B2984-E42C-2A24-225E-FFBF6E23AC51}"/>
              </a:ext>
            </a:extLst>
          </p:cNvPr>
          <p:cNvSpPr txBox="1"/>
          <p:nvPr/>
        </p:nvSpPr>
        <p:spPr>
          <a:xfrm>
            <a:off x="8472286" y="5659675"/>
            <a:ext cx="1371786" cy="369332"/>
          </a:xfrm>
          <a:prstGeom prst="rect">
            <a:avLst/>
          </a:prstGeom>
          <a:noFill/>
        </p:spPr>
        <p:txBody>
          <a:bodyPr wrap="none" rtlCol="0">
            <a:spAutoFit/>
          </a:bodyPr>
          <a:lstStyle/>
          <a:p>
            <a:r>
              <a:rPr lang="en-US"/>
              <a:t>Hidden layer</a:t>
            </a:r>
          </a:p>
        </p:txBody>
      </p:sp>
      <p:sp>
        <p:nvSpPr>
          <p:cNvPr id="122" name="TextBox 121">
            <a:extLst>
              <a:ext uri="{FF2B5EF4-FFF2-40B4-BE49-F238E27FC236}">
                <a16:creationId xmlns:a16="http://schemas.microsoft.com/office/drawing/2014/main" id="{EE65C118-A3A8-192A-C825-18F0B7931D73}"/>
              </a:ext>
            </a:extLst>
          </p:cNvPr>
          <p:cNvSpPr txBox="1"/>
          <p:nvPr/>
        </p:nvSpPr>
        <p:spPr>
          <a:xfrm>
            <a:off x="10659100" y="4120366"/>
            <a:ext cx="856325" cy="369332"/>
          </a:xfrm>
          <a:prstGeom prst="rect">
            <a:avLst/>
          </a:prstGeom>
          <a:noFill/>
        </p:spPr>
        <p:txBody>
          <a:bodyPr wrap="none" rtlCol="0">
            <a:spAutoFit/>
          </a:bodyPr>
          <a:lstStyle/>
          <a:p>
            <a:r>
              <a:rPr lang="en-US"/>
              <a:t>Output</a:t>
            </a:r>
          </a:p>
        </p:txBody>
      </p:sp>
      <p:sp>
        <p:nvSpPr>
          <p:cNvPr id="137" name="TextBox 136">
            <a:extLst>
              <a:ext uri="{FF2B5EF4-FFF2-40B4-BE49-F238E27FC236}">
                <a16:creationId xmlns:a16="http://schemas.microsoft.com/office/drawing/2014/main" id="{3C40E255-1CF3-6EFE-4280-56854075FA90}"/>
              </a:ext>
            </a:extLst>
          </p:cNvPr>
          <p:cNvSpPr txBox="1"/>
          <p:nvPr/>
        </p:nvSpPr>
        <p:spPr>
          <a:xfrm>
            <a:off x="6861289" y="4149580"/>
            <a:ext cx="684803" cy="369332"/>
          </a:xfrm>
          <a:prstGeom prst="rect">
            <a:avLst/>
          </a:prstGeom>
          <a:noFill/>
        </p:spPr>
        <p:txBody>
          <a:bodyPr wrap="none" rtlCol="0">
            <a:spAutoFit/>
          </a:bodyPr>
          <a:lstStyle/>
          <a:p>
            <a:r>
              <a:rPr lang="en-US"/>
              <a:t>Input</a:t>
            </a:r>
          </a:p>
        </p:txBody>
      </p:sp>
      <p:sp>
        <p:nvSpPr>
          <p:cNvPr id="142" name="Content Placeholder 2">
            <a:extLst>
              <a:ext uri="{FF2B5EF4-FFF2-40B4-BE49-F238E27FC236}">
                <a16:creationId xmlns:a16="http://schemas.microsoft.com/office/drawing/2014/main" id="{734FCB67-E9BB-F73D-BEC8-DB81586ECE8F}"/>
              </a:ext>
            </a:extLst>
          </p:cNvPr>
          <p:cNvSpPr txBox="1">
            <a:spLocks/>
          </p:cNvSpPr>
          <p:nvPr/>
        </p:nvSpPr>
        <p:spPr>
          <a:xfrm>
            <a:off x="838200" y="1560851"/>
            <a:ext cx="5181600" cy="4616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Historically analogous to neurons in a brain, where electrical signals spark pathways to carry signals</a:t>
            </a:r>
          </a:p>
          <a:p>
            <a:r>
              <a:rPr lang="en-US" b="1" dirty="0"/>
              <a:t>Artificial neurons are arranged into </a:t>
            </a:r>
            <a:r>
              <a:rPr lang="en-US" b="1" i="1" dirty="0"/>
              <a:t>layers</a:t>
            </a:r>
            <a:r>
              <a:rPr lang="en-US" b="1" dirty="0"/>
              <a:t>, (input, output, or hidden)</a:t>
            </a:r>
          </a:p>
          <a:p>
            <a:r>
              <a:rPr lang="en-US" b="1" dirty="0"/>
              <a:t>The </a:t>
            </a:r>
            <a:r>
              <a:rPr lang="en-US" b="1" i="1" dirty="0"/>
              <a:t>activation</a:t>
            </a:r>
            <a:r>
              <a:rPr lang="en-US" b="1" dirty="0"/>
              <a:t> (value) of a neuron depends on the values of the </a:t>
            </a:r>
            <a:r>
              <a:rPr lang="en-US" b="1" i="1" dirty="0"/>
              <a:t>previous layer</a:t>
            </a:r>
            <a:r>
              <a:rPr lang="en-US" b="1" dirty="0"/>
              <a:t> and </a:t>
            </a:r>
            <a:r>
              <a:rPr lang="en-US" b="1" i="1" dirty="0"/>
              <a:t>predefined weights</a:t>
            </a:r>
            <a:endParaRPr lang="en-US" b="1" dirty="0"/>
          </a:p>
        </p:txBody>
      </p:sp>
    </p:spTree>
    <p:extLst>
      <p:ext uri="{BB962C8B-B14F-4D97-AF65-F5344CB8AC3E}">
        <p14:creationId xmlns:p14="http://schemas.microsoft.com/office/powerpoint/2010/main" val="228270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592-DBAA-EEBF-CE6D-8E066213BC32}"/>
              </a:ext>
            </a:extLst>
          </p:cNvPr>
          <p:cNvSpPr>
            <a:spLocks noGrp="1"/>
          </p:cNvSpPr>
          <p:nvPr>
            <p:ph type="title"/>
          </p:nvPr>
        </p:nvSpPr>
        <p:spPr/>
        <p:txBody>
          <a:bodyPr/>
          <a:lstStyle/>
          <a:p>
            <a:r>
              <a:rPr lang="en-US"/>
              <a:t>Neural networks, simplified</a:t>
            </a:r>
          </a:p>
        </p:txBody>
      </p:sp>
      <p:sp>
        <p:nvSpPr>
          <p:cNvPr id="3" name="Content Placeholder 2">
            <a:extLst>
              <a:ext uri="{FF2B5EF4-FFF2-40B4-BE49-F238E27FC236}">
                <a16:creationId xmlns:a16="http://schemas.microsoft.com/office/drawing/2014/main" id="{E3298245-4DF4-877F-981C-F406856CD4CD}"/>
              </a:ext>
            </a:extLst>
          </p:cNvPr>
          <p:cNvSpPr>
            <a:spLocks noGrp="1"/>
          </p:cNvSpPr>
          <p:nvPr>
            <p:ph sz="half" idx="1"/>
          </p:nvPr>
        </p:nvSpPr>
        <p:spPr>
          <a:xfrm>
            <a:off x="838200" y="1560851"/>
            <a:ext cx="5181600" cy="4616112"/>
          </a:xfrm>
        </p:spPr>
        <p:txBody>
          <a:bodyPr>
            <a:normAutofit/>
          </a:bodyPr>
          <a:lstStyle/>
          <a:p>
            <a:r>
              <a:rPr lang="en-US" dirty="0"/>
              <a:t>These </a:t>
            </a:r>
            <a:r>
              <a:rPr lang="en-US" i="1" dirty="0"/>
              <a:t>weights</a:t>
            </a:r>
            <a:r>
              <a:rPr lang="en-US" dirty="0"/>
              <a:t> are tuned during </a:t>
            </a:r>
            <a:r>
              <a:rPr lang="en-US" i="1" dirty="0"/>
              <a:t>training</a:t>
            </a:r>
            <a:r>
              <a:rPr lang="en-US" dirty="0"/>
              <a:t>, in order to maximize success for the defined task</a:t>
            </a:r>
          </a:p>
          <a:p>
            <a:r>
              <a:rPr lang="en-US" dirty="0"/>
              <a:t>These architectures can get </a:t>
            </a:r>
            <a:r>
              <a:rPr lang="en-US" i="1" dirty="0"/>
              <a:t>very</a:t>
            </a:r>
            <a:r>
              <a:rPr lang="en-US" dirty="0"/>
              <a:t> complicated, and this is where a lot of innovation is happening</a:t>
            </a:r>
          </a:p>
          <a:p>
            <a:pPr lvl="1"/>
            <a:r>
              <a:rPr lang="en-US" dirty="0"/>
              <a:t>Attention mechanisms (transformers), RNN, (R)-CNNs, LSTM, …</a:t>
            </a:r>
          </a:p>
        </p:txBody>
      </p:sp>
      <p:sp>
        <p:nvSpPr>
          <p:cNvPr id="5" name="Slide Number Placeholder 4">
            <a:extLst>
              <a:ext uri="{FF2B5EF4-FFF2-40B4-BE49-F238E27FC236}">
                <a16:creationId xmlns:a16="http://schemas.microsoft.com/office/drawing/2014/main" id="{C75BD42D-A151-F038-EC40-0AB65C666437}"/>
              </a:ext>
            </a:extLst>
          </p:cNvPr>
          <p:cNvSpPr>
            <a:spLocks noGrp="1"/>
          </p:cNvSpPr>
          <p:nvPr>
            <p:ph type="sldNum" sz="quarter" idx="12"/>
          </p:nvPr>
        </p:nvSpPr>
        <p:spPr/>
        <p:txBody>
          <a:bodyPr/>
          <a:lstStyle/>
          <a:p>
            <a:fld id="{7D6B6BCA-0F02-1C4A-A7FD-5289AC363B05}" type="slidenum">
              <a:rPr lang="en-US" smtClean="0"/>
              <a:t>11</a:t>
            </a:fld>
            <a:endParaRPr lang="en-US"/>
          </a:p>
        </p:txBody>
      </p:sp>
      <p:sp>
        <p:nvSpPr>
          <p:cNvPr id="4" name="Date Placeholder 3">
            <a:extLst>
              <a:ext uri="{FF2B5EF4-FFF2-40B4-BE49-F238E27FC236}">
                <a16:creationId xmlns:a16="http://schemas.microsoft.com/office/drawing/2014/main" id="{3E4D1E6C-3465-9954-F93E-4F92268566EE}"/>
              </a:ext>
            </a:extLst>
          </p:cNvPr>
          <p:cNvSpPr>
            <a:spLocks noGrp="1"/>
          </p:cNvSpPr>
          <p:nvPr>
            <p:ph type="dt" sz="half" idx="10"/>
          </p:nvPr>
        </p:nvSpPr>
        <p:spPr/>
        <p:txBody>
          <a:bodyPr/>
          <a:lstStyle/>
          <a:p>
            <a:r>
              <a:rPr lang="en-US"/>
              <a:t>7/16/26</a:t>
            </a:r>
          </a:p>
        </p:txBody>
      </p:sp>
      <p:grpSp>
        <p:nvGrpSpPr>
          <p:cNvPr id="7" name="Content Placeholder 6">
            <a:extLst>
              <a:ext uri="{FF2B5EF4-FFF2-40B4-BE49-F238E27FC236}">
                <a16:creationId xmlns:a16="http://schemas.microsoft.com/office/drawing/2014/main" id="{021FB15E-EAF9-5927-9FCF-1D9F0F28937A}"/>
              </a:ext>
            </a:extLst>
          </p:cNvPr>
          <p:cNvGrpSpPr/>
          <p:nvPr/>
        </p:nvGrpSpPr>
        <p:grpSpPr>
          <a:xfrm>
            <a:off x="7095815" y="1560851"/>
            <a:ext cx="4099326" cy="4098825"/>
            <a:chOff x="4332985" y="1977854"/>
            <a:chExt cx="3424125" cy="3423707"/>
          </a:xfrm>
        </p:grpSpPr>
        <p:sp>
          <p:nvSpPr>
            <p:cNvPr id="8" name="Freeform 7">
              <a:extLst>
                <a:ext uri="{FF2B5EF4-FFF2-40B4-BE49-F238E27FC236}">
                  <a16:creationId xmlns:a16="http://schemas.microsoft.com/office/drawing/2014/main" id="{3A69392E-ABCB-5FB9-201E-2F89A4A13792}"/>
                </a:ext>
              </a:extLst>
            </p:cNvPr>
            <p:cNvSpPr/>
            <p:nvPr/>
          </p:nvSpPr>
          <p:spPr>
            <a:xfrm>
              <a:off x="4423094" y="2428342"/>
              <a:ext cx="1621953" cy="1081170"/>
            </a:xfrm>
            <a:custGeom>
              <a:avLst/>
              <a:gdLst>
                <a:gd name="connsiteX0" fmla="*/ 172 w 1621953"/>
                <a:gd name="connsiteY0" fmla="*/ 1081115 h 1081170"/>
                <a:gd name="connsiteX1" fmla="*/ 1622126 w 1621953"/>
                <a:gd name="connsiteY1" fmla="*/ -55 h 1081170"/>
              </a:gdLst>
              <a:ahLst/>
              <a:cxnLst>
                <a:cxn ang="0">
                  <a:pos x="connsiteX0" y="connsiteY0"/>
                </a:cxn>
                <a:cxn ang="0">
                  <a:pos x="connsiteX1" y="connsiteY1"/>
                </a:cxn>
              </a:cxnLst>
              <a:rect l="l" t="t" r="r" b="b"/>
              <a:pathLst>
                <a:path w="1621953" h="1081170">
                  <a:moveTo>
                    <a:pt x="172" y="1081115"/>
                  </a:moveTo>
                  <a:lnTo>
                    <a:pt x="1622126" y="-55"/>
                  </a:lnTo>
                </a:path>
              </a:pathLst>
            </a:custGeom>
            <a:noFill/>
            <a:ln w="4501" cap="flat">
              <a:solidFill>
                <a:srgbClr val="505050">
                  <a:alpha val="81000"/>
                </a:srgbClr>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57EE59F-9B05-F5E5-A71A-9EBD81E8AAF3}"/>
                </a:ext>
              </a:extLst>
            </p:cNvPr>
            <p:cNvSpPr/>
            <p:nvPr/>
          </p:nvSpPr>
          <p:spPr>
            <a:xfrm>
              <a:off x="4423094" y="2788732"/>
              <a:ext cx="1621953" cy="720780"/>
            </a:xfrm>
            <a:custGeom>
              <a:avLst/>
              <a:gdLst>
                <a:gd name="connsiteX0" fmla="*/ 172 w 1621953"/>
                <a:gd name="connsiteY0" fmla="*/ 720730 h 720780"/>
                <a:gd name="connsiteX1" fmla="*/ 1622126 w 1621953"/>
                <a:gd name="connsiteY1" fmla="*/ -50 h 720780"/>
              </a:gdLst>
              <a:ahLst/>
              <a:cxnLst>
                <a:cxn ang="0">
                  <a:pos x="connsiteX0" y="connsiteY0"/>
                </a:cxn>
                <a:cxn ang="0">
                  <a:pos x="connsiteX1" y="connsiteY1"/>
                </a:cxn>
              </a:cxnLst>
              <a:rect l="l" t="t" r="r" b="b"/>
              <a:pathLst>
                <a:path w="1621953" h="720780">
                  <a:moveTo>
                    <a:pt x="172" y="720730"/>
                  </a:moveTo>
                  <a:lnTo>
                    <a:pt x="1622126" y="-50"/>
                  </a:lnTo>
                </a:path>
              </a:pathLst>
            </a:custGeom>
            <a:noFill/>
            <a:ln w="4501" cap="flat">
              <a:solidFill>
                <a:srgbClr val="505050">
                  <a:alpha val="33000"/>
                </a:srgbClr>
              </a:solid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1291D44-D9B9-F65D-6570-47C07C36A63B}"/>
                </a:ext>
              </a:extLst>
            </p:cNvPr>
            <p:cNvSpPr/>
            <p:nvPr/>
          </p:nvSpPr>
          <p:spPr>
            <a:xfrm>
              <a:off x="4423094" y="3149123"/>
              <a:ext cx="1621953" cy="360390"/>
            </a:xfrm>
            <a:custGeom>
              <a:avLst/>
              <a:gdLst>
                <a:gd name="connsiteX0" fmla="*/ 172 w 1621953"/>
                <a:gd name="connsiteY0" fmla="*/ 360345 h 360390"/>
                <a:gd name="connsiteX1" fmla="*/ 1622126 w 1621953"/>
                <a:gd name="connsiteY1" fmla="*/ -46 h 360390"/>
              </a:gdLst>
              <a:ahLst/>
              <a:cxnLst>
                <a:cxn ang="0">
                  <a:pos x="connsiteX0" y="connsiteY0"/>
                </a:cxn>
                <a:cxn ang="0">
                  <a:pos x="connsiteX1" y="connsiteY1"/>
                </a:cxn>
              </a:cxnLst>
              <a:rect l="l" t="t" r="r" b="b"/>
              <a:pathLst>
                <a:path w="1621953" h="360390">
                  <a:moveTo>
                    <a:pt x="172" y="360345"/>
                  </a:moveTo>
                  <a:lnTo>
                    <a:pt x="1622126" y="-46"/>
                  </a:lnTo>
                </a:path>
              </a:pathLst>
            </a:custGeom>
            <a:noFill/>
            <a:ln w="4501" cap="flat">
              <a:solidFill>
                <a:srgbClr val="505050">
                  <a:alpha val="89000"/>
                </a:srgbClr>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60DDE14-6198-BD45-2A2A-60280BAFFAEB}"/>
                </a:ext>
              </a:extLst>
            </p:cNvPr>
            <p:cNvSpPr/>
            <p:nvPr/>
          </p:nvSpPr>
          <p:spPr>
            <a:xfrm>
              <a:off x="4423094" y="3509513"/>
              <a:ext cx="1621953" cy="7267"/>
            </a:xfrm>
            <a:custGeom>
              <a:avLst/>
              <a:gdLst>
                <a:gd name="connsiteX0" fmla="*/ 172 w 1621953"/>
                <a:gd name="connsiteY0" fmla="*/ -41 h 7267"/>
                <a:gd name="connsiteX1" fmla="*/ 1622126 w 1621953"/>
                <a:gd name="connsiteY1" fmla="*/ -41 h 7267"/>
              </a:gdLst>
              <a:ahLst/>
              <a:cxnLst>
                <a:cxn ang="0">
                  <a:pos x="connsiteX0" y="connsiteY0"/>
                </a:cxn>
                <a:cxn ang="0">
                  <a:pos x="connsiteX1" y="connsiteY1"/>
                </a:cxn>
              </a:cxnLst>
              <a:rect l="l" t="t" r="r" b="b"/>
              <a:pathLst>
                <a:path w="1621953" h="7267">
                  <a:moveTo>
                    <a:pt x="172" y="-41"/>
                  </a:moveTo>
                  <a:lnTo>
                    <a:pt x="1622126" y="-41"/>
                  </a:lnTo>
                </a:path>
              </a:pathLst>
            </a:custGeom>
            <a:noFill/>
            <a:ln w="4501" cap="flat">
              <a:solidFill>
                <a:srgbClr val="505050">
                  <a:alpha val="54000"/>
                </a:srgbClr>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D7A2698-30C4-0FBF-B866-E3080E8BE4BD}"/>
                </a:ext>
              </a:extLst>
            </p:cNvPr>
            <p:cNvSpPr/>
            <p:nvPr/>
          </p:nvSpPr>
          <p:spPr>
            <a:xfrm>
              <a:off x="4423094" y="3509513"/>
              <a:ext cx="1621953" cy="360390"/>
            </a:xfrm>
            <a:custGeom>
              <a:avLst/>
              <a:gdLst>
                <a:gd name="connsiteX0" fmla="*/ 172 w 1621953"/>
                <a:gd name="connsiteY0" fmla="*/ -36 h 360390"/>
                <a:gd name="connsiteX1" fmla="*/ 1622126 w 1621953"/>
                <a:gd name="connsiteY1" fmla="*/ 360354 h 360390"/>
              </a:gdLst>
              <a:ahLst/>
              <a:cxnLst>
                <a:cxn ang="0">
                  <a:pos x="connsiteX0" y="connsiteY0"/>
                </a:cxn>
                <a:cxn ang="0">
                  <a:pos x="connsiteX1" y="connsiteY1"/>
                </a:cxn>
              </a:cxnLst>
              <a:rect l="l" t="t" r="r" b="b"/>
              <a:pathLst>
                <a:path w="1621953" h="360390">
                  <a:moveTo>
                    <a:pt x="172" y="-36"/>
                  </a:moveTo>
                  <a:lnTo>
                    <a:pt x="1622126" y="360354"/>
                  </a:lnTo>
                </a:path>
              </a:pathLst>
            </a:custGeom>
            <a:noFill/>
            <a:ln w="4501" cap="flat">
              <a:solidFill>
                <a:srgbClr val="505050">
                  <a:alpha val="81000"/>
                </a:srgb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CAA76BE-6DE9-CFBE-843D-3804953CA082}"/>
                </a:ext>
              </a:extLst>
            </p:cNvPr>
            <p:cNvSpPr/>
            <p:nvPr/>
          </p:nvSpPr>
          <p:spPr>
            <a:xfrm>
              <a:off x="4423094" y="3509513"/>
              <a:ext cx="1621953" cy="720780"/>
            </a:xfrm>
            <a:custGeom>
              <a:avLst/>
              <a:gdLst>
                <a:gd name="connsiteX0" fmla="*/ 172 w 1621953"/>
                <a:gd name="connsiteY0" fmla="*/ -31 h 720780"/>
                <a:gd name="connsiteX1" fmla="*/ 1622126 w 1621953"/>
                <a:gd name="connsiteY1" fmla="*/ 720749 h 720780"/>
              </a:gdLst>
              <a:ahLst/>
              <a:cxnLst>
                <a:cxn ang="0">
                  <a:pos x="connsiteX0" y="connsiteY0"/>
                </a:cxn>
                <a:cxn ang="0">
                  <a:pos x="connsiteX1" y="connsiteY1"/>
                </a:cxn>
              </a:cxnLst>
              <a:rect l="l" t="t" r="r" b="b"/>
              <a:pathLst>
                <a:path w="1621953" h="720780">
                  <a:moveTo>
                    <a:pt x="172" y="-31"/>
                  </a:moveTo>
                  <a:lnTo>
                    <a:pt x="1622126" y="720749"/>
                  </a:lnTo>
                </a:path>
              </a:pathLst>
            </a:custGeom>
            <a:noFill/>
            <a:ln w="4501" cap="flat">
              <a:solidFill>
                <a:srgbClr val="505050">
                  <a:alpha val="41000"/>
                </a:srgbClr>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B8914D-EE32-5DBE-DB20-CBAD1A766FFD}"/>
                </a:ext>
              </a:extLst>
            </p:cNvPr>
            <p:cNvSpPr/>
            <p:nvPr/>
          </p:nvSpPr>
          <p:spPr>
            <a:xfrm>
              <a:off x="4423094" y="3509513"/>
              <a:ext cx="1621953" cy="1081170"/>
            </a:xfrm>
            <a:custGeom>
              <a:avLst/>
              <a:gdLst>
                <a:gd name="connsiteX0" fmla="*/ 172 w 1621953"/>
                <a:gd name="connsiteY0" fmla="*/ -26 h 1081170"/>
                <a:gd name="connsiteX1" fmla="*/ 1622126 w 1621953"/>
                <a:gd name="connsiteY1" fmla="*/ 1081144 h 1081170"/>
              </a:gdLst>
              <a:ahLst/>
              <a:cxnLst>
                <a:cxn ang="0">
                  <a:pos x="connsiteX0" y="connsiteY0"/>
                </a:cxn>
                <a:cxn ang="0">
                  <a:pos x="connsiteX1" y="connsiteY1"/>
                </a:cxn>
              </a:cxnLst>
              <a:rect l="l" t="t" r="r" b="b"/>
              <a:pathLst>
                <a:path w="1621953" h="1081170">
                  <a:moveTo>
                    <a:pt x="172" y="-26"/>
                  </a:moveTo>
                  <a:lnTo>
                    <a:pt x="1622126" y="1081144"/>
                  </a:lnTo>
                </a:path>
              </a:pathLst>
            </a:custGeom>
            <a:noFill/>
            <a:ln w="4501" cap="flat">
              <a:solidFill>
                <a:srgbClr val="505050">
                  <a:alpha val="55000"/>
                </a:srgbClr>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94792FC-C6C4-59D0-3538-A6D9D3CA9A0B}"/>
                </a:ext>
              </a:extLst>
            </p:cNvPr>
            <p:cNvSpPr/>
            <p:nvPr/>
          </p:nvSpPr>
          <p:spPr>
            <a:xfrm>
              <a:off x="4423094" y="3509513"/>
              <a:ext cx="1621953" cy="1441560"/>
            </a:xfrm>
            <a:custGeom>
              <a:avLst/>
              <a:gdLst>
                <a:gd name="connsiteX0" fmla="*/ 172 w 1621953"/>
                <a:gd name="connsiteY0" fmla="*/ -22 h 1441560"/>
                <a:gd name="connsiteX1" fmla="*/ 1622126 w 1621953"/>
                <a:gd name="connsiteY1" fmla="*/ 1441539 h 1441560"/>
              </a:gdLst>
              <a:ahLst/>
              <a:cxnLst>
                <a:cxn ang="0">
                  <a:pos x="connsiteX0" y="connsiteY0"/>
                </a:cxn>
                <a:cxn ang="0">
                  <a:pos x="connsiteX1" y="connsiteY1"/>
                </a:cxn>
              </a:cxnLst>
              <a:rect l="l" t="t" r="r" b="b"/>
              <a:pathLst>
                <a:path w="1621953" h="1441560">
                  <a:moveTo>
                    <a:pt x="172" y="-22"/>
                  </a:moveTo>
                  <a:lnTo>
                    <a:pt x="1622126" y="1441539"/>
                  </a:lnTo>
                </a:path>
              </a:pathLst>
            </a:custGeom>
            <a:noFill/>
            <a:ln w="4501" cap="flat">
              <a:solidFill>
                <a:srgbClr val="505050">
                  <a:alpha val="50000"/>
                </a:srgbClr>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618C8DA-3545-DBAF-D40C-96D5EC25A607}"/>
                </a:ext>
              </a:extLst>
            </p:cNvPr>
            <p:cNvSpPr/>
            <p:nvPr/>
          </p:nvSpPr>
          <p:spPr>
            <a:xfrm>
              <a:off x="4423094" y="3509513"/>
              <a:ext cx="1621953" cy="1801950"/>
            </a:xfrm>
            <a:custGeom>
              <a:avLst/>
              <a:gdLst>
                <a:gd name="connsiteX0" fmla="*/ 172 w 1621953"/>
                <a:gd name="connsiteY0" fmla="*/ -17 h 1801950"/>
                <a:gd name="connsiteX1" fmla="*/ 1622126 w 1621953"/>
                <a:gd name="connsiteY1" fmla="*/ 1801934 h 1801950"/>
              </a:gdLst>
              <a:ahLst/>
              <a:cxnLst>
                <a:cxn ang="0">
                  <a:pos x="connsiteX0" y="connsiteY0"/>
                </a:cxn>
                <a:cxn ang="0">
                  <a:pos x="connsiteX1" y="connsiteY1"/>
                </a:cxn>
              </a:cxnLst>
              <a:rect l="l" t="t" r="r" b="b"/>
              <a:pathLst>
                <a:path w="1621953" h="1801950">
                  <a:moveTo>
                    <a:pt x="172" y="-17"/>
                  </a:moveTo>
                  <a:lnTo>
                    <a:pt x="1622126" y="1801934"/>
                  </a:lnTo>
                </a:path>
              </a:pathLst>
            </a:custGeom>
            <a:noFill/>
            <a:ln w="4501" cap="flat">
              <a:solidFill>
                <a:srgbClr val="505050">
                  <a:alpha val="21000"/>
                </a:srgbClr>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9C0872-7B98-D078-4502-5685BAE1B23D}"/>
                </a:ext>
              </a:extLst>
            </p:cNvPr>
            <p:cNvSpPr/>
            <p:nvPr/>
          </p:nvSpPr>
          <p:spPr>
            <a:xfrm>
              <a:off x="4423094" y="2428342"/>
              <a:ext cx="1621953" cy="1441560"/>
            </a:xfrm>
            <a:custGeom>
              <a:avLst/>
              <a:gdLst>
                <a:gd name="connsiteX0" fmla="*/ 172 w 1621953"/>
                <a:gd name="connsiteY0" fmla="*/ 1441510 h 1441560"/>
                <a:gd name="connsiteX1" fmla="*/ 1622126 w 1621953"/>
                <a:gd name="connsiteY1" fmla="*/ -50 h 1441560"/>
              </a:gdLst>
              <a:ahLst/>
              <a:cxnLst>
                <a:cxn ang="0">
                  <a:pos x="connsiteX0" y="connsiteY0"/>
                </a:cxn>
                <a:cxn ang="0">
                  <a:pos x="connsiteX1" y="connsiteY1"/>
                </a:cxn>
              </a:cxnLst>
              <a:rect l="l" t="t" r="r" b="b"/>
              <a:pathLst>
                <a:path w="1621953" h="1441560">
                  <a:moveTo>
                    <a:pt x="172" y="1441510"/>
                  </a:moveTo>
                  <a:lnTo>
                    <a:pt x="1622126" y="-50"/>
                  </a:lnTo>
                </a:path>
              </a:pathLst>
            </a:custGeom>
            <a:noFill/>
            <a:ln w="4501" cap="flat">
              <a:solidFill>
                <a:srgbClr val="505050">
                  <a:alpha val="35000"/>
                </a:srgbClr>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A0B61C1-0CA3-E1C1-1938-4905F811F04B}"/>
                </a:ext>
              </a:extLst>
            </p:cNvPr>
            <p:cNvSpPr/>
            <p:nvPr/>
          </p:nvSpPr>
          <p:spPr>
            <a:xfrm>
              <a:off x="4423094" y="2788732"/>
              <a:ext cx="1621953" cy="1081170"/>
            </a:xfrm>
            <a:custGeom>
              <a:avLst/>
              <a:gdLst>
                <a:gd name="connsiteX0" fmla="*/ 172 w 1621953"/>
                <a:gd name="connsiteY0" fmla="*/ 1081125 h 1081170"/>
                <a:gd name="connsiteX1" fmla="*/ 1622126 w 1621953"/>
                <a:gd name="connsiteY1" fmla="*/ -46 h 1081170"/>
              </a:gdLst>
              <a:ahLst/>
              <a:cxnLst>
                <a:cxn ang="0">
                  <a:pos x="connsiteX0" y="connsiteY0"/>
                </a:cxn>
                <a:cxn ang="0">
                  <a:pos x="connsiteX1" y="connsiteY1"/>
                </a:cxn>
              </a:cxnLst>
              <a:rect l="l" t="t" r="r" b="b"/>
              <a:pathLst>
                <a:path w="1621953" h="1081170">
                  <a:moveTo>
                    <a:pt x="172" y="1081125"/>
                  </a:moveTo>
                  <a:lnTo>
                    <a:pt x="1622126" y="-46"/>
                  </a:lnTo>
                </a:path>
              </a:pathLst>
            </a:custGeom>
            <a:noFill/>
            <a:ln w="4501" cap="flat">
              <a:solidFill>
                <a:srgbClr val="505050">
                  <a:alpha val="38000"/>
                </a:srgbClr>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EFBECC0-DE6D-9CF9-C6F9-4FB61326C32A}"/>
                </a:ext>
              </a:extLst>
            </p:cNvPr>
            <p:cNvSpPr/>
            <p:nvPr/>
          </p:nvSpPr>
          <p:spPr>
            <a:xfrm>
              <a:off x="4423094" y="3149123"/>
              <a:ext cx="1621953" cy="720780"/>
            </a:xfrm>
            <a:custGeom>
              <a:avLst/>
              <a:gdLst>
                <a:gd name="connsiteX0" fmla="*/ 172 w 1621953"/>
                <a:gd name="connsiteY0" fmla="*/ 720740 h 720780"/>
                <a:gd name="connsiteX1" fmla="*/ 1622126 w 1621953"/>
                <a:gd name="connsiteY1" fmla="*/ -41 h 720780"/>
              </a:gdLst>
              <a:ahLst/>
              <a:cxnLst>
                <a:cxn ang="0">
                  <a:pos x="connsiteX0" y="connsiteY0"/>
                </a:cxn>
                <a:cxn ang="0">
                  <a:pos x="connsiteX1" y="connsiteY1"/>
                </a:cxn>
              </a:cxnLst>
              <a:rect l="l" t="t" r="r" b="b"/>
              <a:pathLst>
                <a:path w="1621953" h="720780">
                  <a:moveTo>
                    <a:pt x="172" y="720740"/>
                  </a:moveTo>
                  <a:lnTo>
                    <a:pt x="1622126" y="-41"/>
                  </a:lnTo>
                </a:path>
              </a:pathLst>
            </a:custGeom>
            <a:noFill/>
            <a:ln w="4501" cap="flat">
              <a:solidFill>
                <a:srgbClr val="505050">
                  <a:alpha val="12000"/>
                </a:srgbClr>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1609DDA-D428-3D0C-AC8A-50E48168F0C9}"/>
                </a:ext>
              </a:extLst>
            </p:cNvPr>
            <p:cNvSpPr/>
            <p:nvPr/>
          </p:nvSpPr>
          <p:spPr>
            <a:xfrm>
              <a:off x="4423094" y="3509513"/>
              <a:ext cx="1621953" cy="360390"/>
            </a:xfrm>
            <a:custGeom>
              <a:avLst/>
              <a:gdLst>
                <a:gd name="connsiteX0" fmla="*/ 172 w 1621953"/>
                <a:gd name="connsiteY0" fmla="*/ 360354 h 360390"/>
                <a:gd name="connsiteX1" fmla="*/ 1622126 w 1621953"/>
                <a:gd name="connsiteY1" fmla="*/ -36 h 360390"/>
              </a:gdLst>
              <a:ahLst/>
              <a:cxnLst>
                <a:cxn ang="0">
                  <a:pos x="connsiteX0" y="connsiteY0"/>
                </a:cxn>
                <a:cxn ang="0">
                  <a:pos x="connsiteX1" y="connsiteY1"/>
                </a:cxn>
              </a:cxnLst>
              <a:rect l="l" t="t" r="r" b="b"/>
              <a:pathLst>
                <a:path w="1621953" h="360390">
                  <a:moveTo>
                    <a:pt x="172" y="360354"/>
                  </a:moveTo>
                  <a:lnTo>
                    <a:pt x="1622126" y="-36"/>
                  </a:lnTo>
                </a:path>
              </a:pathLst>
            </a:custGeom>
            <a:noFill/>
            <a:ln w="4501" cap="flat">
              <a:solidFill>
                <a:srgbClr val="505050">
                  <a:alpha val="60000"/>
                </a:srgbClr>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BE56B4B-C529-E773-EAA4-A1F308DAC42B}"/>
                </a:ext>
              </a:extLst>
            </p:cNvPr>
            <p:cNvSpPr/>
            <p:nvPr/>
          </p:nvSpPr>
          <p:spPr>
            <a:xfrm>
              <a:off x="4423094" y="3869903"/>
              <a:ext cx="1621953" cy="7267"/>
            </a:xfrm>
            <a:custGeom>
              <a:avLst/>
              <a:gdLst>
                <a:gd name="connsiteX0" fmla="*/ 172 w 1621953"/>
                <a:gd name="connsiteY0" fmla="*/ -31 h 7267"/>
                <a:gd name="connsiteX1" fmla="*/ 1622126 w 1621953"/>
                <a:gd name="connsiteY1" fmla="*/ -31 h 7267"/>
              </a:gdLst>
              <a:ahLst/>
              <a:cxnLst>
                <a:cxn ang="0">
                  <a:pos x="connsiteX0" y="connsiteY0"/>
                </a:cxn>
                <a:cxn ang="0">
                  <a:pos x="connsiteX1" y="connsiteY1"/>
                </a:cxn>
              </a:cxnLst>
              <a:rect l="l" t="t" r="r" b="b"/>
              <a:pathLst>
                <a:path w="1621953" h="7267">
                  <a:moveTo>
                    <a:pt x="172" y="-31"/>
                  </a:moveTo>
                  <a:lnTo>
                    <a:pt x="1622126" y="-31"/>
                  </a:lnTo>
                </a:path>
              </a:pathLst>
            </a:custGeom>
            <a:noFill/>
            <a:ln w="4501" cap="flat">
              <a:solidFill>
                <a:srgbClr val="505050">
                  <a:alpha val="96000"/>
                </a:srgbClr>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35574CE-EF77-4453-A471-3AC7B08BC270}"/>
                </a:ext>
              </a:extLst>
            </p:cNvPr>
            <p:cNvSpPr/>
            <p:nvPr/>
          </p:nvSpPr>
          <p:spPr>
            <a:xfrm>
              <a:off x="4423094" y="3869903"/>
              <a:ext cx="1621953" cy="360390"/>
            </a:xfrm>
            <a:custGeom>
              <a:avLst/>
              <a:gdLst>
                <a:gd name="connsiteX0" fmla="*/ 172 w 1621953"/>
                <a:gd name="connsiteY0" fmla="*/ -26 h 360390"/>
                <a:gd name="connsiteX1" fmla="*/ 1622126 w 1621953"/>
                <a:gd name="connsiteY1" fmla="*/ 360364 h 360390"/>
              </a:gdLst>
              <a:ahLst/>
              <a:cxnLst>
                <a:cxn ang="0">
                  <a:pos x="connsiteX0" y="connsiteY0"/>
                </a:cxn>
                <a:cxn ang="0">
                  <a:pos x="connsiteX1" y="connsiteY1"/>
                </a:cxn>
              </a:cxnLst>
              <a:rect l="l" t="t" r="r" b="b"/>
              <a:pathLst>
                <a:path w="1621953" h="360390">
                  <a:moveTo>
                    <a:pt x="172" y="-26"/>
                  </a:moveTo>
                  <a:lnTo>
                    <a:pt x="1622126" y="360364"/>
                  </a:lnTo>
                </a:path>
              </a:pathLst>
            </a:custGeom>
            <a:noFill/>
            <a:ln w="4501" cap="flat">
              <a:solidFill>
                <a:srgbClr val="505050">
                  <a:alpha val="25000"/>
                </a:srgbClr>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A3B2E2F-2724-9721-80DC-2F3416BE392B}"/>
                </a:ext>
              </a:extLst>
            </p:cNvPr>
            <p:cNvSpPr/>
            <p:nvPr/>
          </p:nvSpPr>
          <p:spPr>
            <a:xfrm>
              <a:off x="4423094" y="3869903"/>
              <a:ext cx="1621953" cy="720780"/>
            </a:xfrm>
            <a:custGeom>
              <a:avLst/>
              <a:gdLst>
                <a:gd name="connsiteX0" fmla="*/ 172 w 1621953"/>
                <a:gd name="connsiteY0" fmla="*/ -22 h 720780"/>
                <a:gd name="connsiteX1" fmla="*/ 1622126 w 1621953"/>
                <a:gd name="connsiteY1" fmla="*/ 720759 h 720780"/>
              </a:gdLst>
              <a:ahLst/>
              <a:cxnLst>
                <a:cxn ang="0">
                  <a:pos x="connsiteX0" y="connsiteY0"/>
                </a:cxn>
                <a:cxn ang="0">
                  <a:pos x="connsiteX1" y="connsiteY1"/>
                </a:cxn>
              </a:cxnLst>
              <a:rect l="l" t="t" r="r" b="b"/>
              <a:pathLst>
                <a:path w="1621953" h="720780">
                  <a:moveTo>
                    <a:pt x="172" y="-22"/>
                  </a:moveTo>
                  <a:lnTo>
                    <a:pt x="1622126" y="720759"/>
                  </a:lnTo>
                </a:path>
              </a:pathLst>
            </a:custGeom>
            <a:noFill/>
            <a:ln w="4501" cap="flat">
              <a:solidFill>
                <a:srgbClr val="505050">
                  <a:alpha val="42000"/>
                </a:srgbClr>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37058B-BF3D-458B-4A3E-80F8262DAEC7}"/>
                </a:ext>
              </a:extLst>
            </p:cNvPr>
            <p:cNvSpPr/>
            <p:nvPr/>
          </p:nvSpPr>
          <p:spPr>
            <a:xfrm>
              <a:off x="4423094" y="3869903"/>
              <a:ext cx="1621953" cy="1081170"/>
            </a:xfrm>
            <a:custGeom>
              <a:avLst/>
              <a:gdLst>
                <a:gd name="connsiteX0" fmla="*/ 172 w 1621953"/>
                <a:gd name="connsiteY0" fmla="*/ -17 h 1081170"/>
                <a:gd name="connsiteX1" fmla="*/ 1622126 w 1621953"/>
                <a:gd name="connsiteY1" fmla="*/ 1081154 h 1081170"/>
              </a:gdLst>
              <a:ahLst/>
              <a:cxnLst>
                <a:cxn ang="0">
                  <a:pos x="connsiteX0" y="connsiteY0"/>
                </a:cxn>
                <a:cxn ang="0">
                  <a:pos x="connsiteX1" y="connsiteY1"/>
                </a:cxn>
              </a:cxnLst>
              <a:rect l="l" t="t" r="r" b="b"/>
              <a:pathLst>
                <a:path w="1621953" h="1081170">
                  <a:moveTo>
                    <a:pt x="172" y="-17"/>
                  </a:moveTo>
                  <a:lnTo>
                    <a:pt x="1622126" y="1081154"/>
                  </a:lnTo>
                </a:path>
              </a:pathLst>
            </a:custGeom>
            <a:noFill/>
            <a:ln w="4501" cap="flat">
              <a:solidFill>
                <a:srgbClr val="505050">
                  <a:alpha val="81000"/>
                </a:srgbClr>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DAD859-B48D-6DC5-F4AD-59927D4D926C}"/>
                </a:ext>
              </a:extLst>
            </p:cNvPr>
            <p:cNvSpPr/>
            <p:nvPr/>
          </p:nvSpPr>
          <p:spPr>
            <a:xfrm>
              <a:off x="4423094" y="3869903"/>
              <a:ext cx="1621953" cy="1441560"/>
            </a:xfrm>
            <a:custGeom>
              <a:avLst/>
              <a:gdLst>
                <a:gd name="connsiteX0" fmla="*/ 172 w 1621953"/>
                <a:gd name="connsiteY0" fmla="*/ -12 h 1441560"/>
                <a:gd name="connsiteX1" fmla="*/ 1622126 w 1621953"/>
                <a:gd name="connsiteY1" fmla="*/ 1441549 h 1441560"/>
              </a:gdLst>
              <a:ahLst/>
              <a:cxnLst>
                <a:cxn ang="0">
                  <a:pos x="connsiteX0" y="connsiteY0"/>
                </a:cxn>
                <a:cxn ang="0">
                  <a:pos x="connsiteX1" y="connsiteY1"/>
                </a:cxn>
              </a:cxnLst>
              <a:rect l="l" t="t" r="r" b="b"/>
              <a:pathLst>
                <a:path w="1621953" h="1441560">
                  <a:moveTo>
                    <a:pt x="172" y="-12"/>
                  </a:moveTo>
                  <a:lnTo>
                    <a:pt x="1622126" y="1441549"/>
                  </a:lnTo>
                </a:path>
              </a:pathLst>
            </a:custGeom>
            <a:noFill/>
            <a:ln w="4501" cap="flat">
              <a:solidFill>
                <a:srgbClr val="505050">
                  <a:alpha val="18000"/>
                </a:srgbClr>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EC8FED7-25B3-1E66-71C9-259BBC2DD5DB}"/>
                </a:ext>
              </a:extLst>
            </p:cNvPr>
            <p:cNvSpPr/>
            <p:nvPr/>
          </p:nvSpPr>
          <p:spPr>
            <a:xfrm>
              <a:off x="6045048" y="2067952"/>
              <a:ext cx="1621953" cy="1441560"/>
            </a:xfrm>
            <a:custGeom>
              <a:avLst/>
              <a:gdLst>
                <a:gd name="connsiteX0" fmla="*/ 215 w 1621953"/>
                <a:gd name="connsiteY0" fmla="*/ -60 h 1441560"/>
                <a:gd name="connsiteX1" fmla="*/ 1622169 w 1621953"/>
                <a:gd name="connsiteY1" fmla="*/ 1441501 h 1441560"/>
              </a:gdLst>
              <a:ahLst/>
              <a:cxnLst>
                <a:cxn ang="0">
                  <a:pos x="connsiteX0" y="connsiteY0"/>
                </a:cxn>
                <a:cxn ang="0">
                  <a:pos x="connsiteX1" y="connsiteY1"/>
                </a:cxn>
              </a:cxnLst>
              <a:rect l="l" t="t" r="r" b="b"/>
              <a:pathLst>
                <a:path w="1621953" h="1441560">
                  <a:moveTo>
                    <a:pt x="215" y="-60"/>
                  </a:moveTo>
                  <a:lnTo>
                    <a:pt x="1622169" y="1441501"/>
                  </a:lnTo>
                </a:path>
              </a:pathLst>
            </a:custGeom>
            <a:noFill/>
            <a:ln w="4501" cap="flat">
              <a:solidFill>
                <a:srgbClr val="505050">
                  <a:alpha val="64000"/>
                </a:srgbClr>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3EFE40-7947-3808-C607-3859C2A52F81}"/>
                </a:ext>
              </a:extLst>
            </p:cNvPr>
            <p:cNvSpPr/>
            <p:nvPr/>
          </p:nvSpPr>
          <p:spPr>
            <a:xfrm>
              <a:off x="6045048" y="2067952"/>
              <a:ext cx="1621953" cy="1801950"/>
            </a:xfrm>
            <a:custGeom>
              <a:avLst/>
              <a:gdLst>
                <a:gd name="connsiteX0" fmla="*/ 215 w 1621953"/>
                <a:gd name="connsiteY0" fmla="*/ -55 h 1801950"/>
                <a:gd name="connsiteX1" fmla="*/ 1622169 w 1621953"/>
                <a:gd name="connsiteY1" fmla="*/ 1801896 h 1801950"/>
              </a:gdLst>
              <a:ahLst/>
              <a:cxnLst>
                <a:cxn ang="0">
                  <a:pos x="connsiteX0" y="connsiteY0"/>
                </a:cxn>
                <a:cxn ang="0">
                  <a:pos x="connsiteX1" y="connsiteY1"/>
                </a:cxn>
              </a:cxnLst>
              <a:rect l="l" t="t" r="r" b="b"/>
              <a:pathLst>
                <a:path w="1621953" h="1801950">
                  <a:moveTo>
                    <a:pt x="215" y="-55"/>
                  </a:moveTo>
                  <a:lnTo>
                    <a:pt x="1622169" y="1801896"/>
                  </a:lnTo>
                </a:path>
              </a:pathLst>
            </a:custGeom>
            <a:noFill/>
            <a:ln w="4501" cap="flat">
              <a:solidFill>
                <a:srgbClr val="505050">
                  <a:alpha val="26000"/>
                </a:srgbClr>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CE0BC7D-DAA6-DFFD-E720-1C64E23DB143}"/>
                </a:ext>
              </a:extLst>
            </p:cNvPr>
            <p:cNvSpPr/>
            <p:nvPr/>
          </p:nvSpPr>
          <p:spPr>
            <a:xfrm>
              <a:off x="6045048" y="2428342"/>
              <a:ext cx="1621953" cy="1081170"/>
            </a:xfrm>
            <a:custGeom>
              <a:avLst/>
              <a:gdLst>
                <a:gd name="connsiteX0" fmla="*/ 215 w 1621953"/>
                <a:gd name="connsiteY0" fmla="*/ -55 h 1081170"/>
                <a:gd name="connsiteX1" fmla="*/ 1622169 w 1621953"/>
                <a:gd name="connsiteY1" fmla="*/ 1081115 h 1081170"/>
              </a:gdLst>
              <a:ahLst/>
              <a:cxnLst>
                <a:cxn ang="0">
                  <a:pos x="connsiteX0" y="connsiteY0"/>
                </a:cxn>
                <a:cxn ang="0">
                  <a:pos x="connsiteX1" y="connsiteY1"/>
                </a:cxn>
              </a:cxnLst>
              <a:rect l="l" t="t" r="r" b="b"/>
              <a:pathLst>
                <a:path w="1621953" h="1081170">
                  <a:moveTo>
                    <a:pt x="215" y="-55"/>
                  </a:moveTo>
                  <a:lnTo>
                    <a:pt x="1622169" y="1081115"/>
                  </a:lnTo>
                </a:path>
              </a:pathLst>
            </a:custGeom>
            <a:noFill/>
            <a:ln w="4501" cap="flat">
              <a:solidFill>
                <a:srgbClr val="505050">
                  <a:alpha val="21000"/>
                </a:srgbClr>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B723C32-39A0-9479-F26E-A91214D0B180}"/>
                </a:ext>
              </a:extLst>
            </p:cNvPr>
            <p:cNvSpPr/>
            <p:nvPr/>
          </p:nvSpPr>
          <p:spPr>
            <a:xfrm>
              <a:off x="6045048" y="2428342"/>
              <a:ext cx="1621953" cy="1441560"/>
            </a:xfrm>
            <a:custGeom>
              <a:avLst/>
              <a:gdLst>
                <a:gd name="connsiteX0" fmla="*/ 215 w 1621953"/>
                <a:gd name="connsiteY0" fmla="*/ -50 h 1441560"/>
                <a:gd name="connsiteX1" fmla="*/ 1622169 w 1621953"/>
                <a:gd name="connsiteY1" fmla="*/ 1441510 h 1441560"/>
              </a:gdLst>
              <a:ahLst/>
              <a:cxnLst>
                <a:cxn ang="0">
                  <a:pos x="connsiteX0" y="connsiteY0"/>
                </a:cxn>
                <a:cxn ang="0">
                  <a:pos x="connsiteX1" y="connsiteY1"/>
                </a:cxn>
              </a:cxnLst>
              <a:rect l="l" t="t" r="r" b="b"/>
              <a:pathLst>
                <a:path w="1621953" h="1441560">
                  <a:moveTo>
                    <a:pt x="215" y="-50"/>
                  </a:moveTo>
                  <a:lnTo>
                    <a:pt x="1622169" y="1441510"/>
                  </a:lnTo>
                </a:path>
              </a:pathLst>
            </a:custGeom>
            <a:noFill/>
            <a:ln w="4501" cap="flat">
              <a:solidFill>
                <a:srgbClr val="505050">
                  <a:alpha val="22000"/>
                </a:srgbClr>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61FFF56-DBF3-FB32-B033-C2582B8F5064}"/>
                </a:ext>
              </a:extLst>
            </p:cNvPr>
            <p:cNvSpPr/>
            <p:nvPr/>
          </p:nvSpPr>
          <p:spPr>
            <a:xfrm>
              <a:off x="6045048" y="2788732"/>
              <a:ext cx="1621953" cy="720780"/>
            </a:xfrm>
            <a:custGeom>
              <a:avLst/>
              <a:gdLst>
                <a:gd name="connsiteX0" fmla="*/ 215 w 1621953"/>
                <a:gd name="connsiteY0" fmla="*/ -50 h 720780"/>
                <a:gd name="connsiteX1" fmla="*/ 1622169 w 1621953"/>
                <a:gd name="connsiteY1" fmla="*/ 720730 h 720780"/>
              </a:gdLst>
              <a:ahLst/>
              <a:cxnLst>
                <a:cxn ang="0">
                  <a:pos x="connsiteX0" y="connsiteY0"/>
                </a:cxn>
                <a:cxn ang="0">
                  <a:pos x="connsiteX1" y="connsiteY1"/>
                </a:cxn>
              </a:cxnLst>
              <a:rect l="l" t="t" r="r" b="b"/>
              <a:pathLst>
                <a:path w="1621953" h="720780">
                  <a:moveTo>
                    <a:pt x="215" y="-50"/>
                  </a:moveTo>
                  <a:lnTo>
                    <a:pt x="1622169" y="720730"/>
                  </a:lnTo>
                </a:path>
              </a:pathLst>
            </a:custGeom>
            <a:noFill/>
            <a:ln w="4501" cap="flat">
              <a:solidFill>
                <a:srgbClr val="505050">
                  <a:alpha val="87000"/>
                </a:srgbClr>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5ACDBE4-2990-91EE-595A-29AD7E8C4E20}"/>
                </a:ext>
              </a:extLst>
            </p:cNvPr>
            <p:cNvSpPr/>
            <p:nvPr/>
          </p:nvSpPr>
          <p:spPr>
            <a:xfrm>
              <a:off x="6045048" y="2788732"/>
              <a:ext cx="1621953" cy="1081170"/>
            </a:xfrm>
            <a:custGeom>
              <a:avLst/>
              <a:gdLst>
                <a:gd name="connsiteX0" fmla="*/ 215 w 1621953"/>
                <a:gd name="connsiteY0" fmla="*/ -46 h 1081170"/>
                <a:gd name="connsiteX1" fmla="*/ 1622169 w 1621953"/>
                <a:gd name="connsiteY1" fmla="*/ 1081125 h 1081170"/>
              </a:gdLst>
              <a:ahLst/>
              <a:cxnLst>
                <a:cxn ang="0">
                  <a:pos x="connsiteX0" y="connsiteY0"/>
                </a:cxn>
                <a:cxn ang="0">
                  <a:pos x="connsiteX1" y="connsiteY1"/>
                </a:cxn>
              </a:cxnLst>
              <a:rect l="l" t="t" r="r" b="b"/>
              <a:pathLst>
                <a:path w="1621953" h="1081170">
                  <a:moveTo>
                    <a:pt x="215" y="-46"/>
                  </a:moveTo>
                  <a:lnTo>
                    <a:pt x="1622169" y="1081125"/>
                  </a:lnTo>
                </a:path>
              </a:pathLst>
            </a:custGeom>
            <a:noFill/>
            <a:ln w="4501" cap="flat">
              <a:solidFill>
                <a:srgbClr val="505050">
                  <a:alpha val="40000"/>
                </a:srgbClr>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7A56B84-76A7-74BD-180E-4367C6CC9C15}"/>
                </a:ext>
              </a:extLst>
            </p:cNvPr>
            <p:cNvSpPr/>
            <p:nvPr/>
          </p:nvSpPr>
          <p:spPr>
            <a:xfrm>
              <a:off x="6045048" y="3149123"/>
              <a:ext cx="1621953" cy="360390"/>
            </a:xfrm>
            <a:custGeom>
              <a:avLst/>
              <a:gdLst>
                <a:gd name="connsiteX0" fmla="*/ 215 w 1621953"/>
                <a:gd name="connsiteY0" fmla="*/ -46 h 360390"/>
                <a:gd name="connsiteX1" fmla="*/ 1622169 w 1621953"/>
                <a:gd name="connsiteY1" fmla="*/ 360345 h 360390"/>
              </a:gdLst>
              <a:ahLst/>
              <a:cxnLst>
                <a:cxn ang="0">
                  <a:pos x="connsiteX0" y="connsiteY0"/>
                </a:cxn>
                <a:cxn ang="0">
                  <a:pos x="connsiteX1" y="connsiteY1"/>
                </a:cxn>
              </a:cxnLst>
              <a:rect l="l" t="t" r="r" b="b"/>
              <a:pathLst>
                <a:path w="1621953" h="360390">
                  <a:moveTo>
                    <a:pt x="215" y="-46"/>
                  </a:moveTo>
                  <a:lnTo>
                    <a:pt x="1622169" y="360345"/>
                  </a:lnTo>
                </a:path>
              </a:pathLst>
            </a:custGeom>
            <a:noFill/>
            <a:ln w="4501" cap="flat">
              <a:solidFill>
                <a:srgbClr val="505050">
                  <a:alpha val="81000"/>
                </a:srgbClr>
              </a:solid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66E6C92-41D7-64F8-8B71-C61291FF5EE3}"/>
                </a:ext>
              </a:extLst>
            </p:cNvPr>
            <p:cNvSpPr/>
            <p:nvPr/>
          </p:nvSpPr>
          <p:spPr>
            <a:xfrm>
              <a:off x="6045048" y="3149123"/>
              <a:ext cx="1621953" cy="720780"/>
            </a:xfrm>
            <a:custGeom>
              <a:avLst/>
              <a:gdLst>
                <a:gd name="connsiteX0" fmla="*/ 215 w 1621953"/>
                <a:gd name="connsiteY0" fmla="*/ -41 h 720780"/>
                <a:gd name="connsiteX1" fmla="*/ 1622169 w 1621953"/>
                <a:gd name="connsiteY1" fmla="*/ 720740 h 720780"/>
              </a:gdLst>
              <a:ahLst/>
              <a:cxnLst>
                <a:cxn ang="0">
                  <a:pos x="connsiteX0" y="connsiteY0"/>
                </a:cxn>
                <a:cxn ang="0">
                  <a:pos x="connsiteX1" y="connsiteY1"/>
                </a:cxn>
              </a:cxnLst>
              <a:rect l="l" t="t" r="r" b="b"/>
              <a:pathLst>
                <a:path w="1621953" h="720780">
                  <a:moveTo>
                    <a:pt x="215" y="-41"/>
                  </a:moveTo>
                  <a:lnTo>
                    <a:pt x="1622169" y="720740"/>
                  </a:lnTo>
                </a:path>
              </a:pathLst>
            </a:custGeom>
            <a:noFill/>
            <a:ln w="4501" cap="flat">
              <a:solidFill>
                <a:srgbClr val="505050">
                  <a:alpha val="58000"/>
                </a:srgbClr>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F3C0A6B-F387-72B9-C857-47E9C3D7A93F}"/>
                </a:ext>
              </a:extLst>
            </p:cNvPr>
            <p:cNvSpPr/>
            <p:nvPr/>
          </p:nvSpPr>
          <p:spPr>
            <a:xfrm>
              <a:off x="6045048" y="3509513"/>
              <a:ext cx="1621953" cy="7267"/>
            </a:xfrm>
            <a:custGeom>
              <a:avLst/>
              <a:gdLst>
                <a:gd name="connsiteX0" fmla="*/ 215 w 1621953"/>
                <a:gd name="connsiteY0" fmla="*/ -41 h 7267"/>
                <a:gd name="connsiteX1" fmla="*/ 1622169 w 1621953"/>
                <a:gd name="connsiteY1" fmla="*/ -41 h 7267"/>
              </a:gdLst>
              <a:ahLst/>
              <a:cxnLst>
                <a:cxn ang="0">
                  <a:pos x="connsiteX0" y="connsiteY0"/>
                </a:cxn>
                <a:cxn ang="0">
                  <a:pos x="connsiteX1" y="connsiteY1"/>
                </a:cxn>
              </a:cxnLst>
              <a:rect l="l" t="t" r="r" b="b"/>
              <a:pathLst>
                <a:path w="1621953" h="7267">
                  <a:moveTo>
                    <a:pt x="215" y="-41"/>
                  </a:moveTo>
                  <a:lnTo>
                    <a:pt x="1622169" y="-41"/>
                  </a:lnTo>
                </a:path>
              </a:pathLst>
            </a:custGeom>
            <a:noFill/>
            <a:ln w="4501" cap="flat">
              <a:solidFill>
                <a:srgbClr val="505050">
                  <a:alpha val="86000"/>
                </a:srgbClr>
              </a:solid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B61116-3A40-DC92-7770-EA58A334DAAB}"/>
                </a:ext>
              </a:extLst>
            </p:cNvPr>
            <p:cNvSpPr/>
            <p:nvPr/>
          </p:nvSpPr>
          <p:spPr>
            <a:xfrm>
              <a:off x="6045048" y="3509513"/>
              <a:ext cx="1621953" cy="360390"/>
            </a:xfrm>
            <a:custGeom>
              <a:avLst/>
              <a:gdLst>
                <a:gd name="connsiteX0" fmla="*/ 215 w 1621953"/>
                <a:gd name="connsiteY0" fmla="*/ -36 h 360390"/>
                <a:gd name="connsiteX1" fmla="*/ 1622169 w 1621953"/>
                <a:gd name="connsiteY1" fmla="*/ 360354 h 360390"/>
              </a:gdLst>
              <a:ahLst/>
              <a:cxnLst>
                <a:cxn ang="0">
                  <a:pos x="connsiteX0" y="connsiteY0"/>
                </a:cxn>
                <a:cxn ang="0">
                  <a:pos x="connsiteX1" y="connsiteY1"/>
                </a:cxn>
              </a:cxnLst>
              <a:rect l="l" t="t" r="r" b="b"/>
              <a:pathLst>
                <a:path w="1621953" h="360390">
                  <a:moveTo>
                    <a:pt x="215" y="-36"/>
                  </a:moveTo>
                  <a:lnTo>
                    <a:pt x="1622169" y="360354"/>
                  </a:lnTo>
                </a:path>
              </a:pathLst>
            </a:custGeom>
            <a:noFill/>
            <a:ln w="4501" cap="flat">
              <a:solidFill>
                <a:srgbClr val="505050">
                  <a:alpha val="94000"/>
                </a:srgbClr>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A5AA749-7EED-81B3-9B55-6B3B8AB376F2}"/>
                </a:ext>
              </a:extLst>
            </p:cNvPr>
            <p:cNvSpPr/>
            <p:nvPr/>
          </p:nvSpPr>
          <p:spPr>
            <a:xfrm>
              <a:off x="6045048" y="3509513"/>
              <a:ext cx="1621953" cy="360390"/>
            </a:xfrm>
            <a:custGeom>
              <a:avLst/>
              <a:gdLst>
                <a:gd name="connsiteX0" fmla="*/ 215 w 1621953"/>
                <a:gd name="connsiteY0" fmla="*/ 360354 h 360390"/>
                <a:gd name="connsiteX1" fmla="*/ 1622169 w 1621953"/>
                <a:gd name="connsiteY1" fmla="*/ -36 h 360390"/>
              </a:gdLst>
              <a:ahLst/>
              <a:cxnLst>
                <a:cxn ang="0">
                  <a:pos x="connsiteX0" y="connsiteY0"/>
                </a:cxn>
                <a:cxn ang="0">
                  <a:pos x="connsiteX1" y="connsiteY1"/>
                </a:cxn>
              </a:cxnLst>
              <a:rect l="l" t="t" r="r" b="b"/>
              <a:pathLst>
                <a:path w="1621953" h="360390">
                  <a:moveTo>
                    <a:pt x="215" y="360354"/>
                  </a:moveTo>
                  <a:lnTo>
                    <a:pt x="1622169" y="-36"/>
                  </a:lnTo>
                </a:path>
              </a:pathLst>
            </a:custGeom>
            <a:noFill/>
            <a:ln w="4501" cap="flat">
              <a:solidFill>
                <a:srgbClr val="505050">
                  <a:alpha val="83000"/>
                </a:srgbClr>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F87D988-B5F9-B209-AC08-A63B9D8C920C}"/>
                </a:ext>
              </a:extLst>
            </p:cNvPr>
            <p:cNvSpPr/>
            <p:nvPr/>
          </p:nvSpPr>
          <p:spPr>
            <a:xfrm>
              <a:off x="6045048" y="3869903"/>
              <a:ext cx="1621953" cy="7267"/>
            </a:xfrm>
            <a:custGeom>
              <a:avLst/>
              <a:gdLst>
                <a:gd name="connsiteX0" fmla="*/ 215 w 1621953"/>
                <a:gd name="connsiteY0" fmla="*/ -31 h 7267"/>
                <a:gd name="connsiteX1" fmla="*/ 1622169 w 1621953"/>
                <a:gd name="connsiteY1" fmla="*/ -31 h 7267"/>
              </a:gdLst>
              <a:ahLst/>
              <a:cxnLst>
                <a:cxn ang="0">
                  <a:pos x="connsiteX0" y="connsiteY0"/>
                </a:cxn>
                <a:cxn ang="0">
                  <a:pos x="connsiteX1" y="connsiteY1"/>
                </a:cxn>
              </a:cxnLst>
              <a:rect l="l" t="t" r="r" b="b"/>
              <a:pathLst>
                <a:path w="1621953" h="7267">
                  <a:moveTo>
                    <a:pt x="215" y="-31"/>
                  </a:moveTo>
                  <a:lnTo>
                    <a:pt x="1622169" y="-31"/>
                  </a:lnTo>
                </a:path>
              </a:pathLst>
            </a:custGeom>
            <a:noFill/>
            <a:ln w="4501" cap="flat">
              <a:solidFill>
                <a:srgbClr val="505050">
                  <a:alpha val="1000"/>
                </a:srgbClr>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C171DC3-9A2A-9E7C-89B2-D50559E76A8B}"/>
                </a:ext>
              </a:extLst>
            </p:cNvPr>
            <p:cNvSpPr/>
            <p:nvPr/>
          </p:nvSpPr>
          <p:spPr>
            <a:xfrm>
              <a:off x="6045048" y="3509513"/>
              <a:ext cx="1621953" cy="720780"/>
            </a:xfrm>
            <a:custGeom>
              <a:avLst/>
              <a:gdLst>
                <a:gd name="connsiteX0" fmla="*/ 215 w 1621953"/>
                <a:gd name="connsiteY0" fmla="*/ 720749 h 720780"/>
                <a:gd name="connsiteX1" fmla="*/ 1622169 w 1621953"/>
                <a:gd name="connsiteY1" fmla="*/ -31 h 720780"/>
              </a:gdLst>
              <a:ahLst/>
              <a:cxnLst>
                <a:cxn ang="0">
                  <a:pos x="connsiteX0" y="connsiteY0"/>
                </a:cxn>
                <a:cxn ang="0">
                  <a:pos x="connsiteX1" y="connsiteY1"/>
                </a:cxn>
              </a:cxnLst>
              <a:rect l="l" t="t" r="r" b="b"/>
              <a:pathLst>
                <a:path w="1621953" h="720780">
                  <a:moveTo>
                    <a:pt x="215" y="720749"/>
                  </a:moveTo>
                  <a:lnTo>
                    <a:pt x="1622169" y="-31"/>
                  </a:lnTo>
                </a:path>
              </a:pathLst>
            </a:custGeom>
            <a:noFill/>
            <a:ln w="4501" cap="flat">
              <a:solidFill>
                <a:srgbClr val="505050">
                  <a:alpha val="25000"/>
                </a:srgbClr>
              </a:solid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AE48F22-48A6-E2DC-6197-A4AA58355440}"/>
                </a:ext>
              </a:extLst>
            </p:cNvPr>
            <p:cNvSpPr/>
            <p:nvPr/>
          </p:nvSpPr>
          <p:spPr>
            <a:xfrm>
              <a:off x="6045048" y="3869903"/>
              <a:ext cx="1621953" cy="360390"/>
            </a:xfrm>
            <a:custGeom>
              <a:avLst/>
              <a:gdLst>
                <a:gd name="connsiteX0" fmla="*/ 215 w 1621953"/>
                <a:gd name="connsiteY0" fmla="*/ 360364 h 360390"/>
                <a:gd name="connsiteX1" fmla="*/ 1622169 w 1621953"/>
                <a:gd name="connsiteY1" fmla="*/ -26 h 360390"/>
              </a:gdLst>
              <a:ahLst/>
              <a:cxnLst>
                <a:cxn ang="0">
                  <a:pos x="connsiteX0" y="connsiteY0"/>
                </a:cxn>
                <a:cxn ang="0">
                  <a:pos x="connsiteX1" y="connsiteY1"/>
                </a:cxn>
              </a:cxnLst>
              <a:rect l="l" t="t" r="r" b="b"/>
              <a:pathLst>
                <a:path w="1621953" h="360390">
                  <a:moveTo>
                    <a:pt x="215" y="360364"/>
                  </a:moveTo>
                  <a:lnTo>
                    <a:pt x="1622169" y="-26"/>
                  </a:lnTo>
                </a:path>
              </a:pathLst>
            </a:custGeom>
            <a:noFill/>
            <a:ln w="4501" cap="flat">
              <a:solidFill>
                <a:srgbClr val="505050">
                  <a:alpha val="54000"/>
                </a:srgbClr>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AAB89F9-12CD-A008-602F-C89B8A49D617}"/>
                </a:ext>
              </a:extLst>
            </p:cNvPr>
            <p:cNvSpPr/>
            <p:nvPr/>
          </p:nvSpPr>
          <p:spPr>
            <a:xfrm>
              <a:off x="6045048" y="3509513"/>
              <a:ext cx="1621953" cy="1081170"/>
            </a:xfrm>
            <a:custGeom>
              <a:avLst/>
              <a:gdLst>
                <a:gd name="connsiteX0" fmla="*/ 215 w 1621953"/>
                <a:gd name="connsiteY0" fmla="*/ 1081144 h 1081170"/>
                <a:gd name="connsiteX1" fmla="*/ 1622169 w 1621953"/>
                <a:gd name="connsiteY1" fmla="*/ -26 h 1081170"/>
              </a:gdLst>
              <a:ahLst/>
              <a:cxnLst>
                <a:cxn ang="0">
                  <a:pos x="connsiteX0" y="connsiteY0"/>
                </a:cxn>
                <a:cxn ang="0">
                  <a:pos x="connsiteX1" y="connsiteY1"/>
                </a:cxn>
              </a:cxnLst>
              <a:rect l="l" t="t" r="r" b="b"/>
              <a:pathLst>
                <a:path w="1621953" h="1081170">
                  <a:moveTo>
                    <a:pt x="215" y="1081144"/>
                  </a:moveTo>
                  <a:lnTo>
                    <a:pt x="1622169" y="-26"/>
                  </a:lnTo>
                </a:path>
              </a:pathLst>
            </a:custGeom>
            <a:noFill/>
            <a:ln w="4501" cap="flat">
              <a:solidFill>
                <a:srgbClr val="505050">
                  <a:alpha val="20000"/>
                </a:srgbClr>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73E41F8-F335-0FA7-56AF-513A993710B9}"/>
                </a:ext>
              </a:extLst>
            </p:cNvPr>
            <p:cNvSpPr/>
            <p:nvPr/>
          </p:nvSpPr>
          <p:spPr>
            <a:xfrm>
              <a:off x="6045048" y="3869903"/>
              <a:ext cx="1621953" cy="720780"/>
            </a:xfrm>
            <a:custGeom>
              <a:avLst/>
              <a:gdLst>
                <a:gd name="connsiteX0" fmla="*/ 215 w 1621953"/>
                <a:gd name="connsiteY0" fmla="*/ 720759 h 720780"/>
                <a:gd name="connsiteX1" fmla="*/ 1622169 w 1621953"/>
                <a:gd name="connsiteY1" fmla="*/ -22 h 720780"/>
              </a:gdLst>
              <a:ahLst/>
              <a:cxnLst>
                <a:cxn ang="0">
                  <a:pos x="connsiteX0" y="connsiteY0"/>
                </a:cxn>
                <a:cxn ang="0">
                  <a:pos x="connsiteX1" y="connsiteY1"/>
                </a:cxn>
              </a:cxnLst>
              <a:rect l="l" t="t" r="r" b="b"/>
              <a:pathLst>
                <a:path w="1621953" h="720780">
                  <a:moveTo>
                    <a:pt x="215" y="720759"/>
                  </a:moveTo>
                  <a:lnTo>
                    <a:pt x="1622169" y="-22"/>
                  </a:lnTo>
                </a:path>
              </a:pathLst>
            </a:custGeom>
            <a:noFill/>
            <a:ln w="4501" cap="flat">
              <a:solidFill>
                <a:srgbClr val="505050">
                  <a:alpha val="10000"/>
                </a:srgbClr>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429C467-EE82-8C28-980E-8EA01E558506}"/>
                </a:ext>
              </a:extLst>
            </p:cNvPr>
            <p:cNvSpPr/>
            <p:nvPr/>
          </p:nvSpPr>
          <p:spPr>
            <a:xfrm>
              <a:off x="6045048" y="3509513"/>
              <a:ext cx="1621953" cy="1441560"/>
            </a:xfrm>
            <a:custGeom>
              <a:avLst/>
              <a:gdLst>
                <a:gd name="connsiteX0" fmla="*/ 215 w 1621953"/>
                <a:gd name="connsiteY0" fmla="*/ 1441539 h 1441560"/>
                <a:gd name="connsiteX1" fmla="*/ 1622169 w 1621953"/>
                <a:gd name="connsiteY1" fmla="*/ -22 h 1441560"/>
              </a:gdLst>
              <a:ahLst/>
              <a:cxnLst>
                <a:cxn ang="0">
                  <a:pos x="connsiteX0" y="connsiteY0"/>
                </a:cxn>
                <a:cxn ang="0">
                  <a:pos x="connsiteX1" y="connsiteY1"/>
                </a:cxn>
              </a:cxnLst>
              <a:rect l="l" t="t" r="r" b="b"/>
              <a:pathLst>
                <a:path w="1621953" h="1441560">
                  <a:moveTo>
                    <a:pt x="215" y="1441539"/>
                  </a:moveTo>
                  <a:lnTo>
                    <a:pt x="1622169" y="-22"/>
                  </a:lnTo>
                </a:path>
              </a:pathLst>
            </a:custGeom>
            <a:noFill/>
            <a:ln w="4501" cap="flat">
              <a:solidFill>
                <a:srgbClr val="505050">
                  <a:alpha val="80000"/>
                </a:srgbClr>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F3B1237-22FD-A636-0F9C-4F985DF6C16D}"/>
                </a:ext>
              </a:extLst>
            </p:cNvPr>
            <p:cNvSpPr/>
            <p:nvPr/>
          </p:nvSpPr>
          <p:spPr>
            <a:xfrm>
              <a:off x="6045048" y="3869903"/>
              <a:ext cx="1621953" cy="1081170"/>
            </a:xfrm>
            <a:custGeom>
              <a:avLst/>
              <a:gdLst>
                <a:gd name="connsiteX0" fmla="*/ 215 w 1621953"/>
                <a:gd name="connsiteY0" fmla="*/ 1081154 h 1081170"/>
                <a:gd name="connsiteX1" fmla="*/ 1622169 w 1621953"/>
                <a:gd name="connsiteY1" fmla="*/ -17 h 1081170"/>
              </a:gdLst>
              <a:ahLst/>
              <a:cxnLst>
                <a:cxn ang="0">
                  <a:pos x="connsiteX0" y="connsiteY0"/>
                </a:cxn>
                <a:cxn ang="0">
                  <a:pos x="connsiteX1" y="connsiteY1"/>
                </a:cxn>
              </a:cxnLst>
              <a:rect l="l" t="t" r="r" b="b"/>
              <a:pathLst>
                <a:path w="1621953" h="1081170">
                  <a:moveTo>
                    <a:pt x="215" y="1081154"/>
                  </a:moveTo>
                  <a:lnTo>
                    <a:pt x="1622169" y="-17"/>
                  </a:lnTo>
                </a:path>
              </a:pathLst>
            </a:custGeom>
            <a:noFill/>
            <a:ln w="4501" cap="flat">
              <a:solidFill>
                <a:srgbClr val="505050">
                  <a:alpha val="92000"/>
                </a:srgbClr>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4FE40E8-F77A-39E1-0CA6-B3152BAE5ECF}"/>
                </a:ext>
              </a:extLst>
            </p:cNvPr>
            <p:cNvSpPr/>
            <p:nvPr/>
          </p:nvSpPr>
          <p:spPr>
            <a:xfrm>
              <a:off x="6045048" y="3509513"/>
              <a:ext cx="1621953" cy="1801950"/>
            </a:xfrm>
            <a:custGeom>
              <a:avLst/>
              <a:gdLst>
                <a:gd name="connsiteX0" fmla="*/ 215 w 1621953"/>
                <a:gd name="connsiteY0" fmla="*/ 1801934 h 1801950"/>
                <a:gd name="connsiteX1" fmla="*/ 1622169 w 1621953"/>
                <a:gd name="connsiteY1" fmla="*/ -17 h 1801950"/>
              </a:gdLst>
              <a:ahLst/>
              <a:cxnLst>
                <a:cxn ang="0">
                  <a:pos x="connsiteX0" y="connsiteY0"/>
                </a:cxn>
                <a:cxn ang="0">
                  <a:pos x="connsiteX1" y="connsiteY1"/>
                </a:cxn>
              </a:cxnLst>
              <a:rect l="l" t="t" r="r" b="b"/>
              <a:pathLst>
                <a:path w="1621953" h="1801950">
                  <a:moveTo>
                    <a:pt x="215" y="1801934"/>
                  </a:moveTo>
                  <a:lnTo>
                    <a:pt x="1622169" y="-17"/>
                  </a:lnTo>
                </a:path>
              </a:pathLst>
            </a:custGeom>
            <a:noFill/>
            <a:ln w="4501" cap="flat">
              <a:solidFill>
                <a:srgbClr val="505050">
                  <a:alpha val="44000"/>
                </a:srgbClr>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7E4E986-66D6-8D1F-14DC-576734E4F33B}"/>
                </a:ext>
              </a:extLst>
            </p:cNvPr>
            <p:cNvSpPr/>
            <p:nvPr/>
          </p:nvSpPr>
          <p:spPr>
            <a:xfrm>
              <a:off x="6045048" y="3869903"/>
              <a:ext cx="1621953" cy="1441560"/>
            </a:xfrm>
            <a:custGeom>
              <a:avLst/>
              <a:gdLst>
                <a:gd name="connsiteX0" fmla="*/ 215 w 1621953"/>
                <a:gd name="connsiteY0" fmla="*/ 1441549 h 1441560"/>
                <a:gd name="connsiteX1" fmla="*/ 1622169 w 1621953"/>
                <a:gd name="connsiteY1" fmla="*/ -12 h 1441560"/>
              </a:gdLst>
              <a:ahLst/>
              <a:cxnLst>
                <a:cxn ang="0">
                  <a:pos x="connsiteX0" y="connsiteY0"/>
                </a:cxn>
                <a:cxn ang="0">
                  <a:pos x="connsiteX1" y="connsiteY1"/>
                </a:cxn>
              </a:cxnLst>
              <a:rect l="l" t="t" r="r" b="b"/>
              <a:pathLst>
                <a:path w="1621953" h="1441560">
                  <a:moveTo>
                    <a:pt x="215" y="1441549"/>
                  </a:moveTo>
                  <a:lnTo>
                    <a:pt x="1622169" y="-12"/>
                  </a:lnTo>
                </a:path>
              </a:pathLst>
            </a:custGeom>
            <a:noFill/>
            <a:ln w="4501" cap="flat">
              <a:solidFill>
                <a:srgbClr val="505050">
                  <a:alpha val="62000"/>
                </a:srgbClr>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DBC3579-0FFF-E219-946A-A8A1604AD47E}"/>
                </a:ext>
              </a:extLst>
            </p:cNvPr>
            <p:cNvSpPr/>
            <p:nvPr/>
          </p:nvSpPr>
          <p:spPr>
            <a:xfrm>
              <a:off x="4423094" y="2067952"/>
              <a:ext cx="1621953" cy="1441560"/>
            </a:xfrm>
            <a:custGeom>
              <a:avLst/>
              <a:gdLst>
                <a:gd name="connsiteX0" fmla="*/ 172 w 1621953"/>
                <a:gd name="connsiteY0" fmla="*/ 1441501 h 1441560"/>
                <a:gd name="connsiteX1" fmla="*/ 1622126 w 1621953"/>
                <a:gd name="connsiteY1" fmla="*/ -60 h 1441560"/>
              </a:gdLst>
              <a:ahLst/>
              <a:cxnLst>
                <a:cxn ang="0">
                  <a:pos x="connsiteX0" y="connsiteY0"/>
                </a:cxn>
                <a:cxn ang="0">
                  <a:pos x="connsiteX1" y="connsiteY1"/>
                </a:cxn>
              </a:cxnLst>
              <a:rect l="l" t="t" r="r" b="b"/>
              <a:pathLst>
                <a:path w="1621953" h="1441560">
                  <a:moveTo>
                    <a:pt x="172" y="1441501"/>
                  </a:moveTo>
                  <a:lnTo>
                    <a:pt x="1622126" y="-60"/>
                  </a:lnTo>
                </a:path>
              </a:pathLst>
            </a:custGeom>
            <a:noFill/>
            <a:ln w="4501" cap="flat">
              <a:solidFill>
                <a:srgbClr val="505050">
                  <a:alpha val="75000"/>
                </a:srgbClr>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DB0909D9-EFD5-3610-787E-18FE82D49E26}"/>
                </a:ext>
              </a:extLst>
            </p:cNvPr>
            <p:cNvSpPr/>
            <p:nvPr/>
          </p:nvSpPr>
          <p:spPr>
            <a:xfrm>
              <a:off x="4423094" y="2067952"/>
              <a:ext cx="1621953" cy="1801950"/>
            </a:xfrm>
            <a:custGeom>
              <a:avLst/>
              <a:gdLst>
                <a:gd name="connsiteX0" fmla="*/ 172 w 1621953"/>
                <a:gd name="connsiteY0" fmla="*/ 1801896 h 1801950"/>
                <a:gd name="connsiteX1" fmla="*/ 1622126 w 1621953"/>
                <a:gd name="connsiteY1" fmla="*/ -55 h 1801950"/>
              </a:gdLst>
              <a:ahLst/>
              <a:cxnLst>
                <a:cxn ang="0">
                  <a:pos x="connsiteX0" y="connsiteY0"/>
                </a:cxn>
                <a:cxn ang="0">
                  <a:pos x="connsiteX1" y="connsiteY1"/>
                </a:cxn>
              </a:cxnLst>
              <a:rect l="l" t="t" r="r" b="b"/>
              <a:pathLst>
                <a:path w="1621953" h="1801950">
                  <a:moveTo>
                    <a:pt x="172" y="1801896"/>
                  </a:moveTo>
                  <a:lnTo>
                    <a:pt x="1622126" y="-55"/>
                  </a:lnTo>
                </a:path>
              </a:pathLst>
            </a:custGeom>
            <a:noFill/>
            <a:ln w="4501" cap="flat">
              <a:solidFill>
                <a:srgbClr val="505050">
                  <a:alpha val="7000"/>
                </a:srgbClr>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6689AF6-31C4-03AB-3F19-6708BF04BF90}"/>
                </a:ext>
              </a:extLst>
            </p:cNvPr>
            <p:cNvSpPr/>
            <p:nvPr/>
          </p:nvSpPr>
          <p:spPr>
            <a:xfrm>
              <a:off x="4332985" y="3419415"/>
              <a:ext cx="180217" cy="180195"/>
            </a:xfrm>
            <a:custGeom>
              <a:avLst/>
              <a:gdLst>
                <a:gd name="connsiteX0" fmla="*/ 180368 w 180217"/>
                <a:gd name="connsiteY0" fmla="*/ 90057 h 180195"/>
                <a:gd name="connsiteX1" fmla="*/ 90259 w 180217"/>
                <a:gd name="connsiteY1" fmla="*/ 180154 h 180195"/>
                <a:gd name="connsiteX2" fmla="*/ 151 w 180217"/>
                <a:gd name="connsiteY2" fmla="*/ 90057 h 180195"/>
                <a:gd name="connsiteX3" fmla="*/ 90259 w 180217"/>
                <a:gd name="connsiteY3" fmla="*/ -41 h 180195"/>
                <a:gd name="connsiteX4" fmla="*/ 180368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57"/>
                  </a:moveTo>
                  <a:cubicBezTo>
                    <a:pt x="180368" y="139816"/>
                    <a:pt x="140025" y="180154"/>
                    <a:pt x="90259" y="180154"/>
                  </a:cubicBezTo>
                  <a:cubicBezTo>
                    <a:pt x="40494" y="180154"/>
                    <a:pt x="151" y="139816"/>
                    <a:pt x="151" y="90057"/>
                  </a:cubicBezTo>
                  <a:cubicBezTo>
                    <a:pt x="151" y="40297"/>
                    <a:pt x="40494" y="-41"/>
                    <a:pt x="90259" y="-41"/>
                  </a:cubicBezTo>
                  <a:cubicBezTo>
                    <a:pt x="140025" y="-41"/>
                    <a:pt x="180368" y="40297"/>
                    <a:pt x="180368" y="90057"/>
                  </a:cubicBezTo>
                  <a:close/>
                </a:path>
              </a:pathLst>
            </a:custGeom>
            <a:solidFill>
              <a:schemeClr val="accent6"/>
            </a:solidFill>
            <a:ln w="9004" cap="flat">
              <a:solidFill>
                <a:srgbClr val="333333"/>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12ED61-806D-78B3-8D11-0F2A683C136C}"/>
                </a:ext>
              </a:extLst>
            </p:cNvPr>
            <p:cNvSpPr/>
            <p:nvPr/>
          </p:nvSpPr>
          <p:spPr>
            <a:xfrm>
              <a:off x="4332985" y="3779805"/>
              <a:ext cx="180217" cy="180195"/>
            </a:xfrm>
            <a:custGeom>
              <a:avLst/>
              <a:gdLst>
                <a:gd name="connsiteX0" fmla="*/ 180368 w 180217"/>
                <a:gd name="connsiteY0" fmla="*/ 90066 h 180195"/>
                <a:gd name="connsiteX1" fmla="*/ 90259 w 180217"/>
                <a:gd name="connsiteY1" fmla="*/ 180164 h 180195"/>
                <a:gd name="connsiteX2" fmla="*/ 151 w 180217"/>
                <a:gd name="connsiteY2" fmla="*/ 90066 h 180195"/>
                <a:gd name="connsiteX3" fmla="*/ 90259 w 180217"/>
                <a:gd name="connsiteY3" fmla="*/ -31 h 180195"/>
                <a:gd name="connsiteX4" fmla="*/ 180368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66"/>
                  </a:moveTo>
                  <a:cubicBezTo>
                    <a:pt x="180368" y="139826"/>
                    <a:pt x="140025" y="180164"/>
                    <a:pt x="90259" y="180164"/>
                  </a:cubicBezTo>
                  <a:cubicBezTo>
                    <a:pt x="40494" y="180164"/>
                    <a:pt x="151" y="139826"/>
                    <a:pt x="151" y="90066"/>
                  </a:cubicBezTo>
                  <a:cubicBezTo>
                    <a:pt x="151" y="40307"/>
                    <a:pt x="40494" y="-31"/>
                    <a:pt x="90259" y="-31"/>
                  </a:cubicBezTo>
                  <a:cubicBezTo>
                    <a:pt x="140025" y="-31"/>
                    <a:pt x="180368" y="40307"/>
                    <a:pt x="180368" y="90066"/>
                  </a:cubicBezTo>
                  <a:close/>
                </a:path>
              </a:pathLst>
            </a:custGeom>
            <a:solidFill>
              <a:schemeClr val="accent6"/>
            </a:solidFill>
            <a:ln w="9004" cap="flat">
              <a:solidFill>
                <a:srgbClr val="333333"/>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14E2987-B028-3145-A686-86794A1D6A4A}"/>
                </a:ext>
              </a:extLst>
            </p:cNvPr>
            <p:cNvSpPr/>
            <p:nvPr/>
          </p:nvSpPr>
          <p:spPr>
            <a:xfrm>
              <a:off x="5954939" y="1977854"/>
              <a:ext cx="180217" cy="180195"/>
            </a:xfrm>
            <a:custGeom>
              <a:avLst/>
              <a:gdLst>
                <a:gd name="connsiteX0" fmla="*/ 180411 w 180217"/>
                <a:gd name="connsiteY0" fmla="*/ 90018 h 180195"/>
                <a:gd name="connsiteX1" fmla="*/ 90302 w 180217"/>
                <a:gd name="connsiteY1" fmla="*/ 180116 h 180195"/>
                <a:gd name="connsiteX2" fmla="*/ 194 w 180217"/>
                <a:gd name="connsiteY2" fmla="*/ 90018 h 180195"/>
                <a:gd name="connsiteX3" fmla="*/ 90302 w 180217"/>
                <a:gd name="connsiteY3" fmla="*/ -79 h 180195"/>
                <a:gd name="connsiteX4" fmla="*/ 180411 w 180217"/>
                <a:gd name="connsiteY4" fmla="*/ 9001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18"/>
                  </a:moveTo>
                  <a:cubicBezTo>
                    <a:pt x="180411" y="139778"/>
                    <a:pt x="140068" y="180116"/>
                    <a:pt x="90302" y="180116"/>
                  </a:cubicBezTo>
                  <a:cubicBezTo>
                    <a:pt x="40537" y="180116"/>
                    <a:pt x="194" y="139778"/>
                    <a:pt x="194" y="90018"/>
                  </a:cubicBezTo>
                  <a:cubicBezTo>
                    <a:pt x="194" y="40259"/>
                    <a:pt x="40537" y="-79"/>
                    <a:pt x="90302" y="-79"/>
                  </a:cubicBezTo>
                  <a:cubicBezTo>
                    <a:pt x="140068" y="-79"/>
                    <a:pt x="180411" y="40259"/>
                    <a:pt x="180411" y="90018"/>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24008C6-4F4A-273A-1F6B-5F452AA4B85E}"/>
                </a:ext>
              </a:extLst>
            </p:cNvPr>
            <p:cNvSpPr/>
            <p:nvPr/>
          </p:nvSpPr>
          <p:spPr>
            <a:xfrm>
              <a:off x="5954939" y="2338245"/>
              <a:ext cx="180217" cy="180195"/>
            </a:xfrm>
            <a:custGeom>
              <a:avLst/>
              <a:gdLst>
                <a:gd name="connsiteX0" fmla="*/ 180411 w 180217"/>
                <a:gd name="connsiteY0" fmla="*/ 90028 h 180195"/>
                <a:gd name="connsiteX1" fmla="*/ 90302 w 180217"/>
                <a:gd name="connsiteY1" fmla="*/ 180126 h 180195"/>
                <a:gd name="connsiteX2" fmla="*/ 194 w 180217"/>
                <a:gd name="connsiteY2" fmla="*/ 90028 h 180195"/>
                <a:gd name="connsiteX3" fmla="*/ 90302 w 180217"/>
                <a:gd name="connsiteY3" fmla="*/ -69 h 180195"/>
                <a:gd name="connsiteX4" fmla="*/ 180411 w 180217"/>
                <a:gd name="connsiteY4" fmla="*/ 9002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28"/>
                  </a:moveTo>
                  <a:cubicBezTo>
                    <a:pt x="180411" y="139788"/>
                    <a:pt x="140068" y="180126"/>
                    <a:pt x="90302" y="180126"/>
                  </a:cubicBezTo>
                  <a:cubicBezTo>
                    <a:pt x="40537" y="180126"/>
                    <a:pt x="194" y="139788"/>
                    <a:pt x="194" y="90028"/>
                  </a:cubicBezTo>
                  <a:cubicBezTo>
                    <a:pt x="194" y="40268"/>
                    <a:pt x="40537" y="-69"/>
                    <a:pt x="90302" y="-69"/>
                  </a:cubicBezTo>
                  <a:cubicBezTo>
                    <a:pt x="140068" y="-69"/>
                    <a:pt x="180411" y="40268"/>
                    <a:pt x="180411" y="90028"/>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87D45F8-3614-547F-E2B9-C10BD7CD0636}"/>
                </a:ext>
              </a:extLst>
            </p:cNvPr>
            <p:cNvSpPr/>
            <p:nvPr/>
          </p:nvSpPr>
          <p:spPr>
            <a:xfrm>
              <a:off x="5954939" y="2698635"/>
              <a:ext cx="180217" cy="180195"/>
            </a:xfrm>
            <a:custGeom>
              <a:avLst/>
              <a:gdLst>
                <a:gd name="connsiteX0" fmla="*/ 180411 w 180217"/>
                <a:gd name="connsiteY0" fmla="*/ 90038 h 180195"/>
                <a:gd name="connsiteX1" fmla="*/ 90302 w 180217"/>
                <a:gd name="connsiteY1" fmla="*/ 180135 h 180195"/>
                <a:gd name="connsiteX2" fmla="*/ 194 w 180217"/>
                <a:gd name="connsiteY2" fmla="*/ 90038 h 180195"/>
                <a:gd name="connsiteX3" fmla="*/ 90302 w 180217"/>
                <a:gd name="connsiteY3" fmla="*/ -60 h 180195"/>
                <a:gd name="connsiteX4" fmla="*/ 180411 w 180217"/>
                <a:gd name="connsiteY4" fmla="*/ 9003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38"/>
                  </a:moveTo>
                  <a:cubicBezTo>
                    <a:pt x="180411" y="139797"/>
                    <a:pt x="140068" y="180135"/>
                    <a:pt x="90302" y="180135"/>
                  </a:cubicBezTo>
                  <a:cubicBezTo>
                    <a:pt x="40537" y="180135"/>
                    <a:pt x="194" y="139797"/>
                    <a:pt x="194" y="90038"/>
                  </a:cubicBezTo>
                  <a:cubicBezTo>
                    <a:pt x="194" y="40278"/>
                    <a:pt x="40537" y="-60"/>
                    <a:pt x="90302" y="-60"/>
                  </a:cubicBezTo>
                  <a:cubicBezTo>
                    <a:pt x="140068" y="-60"/>
                    <a:pt x="180411" y="40278"/>
                    <a:pt x="180411" y="90038"/>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EE42A21-7856-6476-F670-08BEF75A8893}"/>
                </a:ext>
              </a:extLst>
            </p:cNvPr>
            <p:cNvSpPr/>
            <p:nvPr/>
          </p:nvSpPr>
          <p:spPr>
            <a:xfrm>
              <a:off x="5954939" y="3059025"/>
              <a:ext cx="180217" cy="180195"/>
            </a:xfrm>
            <a:custGeom>
              <a:avLst/>
              <a:gdLst>
                <a:gd name="connsiteX0" fmla="*/ 180411 w 180217"/>
                <a:gd name="connsiteY0" fmla="*/ 90047 h 180195"/>
                <a:gd name="connsiteX1" fmla="*/ 90302 w 180217"/>
                <a:gd name="connsiteY1" fmla="*/ 180145 h 180195"/>
                <a:gd name="connsiteX2" fmla="*/ 194 w 180217"/>
                <a:gd name="connsiteY2" fmla="*/ 90047 h 180195"/>
                <a:gd name="connsiteX3" fmla="*/ 90302 w 180217"/>
                <a:gd name="connsiteY3" fmla="*/ -50 h 180195"/>
                <a:gd name="connsiteX4" fmla="*/ 180411 w 180217"/>
                <a:gd name="connsiteY4" fmla="*/ 9004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47"/>
                  </a:moveTo>
                  <a:cubicBezTo>
                    <a:pt x="180411" y="139807"/>
                    <a:pt x="140068" y="180145"/>
                    <a:pt x="90302" y="180145"/>
                  </a:cubicBezTo>
                  <a:cubicBezTo>
                    <a:pt x="40537" y="180145"/>
                    <a:pt x="194" y="139807"/>
                    <a:pt x="194" y="90047"/>
                  </a:cubicBezTo>
                  <a:cubicBezTo>
                    <a:pt x="194" y="40288"/>
                    <a:pt x="40537" y="-50"/>
                    <a:pt x="90302" y="-50"/>
                  </a:cubicBezTo>
                  <a:cubicBezTo>
                    <a:pt x="140068" y="-50"/>
                    <a:pt x="180411" y="40288"/>
                    <a:pt x="180411" y="90047"/>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630E1CF-6F0C-7102-1D7A-195CE158B60B}"/>
                </a:ext>
              </a:extLst>
            </p:cNvPr>
            <p:cNvSpPr/>
            <p:nvPr/>
          </p:nvSpPr>
          <p:spPr>
            <a:xfrm>
              <a:off x="5954939" y="3419415"/>
              <a:ext cx="180217" cy="180195"/>
            </a:xfrm>
            <a:custGeom>
              <a:avLst/>
              <a:gdLst>
                <a:gd name="connsiteX0" fmla="*/ 180411 w 180217"/>
                <a:gd name="connsiteY0" fmla="*/ 90057 h 180195"/>
                <a:gd name="connsiteX1" fmla="*/ 90302 w 180217"/>
                <a:gd name="connsiteY1" fmla="*/ 180154 h 180195"/>
                <a:gd name="connsiteX2" fmla="*/ 194 w 180217"/>
                <a:gd name="connsiteY2" fmla="*/ 90057 h 180195"/>
                <a:gd name="connsiteX3" fmla="*/ 90302 w 180217"/>
                <a:gd name="connsiteY3" fmla="*/ -41 h 180195"/>
                <a:gd name="connsiteX4" fmla="*/ 180411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57"/>
                  </a:moveTo>
                  <a:cubicBezTo>
                    <a:pt x="180411" y="139816"/>
                    <a:pt x="140068" y="180154"/>
                    <a:pt x="90302" y="180154"/>
                  </a:cubicBezTo>
                  <a:cubicBezTo>
                    <a:pt x="40537" y="180154"/>
                    <a:pt x="194" y="139816"/>
                    <a:pt x="194" y="90057"/>
                  </a:cubicBezTo>
                  <a:cubicBezTo>
                    <a:pt x="194" y="40297"/>
                    <a:pt x="40537" y="-41"/>
                    <a:pt x="90302" y="-41"/>
                  </a:cubicBezTo>
                  <a:cubicBezTo>
                    <a:pt x="140068" y="-41"/>
                    <a:pt x="180411" y="40297"/>
                    <a:pt x="180411" y="90057"/>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89D5578-BD04-5EBD-70C9-0D545BC231AC}"/>
                </a:ext>
              </a:extLst>
            </p:cNvPr>
            <p:cNvSpPr/>
            <p:nvPr/>
          </p:nvSpPr>
          <p:spPr>
            <a:xfrm>
              <a:off x="5954939" y="3779805"/>
              <a:ext cx="180217" cy="180195"/>
            </a:xfrm>
            <a:custGeom>
              <a:avLst/>
              <a:gdLst>
                <a:gd name="connsiteX0" fmla="*/ 180411 w 180217"/>
                <a:gd name="connsiteY0" fmla="*/ 90066 h 180195"/>
                <a:gd name="connsiteX1" fmla="*/ 90302 w 180217"/>
                <a:gd name="connsiteY1" fmla="*/ 180164 h 180195"/>
                <a:gd name="connsiteX2" fmla="*/ 194 w 180217"/>
                <a:gd name="connsiteY2" fmla="*/ 90066 h 180195"/>
                <a:gd name="connsiteX3" fmla="*/ 90302 w 180217"/>
                <a:gd name="connsiteY3" fmla="*/ -31 h 180195"/>
                <a:gd name="connsiteX4" fmla="*/ 180411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66"/>
                  </a:moveTo>
                  <a:cubicBezTo>
                    <a:pt x="180411" y="139826"/>
                    <a:pt x="140068" y="180164"/>
                    <a:pt x="90302" y="180164"/>
                  </a:cubicBezTo>
                  <a:cubicBezTo>
                    <a:pt x="40537" y="180164"/>
                    <a:pt x="194" y="139826"/>
                    <a:pt x="194" y="90066"/>
                  </a:cubicBezTo>
                  <a:cubicBezTo>
                    <a:pt x="194" y="40307"/>
                    <a:pt x="40537" y="-31"/>
                    <a:pt x="90302" y="-31"/>
                  </a:cubicBezTo>
                  <a:cubicBezTo>
                    <a:pt x="140068" y="-31"/>
                    <a:pt x="180411" y="40307"/>
                    <a:pt x="180411" y="9006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2B47DDC-B37E-87DB-E12F-97049F00E5DB}"/>
                </a:ext>
              </a:extLst>
            </p:cNvPr>
            <p:cNvSpPr/>
            <p:nvPr/>
          </p:nvSpPr>
          <p:spPr>
            <a:xfrm>
              <a:off x="5954939" y="4140195"/>
              <a:ext cx="180217" cy="180195"/>
            </a:xfrm>
            <a:custGeom>
              <a:avLst/>
              <a:gdLst>
                <a:gd name="connsiteX0" fmla="*/ 180411 w 180217"/>
                <a:gd name="connsiteY0" fmla="*/ 90076 h 180195"/>
                <a:gd name="connsiteX1" fmla="*/ 90302 w 180217"/>
                <a:gd name="connsiteY1" fmla="*/ 180174 h 180195"/>
                <a:gd name="connsiteX2" fmla="*/ 194 w 180217"/>
                <a:gd name="connsiteY2" fmla="*/ 90076 h 180195"/>
                <a:gd name="connsiteX3" fmla="*/ 90302 w 180217"/>
                <a:gd name="connsiteY3" fmla="*/ -22 h 180195"/>
                <a:gd name="connsiteX4" fmla="*/ 180411 w 180217"/>
                <a:gd name="connsiteY4" fmla="*/ 9007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76"/>
                  </a:moveTo>
                  <a:cubicBezTo>
                    <a:pt x="180411" y="139836"/>
                    <a:pt x="140068" y="180174"/>
                    <a:pt x="90302" y="180174"/>
                  </a:cubicBezTo>
                  <a:cubicBezTo>
                    <a:pt x="40537" y="180174"/>
                    <a:pt x="194" y="139836"/>
                    <a:pt x="194" y="90076"/>
                  </a:cubicBezTo>
                  <a:cubicBezTo>
                    <a:pt x="194" y="40316"/>
                    <a:pt x="40537" y="-22"/>
                    <a:pt x="90302" y="-22"/>
                  </a:cubicBezTo>
                  <a:cubicBezTo>
                    <a:pt x="140068" y="-22"/>
                    <a:pt x="180411" y="40316"/>
                    <a:pt x="180411" y="9007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01CDF-92F2-F353-E377-E6176B137EBA}"/>
                </a:ext>
              </a:extLst>
            </p:cNvPr>
            <p:cNvSpPr/>
            <p:nvPr/>
          </p:nvSpPr>
          <p:spPr>
            <a:xfrm>
              <a:off x="5954939" y="4500586"/>
              <a:ext cx="180217" cy="180195"/>
            </a:xfrm>
            <a:custGeom>
              <a:avLst/>
              <a:gdLst>
                <a:gd name="connsiteX0" fmla="*/ 180411 w 180217"/>
                <a:gd name="connsiteY0" fmla="*/ 90086 h 180195"/>
                <a:gd name="connsiteX1" fmla="*/ 90302 w 180217"/>
                <a:gd name="connsiteY1" fmla="*/ 180183 h 180195"/>
                <a:gd name="connsiteX2" fmla="*/ 194 w 180217"/>
                <a:gd name="connsiteY2" fmla="*/ 90086 h 180195"/>
                <a:gd name="connsiteX3" fmla="*/ 90302 w 180217"/>
                <a:gd name="connsiteY3" fmla="*/ -12 h 180195"/>
                <a:gd name="connsiteX4" fmla="*/ 180411 w 180217"/>
                <a:gd name="connsiteY4" fmla="*/ 9008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86"/>
                  </a:moveTo>
                  <a:cubicBezTo>
                    <a:pt x="180411" y="139845"/>
                    <a:pt x="140068" y="180183"/>
                    <a:pt x="90302" y="180183"/>
                  </a:cubicBezTo>
                  <a:cubicBezTo>
                    <a:pt x="40537" y="180183"/>
                    <a:pt x="194" y="139845"/>
                    <a:pt x="194" y="90086"/>
                  </a:cubicBezTo>
                  <a:cubicBezTo>
                    <a:pt x="194" y="40326"/>
                    <a:pt x="40537" y="-12"/>
                    <a:pt x="90302" y="-12"/>
                  </a:cubicBezTo>
                  <a:cubicBezTo>
                    <a:pt x="140068" y="-12"/>
                    <a:pt x="180411" y="40326"/>
                    <a:pt x="180411" y="9008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13D916-144B-86F6-FAAB-C17045AA7D2F}"/>
                </a:ext>
              </a:extLst>
            </p:cNvPr>
            <p:cNvSpPr/>
            <p:nvPr/>
          </p:nvSpPr>
          <p:spPr>
            <a:xfrm>
              <a:off x="5954939" y="4860976"/>
              <a:ext cx="180217" cy="180195"/>
            </a:xfrm>
            <a:custGeom>
              <a:avLst/>
              <a:gdLst>
                <a:gd name="connsiteX0" fmla="*/ 180411 w 180217"/>
                <a:gd name="connsiteY0" fmla="*/ 90095 h 180195"/>
                <a:gd name="connsiteX1" fmla="*/ 90302 w 180217"/>
                <a:gd name="connsiteY1" fmla="*/ 180193 h 180195"/>
                <a:gd name="connsiteX2" fmla="*/ 194 w 180217"/>
                <a:gd name="connsiteY2" fmla="*/ 90095 h 180195"/>
                <a:gd name="connsiteX3" fmla="*/ 90302 w 180217"/>
                <a:gd name="connsiteY3" fmla="*/ -2 h 180195"/>
                <a:gd name="connsiteX4" fmla="*/ 180411 w 180217"/>
                <a:gd name="connsiteY4" fmla="*/ 9009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95"/>
                  </a:moveTo>
                  <a:cubicBezTo>
                    <a:pt x="180411" y="139854"/>
                    <a:pt x="140068" y="180193"/>
                    <a:pt x="90302" y="180193"/>
                  </a:cubicBezTo>
                  <a:cubicBezTo>
                    <a:pt x="40537" y="180193"/>
                    <a:pt x="194" y="139854"/>
                    <a:pt x="194" y="90095"/>
                  </a:cubicBezTo>
                  <a:cubicBezTo>
                    <a:pt x="194" y="40336"/>
                    <a:pt x="40537" y="-2"/>
                    <a:pt x="90302" y="-2"/>
                  </a:cubicBezTo>
                  <a:cubicBezTo>
                    <a:pt x="140068" y="-2"/>
                    <a:pt x="180411" y="40336"/>
                    <a:pt x="180411" y="90095"/>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15D4EC9-4837-B9E5-F776-6016E3B35857}"/>
                </a:ext>
              </a:extLst>
            </p:cNvPr>
            <p:cNvSpPr/>
            <p:nvPr/>
          </p:nvSpPr>
          <p:spPr>
            <a:xfrm>
              <a:off x="5954939" y="5221366"/>
              <a:ext cx="180217" cy="180195"/>
            </a:xfrm>
            <a:custGeom>
              <a:avLst/>
              <a:gdLst>
                <a:gd name="connsiteX0" fmla="*/ 180411 w 180217"/>
                <a:gd name="connsiteY0" fmla="*/ 90105 h 180195"/>
                <a:gd name="connsiteX1" fmla="*/ 90302 w 180217"/>
                <a:gd name="connsiteY1" fmla="*/ 180202 h 180195"/>
                <a:gd name="connsiteX2" fmla="*/ 194 w 180217"/>
                <a:gd name="connsiteY2" fmla="*/ 90105 h 180195"/>
                <a:gd name="connsiteX3" fmla="*/ 90302 w 180217"/>
                <a:gd name="connsiteY3" fmla="*/ 7 h 180195"/>
                <a:gd name="connsiteX4" fmla="*/ 180411 w 180217"/>
                <a:gd name="connsiteY4" fmla="*/ 9010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105"/>
                  </a:moveTo>
                  <a:cubicBezTo>
                    <a:pt x="180411" y="139864"/>
                    <a:pt x="140068" y="180202"/>
                    <a:pt x="90302" y="180202"/>
                  </a:cubicBezTo>
                  <a:cubicBezTo>
                    <a:pt x="40537" y="180202"/>
                    <a:pt x="194" y="139864"/>
                    <a:pt x="194" y="90105"/>
                  </a:cubicBezTo>
                  <a:cubicBezTo>
                    <a:pt x="194" y="40345"/>
                    <a:pt x="40537" y="7"/>
                    <a:pt x="90302" y="7"/>
                  </a:cubicBezTo>
                  <a:cubicBezTo>
                    <a:pt x="140068" y="7"/>
                    <a:pt x="180411" y="40345"/>
                    <a:pt x="180411" y="90105"/>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EE1FF2A-39D7-755F-E29B-10D46DF9E19D}"/>
                </a:ext>
              </a:extLst>
            </p:cNvPr>
            <p:cNvSpPr/>
            <p:nvPr/>
          </p:nvSpPr>
          <p:spPr>
            <a:xfrm>
              <a:off x="7576893" y="3419415"/>
              <a:ext cx="180217" cy="180195"/>
            </a:xfrm>
            <a:custGeom>
              <a:avLst/>
              <a:gdLst>
                <a:gd name="connsiteX0" fmla="*/ 180454 w 180217"/>
                <a:gd name="connsiteY0" fmla="*/ 90057 h 180195"/>
                <a:gd name="connsiteX1" fmla="*/ 90346 w 180217"/>
                <a:gd name="connsiteY1" fmla="*/ 180154 h 180195"/>
                <a:gd name="connsiteX2" fmla="*/ 237 w 180217"/>
                <a:gd name="connsiteY2" fmla="*/ 90057 h 180195"/>
                <a:gd name="connsiteX3" fmla="*/ 90346 w 180217"/>
                <a:gd name="connsiteY3" fmla="*/ -41 h 180195"/>
                <a:gd name="connsiteX4" fmla="*/ 180454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57"/>
                  </a:moveTo>
                  <a:cubicBezTo>
                    <a:pt x="180454" y="139816"/>
                    <a:pt x="140111" y="180154"/>
                    <a:pt x="90346" y="180154"/>
                  </a:cubicBezTo>
                  <a:cubicBezTo>
                    <a:pt x="40580" y="180154"/>
                    <a:pt x="237" y="139816"/>
                    <a:pt x="237" y="90057"/>
                  </a:cubicBezTo>
                  <a:cubicBezTo>
                    <a:pt x="237" y="40297"/>
                    <a:pt x="40580" y="-41"/>
                    <a:pt x="90346" y="-41"/>
                  </a:cubicBezTo>
                  <a:cubicBezTo>
                    <a:pt x="140111" y="-41"/>
                    <a:pt x="180454" y="40297"/>
                    <a:pt x="180454" y="90057"/>
                  </a:cubicBezTo>
                  <a:close/>
                </a:path>
              </a:pathLst>
            </a:custGeom>
            <a:solidFill>
              <a:srgbClr val="7030A0"/>
            </a:solidFill>
            <a:ln w="9004" cap="flat">
              <a:solidFill>
                <a:srgbClr val="333333"/>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316C637-8CA8-0ED5-2082-3283991C246E}"/>
                </a:ext>
              </a:extLst>
            </p:cNvPr>
            <p:cNvSpPr/>
            <p:nvPr/>
          </p:nvSpPr>
          <p:spPr>
            <a:xfrm>
              <a:off x="7576893" y="3779805"/>
              <a:ext cx="180217" cy="180195"/>
            </a:xfrm>
            <a:custGeom>
              <a:avLst/>
              <a:gdLst>
                <a:gd name="connsiteX0" fmla="*/ 180454 w 180217"/>
                <a:gd name="connsiteY0" fmla="*/ 90066 h 180195"/>
                <a:gd name="connsiteX1" fmla="*/ 90346 w 180217"/>
                <a:gd name="connsiteY1" fmla="*/ 180164 h 180195"/>
                <a:gd name="connsiteX2" fmla="*/ 237 w 180217"/>
                <a:gd name="connsiteY2" fmla="*/ 90066 h 180195"/>
                <a:gd name="connsiteX3" fmla="*/ 90346 w 180217"/>
                <a:gd name="connsiteY3" fmla="*/ -31 h 180195"/>
                <a:gd name="connsiteX4" fmla="*/ 180454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66"/>
                  </a:moveTo>
                  <a:cubicBezTo>
                    <a:pt x="180454" y="139826"/>
                    <a:pt x="140111" y="180164"/>
                    <a:pt x="90346" y="180164"/>
                  </a:cubicBezTo>
                  <a:cubicBezTo>
                    <a:pt x="40580" y="180164"/>
                    <a:pt x="237" y="139826"/>
                    <a:pt x="237" y="90066"/>
                  </a:cubicBezTo>
                  <a:cubicBezTo>
                    <a:pt x="237" y="40307"/>
                    <a:pt x="40580" y="-31"/>
                    <a:pt x="90346" y="-31"/>
                  </a:cubicBezTo>
                  <a:cubicBezTo>
                    <a:pt x="140111" y="-31"/>
                    <a:pt x="180454" y="40307"/>
                    <a:pt x="180454" y="90066"/>
                  </a:cubicBezTo>
                  <a:close/>
                </a:path>
              </a:pathLst>
            </a:custGeom>
            <a:solidFill>
              <a:srgbClr val="7030A0"/>
            </a:solidFill>
            <a:ln w="9004" cap="flat">
              <a:solidFill>
                <a:srgbClr val="333333"/>
              </a:solidFill>
              <a:prstDash val="solid"/>
              <a:miter/>
            </a:ln>
          </p:spPr>
          <p:txBody>
            <a:bodyPr rtlCol="0" anchor="ctr"/>
            <a:lstStyle/>
            <a:p>
              <a:endParaRPr lang="en-US"/>
            </a:p>
          </p:txBody>
        </p:sp>
      </p:grpSp>
      <p:sp>
        <p:nvSpPr>
          <p:cNvPr id="121" name="TextBox 120">
            <a:extLst>
              <a:ext uri="{FF2B5EF4-FFF2-40B4-BE49-F238E27FC236}">
                <a16:creationId xmlns:a16="http://schemas.microsoft.com/office/drawing/2014/main" id="{C93B2984-E42C-2A24-225E-FFBF6E23AC51}"/>
              </a:ext>
            </a:extLst>
          </p:cNvPr>
          <p:cNvSpPr txBox="1"/>
          <p:nvPr/>
        </p:nvSpPr>
        <p:spPr>
          <a:xfrm>
            <a:off x="8472286" y="5659675"/>
            <a:ext cx="1371786" cy="369332"/>
          </a:xfrm>
          <a:prstGeom prst="rect">
            <a:avLst/>
          </a:prstGeom>
          <a:noFill/>
        </p:spPr>
        <p:txBody>
          <a:bodyPr wrap="none" rtlCol="0">
            <a:spAutoFit/>
          </a:bodyPr>
          <a:lstStyle/>
          <a:p>
            <a:r>
              <a:rPr lang="en-US"/>
              <a:t>Hidden layer</a:t>
            </a:r>
          </a:p>
        </p:txBody>
      </p:sp>
      <p:sp>
        <p:nvSpPr>
          <p:cNvPr id="122" name="TextBox 121">
            <a:extLst>
              <a:ext uri="{FF2B5EF4-FFF2-40B4-BE49-F238E27FC236}">
                <a16:creationId xmlns:a16="http://schemas.microsoft.com/office/drawing/2014/main" id="{EE65C118-A3A8-192A-C825-18F0B7931D73}"/>
              </a:ext>
            </a:extLst>
          </p:cNvPr>
          <p:cNvSpPr txBox="1"/>
          <p:nvPr/>
        </p:nvSpPr>
        <p:spPr>
          <a:xfrm>
            <a:off x="10659100" y="4120366"/>
            <a:ext cx="856325" cy="369332"/>
          </a:xfrm>
          <a:prstGeom prst="rect">
            <a:avLst/>
          </a:prstGeom>
          <a:noFill/>
        </p:spPr>
        <p:txBody>
          <a:bodyPr wrap="none" rtlCol="0">
            <a:spAutoFit/>
          </a:bodyPr>
          <a:lstStyle/>
          <a:p>
            <a:r>
              <a:rPr lang="en-US"/>
              <a:t>Output</a:t>
            </a:r>
          </a:p>
        </p:txBody>
      </p:sp>
      <p:sp>
        <p:nvSpPr>
          <p:cNvPr id="137" name="TextBox 136">
            <a:extLst>
              <a:ext uri="{FF2B5EF4-FFF2-40B4-BE49-F238E27FC236}">
                <a16:creationId xmlns:a16="http://schemas.microsoft.com/office/drawing/2014/main" id="{3C40E255-1CF3-6EFE-4280-56854075FA90}"/>
              </a:ext>
            </a:extLst>
          </p:cNvPr>
          <p:cNvSpPr txBox="1"/>
          <p:nvPr/>
        </p:nvSpPr>
        <p:spPr>
          <a:xfrm>
            <a:off x="6861289" y="4149580"/>
            <a:ext cx="684803" cy="369332"/>
          </a:xfrm>
          <a:prstGeom prst="rect">
            <a:avLst/>
          </a:prstGeom>
          <a:noFill/>
        </p:spPr>
        <p:txBody>
          <a:bodyPr wrap="none" rtlCol="0">
            <a:spAutoFit/>
          </a:bodyPr>
          <a:lstStyle/>
          <a:p>
            <a:r>
              <a:rPr lang="en-US"/>
              <a:t>Input</a:t>
            </a:r>
          </a:p>
        </p:txBody>
      </p:sp>
      <p:sp>
        <p:nvSpPr>
          <p:cNvPr id="6" name="Trapezoid 5">
            <a:extLst>
              <a:ext uri="{FF2B5EF4-FFF2-40B4-BE49-F238E27FC236}">
                <a16:creationId xmlns:a16="http://schemas.microsoft.com/office/drawing/2014/main" id="{11B7146F-728C-7F3E-BA4D-534F8EF62D10}"/>
              </a:ext>
            </a:extLst>
          </p:cNvPr>
          <p:cNvSpPr/>
          <p:nvPr/>
        </p:nvSpPr>
        <p:spPr>
          <a:xfrm rot="16200000">
            <a:off x="6372226" y="3017352"/>
            <a:ext cx="3754583" cy="1202719"/>
          </a:xfrm>
          <a:custGeom>
            <a:avLst/>
            <a:gdLst>
              <a:gd name="connsiteX0" fmla="*/ 0 w 3075709"/>
              <a:gd name="connsiteY0" fmla="*/ 1522725 h 1522725"/>
              <a:gd name="connsiteX1" fmla="*/ 380681 w 3075709"/>
              <a:gd name="connsiteY1" fmla="*/ 0 h 1522725"/>
              <a:gd name="connsiteX2" fmla="*/ 2695028 w 3075709"/>
              <a:gd name="connsiteY2" fmla="*/ 0 h 1522725"/>
              <a:gd name="connsiteX3" fmla="*/ 3075709 w 3075709"/>
              <a:gd name="connsiteY3" fmla="*/ 1522725 h 1522725"/>
              <a:gd name="connsiteX4" fmla="*/ 0 w 3075709"/>
              <a:gd name="connsiteY4" fmla="*/ 1522725 h 1522725"/>
              <a:gd name="connsiteX0" fmla="*/ 0 w 3075709"/>
              <a:gd name="connsiteY0" fmla="*/ 1522725 h 1522725"/>
              <a:gd name="connsiteX1" fmla="*/ 380681 w 3075709"/>
              <a:gd name="connsiteY1" fmla="*/ 0 h 1522725"/>
              <a:gd name="connsiteX2" fmla="*/ 2404083 w 3075709"/>
              <a:gd name="connsiteY2" fmla="*/ 13855 h 1522725"/>
              <a:gd name="connsiteX3" fmla="*/ 3075709 w 3075709"/>
              <a:gd name="connsiteY3" fmla="*/ 1522725 h 1522725"/>
              <a:gd name="connsiteX4" fmla="*/ 0 w 3075709"/>
              <a:gd name="connsiteY4" fmla="*/ 1522725 h 1522725"/>
              <a:gd name="connsiteX0" fmla="*/ 0 w 3075709"/>
              <a:gd name="connsiteY0" fmla="*/ 1522725 h 1522725"/>
              <a:gd name="connsiteX1" fmla="*/ 782463 w 3075709"/>
              <a:gd name="connsiteY1" fmla="*/ 0 h 1522725"/>
              <a:gd name="connsiteX2" fmla="*/ 2404083 w 3075709"/>
              <a:gd name="connsiteY2" fmla="*/ 13855 h 1522725"/>
              <a:gd name="connsiteX3" fmla="*/ 3075709 w 3075709"/>
              <a:gd name="connsiteY3" fmla="*/ 1522725 h 1522725"/>
              <a:gd name="connsiteX4" fmla="*/ 0 w 3075709"/>
              <a:gd name="connsiteY4" fmla="*/ 1522725 h 1522725"/>
              <a:gd name="connsiteX0" fmla="*/ 0 w 3408218"/>
              <a:gd name="connsiteY0" fmla="*/ 1495016 h 1522725"/>
              <a:gd name="connsiteX1" fmla="*/ 1114972 w 3408218"/>
              <a:gd name="connsiteY1" fmla="*/ 0 h 1522725"/>
              <a:gd name="connsiteX2" fmla="*/ 2736592 w 3408218"/>
              <a:gd name="connsiteY2" fmla="*/ 13855 h 1522725"/>
              <a:gd name="connsiteX3" fmla="*/ 3408218 w 3408218"/>
              <a:gd name="connsiteY3" fmla="*/ 1522725 h 1522725"/>
              <a:gd name="connsiteX4" fmla="*/ 0 w 3408218"/>
              <a:gd name="connsiteY4" fmla="*/ 1495016 h 1522725"/>
              <a:gd name="connsiteX0" fmla="*/ 0 w 3754583"/>
              <a:gd name="connsiteY0" fmla="*/ 1495016 h 1495018"/>
              <a:gd name="connsiteX1" fmla="*/ 1114972 w 3754583"/>
              <a:gd name="connsiteY1" fmla="*/ 0 h 1495018"/>
              <a:gd name="connsiteX2" fmla="*/ 2736592 w 3754583"/>
              <a:gd name="connsiteY2" fmla="*/ 13855 h 1495018"/>
              <a:gd name="connsiteX3" fmla="*/ 3754583 w 3754583"/>
              <a:gd name="connsiteY3" fmla="*/ 1495018 h 1495018"/>
              <a:gd name="connsiteX4" fmla="*/ 0 w 3754583"/>
              <a:gd name="connsiteY4" fmla="*/ 1495016 h 149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583" h="1495018">
                <a:moveTo>
                  <a:pt x="0" y="1495016"/>
                </a:moveTo>
                <a:lnTo>
                  <a:pt x="1114972" y="0"/>
                </a:lnTo>
                <a:lnTo>
                  <a:pt x="2736592" y="13855"/>
                </a:lnTo>
                <a:lnTo>
                  <a:pt x="3754583" y="1495018"/>
                </a:lnTo>
                <a:lnTo>
                  <a:pt x="0" y="1495016"/>
                </a:lnTo>
                <a:close/>
              </a:path>
            </a:pathLst>
          </a:custGeom>
          <a:gradFill>
            <a:gsLst>
              <a:gs pos="0">
                <a:schemeClr val="accent6">
                  <a:lumMod val="40000"/>
                  <a:lumOff val="60000"/>
                  <a:alpha val="48000"/>
                </a:schemeClr>
              </a:gs>
              <a:gs pos="100000">
                <a:schemeClr val="accent1">
                  <a:lumMod val="30000"/>
                  <a:lumOff val="70000"/>
                </a:schemeClr>
              </a:gs>
            </a:gsLst>
            <a:lin ang="5400000" scaled="1"/>
          </a:gra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5">
            <a:extLst>
              <a:ext uri="{FF2B5EF4-FFF2-40B4-BE49-F238E27FC236}">
                <a16:creationId xmlns:a16="http://schemas.microsoft.com/office/drawing/2014/main" id="{B81715CA-2FCB-14AE-8E65-15431B2F1BFB}"/>
              </a:ext>
            </a:extLst>
          </p:cNvPr>
          <p:cNvSpPr/>
          <p:nvPr/>
        </p:nvSpPr>
        <p:spPr>
          <a:xfrm rot="5400000">
            <a:off x="8145826" y="3035673"/>
            <a:ext cx="3754583" cy="1166077"/>
          </a:xfrm>
          <a:custGeom>
            <a:avLst/>
            <a:gdLst>
              <a:gd name="connsiteX0" fmla="*/ 0 w 3075709"/>
              <a:gd name="connsiteY0" fmla="*/ 1522725 h 1522725"/>
              <a:gd name="connsiteX1" fmla="*/ 380681 w 3075709"/>
              <a:gd name="connsiteY1" fmla="*/ 0 h 1522725"/>
              <a:gd name="connsiteX2" fmla="*/ 2695028 w 3075709"/>
              <a:gd name="connsiteY2" fmla="*/ 0 h 1522725"/>
              <a:gd name="connsiteX3" fmla="*/ 3075709 w 3075709"/>
              <a:gd name="connsiteY3" fmla="*/ 1522725 h 1522725"/>
              <a:gd name="connsiteX4" fmla="*/ 0 w 3075709"/>
              <a:gd name="connsiteY4" fmla="*/ 1522725 h 1522725"/>
              <a:gd name="connsiteX0" fmla="*/ 0 w 3075709"/>
              <a:gd name="connsiteY0" fmla="*/ 1522725 h 1522725"/>
              <a:gd name="connsiteX1" fmla="*/ 380681 w 3075709"/>
              <a:gd name="connsiteY1" fmla="*/ 0 h 1522725"/>
              <a:gd name="connsiteX2" fmla="*/ 2404083 w 3075709"/>
              <a:gd name="connsiteY2" fmla="*/ 13855 h 1522725"/>
              <a:gd name="connsiteX3" fmla="*/ 3075709 w 3075709"/>
              <a:gd name="connsiteY3" fmla="*/ 1522725 h 1522725"/>
              <a:gd name="connsiteX4" fmla="*/ 0 w 3075709"/>
              <a:gd name="connsiteY4" fmla="*/ 1522725 h 1522725"/>
              <a:gd name="connsiteX0" fmla="*/ 0 w 3075709"/>
              <a:gd name="connsiteY0" fmla="*/ 1522725 h 1522725"/>
              <a:gd name="connsiteX1" fmla="*/ 782463 w 3075709"/>
              <a:gd name="connsiteY1" fmla="*/ 0 h 1522725"/>
              <a:gd name="connsiteX2" fmla="*/ 2404083 w 3075709"/>
              <a:gd name="connsiteY2" fmla="*/ 13855 h 1522725"/>
              <a:gd name="connsiteX3" fmla="*/ 3075709 w 3075709"/>
              <a:gd name="connsiteY3" fmla="*/ 1522725 h 1522725"/>
              <a:gd name="connsiteX4" fmla="*/ 0 w 3075709"/>
              <a:gd name="connsiteY4" fmla="*/ 1522725 h 1522725"/>
              <a:gd name="connsiteX0" fmla="*/ 0 w 3408218"/>
              <a:gd name="connsiteY0" fmla="*/ 1495016 h 1522725"/>
              <a:gd name="connsiteX1" fmla="*/ 1114972 w 3408218"/>
              <a:gd name="connsiteY1" fmla="*/ 0 h 1522725"/>
              <a:gd name="connsiteX2" fmla="*/ 2736592 w 3408218"/>
              <a:gd name="connsiteY2" fmla="*/ 13855 h 1522725"/>
              <a:gd name="connsiteX3" fmla="*/ 3408218 w 3408218"/>
              <a:gd name="connsiteY3" fmla="*/ 1522725 h 1522725"/>
              <a:gd name="connsiteX4" fmla="*/ 0 w 3408218"/>
              <a:gd name="connsiteY4" fmla="*/ 1495016 h 1522725"/>
              <a:gd name="connsiteX0" fmla="*/ 0 w 3754583"/>
              <a:gd name="connsiteY0" fmla="*/ 1495016 h 1495018"/>
              <a:gd name="connsiteX1" fmla="*/ 1114972 w 3754583"/>
              <a:gd name="connsiteY1" fmla="*/ 0 h 1495018"/>
              <a:gd name="connsiteX2" fmla="*/ 2736592 w 3754583"/>
              <a:gd name="connsiteY2" fmla="*/ 13855 h 1495018"/>
              <a:gd name="connsiteX3" fmla="*/ 3754583 w 3754583"/>
              <a:gd name="connsiteY3" fmla="*/ 1495018 h 1495018"/>
              <a:gd name="connsiteX4" fmla="*/ 0 w 3754583"/>
              <a:gd name="connsiteY4" fmla="*/ 1495016 h 149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583" h="1495018">
                <a:moveTo>
                  <a:pt x="0" y="1495016"/>
                </a:moveTo>
                <a:lnTo>
                  <a:pt x="1114972" y="0"/>
                </a:lnTo>
                <a:lnTo>
                  <a:pt x="2736592" y="13855"/>
                </a:lnTo>
                <a:lnTo>
                  <a:pt x="3754583" y="1495018"/>
                </a:lnTo>
                <a:lnTo>
                  <a:pt x="0" y="1495016"/>
                </a:lnTo>
                <a:close/>
              </a:path>
            </a:pathLst>
          </a:custGeom>
          <a:gradFill>
            <a:gsLst>
              <a:gs pos="0">
                <a:srgbClr val="7030A0">
                  <a:alpha val="39927"/>
                </a:srgbClr>
              </a:gs>
              <a:gs pos="100000">
                <a:schemeClr val="accent1">
                  <a:lumMod val="30000"/>
                  <a:lumOff val="70000"/>
                </a:schemeClr>
              </a:gs>
            </a:gsLst>
            <a:lin ang="5400000" scaled="1"/>
          </a:gra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22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775D40-C258-4202-55A4-1B6EFCEE9591}"/>
              </a:ext>
            </a:extLst>
          </p:cNvPr>
          <p:cNvSpPr>
            <a:spLocks noGrp="1"/>
          </p:cNvSpPr>
          <p:nvPr>
            <p:ph type="title"/>
          </p:nvPr>
        </p:nvSpPr>
        <p:spPr/>
        <p:txBody>
          <a:bodyPr/>
          <a:lstStyle/>
          <a:p>
            <a:r>
              <a:rPr lang="en-US"/>
              <a:t>Dog/cat classifier “example”</a:t>
            </a:r>
          </a:p>
        </p:txBody>
      </p:sp>
      <p:sp>
        <p:nvSpPr>
          <p:cNvPr id="3" name="Content Placeholder 2">
            <a:extLst>
              <a:ext uri="{FF2B5EF4-FFF2-40B4-BE49-F238E27FC236}">
                <a16:creationId xmlns:a16="http://schemas.microsoft.com/office/drawing/2014/main" id="{24518E97-64F5-0E6D-3C14-96B9E838D32E}"/>
              </a:ext>
            </a:extLst>
          </p:cNvPr>
          <p:cNvSpPr>
            <a:spLocks noGrp="1"/>
          </p:cNvSpPr>
          <p:nvPr>
            <p:ph idx="1"/>
          </p:nvPr>
        </p:nvSpPr>
        <p:spPr/>
        <p:txBody>
          <a:bodyPr/>
          <a:lstStyle/>
          <a:p>
            <a:r>
              <a:rPr lang="en-US" dirty="0"/>
              <a:t>Imagine we had thousands of labeled pictures of our pets (and our friends’ pets and our friends’ friends’ pets and…)</a:t>
            </a:r>
          </a:p>
          <a:p>
            <a:r>
              <a:rPr lang="en-US" dirty="0"/>
              <a:t>We might initialize a set of weights and then start the training process…</a:t>
            </a:r>
          </a:p>
        </p:txBody>
      </p:sp>
      <p:sp>
        <p:nvSpPr>
          <p:cNvPr id="6" name="Date Placeholder 5">
            <a:extLst>
              <a:ext uri="{FF2B5EF4-FFF2-40B4-BE49-F238E27FC236}">
                <a16:creationId xmlns:a16="http://schemas.microsoft.com/office/drawing/2014/main" id="{3F4E4308-5767-69C8-3C89-5E2D395582EF}"/>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A64D6E49-8A26-81CA-A7F3-AE15EADF2C8C}"/>
              </a:ext>
            </a:extLst>
          </p:cNvPr>
          <p:cNvSpPr>
            <a:spLocks noGrp="1"/>
          </p:cNvSpPr>
          <p:nvPr>
            <p:ph type="sldNum" sz="quarter" idx="12"/>
          </p:nvPr>
        </p:nvSpPr>
        <p:spPr/>
        <p:txBody>
          <a:bodyPr/>
          <a:lstStyle/>
          <a:p>
            <a:fld id="{7D6B6BCA-0F02-1C4A-A7FD-5289AC363B05}" type="slidenum">
              <a:rPr lang="en-US" smtClean="0"/>
              <a:t>12</a:t>
            </a:fld>
            <a:endParaRPr lang="en-US"/>
          </a:p>
        </p:txBody>
      </p:sp>
      <p:grpSp>
        <p:nvGrpSpPr>
          <p:cNvPr id="2" name="Content Placeholder 6">
            <a:extLst>
              <a:ext uri="{FF2B5EF4-FFF2-40B4-BE49-F238E27FC236}">
                <a16:creationId xmlns:a16="http://schemas.microsoft.com/office/drawing/2014/main" id="{ED2B8850-41D2-238D-89FE-A8D3A1F02B42}"/>
              </a:ext>
            </a:extLst>
          </p:cNvPr>
          <p:cNvGrpSpPr/>
          <p:nvPr/>
        </p:nvGrpSpPr>
        <p:grpSpPr>
          <a:xfrm>
            <a:off x="5089090" y="3813665"/>
            <a:ext cx="2013819" cy="2013573"/>
            <a:chOff x="4332985" y="1977854"/>
            <a:chExt cx="3424125" cy="3423707"/>
          </a:xfrm>
        </p:grpSpPr>
        <p:sp>
          <p:nvSpPr>
            <p:cNvPr id="4" name="Freeform 3">
              <a:extLst>
                <a:ext uri="{FF2B5EF4-FFF2-40B4-BE49-F238E27FC236}">
                  <a16:creationId xmlns:a16="http://schemas.microsoft.com/office/drawing/2014/main" id="{38DD74D7-5548-8F31-74FA-212E60D78055}"/>
                </a:ext>
              </a:extLst>
            </p:cNvPr>
            <p:cNvSpPr/>
            <p:nvPr/>
          </p:nvSpPr>
          <p:spPr>
            <a:xfrm>
              <a:off x="4423094" y="2428342"/>
              <a:ext cx="1621953" cy="1081170"/>
            </a:xfrm>
            <a:custGeom>
              <a:avLst/>
              <a:gdLst>
                <a:gd name="connsiteX0" fmla="*/ 172 w 1621953"/>
                <a:gd name="connsiteY0" fmla="*/ 1081115 h 1081170"/>
                <a:gd name="connsiteX1" fmla="*/ 1622126 w 1621953"/>
                <a:gd name="connsiteY1" fmla="*/ -55 h 1081170"/>
              </a:gdLst>
              <a:ahLst/>
              <a:cxnLst>
                <a:cxn ang="0">
                  <a:pos x="connsiteX0" y="connsiteY0"/>
                </a:cxn>
                <a:cxn ang="0">
                  <a:pos x="connsiteX1" y="connsiteY1"/>
                </a:cxn>
              </a:cxnLst>
              <a:rect l="l" t="t" r="r" b="b"/>
              <a:pathLst>
                <a:path w="1621953" h="1081170">
                  <a:moveTo>
                    <a:pt x="172" y="1081115"/>
                  </a:moveTo>
                  <a:lnTo>
                    <a:pt x="1622126" y="-55"/>
                  </a:lnTo>
                </a:path>
              </a:pathLst>
            </a:custGeom>
            <a:noFill/>
            <a:ln w="4501" cap="flat">
              <a:solidFill>
                <a:srgbClr val="505050">
                  <a:alpha val="81000"/>
                </a:srgbClr>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4E8AAA0-3EB4-58B5-66CA-97447EB11C4F}"/>
                </a:ext>
              </a:extLst>
            </p:cNvPr>
            <p:cNvSpPr/>
            <p:nvPr/>
          </p:nvSpPr>
          <p:spPr>
            <a:xfrm>
              <a:off x="4423094" y="2788732"/>
              <a:ext cx="1621953" cy="720780"/>
            </a:xfrm>
            <a:custGeom>
              <a:avLst/>
              <a:gdLst>
                <a:gd name="connsiteX0" fmla="*/ 172 w 1621953"/>
                <a:gd name="connsiteY0" fmla="*/ 720730 h 720780"/>
                <a:gd name="connsiteX1" fmla="*/ 1622126 w 1621953"/>
                <a:gd name="connsiteY1" fmla="*/ -50 h 720780"/>
              </a:gdLst>
              <a:ahLst/>
              <a:cxnLst>
                <a:cxn ang="0">
                  <a:pos x="connsiteX0" y="connsiteY0"/>
                </a:cxn>
                <a:cxn ang="0">
                  <a:pos x="connsiteX1" y="connsiteY1"/>
                </a:cxn>
              </a:cxnLst>
              <a:rect l="l" t="t" r="r" b="b"/>
              <a:pathLst>
                <a:path w="1621953" h="720780">
                  <a:moveTo>
                    <a:pt x="172" y="720730"/>
                  </a:moveTo>
                  <a:lnTo>
                    <a:pt x="1622126" y="-50"/>
                  </a:lnTo>
                </a:path>
              </a:pathLst>
            </a:custGeom>
            <a:noFill/>
            <a:ln w="4501" cap="flat">
              <a:solidFill>
                <a:srgbClr val="505050">
                  <a:alpha val="33000"/>
                </a:srgbClr>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BEF1706-3EEE-D2A6-6746-9B6705B2BB21}"/>
                </a:ext>
              </a:extLst>
            </p:cNvPr>
            <p:cNvSpPr/>
            <p:nvPr/>
          </p:nvSpPr>
          <p:spPr>
            <a:xfrm>
              <a:off x="4423094" y="3149123"/>
              <a:ext cx="1621953" cy="360390"/>
            </a:xfrm>
            <a:custGeom>
              <a:avLst/>
              <a:gdLst>
                <a:gd name="connsiteX0" fmla="*/ 172 w 1621953"/>
                <a:gd name="connsiteY0" fmla="*/ 360345 h 360390"/>
                <a:gd name="connsiteX1" fmla="*/ 1622126 w 1621953"/>
                <a:gd name="connsiteY1" fmla="*/ -46 h 360390"/>
              </a:gdLst>
              <a:ahLst/>
              <a:cxnLst>
                <a:cxn ang="0">
                  <a:pos x="connsiteX0" y="connsiteY0"/>
                </a:cxn>
                <a:cxn ang="0">
                  <a:pos x="connsiteX1" y="connsiteY1"/>
                </a:cxn>
              </a:cxnLst>
              <a:rect l="l" t="t" r="r" b="b"/>
              <a:pathLst>
                <a:path w="1621953" h="360390">
                  <a:moveTo>
                    <a:pt x="172" y="360345"/>
                  </a:moveTo>
                  <a:lnTo>
                    <a:pt x="1622126" y="-46"/>
                  </a:lnTo>
                </a:path>
              </a:pathLst>
            </a:custGeom>
            <a:noFill/>
            <a:ln w="4501" cap="flat">
              <a:solidFill>
                <a:srgbClr val="505050">
                  <a:alpha val="89000"/>
                </a:srgbClr>
              </a:solid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FF83948-7AD6-86C1-51AA-E0DF546FE64C}"/>
                </a:ext>
              </a:extLst>
            </p:cNvPr>
            <p:cNvSpPr/>
            <p:nvPr/>
          </p:nvSpPr>
          <p:spPr>
            <a:xfrm>
              <a:off x="4423094" y="3509513"/>
              <a:ext cx="1621953" cy="7267"/>
            </a:xfrm>
            <a:custGeom>
              <a:avLst/>
              <a:gdLst>
                <a:gd name="connsiteX0" fmla="*/ 172 w 1621953"/>
                <a:gd name="connsiteY0" fmla="*/ -41 h 7267"/>
                <a:gd name="connsiteX1" fmla="*/ 1622126 w 1621953"/>
                <a:gd name="connsiteY1" fmla="*/ -41 h 7267"/>
              </a:gdLst>
              <a:ahLst/>
              <a:cxnLst>
                <a:cxn ang="0">
                  <a:pos x="connsiteX0" y="connsiteY0"/>
                </a:cxn>
                <a:cxn ang="0">
                  <a:pos x="connsiteX1" y="connsiteY1"/>
                </a:cxn>
              </a:cxnLst>
              <a:rect l="l" t="t" r="r" b="b"/>
              <a:pathLst>
                <a:path w="1621953" h="7267">
                  <a:moveTo>
                    <a:pt x="172" y="-41"/>
                  </a:moveTo>
                  <a:lnTo>
                    <a:pt x="1622126" y="-41"/>
                  </a:lnTo>
                </a:path>
              </a:pathLst>
            </a:custGeom>
            <a:noFill/>
            <a:ln w="4501" cap="flat">
              <a:solidFill>
                <a:srgbClr val="505050">
                  <a:alpha val="54000"/>
                </a:srgbClr>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027D92-C93B-4113-1E58-1991F343F6ED}"/>
                </a:ext>
              </a:extLst>
            </p:cNvPr>
            <p:cNvSpPr/>
            <p:nvPr/>
          </p:nvSpPr>
          <p:spPr>
            <a:xfrm>
              <a:off x="4423094" y="3509513"/>
              <a:ext cx="1621953" cy="360390"/>
            </a:xfrm>
            <a:custGeom>
              <a:avLst/>
              <a:gdLst>
                <a:gd name="connsiteX0" fmla="*/ 172 w 1621953"/>
                <a:gd name="connsiteY0" fmla="*/ -36 h 360390"/>
                <a:gd name="connsiteX1" fmla="*/ 1622126 w 1621953"/>
                <a:gd name="connsiteY1" fmla="*/ 360354 h 360390"/>
              </a:gdLst>
              <a:ahLst/>
              <a:cxnLst>
                <a:cxn ang="0">
                  <a:pos x="connsiteX0" y="connsiteY0"/>
                </a:cxn>
                <a:cxn ang="0">
                  <a:pos x="connsiteX1" y="connsiteY1"/>
                </a:cxn>
              </a:cxnLst>
              <a:rect l="l" t="t" r="r" b="b"/>
              <a:pathLst>
                <a:path w="1621953" h="360390">
                  <a:moveTo>
                    <a:pt x="172" y="-36"/>
                  </a:moveTo>
                  <a:lnTo>
                    <a:pt x="1622126" y="360354"/>
                  </a:lnTo>
                </a:path>
              </a:pathLst>
            </a:custGeom>
            <a:noFill/>
            <a:ln w="4501" cap="flat">
              <a:solidFill>
                <a:srgbClr val="505050">
                  <a:alpha val="81000"/>
                </a:srgbClr>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A49AF2-2A94-69D5-18AF-1A6C892E6F3D}"/>
                </a:ext>
              </a:extLst>
            </p:cNvPr>
            <p:cNvSpPr/>
            <p:nvPr/>
          </p:nvSpPr>
          <p:spPr>
            <a:xfrm>
              <a:off x="4423094" y="3509513"/>
              <a:ext cx="1621953" cy="720780"/>
            </a:xfrm>
            <a:custGeom>
              <a:avLst/>
              <a:gdLst>
                <a:gd name="connsiteX0" fmla="*/ 172 w 1621953"/>
                <a:gd name="connsiteY0" fmla="*/ -31 h 720780"/>
                <a:gd name="connsiteX1" fmla="*/ 1622126 w 1621953"/>
                <a:gd name="connsiteY1" fmla="*/ 720749 h 720780"/>
              </a:gdLst>
              <a:ahLst/>
              <a:cxnLst>
                <a:cxn ang="0">
                  <a:pos x="connsiteX0" y="connsiteY0"/>
                </a:cxn>
                <a:cxn ang="0">
                  <a:pos x="connsiteX1" y="connsiteY1"/>
                </a:cxn>
              </a:cxnLst>
              <a:rect l="l" t="t" r="r" b="b"/>
              <a:pathLst>
                <a:path w="1621953" h="720780">
                  <a:moveTo>
                    <a:pt x="172" y="-31"/>
                  </a:moveTo>
                  <a:lnTo>
                    <a:pt x="1622126" y="720749"/>
                  </a:lnTo>
                </a:path>
              </a:pathLst>
            </a:custGeom>
            <a:noFill/>
            <a:ln w="4501" cap="flat">
              <a:solidFill>
                <a:srgbClr val="505050">
                  <a:alpha val="41000"/>
                </a:srgb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8A2A26D-F2F3-4D94-BA6C-2E0F29CD85FA}"/>
                </a:ext>
              </a:extLst>
            </p:cNvPr>
            <p:cNvSpPr/>
            <p:nvPr/>
          </p:nvSpPr>
          <p:spPr>
            <a:xfrm>
              <a:off x="4423094" y="3509513"/>
              <a:ext cx="1621953" cy="1081170"/>
            </a:xfrm>
            <a:custGeom>
              <a:avLst/>
              <a:gdLst>
                <a:gd name="connsiteX0" fmla="*/ 172 w 1621953"/>
                <a:gd name="connsiteY0" fmla="*/ -26 h 1081170"/>
                <a:gd name="connsiteX1" fmla="*/ 1622126 w 1621953"/>
                <a:gd name="connsiteY1" fmla="*/ 1081144 h 1081170"/>
              </a:gdLst>
              <a:ahLst/>
              <a:cxnLst>
                <a:cxn ang="0">
                  <a:pos x="connsiteX0" y="connsiteY0"/>
                </a:cxn>
                <a:cxn ang="0">
                  <a:pos x="connsiteX1" y="connsiteY1"/>
                </a:cxn>
              </a:cxnLst>
              <a:rect l="l" t="t" r="r" b="b"/>
              <a:pathLst>
                <a:path w="1621953" h="1081170">
                  <a:moveTo>
                    <a:pt x="172" y="-26"/>
                  </a:moveTo>
                  <a:lnTo>
                    <a:pt x="1622126" y="1081144"/>
                  </a:lnTo>
                </a:path>
              </a:pathLst>
            </a:custGeom>
            <a:noFill/>
            <a:ln w="4501" cap="flat">
              <a:solidFill>
                <a:srgbClr val="505050">
                  <a:alpha val="55000"/>
                </a:srgbClr>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8628F3E-C495-872D-73A0-A37881168EED}"/>
                </a:ext>
              </a:extLst>
            </p:cNvPr>
            <p:cNvSpPr/>
            <p:nvPr/>
          </p:nvSpPr>
          <p:spPr>
            <a:xfrm>
              <a:off x="4423094" y="3509513"/>
              <a:ext cx="1621953" cy="1441560"/>
            </a:xfrm>
            <a:custGeom>
              <a:avLst/>
              <a:gdLst>
                <a:gd name="connsiteX0" fmla="*/ 172 w 1621953"/>
                <a:gd name="connsiteY0" fmla="*/ -22 h 1441560"/>
                <a:gd name="connsiteX1" fmla="*/ 1622126 w 1621953"/>
                <a:gd name="connsiteY1" fmla="*/ 1441539 h 1441560"/>
              </a:gdLst>
              <a:ahLst/>
              <a:cxnLst>
                <a:cxn ang="0">
                  <a:pos x="connsiteX0" y="connsiteY0"/>
                </a:cxn>
                <a:cxn ang="0">
                  <a:pos x="connsiteX1" y="connsiteY1"/>
                </a:cxn>
              </a:cxnLst>
              <a:rect l="l" t="t" r="r" b="b"/>
              <a:pathLst>
                <a:path w="1621953" h="1441560">
                  <a:moveTo>
                    <a:pt x="172" y="-22"/>
                  </a:moveTo>
                  <a:lnTo>
                    <a:pt x="1622126" y="1441539"/>
                  </a:lnTo>
                </a:path>
              </a:pathLst>
            </a:custGeom>
            <a:noFill/>
            <a:ln w="4501" cap="flat">
              <a:solidFill>
                <a:srgbClr val="505050">
                  <a:alpha val="50000"/>
                </a:srgbClr>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92D2948-AE29-824C-02E8-3BD9ACC11550}"/>
                </a:ext>
              </a:extLst>
            </p:cNvPr>
            <p:cNvSpPr/>
            <p:nvPr/>
          </p:nvSpPr>
          <p:spPr>
            <a:xfrm>
              <a:off x="4423094" y="3509513"/>
              <a:ext cx="1621953" cy="1801950"/>
            </a:xfrm>
            <a:custGeom>
              <a:avLst/>
              <a:gdLst>
                <a:gd name="connsiteX0" fmla="*/ 172 w 1621953"/>
                <a:gd name="connsiteY0" fmla="*/ -17 h 1801950"/>
                <a:gd name="connsiteX1" fmla="*/ 1622126 w 1621953"/>
                <a:gd name="connsiteY1" fmla="*/ 1801934 h 1801950"/>
              </a:gdLst>
              <a:ahLst/>
              <a:cxnLst>
                <a:cxn ang="0">
                  <a:pos x="connsiteX0" y="connsiteY0"/>
                </a:cxn>
                <a:cxn ang="0">
                  <a:pos x="connsiteX1" y="connsiteY1"/>
                </a:cxn>
              </a:cxnLst>
              <a:rect l="l" t="t" r="r" b="b"/>
              <a:pathLst>
                <a:path w="1621953" h="1801950">
                  <a:moveTo>
                    <a:pt x="172" y="-17"/>
                  </a:moveTo>
                  <a:lnTo>
                    <a:pt x="1622126" y="1801934"/>
                  </a:lnTo>
                </a:path>
              </a:pathLst>
            </a:custGeom>
            <a:noFill/>
            <a:ln w="4501" cap="flat">
              <a:solidFill>
                <a:srgbClr val="505050">
                  <a:alpha val="21000"/>
                </a:srgbClr>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5172B64-6483-7452-7B84-928256B02A4D}"/>
                </a:ext>
              </a:extLst>
            </p:cNvPr>
            <p:cNvSpPr/>
            <p:nvPr/>
          </p:nvSpPr>
          <p:spPr>
            <a:xfrm>
              <a:off x="4423094" y="2428342"/>
              <a:ext cx="1621953" cy="1441560"/>
            </a:xfrm>
            <a:custGeom>
              <a:avLst/>
              <a:gdLst>
                <a:gd name="connsiteX0" fmla="*/ 172 w 1621953"/>
                <a:gd name="connsiteY0" fmla="*/ 1441510 h 1441560"/>
                <a:gd name="connsiteX1" fmla="*/ 1622126 w 1621953"/>
                <a:gd name="connsiteY1" fmla="*/ -50 h 1441560"/>
              </a:gdLst>
              <a:ahLst/>
              <a:cxnLst>
                <a:cxn ang="0">
                  <a:pos x="connsiteX0" y="connsiteY0"/>
                </a:cxn>
                <a:cxn ang="0">
                  <a:pos x="connsiteX1" y="connsiteY1"/>
                </a:cxn>
              </a:cxnLst>
              <a:rect l="l" t="t" r="r" b="b"/>
              <a:pathLst>
                <a:path w="1621953" h="1441560">
                  <a:moveTo>
                    <a:pt x="172" y="1441510"/>
                  </a:moveTo>
                  <a:lnTo>
                    <a:pt x="1622126" y="-50"/>
                  </a:lnTo>
                </a:path>
              </a:pathLst>
            </a:custGeom>
            <a:noFill/>
            <a:ln w="4501" cap="flat">
              <a:solidFill>
                <a:srgbClr val="505050">
                  <a:alpha val="35000"/>
                </a:srgbClr>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276D53E-5700-7FCA-F78A-9DFB46C216C3}"/>
                </a:ext>
              </a:extLst>
            </p:cNvPr>
            <p:cNvSpPr/>
            <p:nvPr/>
          </p:nvSpPr>
          <p:spPr>
            <a:xfrm>
              <a:off x="4423094" y="2788732"/>
              <a:ext cx="1621953" cy="1081170"/>
            </a:xfrm>
            <a:custGeom>
              <a:avLst/>
              <a:gdLst>
                <a:gd name="connsiteX0" fmla="*/ 172 w 1621953"/>
                <a:gd name="connsiteY0" fmla="*/ 1081125 h 1081170"/>
                <a:gd name="connsiteX1" fmla="*/ 1622126 w 1621953"/>
                <a:gd name="connsiteY1" fmla="*/ -46 h 1081170"/>
              </a:gdLst>
              <a:ahLst/>
              <a:cxnLst>
                <a:cxn ang="0">
                  <a:pos x="connsiteX0" y="connsiteY0"/>
                </a:cxn>
                <a:cxn ang="0">
                  <a:pos x="connsiteX1" y="connsiteY1"/>
                </a:cxn>
              </a:cxnLst>
              <a:rect l="l" t="t" r="r" b="b"/>
              <a:pathLst>
                <a:path w="1621953" h="1081170">
                  <a:moveTo>
                    <a:pt x="172" y="1081125"/>
                  </a:moveTo>
                  <a:lnTo>
                    <a:pt x="1622126" y="-46"/>
                  </a:lnTo>
                </a:path>
              </a:pathLst>
            </a:custGeom>
            <a:noFill/>
            <a:ln w="4501" cap="flat">
              <a:solidFill>
                <a:srgbClr val="505050">
                  <a:alpha val="38000"/>
                </a:srgbClr>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DCFB1B0-ACA6-736A-D583-785DB7A12B31}"/>
                </a:ext>
              </a:extLst>
            </p:cNvPr>
            <p:cNvSpPr/>
            <p:nvPr/>
          </p:nvSpPr>
          <p:spPr>
            <a:xfrm>
              <a:off x="4423094" y="3149123"/>
              <a:ext cx="1621953" cy="720780"/>
            </a:xfrm>
            <a:custGeom>
              <a:avLst/>
              <a:gdLst>
                <a:gd name="connsiteX0" fmla="*/ 172 w 1621953"/>
                <a:gd name="connsiteY0" fmla="*/ 720740 h 720780"/>
                <a:gd name="connsiteX1" fmla="*/ 1622126 w 1621953"/>
                <a:gd name="connsiteY1" fmla="*/ -41 h 720780"/>
              </a:gdLst>
              <a:ahLst/>
              <a:cxnLst>
                <a:cxn ang="0">
                  <a:pos x="connsiteX0" y="connsiteY0"/>
                </a:cxn>
                <a:cxn ang="0">
                  <a:pos x="connsiteX1" y="connsiteY1"/>
                </a:cxn>
              </a:cxnLst>
              <a:rect l="l" t="t" r="r" b="b"/>
              <a:pathLst>
                <a:path w="1621953" h="720780">
                  <a:moveTo>
                    <a:pt x="172" y="720740"/>
                  </a:moveTo>
                  <a:lnTo>
                    <a:pt x="1622126" y="-41"/>
                  </a:lnTo>
                </a:path>
              </a:pathLst>
            </a:custGeom>
            <a:noFill/>
            <a:ln w="4501" cap="flat">
              <a:solidFill>
                <a:srgbClr val="505050">
                  <a:alpha val="12000"/>
                </a:srgbClr>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B472572-7D08-56D8-EFDD-8545552804A4}"/>
                </a:ext>
              </a:extLst>
            </p:cNvPr>
            <p:cNvSpPr/>
            <p:nvPr/>
          </p:nvSpPr>
          <p:spPr>
            <a:xfrm>
              <a:off x="4423094" y="3509513"/>
              <a:ext cx="1621953" cy="360390"/>
            </a:xfrm>
            <a:custGeom>
              <a:avLst/>
              <a:gdLst>
                <a:gd name="connsiteX0" fmla="*/ 172 w 1621953"/>
                <a:gd name="connsiteY0" fmla="*/ 360354 h 360390"/>
                <a:gd name="connsiteX1" fmla="*/ 1622126 w 1621953"/>
                <a:gd name="connsiteY1" fmla="*/ -36 h 360390"/>
              </a:gdLst>
              <a:ahLst/>
              <a:cxnLst>
                <a:cxn ang="0">
                  <a:pos x="connsiteX0" y="connsiteY0"/>
                </a:cxn>
                <a:cxn ang="0">
                  <a:pos x="connsiteX1" y="connsiteY1"/>
                </a:cxn>
              </a:cxnLst>
              <a:rect l="l" t="t" r="r" b="b"/>
              <a:pathLst>
                <a:path w="1621953" h="360390">
                  <a:moveTo>
                    <a:pt x="172" y="360354"/>
                  </a:moveTo>
                  <a:lnTo>
                    <a:pt x="1622126" y="-36"/>
                  </a:lnTo>
                </a:path>
              </a:pathLst>
            </a:custGeom>
            <a:noFill/>
            <a:ln w="4501" cap="flat">
              <a:solidFill>
                <a:srgbClr val="505050">
                  <a:alpha val="60000"/>
                </a:srgbClr>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31B1AE-3144-C3F7-E876-2E1A65D436EC}"/>
                </a:ext>
              </a:extLst>
            </p:cNvPr>
            <p:cNvSpPr/>
            <p:nvPr/>
          </p:nvSpPr>
          <p:spPr>
            <a:xfrm>
              <a:off x="4423094" y="3869903"/>
              <a:ext cx="1621953" cy="7267"/>
            </a:xfrm>
            <a:custGeom>
              <a:avLst/>
              <a:gdLst>
                <a:gd name="connsiteX0" fmla="*/ 172 w 1621953"/>
                <a:gd name="connsiteY0" fmla="*/ -31 h 7267"/>
                <a:gd name="connsiteX1" fmla="*/ 1622126 w 1621953"/>
                <a:gd name="connsiteY1" fmla="*/ -31 h 7267"/>
              </a:gdLst>
              <a:ahLst/>
              <a:cxnLst>
                <a:cxn ang="0">
                  <a:pos x="connsiteX0" y="connsiteY0"/>
                </a:cxn>
                <a:cxn ang="0">
                  <a:pos x="connsiteX1" y="connsiteY1"/>
                </a:cxn>
              </a:cxnLst>
              <a:rect l="l" t="t" r="r" b="b"/>
              <a:pathLst>
                <a:path w="1621953" h="7267">
                  <a:moveTo>
                    <a:pt x="172" y="-31"/>
                  </a:moveTo>
                  <a:lnTo>
                    <a:pt x="1622126" y="-31"/>
                  </a:lnTo>
                </a:path>
              </a:pathLst>
            </a:custGeom>
            <a:noFill/>
            <a:ln w="4501" cap="flat">
              <a:solidFill>
                <a:srgbClr val="505050">
                  <a:alpha val="96000"/>
                </a:srgbClr>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21843D-9273-6988-B84E-5D82EA3B2234}"/>
                </a:ext>
              </a:extLst>
            </p:cNvPr>
            <p:cNvSpPr/>
            <p:nvPr/>
          </p:nvSpPr>
          <p:spPr>
            <a:xfrm>
              <a:off x="4423094" y="3869903"/>
              <a:ext cx="1621953" cy="360390"/>
            </a:xfrm>
            <a:custGeom>
              <a:avLst/>
              <a:gdLst>
                <a:gd name="connsiteX0" fmla="*/ 172 w 1621953"/>
                <a:gd name="connsiteY0" fmla="*/ -26 h 360390"/>
                <a:gd name="connsiteX1" fmla="*/ 1622126 w 1621953"/>
                <a:gd name="connsiteY1" fmla="*/ 360364 h 360390"/>
              </a:gdLst>
              <a:ahLst/>
              <a:cxnLst>
                <a:cxn ang="0">
                  <a:pos x="connsiteX0" y="connsiteY0"/>
                </a:cxn>
                <a:cxn ang="0">
                  <a:pos x="connsiteX1" y="connsiteY1"/>
                </a:cxn>
              </a:cxnLst>
              <a:rect l="l" t="t" r="r" b="b"/>
              <a:pathLst>
                <a:path w="1621953" h="360390">
                  <a:moveTo>
                    <a:pt x="172" y="-26"/>
                  </a:moveTo>
                  <a:lnTo>
                    <a:pt x="1622126" y="360364"/>
                  </a:lnTo>
                </a:path>
              </a:pathLst>
            </a:custGeom>
            <a:noFill/>
            <a:ln w="4501" cap="flat">
              <a:solidFill>
                <a:srgbClr val="505050">
                  <a:alpha val="25000"/>
                </a:srgbClr>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57D7167-A332-1FD7-06EF-1F76691AC393}"/>
                </a:ext>
              </a:extLst>
            </p:cNvPr>
            <p:cNvSpPr/>
            <p:nvPr/>
          </p:nvSpPr>
          <p:spPr>
            <a:xfrm>
              <a:off x="4423094" y="3869903"/>
              <a:ext cx="1621953" cy="720780"/>
            </a:xfrm>
            <a:custGeom>
              <a:avLst/>
              <a:gdLst>
                <a:gd name="connsiteX0" fmla="*/ 172 w 1621953"/>
                <a:gd name="connsiteY0" fmla="*/ -22 h 720780"/>
                <a:gd name="connsiteX1" fmla="*/ 1622126 w 1621953"/>
                <a:gd name="connsiteY1" fmla="*/ 720759 h 720780"/>
              </a:gdLst>
              <a:ahLst/>
              <a:cxnLst>
                <a:cxn ang="0">
                  <a:pos x="connsiteX0" y="connsiteY0"/>
                </a:cxn>
                <a:cxn ang="0">
                  <a:pos x="connsiteX1" y="connsiteY1"/>
                </a:cxn>
              </a:cxnLst>
              <a:rect l="l" t="t" r="r" b="b"/>
              <a:pathLst>
                <a:path w="1621953" h="720780">
                  <a:moveTo>
                    <a:pt x="172" y="-22"/>
                  </a:moveTo>
                  <a:lnTo>
                    <a:pt x="1622126" y="720759"/>
                  </a:lnTo>
                </a:path>
              </a:pathLst>
            </a:custGeom>
            <a:noFill/>
            <a:ln w="4501" cap="flat">
              <a:solidFill>
                <a:srgbClr val="505050">
                  <a:alpha val="42000"/>
                </a:srgbClr>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C63ED15-1CC0-9888-3CA6-E2E2921F0A8F}"/>
                </a:ext>
              </a:extLst>
            </p:cNvPr>
            <p:cNvSpPr/>
            <p:nvPr/>
          </p:nvSpPr>
          <p:spPr>
            <a:xfrm>
              <a:off x="4423094" y="3869903"/>
              <a:ext cx="1621953" cy="1081170"/>
            </a:xfrm>
            <a:custGeom>
              <a:avLst/>
              <a:gdLst>
                <a:gd name="connsiteX0" fmla="*/ 172 w 1621953"/>
                <a:gd name="connsiteY0" fmla="*/ -17 h 1081170"/>
                <a:gd name="connsiteX1" fmla="*/ 1622126 w 1621953"/>
                <a:gd name="connsiteY1" fmla="*/ 1081154 h 1081170"/>
              </a:gdLst>
              <a:ahLst/>
              <a:cxnLst>
                <a:cxn ang="0">
                  <a:pos x="connsiteX0" y="connsiteY0"/>
                </a:cxn>
                <a:cxn ang="0">
                  <a:pos x="connsiteX1" y="connsiteY1"/>
                </a:cxn>
              </a:cxnLst>
              <a:rect l="l" t="t" r="r" b="b"/>
              <a:pathLst>
                <a:path w="1621953" h="1081170">
                  <a:moveTo>
                    <a:pt x="172" y="-17"/>
                  </a:moveTo>
                  <a:lnTo>
                    <a:pt x="1622126" y="1081154"/>
                  </a:lnTo>
                </a:path>
              </a:pathLst>
            </a:custGeom>
            <a:noFill/>
            <a:ln w="4501" cap="flat">
              <a:solidFill>
                <a:srgbClr val="505050">
                  <a:alpha val="81000"/>
                </a:srgbClr>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3325A76-CD36-6446-48BF-C5F67C7E6B4A}"/>
                </a:ext>
              </a:extLst>
            </p:cNvPr>
            <p:cNvSpPr/>
            <p:nvPr/>
          </p:nvSpPr>
          <p:spPr>
            <a:xfrm>
              <a:off x="4423094" y="3869903"/>
              <a:ext cx="1621953" cy="1441560"/>
            </a:xfrm>
            <a:custGeom>
              <a:avLst/>
              <a:gdLst>
                <a:gd name="connsiteX0" fmla="*/ 172 w 1621953"/>
                <a:gd name="connsiteY0" fmla="*/ -12 h 1441560"/>
                <a:gd name="connsiteX1" fmla="*/ 1622126 w 1621953"/>
                <a:gd name="connsiteY1" fmla="*/ 1441549 h 1441560"/>
              </a:gdLst>
              <a:ahLst/>
              <a:cxnLst>
                <a:cxn ang="0">
                  <a:pos x="connsiteX0" y="connsiteY0"/>
                </a:cxn>
                <a:cxn ang="0">
                  <a:pos x="connsiteX1" y="connsiteY1"/>
                </a:cxn>
              </a:cxnLst>
              <a:rect l="l" t="t" r="r" b="b"/>
              <a:pathLst>
                <a:path w="1621953" h="1441560">
                  <a:moveTo>
                    <a:pt x="172" y="-12"/>
                  </a:moveTo>
                  <a:lnTo>
                    <a:pt x="1622126" y="1441549"/>
                  </a:lnTo>
                </a:path>
              </a:pathLst>
            </a:custGeom>
            <a:noFill/>
            <a:ln w="4501" cap="flat">
              <a:solidFill>
                <a:srgbClr val="505050">
                  <a:alpha val="18000"/>
                </a:srgbClr>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F23752BA-CAF0-5C05-BA6C-C4F784E97006}"/>
                </a:ext>
              </a:extLst>
            </p:cNvPr>
            <p:cNvSpPr/>
            <p:nvPr/>
          </p:nvSpPr>
          <p:spPr>
            <a:xfrm>
              <a:off x="6045048" y="2067952"/>
              <a:ext cx="1621953" cy="1441560"/>
            </a:xfrm>
            <a:custGeom>
              <a:avLst/>
              <a:gdLst>
                <a:gd name="connsiteX0" fmla="*/ 215 w 1621953"/>
                <a:gd name="connsiteY0" fmla="*/ -60 h 1441560"/>
                <a:gd name="connsiteX1" fmla="*/ 1622169 w 1621953"/>
                <a:gd name="connsiteY1" fmla="*/ 1441501 h 1441560"/>
              </a:gdLst>
              <a:ahLst/>
              <a:cxnLst>
                <a:cxn ang="0">
                  <a:pos x="connsiteX0" y="connsiteY0"/>
                </a:cxn>
                <a:cxn ang="0">
                  <a:pos x="connsiteX1" y="connsiteY1"/>
                </a:cxn>
              </a:cxnLst>
              <a:rect l="l" t="t" r="r" b="b"/>
              <a:pathLst>
                <a:path w="1621953" h="1441560">
                  <a:moveTo>
                    <a:pt x="215" y="-60"/>
                  </a:moveTo>
                  <a:lnTo>
                    <a:pt x="1622169" y="1441501"/>
                  </a:lnTo>
                </a:path>
              </a:pathLst>
            </a:custGeom>
            <a:noFill/>
            <a:ln w="4501" cap="flat">
              <a:solidFill>
                <a:srgbClr val="505050">
                  <a:alpha val="64000"/>
                </a:srgbClr>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CBDFA83-FB27-0FE2-D227-E178C15DD744}"/>
                </a:ext>
              </a:extLst>
            </p:cNvPr>
            <p:cNvSpPr/>
            <p:nvPr/>
          </p:nvSpPr>
          <p:spPr>
            <a:xfrm>
              <a:off x="6045048" y="2067952"/>
              <a:ext cx="1621953" cy="1801950"/>
            </a:xfrm>
            <a:custGeom>
              <a:avLst/>
              <a:gdLst>
                <a:gd name="connsiteX0" fmla="*/ 215 w 1621953"/>
                <a:gd name="connsiteY0" fmla="*/ -55 h 1801950"/>
                <a:gd name="connsiteX1" fmla="*/ 1622169 w 1621953"/>
                <a:gd name="connsiteY1" fmla="*/ 1801896 h 1801950"/>
              </a:gdLst>
              <a:ahLst/>
              <a:cxnLst>
                <a:cxn ang="0">
                  <a:pos x="connsiteX0" y="connsiteY0"/>
                </a:cxn>
                <a:cxn ang="0">
                  <a:pos x="connsiteX1" y="connsiteY1"/>
                </a:cxn>
              </a:cxnLst>
              <a:rect l="l" t="t" r="r" b="b"/>
              <a:pathLst>
                <a:path w="1621953" h="1801950">
                  <a:moveTo>
                    <a:pt x="215" y="-55"/>
                  </a:moveTo>
                  <a:lnTo>
                    <a:pt x="1622169" y="1801896"/>
                  </a:lnTo>
                </a:path>
              </a:pathLst>
            </a:custGeom>
            <a:noFill/>
            <a:ln w="4501" cap="flat">
              <a:solidFill>
                <a:srgbClr val="505050">
                  <a:alpha val="26000"/>
                </a:srgbClr>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F70F5D1-48BB-DA07-E946-012CD96F7A7B}"/>
                </a:ext>
              </a:extLst>
            </p:cNvPr>
            <p:cNvSpPr/>
            <p:nvPr/>
          </p:nvSpPr>
          <p:spPr>
            <a:xfrm>
              <a:off x="6045048" y="2428342"/>
              <a:ext cx="1621953" cy="1081170"/>
            </a:xfrm>
            <a:custGeom>
              <a:avLst/>
              <a:gdLst>
                <a:gd name="connsiteX0" fmla="*/ 215 w 1621953"/>
                <a:gd name="connsiteY0" fmla="*/ -55 h 1081170"/>
                <a:gd name="connsiteX1" fmla="*/ 1622169 w 1621953"/>
                <a:gd name="connsiteY1" fmla="*/ 1081115 h 1081170"/>
              </a:gdLst>
              <a:ahLst/>
              <a:cxnLst>
                <a:cxn ang="0">
                  <a:pos x="connsiteX0" y="connsiteY0"/>
                </a:cxn>
                <a:cxn ang="0">
                  <a:pos x="connsiteX1" y="connsiteY1"/>
                </a:cxn>
              </a:cxnLst>
              <a:rect l="l" t="t" r="r" b="b"/>
              <a:pathLst>
                <a:path w="1621953" h="1081170">
                  <a:moveTo>
                    <a:pt x="215" y="-55"/>
                  </a:moveTo>
                  <a:lnTo>
                    <a:pt x="1622169" y="1081115"/>
                  </a:lnTo>
                </a:path>
              </a:pathLst>
            </a:custGeom>
            <a:noFill/>
            <a:ln w="4501" cap="flat">
              <a:solidFill>
                <a:srgbClr val="505050">
                  <a:alpha val="21000"/>
                </a:srgbClr>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7E0AD2C-2111-8BE3-0052-51669DDFAAE5}"/>
                </a:ext>
              </a:extLst>
            </p:cNvPr>
            <p:cNvSpPr/>
            <p:nvPr/>
          </p:nvSpPr>
          <p:spPr>
            <a:xfrm>
              <a:off x="6045048" y="2428342"/>
              <a:ext cx="1621953" cy="1441560"/>
            </a:xfrm>
            <a:custGeom>
              <a:avLst/>
              <a:gdLst>
                <a:gd name="connsiteX0" fmla="*/ 215 w 1621953"/>
                <a:gd name="connsiteY0" fmla="*/ -50 h 1441560"/>
                <a:gd name="connsiteX1" fmla="*/ 1622169 w 1621953"/>
                <a:gd name="connsiteY1" fmla="*/ 1441510 h 1441560"/>
              </a:gdLst>
              <a:ahLst/>
              <a:cxnLst>
                <a:cxn ang="0">
                  <a:pos x="connsiteX0" y="connsiteY0"/>
                </a:cxn>
                <a:cxn ang="0">
                  <a:pos x="connsiteX1" y="connsiteY1"/>
                </a:cxn>
              </a:cxnLst>
              <a:rect l="l" t="t" r="r" b="b"/>
              <a:pathLst>
                <a:path w="1621953" h="1441560">
                  <a:moveTo>
                    <a:pt x="215" y="-50"/>
                  </a:moveTo>
                  <a:lnTo>
                    <a:pt x="1622169" y="1441510"/>
                  </a:lnTo>
                </a:path>
              </a:pathLst>
            </a:custGeom>
            <a:noFill/>
            <a:ln w="4501" cap="flat">
              <a:solidFill>
                <a:srgbClr val="505050">
                  <a:alpha val="22000"/>
                </a:srgbClr>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54C8D30-278E-4052-AE98-C4CBF3D4730A}"/>
                </a:ext>
              </a:extLst>
            </p:cNvPr>
            <p:cNvSpPr/>
            <p:nvPr/>
          </p:nvSpPr>
          <p:spPr>
            <a:xfrm>
              <a:off x="6045048" y="2788732"/>
              <a:ext cx="1621953" cy="720780"/>
            </a:xfrm>
            <a:custGeom>
              <a:avLst/>
              <a:gdLst>
                <a:gd name="connsiteX0" fmla="*/ 215 w 1621953"/>
                <a:gd name="connsiteY0" fmla="*/ -50 h 720780"/>
                <a:gd name="connsiteX1" fmla="*/ 1622169 w 1621953"/>
                <a:gd name="connsiteY1" fmla="*/ 720730 h 720780"/>
              </a:gdLst>
              <a:ahLst/>
              <a:cxnLst>
                <a:cxn ang="0">
                  <a:pos x="connsiteX0" y="connsiteY0"/>
                </a:cxn>
                <a:cxn ang="0">
                  <a:pos x="connsiteX1" y="connsiteY1"/>
                </a:cxn>
              </a:cxnLst>
              <a:rect l="l" t="t" r="r" b="b"/>
              <a:pathLst>
                <a:path w="1621953" h="720780">
                  <a:moveTo>
                    <a:pt x="215" y="-50"/>
                  </a:moveTo>
                  <a:lnTo>
                    <a:pt x="1622169" y="720730"/>
                  </a:lnTo>
                </a:path>
              </a:pathLst>
            </a:custGeom>
            <a:noFill/>
            <a:ln w="4501" cap="flat">
              <a:solidFill>
                <a:srgbClr val="505050">
                  <a:alpha val="87000"/>
                </a:srgbClr>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27091AA-E1E3-063C-C979-3A448CF895AD}"/>
                </a:ext>
              </a:extLst>
            </p:cNvPr>
            <p:cNvSpPr/>
            <p:nvPr/>
          </p:nvSpPr>
          <p:spPr>
            <a:xfrm>
              <a:off x="6045048" y="2788732"/>
              <a:ext cx="1621953" cy="1081170"/>
            </a:xfrm>
            <a:custGeom>
              <a:avLst/>
              <a:gdLst>
                <a:gd name="connsiteX0" fmla="*/ 215 w 1621953"/>
                <a:gd name="connsiteY0" fmla="*/ -46 h 1081170"/>
                <a:gd name="connsiteX1" fmla="*/ 1622169 w 1621953"/>
                <a:gd name="connsiteY1" fmla="*/ 1081125 h 1081170"/>
              </a:gdLst>
              <a:ahLst/>
              <a:cxnLst>
                <a:cxn ang="0">
                  <a:pos x="connsiteX0" y="connsiteY0"/>
                </a:cxn>
                <a:cxn ang="0">
                  <a:pos x="connsiteX1" y="connsiteY1"/>
                </a:cxn>
              </a:cxnLst>
              <a:rect l="l" t="t" r="r" b="b"/>
              <a:pathLst>
                <a:path w="1621953" h="1081170">
                  <a:moveTo>
                    <a:pt x="215" y="-46"/>
                  </a:moveTo>
                  <a:lnTo>
                    <a:pt x="1622169" y="1081125"/>
                  </a:lnTo>
                </a:path>
              </a:pathLst>
            </a:custGeom>
            <a:noFill/>
            <a:ln w="4501" cap="flat">
              <a:solidFill>
                <a:srgbClr val="505050">
                  <a:alpha val="40000"/>
                </a:srgbClr>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7F8C9BF-CDDE-1B4A-BCF0-E4835FC399D8}"/>
                </a:ext>
              </a:extLst>
            </p:cNvPr>
            <p:cNvSpPr/>
            <p:nvPr/>
          </p:nvSpPr>
          <p:spPr>
            <a:xfrm>
              <a:off x="6045048" y="3149123"/>
              <a:ext cx="1621953" cy="360390"/>
            </a:xfrm>
            <a:custGeom>
              <a:avLst/>
              <a:gdLst>
                <a:gd name="connsiteX0" fmla="*/ 215 w 1621953"/>
                <a:gd name="connsiteY0" fmla="*/ -46 h 360390"/>
                <a:gd name="connsiteX1" fmla="*/ 1622169 w 1621953"/>
                <a:gd name="connsiteY1" fmla="*/ 360345 h 360390"/>
              </a:gdLst>
              <a:ahLst/>
              <a:cxnLst>
                <a:cxn ang="0">
                  <a:pos x="connsiteX0" y="connsiteY0"/>
                </a:cxn>
                <a:cxn ang="0">
                  <a:pos x="connsiteX1" y="connsiteY1"/>
                </a:cxn>
              </a:cxnLst>
              <a:rect l="l" t="t" r="r" b="b"/>
              <a:pathLst>
                <a:path w="1621953" h="360390">
                  <a:moveTo>
                    <a:pt x="215" y="-46"/>
                  </a:moveTo>
                  <a:lnTo>
                    <a:pt x="1622169" y="360345"/>
                  </a:lnTo>
                </a:path>
              </a:pathLst>
            </a:custGeom>
            <a:noFill/>
            <a:ln w="4501" cap="flat">
              <a:solidFill>
                <a:srgbClr val="505050">
                  <a:alpha val="81000"/>
                </a:srgbClr>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1FA1885-670D-1055-418B-4AA3CB44F83B}"/>
                </a:ext>
              </a:extLst>
            </p:cNvPr>
            <p:cNvSpPr/>
            <p:nvPr/>
          </p:nvSpPr>
          <p:spPr>
            <a:xfrm>
              <a:off x="6045048" y="3149123"/>
              <a:ext cx="1621953" cy="720780"/>
            </a:xfrm>
            <a:custGeom>
              <a:avLst/>
              <a:gdLst>
                <a:gd name="connsiteX0" fmla="*/ 215 w 1621953"/>
                <a:gd name="connsiteY0" fmla="*/ -41 h 720780"/>
                <a:gd name="connsiteX1" fmla="*/ 1622169 w 1621953"/>
                <a:gd name="connsiteY1" fmla="*/ 720740 h 720780"/>
              </a:gdLst>
              <a:ahLst/>
              <a:cxnLst>
                <a:cxn ang="0">
                  <a:pos x="connsiteX0" y="connsiteY0"/>
                </a:cxn>
                <a:cxn ang="0">
                  <a:pos x="connsiteX1" y="connsiteY1"/>
                </a:cxn>
              </a:cxnLst>
              <a:rect l="l" t="t" r="r" b="b"/>
              <a:pathLst>
                <a:path w="1621953" h="720780">
                  <a:moveTo>
                    <a:pt x="215" y="-41"/>
                  </a:moveTo>
                  <a:lnTo>
                    <a:pt x="1622169" y="720740"/>
                  </a:lnTo>
                </a:path>
              </a:pathLst>
            </a:custGeom>
            <a:noFill/>
            <a:ln w="4501" cap="flat">
              <a:solidFill>
                <a:srgbClr val="505050">
                  <a:alpha val="58000"/>
                </a:srgbClr>
              </a:solid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08AFFD5-76C2-41A0-E7A3-876059957914}"/>
                </a:ext>
              </a:extLst>
            </p:cNvPr>
            <p:cNvSpPr/>
            <p:nvPr/>
          </p:nvSpPr>
          <p:spPr>
            <a:xfrm>
              <a:off x="6045048" y="3509513"/>
              <a:ext cx="1621953" cy="7267"/>
            </a:xfrm>
            <a:custGeom>
              <a:avLst/>
              <a:gdLst>
                <a:gd name="connsiteX0" fmla="*/ 215 w 1621953"/>
                <a:gd name="connsiteY0" fmla="*/ -41 h 7267"/>
                <a:gd name="connsiteX1" fmla="*/ 1622169 w 1621953"/>
                <a:gd name="connsiteY1" fmla="*/ -41 h 7267"/>
              </a:gdLst>
              <a:ahLst/>
              <a:cxnLst>
                <a:cxn ang="0">
                  <a:pos x="connsiteX0" y="connsiteY0"/>
                </a:cxn>
                <a:cxn ang="0">
                  <a:pos x="connsiteX1" y="connsiteY1"/>
                </a:cxn>
              </a:cxnLst>
              <a:rect l="l" t="t" r="r" b="b"/>
              <a:pathLst>
                <a:path w="1621953" h="7267">
                  <a:moveTo>
                    <a:pt x="215" y="-41"/>
                  </a:moveTo>
                  <a:lnTo>
                    <a:pt x="1622169" y="-41"/>
                  </a:lnTo>
                </a:path>
              </a:pathLst>
            </a:custGeom>
            <a:noFill/>
            <a:ln w="4501" cap="flat">
              <a:solidFill>
                <a:srgbClr val="505050">
                  <a:alpha val="86000"/>
                </a:srgbClr>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3F8D3CF-440D-0F6F-278D-220CDB93D4FF}"/>
                </a:ext>
              </a:extLst>
            </p:cNvPr>
            <p:cNvSpPr/>
            <p:nvPr/>
          </p:nvSpPr>
          <p:spPr>
            <a:xfrm>
              <a:off x="6045048" y="3509513"/>
              <a:ext cx="1621953" cy="360390"/>
            </a:xfrm>
            <a:custGeom>
              <a:avLst/>
              <a:gdLst>
                <a:gd name="connsiteX0" fmla="*/ 215 w 1621953"/>
                <a:gd name="connsiteY0" fmla="*/ -36 h 360390"/>
                <a:gd name="connsiteX1" fmla="*/ 1622169 w 1621953"/>
                <a:gd name="connsiteY1" fmla="*/ 360354 h 360390"/>
              </a:gdLst>
              <a:ahLst/>
              <a:cxnLst>
                <a:cxn ang="0">
                  <a:pos x="connsiteX0" y="connsiteY0"/>
                </a:cxn>
                <a:cxn ang="0">
                  <a:pos x="connsiteX1" y="connsiteY1"/>
                </a:cxn>
              </a:cxnLst>
              <a:rect l="l" t="t" r="r" b="b"/>
              <a:pathLst>
                <a:path w="1621953" h="360390">
                  <a:moveTo>
                    <a:pt x="215" y="-36"/>
                  </a:moveTo>
                  <a:lnTo>
                    <a:pt x="1622169" y="360354"/>
                  </a:lnTo>
                </a:path>
              </a:pathLst>
            </a:custGeom>
            <a:noFill/>
            <a:ln w="4501" cap="flat">
              <a:solidFill>
                <a:srgbClr val="505050">
                  <a:alpha val="94000"/>
                </a:srgbClr>
              </a:solid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AB1963E-D215-774F-783E-21859A841CE3}"/>
                </a:ext>
              </a:extLst>
            </p:cNvPr>
            <p:cNvSpPr/>
            <p:nvPr/>
          </p:nvSpPr>
          <p:spPr>
            <a:xfrm>
              <a:off x="6045048" y="3509513"/>
              <a:ext cx="1621953" cy="360390"/>
            </a:xfrm>
            <a:custGeom>
              <a:avLst/>
              <a:gdLst>
                <a:gd name="connsiteX0" fmla="*/ 215 w 1621953"/>
                <a:gd name="connsiteY0" fmla="*/ 360354 h 360390"/>
                <a:gd name="connsiteX1" fmla="*/ 1622169 w 1621953"/>
                <a:gd name="connsiteY1" fmla="*/ -36 h 360390"/>
              </a:gdLst>
              <a:ahLst/>
              <a:cxnLst>
                <a:cxn ang="0">
                  <a:pos x="connsiteX0" y="connsiteY0"/>
                </a:cxn>
                <a:cxn ang="0">
                  <a:pos x="connsiteX1" y="connsiteY1"/>
                </a:cxn>
              </a:cxnLst>
              <a:rect l="l" t="t" r="r" b="b"/>
              <a:pathLst>
                <a:path w="1621953" h="360390">
                  <a:moveTo>
                    <a:pt x="215" y="360354"/>
                  </a:moveTo>
                  <a:lnTo>
                    <a:pt x="1622169" y="-36"/>
                  </a:lnTo>
                </a:path>
              </a:pathLst>
            </a:custGeom>
            <a:noFill/>
            <a:ln w="4501" cap="flat">
              <a:solidFill>
                <a:srgbClr val="505050">
                  <a:alpha val="83000"/>
                </a:srgbClr>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1370A19-4792-0AF9-8454-B3EE6B3DD2D5}"/>
                </a:ext>
              </a:extLst>
            </p:cNvPr>
            <p:cNvSpPr/>
            <p:nvPr/>
          </p:nvSpPr>
          <p:spPr>
            <a:xfrm>
              <a:off x="6045048" y="3869903"/>
              <a:ext cx="1621953" cy="7267"/>
            </a:xfrm>
            <a:custGeom>
              <a:avLst/>
              <a:gdLst>
                <a:gd name="connsiteX0" fmla="*/ 215 w 1621953"/>
                <a:gd name="connsiteY0" fmla="*/ -31 h 7267"/>
                <a:gd name="connsiteX1" fmla="*/ 1622169 w 1621953"/>
                <a:gd name="connsiteY1" fmla="*/ -31 h 7267"/>
              </a:gdLst>
              <a:ahLst/>
              <a:cxnLst>
                <a:cxn ang="0">
                  <a:pos x="connsiteX0" y="connsiteY0"/>
                </a:cxn>
                <a:cxn ang="0">
                  <a:pos x="connsiteX1" y="connsiteY1"/>
                </a:cxn>
              </a:cxnLst>
              <a:rect l="l" t="t" r="r" b="b"/>
              <a:pathLst>
                <a:path w="1621953" h="7267">
                  <a:moveTo>
                    <a:pt x="215" y="-31"/>
                  </a:moveTo>
                  <a:lnTo>
                    <a:pt x="1622169" y="-31"/>
                  </a:lnTo>
                </a:path>
              </a:pathLst>
            </a:custGeom>
            <a:noFill/>
            <a:ln w="4501" cap="flat">
              <a:solidFill>
                <a:srgbClr val="505050">
                  <a:alpha val="1000"/>
                </a:srgbClr>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17FBBA6-6E32-A46C-68D8-5F5C079965B9}"/>
                </a:ext>
              </a:extLst>
            </p:cNvPr>
            <p:cNvSpPr/>
            <p:nvPr/>
          </p:nvSpPr>
          <p:spPr>
            <a:xfrm>
              <a:off x="6045048" y="3509513"/>
              <a:ext cx="1621953" cy="720780"/>
            </a:xfrm>
            <a:custGeom>
              <a:avLst/>
              <a:gdLst>
                <a:gd name="connsiteX0" fmla="*/ 215 w 1621953"/>
                <a:gd name="connsiteY0" fmla="*/ 720749 h 720780"/>
                <a:gd name="connsiteX1" fmla="*/ 1622169 w 1621953"/>
                <a:gd name="connsiteY1" fmla="*/ -31 h 720780"/>
              </a:gdLst>
              <a:ahLst/>
              <a:cxnLst>
                <a:cxn ang="0">
                  <a:pos x="connsiteX0" y="connsiteY0"/>
                </a:cxn>
                <a:cxn ang="0">
                  <a:pos x="connsiteX1" y="connsiteY1"/>
                </a:cxn>
              </a:cxnLst>
              <a:rect l="l" t="t" r="r" b="b"/>
              <a:pathLst>
                <a:path w="1621953" h="720780">
                  <a:moveTo>
                    <a:pt x="215" y="720749"/>
                  </a:moveTo>
                  <a:lnTo>
                    <a:pt x="1622169" y="-31"/>
                  </a:lnTo>
                </a:path>
              </a:pathLst>
            </a:custGeom>
            <a:noFill/>
            <a:ln w="4501" cap="flat">
              <a:solidFill>
                <a:srgbClr val="505050">
                  <a:alpha val="25000"/>
                </a:srgbClr>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8584EC9-3FF0-04A1-B321-E30BD373C584}"/>
                </a:ext>
              </a:extLst>
            </p:cNvPr>
            <p:cNvSpPr/>
            <p:nvPr/>
          </p:nvSpPr>
          <p:spPr>
            <a:xfrm>
              <a:off x="6045048" y="3869903"/>
              <a:ext cx="1621953" cy="360390"/>
            </a:xfrm>
            <a:custGeom>
              <a:avLst/>
              <a:gdLst>
                <a:gd name="connsiteX0" fmla="*/ 215 w 1621953"/>
                <a:gd name="connsiteY0" fmla="*/ 360364 h 360390"/>
                <a:gd name="connsiteX1" fmla="*/ 1622169 w 1621953"/>
                <a:gd name="connsiteY1" fmla="*/ -26 h 360390"/>
              </a:gdLst>
              <a:ahLst/>
              <a:cxnLst>
                <a:cxn ang="0">
                  <a:pos x="connsiteX0" y="connsiteY0"/>
                </a:cxn>
                <a:cxn ang="0">
                  <a:pos x="connsiteX1" y="connsiteY1"/>
                </a:cxn>
              </a:cxnLst>
              <a:rect l="l" t="t" r="r" b="b"/>
              <a:pathLst>
                <a:path w="1621953" h="360390">
                  <a:moveTo>
                    <a:pt x="215" y="360364"/>
                  </a:moveTo>
                  <a:lnTo>
                    <a:pt x="1622169" y="-26"/>
                  </a:lnTo>
                </a:path>
              </a:pathLst>
            </a:custGeom>
            <a:noFill/>
            <a:ln w="4501" cap="flat">
              <a:solidFill>
                <a:srgbClr val="505050">
                  <a:alpha val="54000"/>
                </a:srgbClr>
              </a:solid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71ADB3B-2AE9-64F4-0763-C93223711FEC}"/>
                </a:ext>
              </a:extLst>
            </p:cNvPr>
            <p:cNvSpPr/>
            <p:nvPr/>
          </p:nvSpPr>
          <p:spPr>
            <a:xfrm>
              <a:off x="6045048" y="3509513"/>
              <a:ext cx="1621953" cy="1081170"/>
            </a:xfrm>
            <a:custGeom>
              <a:avLst/>
              <a:gdLst>
                <a:gd name="connsiteX0" fmla="*/ 215 w 1621953"/>
                <a:gd name="connsiteY0" fmla="*/ 1081144 h 1081170"/>
                <a:gd name="connsiteX1" fmla="*/ 1622169 w 1621953"/>
                <a:gd name="connsiteY1" fmla="*/ -26 h 1081170"/>
              </a:gdLst>
              <a:ahLst/>
              <a:cxnLst>
                <a:cxn ang="0">
                  <a:pos x="connsiteX0" y="connsiteY0"/>
                </a:cxn>
                <a:cxn ang="0">
                  <a:pos x="connsiteX1" y="connsiteY1"/>
                </a:cxn>
              </a:cxnLst>
              <a:rect l="l" t="t" r="r" b="b"/>
              <a:pathLst>
                <a:path w="1621953" h="1081170">
                  <a:moveTo>
                    <a:pt x="215" y="1081144"/>
                  </a:moveTo>
                  <a:lnTo>
                    <a:pt x="1622169" y="-26"/>
                  </a:lnTo>
                </a:path>
              </a:pathLst>
            </a:custGeom>
            <a:noFill/>
            <a:ln w="4501" cap="flat">
              <a:solidFill>
                <a:srgbClr val="505050">
                  <a:alpha val="20000"/>
                </a:srgbClr>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6BFF263-6DC1-FBE2-5BF4-14AD86D0066E}"/>
                </a:ext>
              </a:extLst>
            </p:cNvPr>
            <p:cNvSpPr/>
            <p:nvPr/>
          </p:nvSpPr>
          <p:spPr>
            <a:xfrm>
              <a:off x="6045048" y="3869903"/>
              <a:ext cx="1621953" cy="720780"/>
            </a:xfrm>
            <a:custGeom>
              <a:avLst/>
              <a:gdLst>
                <a:gd name="connsiteX0" fmla="*/ 215 w 1621953"/>
                <a:gd name="connsiteY0" fmla="*/ 720759 h 720780"/>
                <a:gd name="connsiteX1" fmla="*/ 1622169 w 1621953"/>
                <a:gd name="connsiteY1" fmla="*/ -22 h 720780"/>
              </a:gdLst>
              <a:ahLst/>
              <a:cxnLst>
                <a:cxn ang="0">
                  <a:pos x="connsiteX0" y="connsiteY0"/>
                </a:cxn>
                <a:cxn ang="0">
                  <a:pos x="connsiteX1" y="connsiteY1"/>
                </a:cxn>
              </a:cxnLst>
              <a:rect l="l" t="t" r="r" b="b"/>
              <a:pathLst>
                <a:path w="1621953" h="720780">
                  <a:moveTo>
                    <a:pt x="215" y="720759"/>
                  </a:moveTo>
                  <a:lnTo>
                    <a:pt x="1622169" y="-22"/>
                  </a:lnTo>
                </a:path>
              </a:pathLst>
            </a:custGeom>
            <a:noFill/>
            <a:ln w="4501" cap="flat">
              <a:solidFill>
                <a:srgbClr val="505050">
                  <a:alpha val="10000"/>
                </a:srgbClr>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96141D-3232-C252-447E-91C9A371DCA9}"/>
                </a:ext>
              </a:extLst>
            </p:cNvPr>
            <p:cNvSpPr/>
            <p:nvPr/>
          </p:nvSpPr>
          <p:spPr>
            <a:xfrm>
              <a:off x="6045048" y="3509513"/>
              <a:ext cx="1621953" cy="1441560"/>
            </a:xfrm>
            <a:custGeom>
              <a:avLst/>
              <a:gdLst>
                <a:gd name="connsiteX0" fmla="*/ 215 w 1621953"/>
                <a:gd name="connsiteY0" fmla="*/ 1441539 h 1441560"/>
                <a:gd name="connsiteX1" fmla="*/ 1622169 w 1621953"/>
                <a:gd name="connsiteY1" fmla="*/ -22 h 1441560"/>
              </a:gdLst>
              <a:ahLst/>
              <a:cxnLst>
                <a:cxn ang="0">
                  <a:pos x="connsiteX0" y="connsiteY0"/>
                </a:cxn>
                <a:cxn ang="0">
                  <a:pos x="connsiteX1" y="connsiteY1"/>
                </a:cxn>
              </a:cxnLst>
              <a:rect l="l" t="t" r="r" b="b"/>
              <a:pathLst>
                <a:path w="1621953" h="1441560">
                  <a:moveTo>
                    <a:pt x="215" y="1441539"/>
                  </a:moveTo>
                  <a:lnTo>
                    <a:pt x="1622169" y="-22"/>
                  </a:lnTo>
                </a:path>
              </a:pathLst>
            </a:custGeom>
            <a:noFill/>
            <a:ln w="4501" cap="flat">
              <a:solidFill>
                <a:srgbClr val="505050">
                  <a:alpha val="80000"/>
                </a:srgbClr>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7A34CD2-2AB0-9DDD-236B-9686CA6363AE}"/>
                </a:ext>
              </a:extLst>
            </p:cNvPr>
            <p:cNvSpPr/>
            <p:nvPr/>
          </p:nvSpPr>
          <p:spPr>
            <a:xfrm>
              <a:off x="6045048" y="3869903"/>
              <a:ext cx="1621953" cy="1081170"/>
            </a:xfrm>
            <a:custGeom>
              <a:avLst/>
              <a:gdLst>
                <a:gd name="connsiteX0" fmla="*/ 215 w 1621953"/>
                <a:gd name="connsiteY0" fmla="*/ 1081154 h 1081170"/>
                <a:gd name="connsiteX1" fmla="*/ 1622169 w 1621953"/>
                <a:gd name="connsiteY1" fmla="*/ -17 h 1081170"/>
              </a:gdLst>
              <a:ahLst/>
              <a:cxnLst>
                <a:cxn ang="0">
                  <a:pos x="connsiteX0" y="connsiteY0"/>
                </a:cxn>
                <a:cxn ang="0">
                  <a:pos x="connsiteX1" y="connsiteY1"/>
                </a:cxn>
              </a:cxnLst>
              <a:rect l="l" t="t" r="r" b="b"/>
              <a:pathLst>
                <a:path w="1621953" h="1081170">
                  <a:moveTo>
                    <a:pt x="215" y="1081154"/>
                  </a:moveTo>
                  <a:lnTo>
                    <a:pt x="1622169" y="-17"/>
                  </a:lnTo>
                </a:path>
              </a:pathLst>
            </a:custGeom>
            <a:noFill/>
            <a:ln w="4501" cap="flat">
              <a:solidFill>
                <a:srgbClr val="505050">
                  <a:alpha val="92000"/>
                </a:srgbClr>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D851C89-FAA3-4A9C-FE90-FC2517CC436C}"/>
                </a:ext>
              </a:extLst>
            </p:cNvPr>
            <p:cNvSpPr/>
            <p:nvPr/>
          </p:nvSpPr>
          <p:spPr>
            <a:xfrm>
              <a:off x="6045048" y="3509513"/>
              <a:ext cx="1621953" cy="1801950"/>
            </a:xfrm>
            <a:custGeom>
              <a:avLst/>
              <a:gdLst>
                <a:gd name="connsiteX0" fmla="*/ 215 w 1621953"/>
                <a:gd name="connsiteY0" fmla="*/ 1801934 h 1801950"/>
                <a:gd name="connsiteX1" fmla="*/ 1622169 w 1621953"/>
                <a:gd name="connsiteY1" fmla="*/ -17 h 1801950"/>
              </a:gdLst>
              <a:ahLst/>
              <a:cxnLst>
                <a:cxn ang="0">
                  <a:pos x="connsiteX0" y="connsiteY0"/>
                </a:cxn>
                <a:cxn ang="0">
                  <a:pos x="connsiteX1" y="connsiteY1"/>
                </a:cxn>
              </a:cxnLst>
              <a:rect l="l" t="t" r="r" b="b"/>
              <a:pathLst>
                <a:path w="1621953" h="1801950">
                  <a:moveTo>
                    <a:pt x="215" y="1801934"/>
                  </a:moveTo>
                  <a:lnTo>
                    <a:pt x="1622169" y="-17"/>
                  </a:lnTo>
                </a:path>
              </a:pathLst>
            </a:custGeom>
            <a:noFill/>
            <a:ln w="4501" cap="flat">
              <a:solidFill>
                <a:srgbClr val="505050">
                  <a:alpha val="44000"/>
                </a:srgbClr>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881AC48-9AA4-11DE-79B8-864108DAFF03}"/>
                </a:ext>
              </a:extLst>
            </p:cNvPr>
            <p:cNvSpPr/>
            <p:nvPr/>
          </p:nvSpPr>
          <p:spPr>
            <a:xfrm>
              <a:off x="6045048" y="3869903"/>
              <a:ext cx="1621953" cy="1441560"/>
            </a:xfrm>
            <a:custGeom>
              <a:avLst/>
              <a:gdLst>
                <a:gd name="connsiteX0" fmla="*/ 215 w 1621953"/>
                <a:gd name="connsiteY0" fmla="*/ 1441549 h 1441560"/>
                <a:gd name="connsiteX1" fmla="*/ 1622169 w 1621953"/>
                <a:gd name="connsiteY1" fmla="*/ -12 h 1441560"/>
              </a:gdLst>
              <a:ahLst/>
              <a:cxnLst>
                <a:cxn ang="0">
                  <a:pos x="connsiteX0" y="connsiteY0"/>
                </a:cxn>
                <a:cxn ang="0">
                  <a:pos x="connsiteX1" y="connsiteY1"/>
                </a:cxn>
              </a:cxnLst>
              <a:rect l="l" t="t" r="r" b="b"/>
              <a:pathLst>
                <a:path w="1621953" h="1441560">
                  <a:moveTo>
                    <a:pt x="215" y="1441549"/>
                  </a:moveTo>
                  <a:lnTo>
                    <a:pt x="1622169" y="-12"/>
                  </a:lnTo>
                </a:path>
              </a:pathLst>
            </a:custGeom>
            <a:noFill/>
            <a:ln w="4501" cap="flat">
              <a:solidFill>
                <a:srgbClr val="505050">
                  <a:alpha val="62000"/>
                </a:srgbClr>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FF3875F-4E32-6F5E-A0CE-C91508B8ABBF}"/>
                </a:ext>
              </a:extLst>
            </p:cNvPr>
            <p:cNvSpPr/>
            <p:nvPr/>
          </p:nvSpPr>
          <p:spPr>
            <a:xfrm>
              <a:off x="4423094" y="2067952"/>
              <a:ext cx="1621953" cy="1441560"/>
            </a:xfrm>
            <a:custGeom>
              <a:avLst/>
              <a:gdLst>
                <a:gd name="connsiteX0" fmla="*/ 172 w 1621953"/>
                <a:gd name="connsiteY0" fmla="*/ 1441501 h 1441560"/>
                <a:gd name="connsiteX1" fmla="*/ 1622126 w 1621953"/>
                <a:gd name="connsiteY1" fmla="*/ -60 h 1441560"/>
              </a:gdLst>
              <a:ahLst/>
              <a:cxnLst>
                <a:cxn ang="0">
                  <a:pos x="connsiteX0" y="connsiteY0"/>
                </a:cxn>
                <a:cxn ang="0">
                  <a:pos x="connsiteX1" y="connsiteY1"/>
                </a:cxn>
              </a:cxnLst>
              <a:rect l="l" t="t" r="r" b="b"/>
              <a:pathLst>
                <a:path w="1621953" h="1441560">
                  <a:moveTo>
                    <a:pt x="172" y="1441501"/>
                  </a:moveTo>
                  <a:lnTo>
                    <a:pt x="1622126" y="-60"/>
                  </a:lnTo>
                </a:path>
              </a:pathLst>
            </a:custGeom>
            <a:noFill/>
            <a:ln w="4501" cap="flat">
              <a:solidFill>
                <a:srgbClr val="505050">
                  <a:alpha val="75000"/>
                </a:srgbClr>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D67D799-C8DD-FD27-0B22-07B78E93835A}"/>
                </a:ext>
              </a:extLst>
            </p:cNvPr>
            <p:cNvSpPr/>
            <p:nvPr/>
          </p:nvSpPr>
          <p:spPr>
            <a:xfrm>
              <a:off x="4423094" y="2067952"/>
              <a:ext cx="1621953" cy="1801950"/>
            </a:xfrm>
            <a:custGeom>
              <a:avLst/>
              <a:gdLst>
                <a:gd name="connsiteX0" fmla="*/ 172 w 1621953"/>
                <a:gd name="connsiteY0" fmla="*/ 1801896 h 1801950"/>
                <a:gd name="connsiteX1" fmla="*/ 1622126 w 1621953"/>
                <a:gd name="connsiteY1" fmla="*/ -55 h 1801950"/>
              </a:gdLst>
              <a:ahLst/>
              <a:cxnLst>
                <a:cxn ang="0">
                  <a:pos x="connsiteX0" y="connsiteY0"/>
                </a:cxn>
                <a:cxn ang="0">
                  <a:pos x="connsiteX1" y="connsiteY1"/>
                </a:cxn>
              </a:cxnLst>
              <a:rect l="l" t="t" r="r" b="b"/>
              <a:pathLst>
                <a:path w="1621953" h="1801950">
                  <a:moveTo>
                    <a:pt x="172" y="1801896"/>
                  </a:moveTo>
                  <a:lnTo>
                    <a:pt x="1622126" y="-55"/>
                  </a:lnTo>
                </a:path>
              </a:pathLst>
            </a:custGeom>
            <a:noFill/>
            <a:ln w="4501" cap="flat">
              <a:solidFill>
                <a:srgbClr val="505050">
                  <a:alpha val="7000"/>
                </a:srgbClr>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9231AB9-7C91-8A59-7B29-A5B7A414B75C}"/>
                </a:ext>
              </a:extLst>
            </p:cNvPr>
            <p:cNvSpPr/>
            <p:nvPr/>
          </p:nvSpPr>
          <p:spPr>
            <a:xfrm>
              <a:off x="4332985" y="3419415"/>
              <a:ext cx="180217" cy="180195"/>
            </a:xfrm>
            <a:custGeom>
              <a:avLst/>
              <a:gdLst>
                <a:gd name="connsiteX0" fmla="*/ 180368 w 180217"/>
                <a:gd name="connsiteY0" fmla="*/ 90057 h 180195"/>
                <a:gd name="connsiteX1" fmla="*/ 90259 w 180217"/>
                <a:gd name="connsiteY1" fmla="*/ 180154 h 180195"/>
                <a:gd name="connsiteX2" fmla="*/ 151 w 180217"/>
                <a:gd name="connsiteY2" fmla="*/ 90057 h 180195"/>
                <a:gd name="connsiteX3" fmla="*/ 90259 w 180217"/>
                <a:gd name="connsiteY3" fmla="*/ -41 h 180195"/>
                <a:gd name="connsiteX4" fmla="*/ 180368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57"/>
                  </a:moveTo>
                  <a:cubicBezTo>
                    <a:pt x="180368" y="139816"/>
                    <a:pt x="140025" y="180154"/>
                    <a:pt x="90259" y="180154"/>
                  </a:cubicBezTo>
                  <a:cubicBezTo>
                    <a:pt x="40494" y="180154"/>
                    <a:pt x="151" y="139816"/>
                    <a:pt x="151" y="90057"/>
                  </a:cubicBezTo>
                  <a:cubicBezTo>
                    <a:pt x="151" y="40297"/>
                    <a:pt x="40494" y="-41"/>
                    <a:pt x="90259" y="-41"/>
                  </a:cubicBezTo>
                  <a:cubicBezTo>
                    <a:pt x="140025" y="-41"/>
                    <a:pt x="180368" y="40297"/>
                    <a:pt x="180368" y="90057"/>
                  </a:cubicBezTo>
                  <a:close/>
                </a:path>
              </a:pathLst>
            </a:custGeom>
            <a:solidFill>
              <a:schemeClr val="accent6"/>
            </a:solidFill>
            <a:ln w="9004" cap="flat">
              <a:solidFill>
                <a:srgbClr val="333333"/>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35965D1-BFEB-F50A-3161-78F7F46C8199}"/>
                </a:ext>
              </a:extLst>
            </p:cNvPr>
            <p:cNvSpPr/>
            <p:nvPr/>
          </p:nvSpPr>
          <p:spPr>
            <a:xfrm>
              <a:off x="4332985" y="3779805"/>
              <a:ext cx="180217" cy="180195"/>
            </a:xfrm>
            <a:custGeom>
              <a:avLst/>
              <a:gdLst>
                <a:gd name="connsiteX0" fmla="*/ 180368 w 180217"/>
                <a:gd name="connsiteY0" fmla="*/ 90066 h 180195"/>
                <a:gd name="connsiteX1" fmla="*/ 90259 w 180217"/>
                <a:gd name="connsiteY1" fmla="*/ 180164 h 180195"/>
                <a:gd name="connsiteX2" fmla="*/ 151 w 180217"/>
                <a:gd name="connsiteY2" fmla="*/ 90066 h 180195"/>
                <a:gd name="connsiteX3" fmla="*/ 90259 w 180217"/>
                <a:gd name="connsiteY3" fmla="*/ -31 h 180195"/>
                <a:gd name="connsiteX4" fmla="*/ 180368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66"/>
                  </a:moveTo>
                  <a:cubicBezTo>
                    <a:pt x="180368" y="139826"/>
                    <a:pt x="140025" y="180164"/>
                    <a:pt x="90259" y="180164"/>
                  </a:cubicBezTo>
                  <a:cubicBezTo>
                    <a:pt x="40494" y="180164"/>
                    <a:pt x="151" y="139826"/>
                    <a:pt x="151" y="90066"/>
                  </a:cubicBezTo>
                  <a:cubicBezTo>
                    <a:pt x="151" y="40307"/>
                    <a:pt x="40494" y="-31"/>
                    <a:pt x="90259" y="-31"/>
                  </a:cubicBezTo>
                  <a:cubicBezTo>
                    <a:pt x="140025" y="-31"/>
                    <a:pt x="180368" y="40307"/>
                    <a:pt x="180368" y="90066"/>
                  </a:cubicBezTo>
                  <a:close/>
                </a:path>
              </a:pathLst>
            </a:custGeom>
            <a:solidFill>
              <a:schemeClr val="accent6"/>
            </a:solidFill>
            <a:ln w="9004" cap="flat">
              <a:solidFill>
                <a:srgbClr val="333333"/>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E3FD1E95-B24C-D550-CC9E-91B157B4F778}"/>
                </a:ext>
              </a:extLst>
            </p:cNvPr>
            <p:cNvSpPr/>
            <p:nvPr/>
          </p:nvSpPr>
          <p:spPr>
            <a:xfrm>
              <a:off x="5954939" y="1977854"/>
              <a:ext cx="180217" cy="180195"/>
            </a:xfrm>
            <a:custGeom>
              <a:avLst/>
              <a:gdLst>
                <a:gd name="connsiteX0" fmla="*/ 180411 w 180217"/>
                <a:gd name="connsiteY0" fmla="*/ 90018 h 180195"/>
                <a:gd name="connsiteX1" fmla="*/ 90302 w 180217"/>
                <a:gd name="connsiteY1" fmla="*/ 180116 h 180195"/>
                <a:gd name="connsiteX2" fmla="*/ 194 w 180217"/>
                <a:gd name="connsiteY2" fmla="*/ 90018 h 180195"/>
                <a:gd name="connsiteX3" fmla="*/ 90302 w 180217"/>
                <a:gd name="connsiteY3" fmla="*/ -79 h 180195"/>
                <a:gd name="connsiteX4" fmla="*/ 180411 w 180217"/>
                <a:gd name="connsiteY4" fmla="*/ 9001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18"/>
                  </a:moveTo>
                  <a:cubicBezTo>
                    <a:pt x="180411" y="139778"/>
                    <a:pt x="140068" y="180116"/>
                    <a:pt x="90302" y="180116"/>
                  </a:cubicBezTo>
                  <a:cubicBezTo>
                    <a:pt x="40537" y="180116"/>
                    <a:pt x="194" y="139778"/>
                    <a:pt x="194" y="90018"/>
                  </a:cubicBezTo>
                  <a:cubicBezTo>
                    <a:pt x="194" y="40259"/>
                    <a:pt x="40537" y="-79"/>
                    <a:pt x="90302" y="-79"/>
                  </a:cubicBezTo>
                  <a:cubicBezTo>
                    <a:pt x="140068" y="-79"/>
                    <a:pt x="180411" y="40259"/>
                    <a:pt x="180411" y="90018"/>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A4C81CE-0F80-764F-8FBE-37B097AD197C}"/>
                </a:ext>
              </a:extLst>
            </p:cNvPr>
            <p:cNvSpPr/>
            <p:nvPr/>
          </p:nvSpPr>
          <p:spPr>
            <a:xfrm>
              <a:off x="5954939" y="2338245"/>
              <a:ext cx="180217" cy="180195"/>
            </a:xfrm>
            <a:custGeom>
              <a:avLst/>
              <a:gdLst>
                <a:gd name="connsiteX0" fmla="*/ 180411 w 180217"/>
                <a:gd name="connsiteY0" fmla="*/ 90028 h 180195"/>
                <a:gd name="connsiteX1" fmla="*/ 90302 w 180217"/>
                <a:gd name="connsiteY1" fmla="*/ 180126 h 180195"/>
                <a:gd name="connsiteX2" fmla="*/ 194 w 180217"/>
                <a:gd name="connsiteY2" fmla="*/ 90028 h 180195"/>
                <a:gd name="connsiteX3" fmla="*/ 90302 w 180217"/>
                <a:gd name="connsiteY3" fmla="*/ -69 h 180195"/>
                <a:gd name="connsiteX4" fmla="*/ 180411 w 180217"/>
                <a:gd name="connsiteY4" fmla="*/ 9002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28"/>
                  </a:moveTo>
                  <a:cubicBezTo>
                    <a:pt x="180411" y="139788"/>
                    <a:pt x="140068" y="180126"/>
                    <a:pt x="90302" y="180126"/>
                  </a:cubicBezTo>
                  <a:cubicBezTo>
                    <a:pt x="40537" y="180126"/>
                    <a:pt x="194" y="139788"/>
                    <a:pt x="194" y="90028"/>
                  </a:cubicBezTo>
                  <a:cubicBezTo>
                    <a:pt x="194" y="40268"/>
                    <a:pt x="40537" y="-69"/>
                    <a:pt x="90302" y="-69"/>
                  </a:cubicBezTo>
                  <a:cubicBezTo>
                    <a:pt x="140068" y="-69"/>
                    <a:pt x="180411" y="40268"/>
                    <a:pt x="180411" y="90028"/>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BD32CDB-E2B4-56CD-0BC1-1D0689FD8E98}"/>
                </a:ext>
              </a:extLst>
            </p:cNvPr>
            <p:cNvSpPr/>
            <p:nvPr/>
          </p:nvSpPr>
          <p:spPr>
            <a:xfrm>
              <a:off x="5954939" y="2698635"/>
              <a:ext cx="180217" cy="180195"/>
            </a:xfrm>
            <a:custGeom>
              <a:avLst/>
              <a:gdLst>
                <a:gd name="connsiteX0" fmla="*/ 180411 w 180217"/>
                <a:gd name="connsiteY0" fmla="*/ 90038 h 180195"/>
                <a:gd name="connsiteX1" fmla="*/ 90302 w 180217"/>
                <a:gd name="connsiteY1" fmla="*/ 180135 h 180195"/>
                <a:gd name="connsiteX2" fmla="*/ 194 w 180217"/>
                <a:gd name="connsiteY2" fmla="*/ 90038 h 180195"/>
                <a:gd name="connsiteX3" fmla="*/ 90302 w 180217"/>
                <a:gd name="connsiteY3" fmla="*/ -60 h 180195"/>
                <a:gd name="connsiteX4" fmla="*/ 180411 w 180217"/>
                <a:gd name="connsiteY4" fmla="*/ 9003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38"/>
                  </a:moveTo>
                  <a:cubicBezTo>
                    <a:pt x="180411" y="139797"/>
                    <a:pt x="140068" y="180135"/>
                    <a:pt x="90302" y="180135"/>
                  </a:cubicBezTo>
                  <a:cubicBezTo>
                    <a:pt x="40537" y="180135"/>
                    <a:pt x="194" y="139797"/>
                    <a:pt x="194" y="90038"/>
                  </a:cubicBezTo>
                  <a:cubicBezTo>
                    <a:pt x="194" y="40278"/>
                    <a:pt x="40537" y="-60"/>
                    <a:pt x="90302" y="-60"/>
                  </a:cubicBezTo>
                  <a:cubicBezTo>
                    <a:pt x="140068" y="-60"/>
                    <a:pt x="180411" y="40278"/>
                    <a:pt x="180411" y="90038"/>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BC844E0-E2D0-4506-4843-C39C53BA134C}"/>
                </a:ext>
              </a:extLst>
            </p:cNvPr>
            <p:cNvSpPr/>
            <p:nvPr/>
          </p:nvSpPr>
          <p:spPr>
            <a:xfrm>
              <a:off x="5954939" y="3059025"/>
              <a:ext cx="180217" cy="180195"/>
            </a:xfrm>
            <a:custGeom>
              <a:avLst/>
              <a:gdLst>
                <a:gd name="connsiteX0" fmla="*/ 180411 w 180217"/>
                <a:gd name="connsiteY0" fmla="*/ 90047 h 180195"/>
                <a:gd name="connsiteX1" fmla="*/ 90302 w 180217"/>
                <a:gd name="connsiteY1" fmla="*/ 180145 h 180195"/>
                <a:gd name="connsiteX2" fmla="*/ 194 w 180217"/>
                <a:gd name="connsiteY2" fmla="*/ 90047 h 180195"/>
                <a:gd name="connsiteX3" fmla="*/ 90302 w 180217"/>
                <a:gd name="connsiteY3" fmla="*/ -50 h 180195"/>
                <a:gd name="connsiteX4" fmla="*/ 180411 w 180217"/>
                <a:gd name="connsiteY4" fmla="*/ 9004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47"/>
                  </a:moveTo>
                  <a:cubicBezTo>
                    <a:pt x="180411" y="139807"/>
                    <a:pt x="140068" y="180145"/>
                    <a:pt x="90302" y="180145"/>
                  </a:cubicBezTo>
                  <a:cubicBezTo>
                    <a:pt x="40537" y="180145"/>
                    <a:pt x="194" y="139807"/>
                    <a:pt x="194" y="90047"/>
                  </a:cubicBezTo>
                  <a:cubicBezTo>
                    <a:pt x="194" y="40288"/>
                    <a:pt x="40537" y="-50"/>
                    <a:pt x="90302" y="-50"/>
                  </a:cubicBezTo>
                  <a:cubicBezTo>
                    <a:pt x="140068" y="-50"/>
                    <a:pt x="180411" y="40288"/>
                    <a:pt x="180411" y="90047"/>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BA3CEC3-ECFB-A265-4AD9-49EA32C371E6}"/>
                </a:ext>
              </a:extLst>
            </p:cNvPr>
            <p:cNvSpPr/>
            <p:nvPr/>
          </p:nvSpPr>
          <p:spPr>
            <a:xfrm>
              <a:off x="5954939" y="3419415"/>
              <a:ext cx="180217" cy="180195"/>
            </a:xfrm>
            <a:custGeom>
              <a:avLst/>
              <a:gdLst>
                <a:gd name="connsiteX0" fmla="*/ 180411 w 180217"/>
                <a:gd name="connsiteY0" fmla="*/ 90057 h 180195"/>
                <a:gd name="connsiteX1" fmla="*/ 90302 w 180217"/>
                <a:gd name="connsiteY1" fmla="*/ 180154 h 180195"/>
                <a:gd name="connsiteX2" fmla="*/ 194 w 180217"/>
                <a:gd name="connsiteY2" fmla="*/ 90057 h 180195"/>
                <a:gd name="connsiteX3" fmla="*/ 90302 w 180217"/>
                <a:gd name="connsiteY3" fmla="*/ -41 h 180195"/>
                <a:gd name="connsiteX4" fmla="*/ 180411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57"/>
                  </a:moveTo>
                  <a:cubicBezTo>
                    <a:pt x="180411" y="139816"/>
                    <a:pt x="140068" y="180154"/>
                    <a:pt x="90302" y="180154"/>
                  </a:cubicBezTo>
                  <a:cubicBezTo>
                    <a:pt x="40537" y="180154"/>
                    <a:pt x="194" y="139816"/>
                    <a:pt x="194" y="90057"/>
                  </a:cubicBezTo>
                  <a:cubicBezTo>
                    <a:pt x="194" y="40297"/>
                    <a:pt x="40537" y="-41"/>
                    <a:pt x="90302" y="-41"/>
                  </a:cubicBezTo>
                  <a:cubicBezTo>
                    <a:pt x="140068" y="-41"/>
                    <a:pt x="180411" y="40297"/>
                    <a:pt x="180411" y="90057"/>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2A8C8F8E-6D0F-D58B-7F79-BE85C8663735}"/>
                </a:ext>
              </a:extLst>
            </p:cNvPr>
            <p:cNvSpPr/>
            <p:nvPr/>
          </p:nvSpPr>
          <p:spPr>
            <a:xfrm>
              <a:off x="5954939" y="3779805"/>
              <a:ext cx="180217" cy="180195"/>
            </a:xfrm>
            <a:custGeom>
              <a:avLst/>
              <a:gdLst>
                <a:gd name="connsiteX0" fmla="*/ 180411 w 180217"/>
                <a:gd name="connsiteY0" fmla="*/ 90066 h 180195"/>
                <a:gd name="connsiteX1" fmla="*/ 90302 w 180217"/>
                <a:gd name="connsiteY1" fmla="*/ 180164 h 180195"/>
                <a:gd name="connsiteX2" fmla="*/ 194 w 180217"/>
                <a:gd name="connsiteY2" fmla="*/ 90066 h 180195"/>
                <a:gd name="connsiteX3" fmla="*/ 90302 w 180217"/>
                <a:gd name="connsiteY3" fmla="*/ -31 h 180195"/>
                <a:gd name="connsiteX4" fmla="*/ 180411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66"/>
                  </a:moveTo>
                  <a:cubicBezTo>
                    <a:pt x="180411" y="139826"/>
                    <a:pt x="140068" y="180164"/>
                    <a:pt x="90302" y="180164"/>
                  </a:cubicBezTo>
                  <a:cubicBezTo>
                    <a:pt x="40537" y="180164"/>
                    <a:pt x="194" y="139826"/>
                    <a:pt x="194" y="90066"/>
                  </a:cubicBezTo>
                  <a:cubicBezTo>
                    <a:pt x="194" y="40307"/>
                    <a:pt x="40537" y="-31"/>
                    <a:pt x="90302" y="-31"/>
                  </a:cubicBezTo>
                  <a:cubicBezTo>
                    <a:pt x="140068" y="-31"/>
                    <a:pt x="180411" y="40307"/>
                    <a:pt x="180411" y="9006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FFAE436-1EFB-7E10-7902-4BC8D5E6A7BC}"/>
                </a:ext>
              </a:extLst>
            </p:cNvPr>
            <p:cNvSpPr/>
            <p:nvPr/>
          </p:nvSpPr>
          <p:spPr>
            <a:xfrm>
              <a:off x="5954939" y="4140195"/>
              <a:ext cx="180217" cy="180195"/>
            </a:xfrm>
            <a:custGeom>
              <a:avLst/>
              <a:gdLst>
                <a:gd name="connsiteX0" fmla="*/ 180411 w 180217"/>
                <a:gd name="connsiteY0" fmla="*/ 90076 h 180195"/>
                <a:gd name="connsiteX1" fmla="*/ 90302 w 180217"/>
                <a:gd name="connsiteY1" fmla="*/ 180174 h 180195"/>
                <a:gd name="connsiteX2" fmla="*/ 194 w 180217"/>
                <a:gd name="connsiteY2" fmla="*/ 90076 h 180195"/>
                <a:gd name="connsiteX3" fmla="*/ 90302 w 180217"/>
                <a:gd name="connsiteY3" fmla="*/ -22 h 180195"/>
                <a:gd name="connsiteX4" fmla="*/ 180411 w 180217"/>
                <a:gd name="connsiteY4" fmla="*/ 9007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76"/>
                  </a:moveTo>
                  <a:cubicBezTo>
                    <a:pt x="180411" y="139836"/>
                    <a:pt x="140068" y="180174"/>
                    <a:pt x="90302" y="180174"/>
                  </a:cubicBezTo>
                  <a:cubicBezTo>
                    <a:pt x="40537" y="180174"/>
                    <a:pt x="194" y="139836"/>
                    <a:pt x="194" y="90076"/>
                  </a:cubicBezTo>
                  <a:cubicBezTo>
                    <a:pt x="194" y="40316"/>
                    <a:pt x="40537" y="-22"/>
                    <a:pt x="90302" y="-22"/>
                  </a:cubicBezTo>
                  <a:cubicBezTo>
                    <a:pt x="140068" y="-22"/>
                    <a:pt x="180411" y="40316"/>
                    <a:pt x="180411" y="9007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81B4FC1-B37C-332A-5E4F-29B68DB4E368}"/>
                </a:ext>
              </a:extLst>
            </p:cNvPr>
            <p:cNvSpPr/>
            <p:nvPr/>
          </p:nvSpPr>
          <p:spPr>
            <a:xfrm>
              <a:off x="5954939" y="4500586"/>
              <a:ext cx="180217" cy="180195"/>
            </a:xfrm>
            <a:custGeom>
              <a:avLst/>
              <a:gdLst>
                <a:gd name="connsiteX0" fmla="*/ 180411 w 180217"/>
                <a:gd name="connsiteY0" fmla="*/ 90086 h 180195"/>
                <a:gd name="connsiteX1" fmla="*/ 90302 w 180217"/>
                <a:gd name="connsiteY1" fmla="*/ 180183 h 180195"/>
                <a:gd name="connsiteX2" fmla="*/ 194 w 180217"/>
                <a:gd name="connsiteY2" fmla="*/ 90086 h 180195"/>
                <a:gd name="connsiteX3" fmla="*/ 90302 w 180217"/>
                <a:gd name="connsiteY3" fmla="*/ -12 h 180195"/>
                <a:gd name="connsiteX4" fmla="*/ 180411 w 180217"/>
                <a:gd name="connsiteY4" fmla="*/ 9008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86"/>
                  </a:moveTo>
                  <a:cubicBezTo>
                    <a:pt x="180411" y="139845"/>
                    <a:pt x="140068" y="180183"/>
                    <a:pt x="90302" y="180183"/>
                  </a:cubicBezTo>
                  <a:cubicBezTo>
                    <a:pt x="40537" y="180183"/>
                    <a:pt x="194" y="139845"/>
                    <a:pt x="194" y="90086"/>
                  </a:cubicBezTo>
                  <a:cubicBezTo>
                    <a:pt x="194" y="40326"/>
                    <a:pt x="40537" y="-12"/>
                    <a:pt x="90302" y="-12"/>
                  </a:cubicBezTo>
                  <a:cubicBezTo>
                    <a:pt x="140068" y="-12"/>
                    <a:pt x="180411" y="40326"/>
                    <a:pt x="180411" y="9008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E7638A-6DCE-50B1-D80D-923C51C909EC}"/>
                </a:ext>
              </a:extLst>
            </p:cNvPr>
            <p:cNvSpPr/>
            <p:nvPr/>
          </p:nvSpPr>
          <p:spPr>
            <a:xfrm>
              <a:off x="5954939" y="4860976"/>
              <a:ext cx="180217" cy="180195"/>
            </a:xfrm>
            <a:custGeom>
              <a:avLst/>
              <a:gdLst>
                <a:gd name="connsiteX0" fmla="*/ 180411 w 180217"/>
                <a:gd name="connsiteY0" fmla="*/ 90095 h 180195"/>
                <a:gd name="connsiteX1" fmla="*/ 90302 w 180217"/>
                <a:gd name="connsiteY1" fmla="*/ 180193 h 180195"/>
                <a:gd name="connsiteX2" fmla="*/ 194 w 180217"/>
                <a:gd name="connsiteY2" fmla="*/ 90095 h 180195"/>
                <a:gd name="connsiteX3" fmla="*/ 90302 w 180217"/>
                <a:gd name="connsiteY3" fmla="*/ -2 h 180195"/>
                <a:gd name="connsiteX4" fmla="*/ 180411 w 180217"/>
                <a:gd name="connsiteY4" fmla="*/ 9009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95"/>
                  </a:moveTo>
                  <a:cubicBezTo>
                    <a:pt x="180411" y="139854"/>
                    <a:pt x="140068" y="180193"/>
                    <a:pt x="90302" y="180193"/>
                  </a:cubicBezTo>
                  <a:cubicBezTo>
                    <a:pt x="40537" y="180193"/>
                    <a:pt x="194" y="139854"/>
                    <a:pt x="194" y="90095"/>
                  </a:cubicBezTo>
                  <a:cubicBezTo>
                    <a:pt x="194" y="40336"/>
                    <a:pt x="40537" y="-2"/>
                    <a:pt x="90302" y="-2"/>
                  </a:cubicBezTo>
                  <a:cubicBezTo>
                    <a:pt x="140068" y="-2"/>
                    <a:pt x="180411" y="40336"/>
                    <a:pt x="180411" y="90095"/>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3B6B484-B766-5DCC-74BC-883AB264C25C}"/>
                </a:ext>
              </a:extLst>
            </p:cNvPr>
            <p:cNvSpPr/>
            <p:nvPr/>
          </p:nvSpPr>
          <p:spPr>
            <a:xfrm>
              <a:off x="5954939" y="5221366"/>
              <a:ext cx="180217" cy="180195"/>
            </a:xfrm>
            <a:custGeom>
              <a:avLst/>
              <a:gdLst>
                <a:gd name="connsiteX0" fmla="*/ 180411 w 180217"/>
                <a:gd name="connsiteY0" fmla="*/ 90105 h 180195"/>
                <a:gd name="connsiteX1" fmla="*/ 90302 w 180217"/>
                <a:gd name="connsiteY1" fmla="*/ 180202 h 180195"/>
                <a:gd name="connsiteX2" fmla="*/ 194 w 180217"/>
                <a:gd name="connsiteY2" fmla="*/ 90105 h 180195"/>
                <a:gd name="connsiteX3" fmla="*/ 90302 w 180217"/>
                <a:gd name="connsiteY3" fmla="*/ 7 h 180195"/>
                <a:gd name="connsiteX4" fmla="*/ 180411 w 180217"/>
                <a:gd name="connsiteY4" fmla="*/ 9010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105"/>
                  </a:moveTo>
                  <a:cubicBezTo>
                    <a:pt x="180411" y="139864"/>
                    <a:pt x="140068" y="180202"/>
                    <a:pt x="90302" y="180202"/>
                  </a:cubicBezTo>
                  <a:cubicBezTo>
                    <a:pt x="40537" y="180202"/>
                    <a:pt x="194" y="139864"/>
                    <a:pt x="194" y="90105"/>
                  </a:cubicBezTo>
                  <a:cubicBezTo>
                    <a:pt x="194" y="40345"/>
                    <a:pt x="40537" y="7"/>
                    <a:pt x="90302" y="7"/>
                  </a:cubicBezTo>
                  <a:cubicBezTo>
                    <a:pt x="140068" y="7"/>
                    <a:pt x="180411" y="40345"/>
                    <a:pt x="180411" y="90105"/>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3AB91D0-18A9-970B-27CF-9741695A8A1E}"/>
                </a:ext>
              </a:extLst>
            </p:cNvPr>
            <p:cNvSpPr/>
            <p:nvPr/>
          </p:nvSpPr>
          <p:spPr>
            <a:xfrm>
              <a:off x="7576893" y="3419415"/>
              <a:ext cx="180217" cy="180195"/>
            </a:xfrm>
            <a:custGeom>
              <a:avLst/>
              <a:gdLst>
                <a:gd name="connsiteX0" fmla="*/ 180454 w 180217"/>
                <a:gd name="connsiteY0" fmla="*/ 90057 h 180195"/>
                <a:gd name="connsiteX1" fmla="*/ 90346 w 180217"/>
                <a:gd name="connsiteY1" fmla="*/ 180154 h 180195"/>
                <a:gd name="connsiteX2" fmla="*/ 237 w 180217"/>
                <a:gd name="connsiteY2" fmla="*/ 90057 h 180195"/>
                <a:gd name="connsiteX3" fmla="*/ 90346 w 180217"/>
                <a:gd name="connsiteY3" fmla="*/ -41 h 180195"/>
                <a:gd name="connsiteX4" fmla="*/ 180454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57"/>
                  </a:moveTo>
                  <a:cubicBezTo>
                    <a:pt x="180454" y="139816"/>
                    <a:pt x="140111" y="180154"/>
                    <a:pt x="90346" y="180154"/>
                  </a:cubicBezTo>
                  <a:cubicBezTo>
                    <a:pt x="40580" y="180154"/>
                    <a:pt x="237" y="139816"/>
                    <a:pt x="237" y="90057"/>
                  </a:cubicBezTo>
                  <a:cubicBezTo>
                    <a:pt x="237" y="40297"/>
                    <a:pt x="40580" y="-41"/>
                    <a:pt x="90346" y="-41"/>
                  </a:cubicBezTo>
                  <a:cubicBezTo>
                    <a:pt x="140111" y="-41"/>
                    <a:pt x="180454" y="40297"/>
                    <a:pt x="180454" y="90057"/>
                  </a:cubicBezTo>
                  <a:close/>
                </a:path>
              </a:pathLst>
            </a:custGeom>
            <a:solidFill>
              <a:srgbClr val="7030A0"/>
            </a:solidFill>
            <a:ln w="9004" cap="flat">
              <a:solidFill>
                <a:srgbClr val="333333"/>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1A219F2-A8BC-15BA-264C-4BDD005CE69C}"/>
                </a:ext>
              </a:extLst>
            </p:cNvPr>
            <p:cNvSpPr/>
            <p:nvPr/>
          </p:nvSpPr>
          <p:spPr>
            <a:xfrm>
              <a:off x="7576893" y="3779805"/>
              <a:ext cx="180217" cy="180195"/>
            </a:xfrm>
            <a:custGeom>
              <a:avLst/>
              <a:gdLst>
                <a:gd name="connsiteX0" fmla="*/ 180454 w 180217"/>
                <a:gd name="connsiteY0" fmla="*/ 90066 h 180195"/>
                <a:gd name="connsiteX1" fmla="*/ 90346 w 180217"/>
                <a:gd name="connsiteY1" fmla="*/ 180164 h 180195"/>
                <a:gd name="connsiteX2" fmla="*/ 237 w 180217"/>
                <a:gd name="connsiteY2" fmla="*/ 90066 h 180195"/>
                <a:gd name="connsiteX3" fmla="*/ 90346 w 180217"/>
                <a:gd name="connsiteY3" fmla="*/ -31 h 180195"/>
                <a:gd name="connsiteX4" fmla="*/ 180454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66"/>
                  </a:moveTo>
                  <a:cubicBezTo>
                    <a:pt x="180454" y="139826"/>
                    <a:pt x="140111" y="180164"/>
                    <a:pt x="90346" y="180164"/>
                  </a:cubicBezTo>
                  <a:cubicBezTo>
                    <a:pt x="40580" y="180164"/>
                    <a:pt x="237" y="139826"/>
                    <a:pt x="237" y="90066"/>
                  </a:cubicBezTo>
                  <a:cubicBezTo>
                    <a:pt x="237" y="40307"/>
                    <a:pt x="40580" y="-31"/>
                    <a:pt x="90346" y="-31"/>
                  </a:cubicBezTo>
                  <a:cubicBezTo>
                    <a:pt x="140111" y="-31"/>
                    <a:pt x="180454" y="40307"/>
                    <a:pt x="180454" y="90066"/>
                  </a:cubicBezTo>
                  <a:close/>
                </a:path>
              </a:pathLst>
            </a:custGeom>
            <a:solidFill>
              <a:srgbClr val="7030A0"/>
            </a:solidFill>
            <a:ln w="9004" cap="flat">
              <a:solidFill>
                <a:srgbClr val="333333"/>
              </a:solidFill>
              <a:prstDash val="solid"/>
              <a:miter/>
            </a:ln>
          </p:spPr>
          <p:txBody>
            <a:bodyPr rtlCol="0" anchor="ctr"/>
            <a:lstStyle/>
            <a:p>
              <a:endParaRPr lang="en-US"/>
            </a:p>
          </p:txBody>
        </p:sp>
      </p:grpSp>
    </p:spTree>
    <p:extLst>
      <p:ext uri="{BB962C8B-B14F-4D97-AF65-F5344CB8AC3E}">
        <p14:creationId xmlns:p14="http://schemas.microsoft.com/office/powerpoint/2010/main" val="141986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592-DBAA-EEBF-CE6D-8E066213BC32}"/>
              </a:ext>
            </a:extLst>
          </p:cNvPr>
          <p:cNvSpPr>
            <a:spLocks noGrp="1"/>
          </p:cNvSpPr>
          <p:nvPr>
            <p:ph type="title"/>
          </p:nvPr>
        </p:nvSpPr>
        <p:spPr/>
        <p:txBody>
          <a:bodyPr/>
          <a:lstStyle/>
          <a:p>
            <a:r>
              <a:rPr lang="en-US"/>
              <a:t>Training, oversimplified</a:t>
            </a:r>
          </a:p>
        </p:txBody>
      </p:sp>
      <p:grpSp>
        <p:nvGrpSpPr>
          <p:cNvPr id="63" name="Content Placeholder 6">
            <a:extLst>
              <a:ext uri="{FF2B5EF4-FFF2-40B4-BE49-F238E27FC236}">
                <a16:creationId xmlns:a16="http://schemas.microsoft.com/office/drawing/2014/main" id="{1FDDA5CA-1CFD-FBAC-585D-6111ED328D15}"/>
              </a:ext>
            </a:extLst>
          </p:cNvPr>
          <p:cNvGrpSpPr/>
          <p:nvPr/>
        </p:nvGrpSpPr>
        <p:grpSpPr>
          <a:xfrm>
            <a:off x="1782098" y="1972555"/>
            <a:ext cx="4099327" cy="4098825"/>
            <a:chOff x="4332985" y="1977854"/>
            <a:chExt cx="3424126" cy="3423707"/>
          </a:xfrm>
        </p:grpSpPr>
        <p:sp>
          <p:nvSpPr>
            <p:cNvPr id="64" name="Freeform 63">
              <a:extLst>
                <a:ext uri="{FF2B5EF4-FFF2-40B4-BE49-F238E27FC236}">
                  <a16:creationId xmlns:a16="http://schemas.microsoft.com/office/drawing/2014/main" id="{16927207-1598-AF1C-5467-3B4434E08E63}"/>
                </a:ext>
              </a:extLst>
            </p:cNvPr>
            <p:cNvSpPr/>
            <p:nvPr/>
          </p:nvSpPr>
          <p:spPr>
            <a:xfrm>
              <a:off x="4423094" y="2428342"/>
              <a:ext cx="1621953" cy="1081170"/>
            </a:xfrm>
            <a:custGeom>
              <a:avLst/>
              <a:gdLst>
                <a:gd name="connsiteX0" fmla="*/ 172 w 1621953"/>
                <a:gd name="connsiteY0" fmla="*/ 1081115 h 1081170"/>
                <a:gd name="connsiteX1" fmla="*/ 1622126 w 1621953"/>
                <a:gd name="connsiteY1" fmla="*/ -55 h 1081170"/>
              </a:gdLst>
              <a:ahLst/>
              <a:cxnLst>
                <a:cxn ang="0">
                  <a:pos x="connsiteX0" y="connsiteY0"/>
                </a:cxn>
                <a:cxn ang="0">
                  <a:pos x="connsiteX1" y="connsiteY1"/>
                </a:cxn>
              </a:cxnLst>
              <a:rect l="l" t="t" r="r" b="b"/>
              <a:pathLst>
                <a:path w="1621953" h="1081170">
                  <a:moveTo>
                    <a:pt x="172" y="1081115"/>
                  </a:moveTo>
                  <a:lnTo>
                    <a:pt x="1622126" y="-55"/>
                  </a:lnTo>
                </a:path>
              </a:pathLst>
            </a:custGeom>
            <a:noFill/>
            <a:ln w="4501" cap="flat">
              <a:solidFill>
                <a:srgbClr val="505050">
                  <a:alpha val="81000"/>
                </a:srgbClr>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0DF5D6C-16F3-477F-CD2C-8BA10071F0C0}"/>
                </a:ext>
              </a:extLst>
            </p:cNvPr>
            <p:cNvSpPr/>
            <p:nvPr/>
          </p:nvSpPr>
          <p:spPr>
            <a:xfrm>
              <a:off x="4423094" y="2788732"/>
              <a:ext cx="1621953" cy="720780"/>
            </a:xfrm>
            <a:custGeom>
              <a:avLst/>
              <a:gdLst>
                <a:gd name="connsiteX0" fmla="*/ 172 w 1621953"/>
                <a:gd name="connsiteY0" fmla="*/ 720730 h 720780"/>
                <a:gd name="connsiteX1" fmla="*/ 1622126 w 1621953"/>
                <a:gd name="connsiteY1" fmla="*/ -50 h 720780"/>
              </a:gdLst>
              <a:ahLst/>
              <a:cxnLst>
                <a:cxn ang="0">
                  <a:pos x="connsiteX0" y="connsiteY0"/>
                </a:cxn>
                <a:cxn ang="0">
                  <a:pos x="connsiteX1" y="connsiteY1"/>
                </a:cxn>
              </a:cxnLst>
              <a:rect l="l" t="t" r="r" b="b"/>
              <a:pathLst>
                <a:path w="1621953" h="720780">
                  <a:moveTo>
                    <a:pt x="172" y="720730"/>
                  </a:moveTo>
                  <a:lnTo>
                    <a:pt x="1622126" y="-50"/>
                  </a:lnTo>
                </a:path>
              </a:pathLst>
            </a:custGeom>
            <a:noFill/>
            <a:ln w="4501" cap="flat">
              <a:solidFill>
                <a:srgbClr val="505050">
                  <a:alpha val="33000"/>
                </a:srgb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0BE84F3D-FD60-BCFB-BA6A-350E8DFE17CE}"/>
                </a:ext>
              </a:extLst>
            </p:cNvPr>
            <p:cNvSpPr/>
            <p:nvPr/>
          </p:nvSpPr>
          <p:spPr>
            <a:xfrm>
              <a:off x="4423094" y="3149123"/>
              <a:ext cx="1621953" cy="360390"/>
            </a:xfrm>
            <a:custGeom>
              <a:avLst/>
              <a:gdLst>
                <a:gd name="connsiteX0" fmla="*/ 172 w 1621953"/>
                <a:gd name="connsiteY0" fmla="*/ 360345 h 360390"/>
                <a:gd name="connsiteX1" fmla="*/ 1622126 w 1621953"/>
                <a:gd name="connsiteY1" fmla="*/ -46 h 360390"/>
              </a:gdLst>
              <a:ahLst/>
              <a:cxnLst>
                <a:cxn ang="0">
                  <a:pos x="connsiteX0" y="connsiteY0"/>
                </a:cxn>
                <a:cxn ang="0">
                  <a:pos x="connsiteX1" y="connsiteY1"/>
                </a:cxn>
              </a:cxnLst>
              <a:rect l="l" t="t" r="r" b="b"/>
              <a:pathLst>
                <a:path w="1621953" h="360390">
                  <a:moveTo>
                    <a:pt x="172" y="360345"/>
                  </a:moveTo>
                  <a:lnTo>
                    <a:pt x="1622126" y="-46"/>
                  </a:lnTo>
                </a:path>
              </a:pathLst>
            </a:custGeom>
            <a:noFill/>
            <a:ln w="4501" cap="flat">
              <a:solidFill>
                <a:srgbClr val="505050">
                  <a:alpha val="89000"/>
                </a:srgb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82FE000-02DE-8487-D217-956B497986DE}"/>
                </a:ext>
              </a:extLst>
            </p:cNvPr>
            <p:cNvSpPr/>
            <p:nvPr/>
          </p:nvSpPr>
          <p:spPr>
            <a:xfrm>
              <a:off x="4423094" y="3509513"/>
              <a:ext cx="1621953" cy="7267"/>
            </a:xfrm>
            <a:custGeom>
              <a:avLst/>
              <a:gdLst>
                <a:gd name="connsiteX0" fmla="*/ 172 w 1621953"/>
                <a:gd name="connsiteY0" fmla="*/ -41 h 7267"/>
                <a:gd name="connsiteX1" fmla="*/ 1622126 w 1621953"/>
                <a:gd name="connsiteY1" fmla="*/ -41 h 7267"/>
              </a:gdLst>
              <a:ahLst/>
              <a:cxnLst>
                <a:cxn ang="0">
                  <a:pos x="connsiteX0" y="connsiteY0"/>
                </a:cxn>
                <a:cxn ang="0">
                  <a:pos x="connsiteX1" y="connsiteY1"/>
                </a:cxn>
              </a:cxnLst>
              <a:rect l="l" t="t" r="r" b="b"/>
              <a:pathLst>
                <a:path w="1621953" h="7267">
                  <a:moveTo>
                    <a:pt x="172" y="-41"/>
                  </a:moveTo>
                  <a:lnTo>
                    <a:pt x="1622126" y="-41"/>
                  </a:lnTo>
                </a:path>
              </a:pathLst>
            </a:custGeom>
            <a:noFill/>
            <a:ln w="4501" cap="flat">
              <a:solidFill>
                <a:srgbClr val="505050">
                  <a:alpha val="54000"/>
                </a:srgb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115A634-703E-E106-EDF2-743AC4F7156A}"/>
                </a:ext>
              </a:extLst>
            </p:cNvPr>
            <p:cNvSpPr/>
            <p:nvPr/>
          </p:nvSpPr>
          <p:spPr>
            <a:xfrm>
              <a:off x="4423094" y="3509513"/>
              <a:ext cx="1621953" cy="360390"/>
            </a:xfrm>
            <a:custGeom>
              <a:avLst/>
              <a:gdLst>
                <a:gd name="connsiteX0" fmla="*/ 172 w 1621953"/>
                <a:gd name="connsiteY0" fmla="*/ -36 h 360390"/>
                <a:gd name="connsiteX1" fmla="*/ 1622126 w 1621953"/>
                <a:gd name="connsiteY1" fmla="*/ 360354 h 360390"/>
              </a:gdLst>
              <a:ahLst/>
              <a:cxnLst>
                <a:cxn ang="0">
                  <a:pos x="connsiteX0" y="connsiteY0"/>
                </a:cxn>
                <a:cxn ang="0">
                  <a:pos x="connsiteX1" y="connsiteY1"/>
                </a:cxn>
              </a:cxnLst>
              <a:rect l="l" t="t" r="r" b="b"/>
              <a:pathLst>
                <a:path w="1621953" h="360390">
                  <a:moveTo>
                    <a:pt x="172" y="-36"/>
                  </a:moveTo>
                  <a:lnTo>
                    <a:pt x="1622126" y="360354"/>
                  </a:lnTo>
                </a:path>
              </a:pathLst>
            </a:custGeom>
            <a:noFill/>
            <a:ln w="4501" cap="flat">
              <a:solidFill>
                <a:srgbClr val="505050">
                  <a:alpha val="81000"/>
                </a:srgb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6F67047-D8F5-0640-D584-4A0DCBC10DD8}"/>
                </a:ext>
              </a:extLst>
            </p:cNvPr>
            <p:cNvSpPr/>
            <p:nvPr/>
          </p:nvSpPr>
          <p:spPr>
            <a:xfrm>
              <a:off x="4423094" y="3509513"/>
              <a:ext cx="1621953" cy="720780"/>
            </a:xfrm>
            <a:custGeom>
              <a:avLst/>
              <a:gdLst>
                <a:gd name="connsiteX0" fmla="*/ 172 w 1621953"/>
                <a:gd name="connsiteY0" fmla="*/ -31 h 720780"/>
                <a:gd name="connsiteX1" fmla="*/ 1622126 w 1621953"/>
                <a:gd name="connsiteY1" fmla="*/ 720749 h 720780"/>
              </a:gdLst>
              <a:ahLst/>
              <a:cxnLst>
                <a:cxn ang="0">
                  <a:pos x="connsiteX0" y="connsiteY0"/>
                </a:cxn>
                <a:cxn ang="0">
                  <a:pos x="connsiteX1" y="connsiteY1"/>
                </a:cxn>
              </a:cxnLst>
              <a:rect l="l" t="t" r="r" b="b"/>
              <a:pathLst>
                <a:path w="1621953" h="720780">
                  <a:moveTo>
                    <a:pt x="172" y="-31"/>
                  </a:moveTo>
                  <a:lnTo>
                    <a:pt x="1622126" y="720749"/>
                  </a:lnTo>
                </a:path>
              </a:pathLst>
            </a:custGeom>
            <a:noFill/>
            <a:ln w="4501" cap="flat">
              <a:solidFill>
                <a:srgbClr val="505050">
                  <a:alpha val="41000"/>
                </a:srgbClr>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6C2875C-90FC-3D31-4079-B48E48E5EA2E}"/>
                </a:ext>
              </a:extLst>
            </p:cNvPr>
            <p:cNvSpPr/>
            <p:nvPr/>
          </p:nvSpPr>
          <p:spPr>
            <a:xfrm>
              <a:off x="4423094" y="3509513"/>
              <a:ext cx="1621953" cy="1081170"/>
            </a:xfrm>
            <a:custGeom>
              <a:avLst/>
              <a:gdLst>
                <a:gd name="connsiteX0" fmla="*/ 172 w 1621953"/>
                <a:gd name="connsiteY0" fmla="*/ -26 h 1081170"/>
                <a:gd name="connsiteX1" fmla="*/ 1622126 w 1621953"/>
                <a:gd name="connsiteY1" fmla="*/ 1081144 h 1081170"/>
              </a:gdLst>
              <a:ahLst/>
              <a:cxnLst>
                <a:cxn ang="0">
                  <a:pos x="connsiteX0" y="connsiteY0"/>
                </a:cxn>
                <a:cxn ang="0">
                  <a:pos x="connsiteX1" y="connsiteY1"/>
                </a:cxn>
              </a:cxnLst>
              <a:rect l="l" t="t" r="r" b="b"/>
              <a:pathLst>
                <a:path w="1621953" h="1081170">
                  <a:moveTo>
                    <a:pt x="172" y="-26"/>
                  </a:moveTo>
                  <a:lnTo>
                    <a:pt x="1622126" y="1081144"/>
                  </a:lnTo>
                </a:path>
              </a:pathLst>
            </a:custGeom>
            <a:noFill/>
            <a:ln w="4501" cap="flat">
              <a:solidFill>
                <a:srgbClr val="505050">
                  <a:alpha val="55000"/>
                </a:srgbClr>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9E700D-67CF-C510-9BC7-68D3B9351059}"/>
                </a:ext>
              </a:extLst>
            </p:cNvPr>
            <p:cNvSpPr/>
            <p:nvPr/>
          </p:nvSpPr>
          <p:spPr>
            <a:xfrm>
              <a:off x="4423094" y="3509513"/>
              <a:ext cx="1621953" cy="1441560"/>
            </a:xfrm>
            <a:custGeom>
              <a:avLst/>
              <a:gdLst>
                <a:gd name="connsiteX0" fmla="*/ 172 w 1621953"/>
                <a:gd name="connsiteY0" fmla="*/ -22 h 1441560"/>
                <a:gd name="connsiteX1" fmla="*/ 1622126 w 1621953"/>
                <a:gd name="connsiteY1" fmla="*/ 1441539 h 1441560"/>
              </a:gdLst>
              <a:ahLst/>
              <a:cxnLst>
                <a:cxn ang="0">
                  <a:pos x="connsiteX0" y="connsiteY0"/>
                </a:cxn>
                <a:cxn ang="0">
                  <a:pos x="connsiteX1" y="connsiteY1"/>
                </a:cxn>
              </a:cxnLst>
              <a:rect l="l" t="t" r="r" b="b"/>
              <a:pathLst>
                <a:path w="1621953" h="1441560">
                  <a:moveTo>
                    <a:pt x="172" y="-22"/>
                  </a:moveTo>
                  <a:lnTo>
                    <a:pt x="1622126" y="1441539"/>
                  </a:lnTo>
                </a:path>
              </a:pathLst>
            </a:custGeom>
            <a:noFill/>
            <a:ln w="4501" cap="flat">
              <a:solidFill>
                <a:srgbClr val="505050">
                  <a:alpha val="50000"/>
                </a:srgbClr>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AB0730D-D79B-16A0-7CBD-B339D817AB89}"/>
                </a:ext>
              </a:extLst>
            </p:cNvPr>
            <p:cNvSpPr/>
            <p:nvPr/>
          </p:nvSpPr>
          <p:spPr>
            <a:xfrm>
              <a:off x="4423094" y="3509513"/>
              <a:ext cx="1621953" cy="1801950"/>
            </a:xfrm>
            <a:custGeom>
              <a:avLst/>
              <a:gdLst>
                <a:gd name="connsiteX0" fmla="*/ 172 w 1621953"/>
                <a:gd name="connsiteY0" fmla="*/ -17 h 1801950"/>
                <a:gd name="connsiteX1" fmla="*/ 1622126 w 1621953"/>
                <a:gd name="connsiteY1" fmla="*/ 1801934 h 1801950"/>
              </a:gdLst>
              <a:ahLst/>
              <a:cxnLst>
                <a:cxn ang="0">
                  <a:pos x="connsiteX0" y="connsiteY0"/>
                </a:cxn>
                <a:cxn ang="0">
                  <a:pos x="connsiteX1" y="connsiteY1"/>
                </a:cxn>
              </a:cxnLst>
              <a:rect l="l" t="t" r="r" b="b"/>
              <a:pathLst>
                <a:path w="1621953" h="1801950">
                  <a:moveTo>
                    <a:pt x="172" y="-17"/>
                  </a:moveTo>
                  <a:lnTo>
                    <a:pt x="1622126" y="1801934"/>
                  </a:lnTo>
                </a:path>
              </a:pathLst>
            </a:custGeom>
            <a:noFill/>
            <a:ln w="4501" cap="flat">
              <a:solidFill>
                <a:srgbClr val="505050">
                  <a:alpha val="21000"/>
                </a:srgbClr>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E23CDC9-C546-3D14-7E1A-36979451B55B}"/>
                </a:ext>
              </a:extLst>
            </p:cNvPr>
            <p:cNvSpPr/>
            <p:nvPr/>
          </p:nvSpPr>
          <p:spPr>
            <a:xfrm>
              <a:off x="4423094" y="2428342"/>
              <a:ext cx="1621953" cy="1441560"/>
            </a:xfrm>
            <a:custGeom>
              <a:avLst/>
              <a:gdLst>
                <a:gd name="connsiteX0" fmla="*/ 172 w 1621953"/>
                <a:gd name="connsiteY0" fmla="*/ 1441510 h 1441560"/>
                <a:gd name="connsiteX1" fmla="*/ 1622126 w 1621953"/>
                <a:gd name="connsiteY1" fmla="*/ -50 h 1441560"/>
              </a:gdLst>
              <a:ahLst/>
              <a:cxnLst>
                <a:cxn ang="0">
                  <a:pos x="connsiteX0" y="connsiteY0"/>
                </a:cxn>
                <a:cxn ang="0">
                  <a:pos x="connsiteX1" y="connsiteY1"/>
                </a:cxn>
              </a:cxnLst>
              <a:rect l="l" t="t" r="r" b="b"/>
              <a:pathLst>
                <a:path w="1621953" h="1441560">
                  <a:moveTo>
                    <a:pt x="172" y="1441510"/>
                  </a:moveTo>
                  <a:lnTo>
                    <a:pt x="1622126" y="-50"/>
                  </a:lnTo>
                </a:path>
              </a:pathLst>
            </a:custGeom>
            <a:noFill/>
            <a:ln w="4501" cap="flat">
              <a:solidFill>
                <a:srgbClr val="505050">
                  <a:alpha val="35000"/>
                </a:srgbClr>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446254C-A1BB-B939-18C4-5951E5B8724F}"/>
                </a:ext>
              </a:extLst>
            </p:cNvPr>
            <p:cNvSpPr/>
            <p:nvPr/>
          </p:nvSpPr>
          <p:spPr>
            <a:xfrm>
              <a:off x="4423094" y="2788732"/>
              <a:ext cx="1621953" cy="1081170"/>
            </a:xfrm>
            <a:custGeom>
              <a:avLst/>
              <a:gdLst>
                <a:gd name="connsiteX0" fmla="*/ 172 w 1621953"/>
                <a:gd name="connsiteY0" fmla="*/ 1081125 h 1081170"/>
                <a:gd name="connsiteX1" fmla="*/ 1622126 w 1621953"/>
                <a:gd name="connsiteY1" fmla="*/ -46 h 1081170"/>
              </a:gdLst>
              <a:ahLst/>
              <a:cxnLst>
                <a:cxn ang="0">
                  <a:pos x="connsiteX0" y="connsiteY0"/>
                </a:cxn>
                <a:cxn ang="0">
                  <a:pos x="connsiteX1" y="connsiteY1"/>
                </a:cxn>
              </a:cxnLst>
              <a:rect l="l" t="t" r="r" b="b"/>
              <a:pathLst>
                <a:path w="1621953" h="1081170">
                  <a:moveTo>
                    <a:pt x="172" y="1081125"/>
                  </a:moveTo>
                  <a:lnTo>
                    <a:pt x="1622126" y="-46"/>
                  </a:lnTo>
                </a:path>
              </a:pathLst>
            </a:custGeom>
            <a:noFill/>
            <a:ln w="4501" cap="flat">
              <a:solidFill>
                <a:srgbClr val="505050">
                  <a:alpha val="38000"/>
                </a:srgbClr>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14ACB0-74CE-B869-40FA-4AB6F20BB6E4}"/>
                </a:ext>
              </a:extLst>
            </p:cNvPr>
            <p:cNvSpPr/>
            <p:nvPr/>
          </p:nvSpPr>
          <p:spPr>
            <a:xfrm>
              <a:off x="4423094" y="3149123"/>
              <a:ext cx="1621953" cy="720780"/>
            </a:xfrm>
            <a:custGeom>
              <a:avLst/>
              <a:gdLst>
                <a:gd name="connsiteX0" fmla="*/ 172 w 1621953"/>
                <a:gd name="connsiteY0" fmla="*/ 720740 h 720780"/>
                <a:gd name="connsiteX1" fmla="*/ 1622126 w 1621953"/>
                <a:gd name="connsiteY1" fmla="*/ -41 h 720780"/>
              </a:gdLst>
              <a:ahLst/>
              <a:cxnLst>
                <a:cxn ang="0">
                  <a:pos x="connsiteX0" y="connsiteY0"/>
                </a:cxn>
                <a:cxn ang="0">
                  <a:pos x="connsiteX1" y="connsiteY1"/>
                </a:cxn>
              </a:cxnLst>
              <a:rect l="l" t="t" r="r" b="b"/>
              <a:pathLst>
                <a:path w="1621953" h="720780">
                  <a:moveTo>
                    <a:pt x="172" y="720740"/>
                  </a:moveTo>
                  <a:lnTo>
                    <a:pt x="1622126" y="-41"/>
                  </a:lnTo>
                </a:path>
              </a:pathLst>
            </a:custGeom>
            <a:noFill/>
            <a:ln w="4501" cap="flat">
              <a:solidFill>
                <a:srgbClr val="505050">
                  <a:alpha val="12000"/>
                </a:srgbClr>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7C95BC1-6145-8087-C73D-ED654F798EBC}"/>
                </a:ext>
              </a:extLst>
            </p:cNvPr>
            <p:cNvSpPr/>
            <p:nvPr/>
          </p:nvSpPr>
          <p:spPr>
            <a:xfrm>
              <a:off x="4423094" y="3509513"/>
              <a:ext cx="1621953" cy="360390"/>
            </a:xfrm>
            <a:custGeom>
              <a:avLst/>
              <a:gdLst>
                <a:gd name="connsiteX0" fmla="*/ 172 w 1621953"/>
                <a:gd name="connsiteY0" fmla="*/ 360354 h 360390"/>
                <a:gd name="connsiteX1" fmla="*/ 1622126 w 1621953"/>
                <a:gd name="connsiteY1" fmla="*/ -36 h 360390"/>
              </a:gdLst>
              <a:ahLst/>
              <a:cxnLst>
                <a:cxn ang="0">
                  <a:pos x="connsiteX0" y="connsiteY0"/>
                </a:cxn>
                <a:cxn ang="0">
                  <a:pos x="connsiteX1" y="connsiteY1"/>
                </a:cxn>
              </a:cxnLst>
              <a:rect l="l" t="t" r="r" b="b"/>
              <a:pathLst>
                <a:path w="1621953" h="360390">
                  <a:moveTo>
                    <a:pt x="172" y="360354"/>
                  </a:moveTo>
                  <a:lnTo>
                    <a:pt x="1622126" y="-36"/>
                  </a:lnTo>
                </a:path>
              </a:pathLst>
            </a:custGeom>
            <a:noFill/>
            <a:ln w="4501" cap="flat">
              <a:solidFill>
                <a:srgbClr val="505050">
                  <a:alpha val="60000"/>
                </a:srgbClr>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D0A8980-7F0C-D76D-E6CD-EDBC06585595}"/>
                </a:ext>
              </a:extLst>
            </p:cNvPr>
            <p:cNvSpPr/>
            <p:nvPr/>
          </p:nvSpPr>
          <p:spPr>
            <a:xfrm>
              <a:off x="4423094" y="3869903"/>
              <a:ext cx="1621953" cy="7267"/>
            </a:xfrm>
            <a:custGeom>
              <a:avLst/>
              <a:gdLst>
                <a:gd name="connsiteX0" fmla="*/ 172 w 1621953"/>
                <a:gd name="connsiteY0" fmla="*/ -31 h 7267"/>
                <a:gd name="connsiteX1" fmla="*/ 1622126 w 1621953"/>
                <a:gd name="connsiteY1" fmla="*/ -31 h 7267"/>
              </a:gdLst>
              <a:ahLst/>
              <a:cxnLst>
                <a:cxn ang="0">
                  <a:pos x="connsiteX0" y="connsiteY0"/>
                </a:cxn>
                <a:cxn ang="0">
                  <a:pos x="connsiteX1" y="connsiteY1"/>
                </a:cxn>
              </a:cxnLst>
              <a:rect l="l" t="t" r="r" b="b"/>
              <a:pathLst>
                <a:path w="1621953" h="7267">
                  <a:moveTo>
                    <a:pt x="172" y="-31"/>
                  </a:moveTo>
                  <a:lnTo>
                    <a:pt x="1622126" y="-31"/>
                  </a:lnTo>
                </a:path>
              </a:pathLst>
            </a:custGeom>
            <a:noFill/>
            <a:ln w="4501" cap="flat">
              <a:solidFill>
                <a:srgbClr val="505050">
                  <a:alpha val="96000"/>
                </a:srgbClr>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8E9349A-4C8D-F63A-ED0C-38DF5174D68A}"/>
                </a:ext>
              </a:extLst>
            </p:cNvPr>
            <p:cNvSpPr/>
            <p:nvPr/>
          </p:nvSpPr>
          <p:spPr>
            <a:xfrm>
              <a:off x="4423094" y="3869903"/>
              <a:ext cx="1621953" cy="360390"/>
            </a:xfrm>
            <a:custGeom>
              <a:avLst/>
              <a:gdLst>
                <a:gd name="connsiteX0" fmla="*/ 172 w 1621953"/>
                <a:gd name="connsiteY0" fmla="*/ -26 h 360390"/>
                <a:gd name="connsiteX1" fmla="*/ 1622126 w 1621953"/>
                <a:gd name="connsiteY1" fmla="*/ 360364 h 360390"/>
              </a:gdLst>
              <a:ahLst/>
              <a:cxnLst>
                <a:cxn ang="0">
                  <a:pos x="connsiteX0" y="connsiteY0"/>
                </a:cxn>
                <a:cxn ang="0">
                  <a:pos x="connsiteX1" y="connsiteY1"/>
                </a:cxn>
              </a:cxnLst>
              <a:rect l="l" t="t" r="r" b="b"/>
              <a:pathLst>
                <a:path w="1621953" h="360390">
                  <a:moveTo>
                    <a:pt x="172" y="-26"/>
                  </a:moveTo>
                  <a:lnTo>
                    <a:pt x="1622126" y="360364"/>
                  </a:lnTo>
                </a:path>
              </a:pathLst>
            </a:custGeom>
            <a:noFill/>
            <a:ln w="4501" cap="flat">
              <a:solidFill>
                <a:srgbClr val="505050">
                  <a:alpha val="25000"/>
                </a:srgbClr>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21252ECF-5098-344E-3976-A81C486BA2C9}"/>
                </a:ext>
              </a:extLst>
            </p:cNvPr>
            <p:cNvSpPr/>
            <p:nvPr/>
          </p:nvSpPr>
          <p:spPr>
            <a:xfrm>
              <a:off x="4423094" y="3869903"/>
              <a:ext cx="1621953" cy="720780"/>
            </a:xfrm>
            <a:custGeom>
              <a:avLst/>
              <a:gdLst>
                <a:gd name="connsiteX0" fmla="*/ 172 w 1621953"/>
                <a:gd name="connsiteY0" fmla="*/ -22 h 720780"/>
                <a:gd name="connsiteX1" fmla="*/ 1622126 w 1621953"/>
                <a:gd name="connsiteY1" fmla="*/ 720759 h 720780"/>
              </a:gdLst>
              <a:ahLst/>
              <a:cxnLst>
                <a:cxn ang="0">
                  <a:pos x="connsiteX0" y="connsiteY0"/>
                </a:cxn>
                <a:cxn ang="0">
                  <a:pos x="connsiteX1" y="connsiteY1"/>
                </a:cxn>
              </a:cxnLst>
              <a:rect l="l" t="t" r="r" b="b"/>
              <a:pathLst>
                <a:path w="1621953" h="720780">
                  <a:moveTo>
                    <a:pt x="172" y="-22"/>
                  </a:moveTo>
                  <a:lnTo>
                    <a:pt x="1622126" y="720759"/>
                  </a:lnTo>
                </a:path>
              </a:pathLst>
            </a:custGeom>
            <a:noFill/>
            <a:ln w="4501" cap="flat">
              <a:solidFill>
                <a:srgbClr val="505050">
                  <a:alpha val="42000"/>
                </a:srgbClr>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7A80FD2-3C25-45E0-58DF-D3AFC1C14A84}"/>
                </a:ext>
              </a:extLst>
            </p:cNvPr>
            <p:cNvSpPr/>
            <p:nvPr/>
          </p:nvSpPr>
          <p:spPr>
            <a:xfrm>
              <a:off x="4423094" y="3869903"/>
              <a:ext cx="1621953" cy="1081170"/>
            </a:xfrm>
            <a:custGeom>
              <a:avLst/>
              <a:gdLst>
                <a:gd name="connsiteX0" fmla="*/ 172 w 1621953"/>
                <a:gd name="connsiteY0" fmla="*/ -17 h 1081170"/>
                <a:gd name="connsiteX1" fmla="*/ 1622126 w 1621953"/>
                <a:gd name="connsiteY1" fmla="*/ 1081154 h 1081170"/>
              </a:gdLst>
              <a:ahLst/>
              <a:cxnLst>
                <a:cxn ang="0">
                  <a:pos x="connsiteX0" y="connsiteY0"/>
                </a:cxn>
                <a:cxn ang="0">
                  <a:pos x="connsiteX1" y="connsiteY1"/>
                </a:cxn>
              </a:cxnLst>
              <a:rect l="l" t="t" r="r" b="b"/>
              <a:pathLst>
                <a:path w="1621953" h="1081170">
                  <a:moveTo>
                    <a:pt x="172" y="-17"/>
                  </a:moveTo>
                  <a:lnTo>
                    <a:pt x="1622126" y="1081154"/>
                  </a:lnTo>
                </a:path>
              </a:pathLst>
            </a:custGeom>
            <a:noFill/>
            <a:ln w="4501" cap="flat">
              <a:solidFill>
                <a:srgbClr val="505050">
                  <a:alpha val="81000"/>
                </a:srgbClr>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45F419F8-AC1E-AB1E-8072-67057F19EDBC}"/>
                </a:ext>
              </a:extLst>
            </p:cNvPr>
            <p:cNvSpPr/>
            <p:nvPr/>
          </p:nvSpPr>
          <p:spPr>
            <a:xfrm>
              <a:off x="4423094" y="3869903"/>
              <a:ext cx="1621953" cy="1441560"/>
            </a:xfrm>
            <a:custGeom>
              <a:avLst/>
              <a:gdLst>
                <a:gd name="connsiteX0" fmla="*/ 172 w 1621953"/>
                <a:gd name="connsiteY0" fmla="*/ -12 h 1441560"/>
                <a:gd name="connsiteX1" fmla="*/ 1622126 w 1621953"/>
                <a:gd name="connsiteY1" fmla="*/ 1441549 h 1441560"/>
              </a:gdLst>
              <a:ahLst/>
              <a:cxnLst>
                <a:cxn ang="0">
                  <a:pos x="connsiteX0" y="connsiteY0"/>
                </a:cxn>
                <a:cxn ang="0">
                  <a:pos x="connsiteX1" y="connsiteY1"/>
                </a:cxn>
              </a:cxnLst>
              <a:rect l="l" t="t" r="r" b="b"/>
              <a:pathLst>
                <a:path w="1621953" h="1441560">
                  <a:moveTo>
                    <a:pt x="172" y="-12"/>
                  </a:moveTo>
                  <a:lnTo>
                    <a:pt x="1622126" y="1441549"/>
                  </a:lnTo>
                </a:path>
              </a:pathLst>
            </a:custGeom>
            <a:noFill/>
            <a:ln w="4501" cap="flat">
              <a:solidFill>
                <a:srgbClr val="505050">
                  <a:alpha val="18000"/>
                </a:srgbClr>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834D291-65C4-F11C-F54F-4AAF665FF008}"/>
                </a:ext>
              </a:extLst>
            </p:cNvPr>
            <p:cNvSpPr/>
            <p:nvPr/>
          </p:nvSpPr>
          <p:spPr>
            <a:xfrm>
              <a:off x="6045048" y="2067952"/>
              <a:ext cx="1621953" cy="1441560"/>
            </a:xfrm>
            <a:custGeom>
              <a:avLst/>
              <a:gdLst>
                <a:gd name="connsiteX0" fmla="*/ 215 w 1621953"/>
                <a:gd name="connsiteY0" fmla="*/ -60 h 1441560"/>
                <a:gd name="connsiteX1" fmla="*/ 1622169 w 1621953"/>
                <a:gd name="connsiteY1" fmla="*/ 1441501 h 1441560"/>
              </a:gdLst>
              <a:ahLst/>
              <a:cxnLst>
                <a:cxn ang="0">
                  <a:pos x="connsiteX0" y="connsiteY0"/>
                </a:cxn>
                <a:cxn ang="0">
                  <a:pos x="connsiteX1" y="connsiteY1"/>
                </a:cxn>
              </a:cxnLst>
              <a:rect l="l" t="t" r="r" b="b"/>
              <a:pathLst>
                <a:path w="1621953" h="1441560">
                  <a:moveTo>
                    <a:pt x="215" y="-60"/>
                  </a:moveTo>
                  <a:lnTo>
                    <a:pt x="1622169" y="1441501"/>
                  </a:lnTo>
                </a:path>
              </a:pathLst>
            </a:custGeom>
            <a:noFill/>
            <a:ln w="4501" cap="flat">
              <a:solidFill>
                <a:srgbClr val="505050">
                  <a:alpha val="64000"/>
                </a:srgbClr>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491DC1A-3530-B92B-3AC3-13D99C6D0DC4}"/>
                </a:ext>
              </a:extLst>
            </p:cNvPr>
            <p:cNvSpPr/>
            <p:nvPr/>
          </p:nvSpPr>
          <p:spPr>
            <a:xfrm>
              <a:off x="6045048" y="2067952"/>
              <a:ext cx="1621953" cy="1801950"/>
            </a:xfrm>
            <a:custGeom>
              <a:avLst/>
              <a:gdLst>
                <a:gd name="connsiteX0" fmla="*/ 215 w 1621953"/>
                <a:gd name="connsiteY0" fmla="*/ -55 h 1801950"/>
                <a:gd name="connsiteX1" fmla="*/ 1622169 w 1621953"/>
                <a:gd name="connsiteY1" fmla="*/ 1801896 h 1801950"/>
              </a:gdLst>
              <a:ahLst/>
              <a:cxnLst>
                <a:cxn ang="0">
                  <a:pos x="connsiteX0" y="connsiteY0"/>
                </a:cxn>
                <a:cxn ang="0">
                  <a:pos x="connsiteX1" y="connsiteY1"/>
                </a:cxn>
              </a:cxnLst>
              <a:rect l="l" t="t" r="r" b="b"/>
              <a:pathLst>
                <a:path w="1621953" h="1801950">
                  <a:moveTo>
                    <a:pt x="215" y="-55"/>
                  </a:moveTo>
                  <a:lnTo>
                    <a:pt x="1622169" y="1801896"/>
                  </a:lnTo>
                </a:path>
              </a:pathLst>
            </a:custGeom>
            <a:noFill/>
            <a:ln w="4501" cap="flat">
              <a:solidFill>
                <a:srgbClr val="505050">
                  <a:alpha val="26000"/>
                </a:srgbClr>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6C8D8512-0413-4ED2-9711-1D631AE0CEB3}"/>
                </a:ext>
              </a:extLst>
            </p:cNvPr>
            <p:cNvSpPr/>
            <p:nvPr/>
          </p:nvSpPr>
          <p:spPr>
            <a:xfrm>
              <a:off x="6045048" y="2428342"/>
              <a:ext cx="1621953" cy="1081170"/>
            </a:xfrm>
            <a:custGeom>
              <a:avLst/>
              <a:gdLst>
                <a:gd name="connsiteX0" fmla="*/ 215 w 1621953"/>
                <a:gd name="connsiteY0" fmla="*/ -55 h 1081170"/>
                <a:gd name="connsiteX1" fmla="*/ 1622169 w 1621953"/>
                <a:gd name="connsiteY1" fmla="*/ 1081115 h 1081170"/>
              </a:gdLst>
              <a:ahLst/>
              <a:cxnLst>
                <a:cxn ang="0">
                  <a:pos x="connsiteX0" y="connsiteY0"/>
                </a:cxn>
                <a:cxn ang="0">
                  <a:pos x="connsiteX1" y="connsiteY1"/>
                </a:cxn>
              </a:cxnLst>
              <a:rect l="l" t="t" r="r" b="b"/>
              <a:pathLst>
                <a:path w="1621953" h="1081170">
                  <a:moveTo>
                    <a:pt x="215" y="-55"/>
                  </a:moveTo>
                  <a:lnTo>
                    <a:pt x="1622169" y="1081115"/>
                  </a:lnTo>
                </a:path>
              </a:pathLst>
            </a:custGeom>
            <a:noFill/>
            <a:ln w="4501" cap="flat">
              <a:solidFill>
                <a:srgbClr val="505050">
                  <a:alpha val="21000"/>
                </a:srgbClr>
              </a:solid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6B6222F-9181-3B15-7191-C234805C8854}"/>
                </a:ext>
              </a:extLst>
            </p:cNvPr>
            <p:cNvSpPr/>
            <p:nvPr/>
          </p:nvSpPr>
          <p:spPr>
            <a:xfrm>
              <a:off x="6045048" y="2428342"/>
              <a:ext cx="1621953" cy="1441560"/>
            </a:xfrm>
            <a:custGeom>
              <a:avLst/>
              <a:gdLst>
                <a:gd name="connsiteX0" fmla="*/ 215 w 1621953"/>
                <a:gd name="connsiteY0" fmla="*/ -50 h 1441560"/>
                <a:gd name="connsiteX1" fmla="*/ 1622169 w 1621953"/>
                <a:gd name="connsiteY1" fmla="*/ 1441510 h 1441560"/>
              </a:gdLst>
              <a:ahLst/>
              <a:cxnLst>
                <a:cxn ang="0">
                  <a:pos x="connsiteX0" y="connsiteY0"/>
                </a:cxn>
                <a:cxn ang="0">
                  <a:pos x="connsiteX1" y="connsiteY1"/>
                </a:cxn>
              </a:cxnLst>
              <a:rect l="l" t="t" r="r" b="b"/>
              <a:pathLst>
                <a:path w="1621953" h="1441560">
                  <a:moveTo>
                    <a:pt x="215" y="-50"/>
                  </a:moveTo>
                  <a:lnTo>
                    <a:pt x="1622169" y="1441510"/>
                  </a:lnTo>
                </a:path>
              </a:pathLst>
            </a:custGeom>
            <a:noFill/>
            <a:ln w="4501" cap="flat">
              <a:solidFill>
                <a:srgbClr val="505050">
                  <a:alpha val="22000"/>
                </a:srgbClr>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682A2A6-C0BA-183F-22D2-0CD9E1D0DB4B}"/>
                </a:ext>
              </a:extLst>
            </p:cNvPr>
            <p:cNvSpPr/>
            <p:nvPr/>
          </p:nvSpPr>
          <p:spPr>
            <a:xfrm>
              <a:off x="6045048" y="2788732"/>
              <a:ext cx="1621953" cy="720780"/>
            </a:xfrm>
            <a:custGeom>
              <a:avLst/>
              <a:gdLst>
                <a:gd name="connsiteX0" fmla="*/ 215 w 1621953"/>
                <a:gd name="connsiteY0" fmla="*/ -50 h 720780"/>
                <a:gd name="connsiteX1" fmla="*/ 1622169 w 1621953"/>
                <a:gd name="connsiteY1" fmla="*/ 720730 h 720780"/>
              </a:gdLst>
              <a:ahLst/>
              <a:cxnLst>
                <a:cxn ang="0">
                  <a:pos x="connsiteX0" y="connsiteY0"/>
                </a:cxn>
                <a:cxn ang="0">
                  <a:pos x="connsiteX1" y="connsiteY1"/>
                </a:cxn>
              </a:cxnLst>
              <a:rect l="l" t="t" r="r" b="b"/>
              <a:pathLst>
                <a:path w="1621953" h="720780">
                  <a:moveTo>
                    <a:pt x="215" y="-50"/>
                  </a:moveTo>
                  <a:lnTo>
                    <a:pt x="1622169" y="720730"/>
                  </a:lnTo>
                </a:path>
              </a:pathLst>
            </a:custGeom>
            <a:noFill/>
            <a:ln w="4501" cap="flat">
              <a:solidFill>
                <a:srgbClr val="505050">
                  <a:alpha val="87000"/>
                </a:srgbClr>
              </a:solid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12DDBB9-22FE-9657-1DE8-D4E49526815A}"/>
                </a:ext>
              </a:extLst>
            </p:cNvPr>
            <p:cNvSpPr/>
            <p:nvPr/>
          </p:nvSpPr>
          <p:spPr>
            <a:xfrm>
              <a:off x="6045048" y="2788732"/>
              <a:ext cx="1621953" cy="1081170"/>
            </a:xfrm>
            <a:custGeom>
              <a:avLst/>
              <a:gdLst>
                <a:gd name="connsiteX0" fmla="*/ 215 w 1621953"/>
                <a:gd name="connsiteY0" fmla="*/ -46 h 1081170"/>
                <a:gd name="connsiteX1" fmla="*/ 1622169 w 1621953"/>
                <a:gd name="connsiteY1" fmla="*/ 1081125 h 1081170"/>
              </a:gdLst>
              <a:ahLst/>
              <a:cxnLst>
                <a:cxn ang="0">
                  <a:pos x="connsiteX0" y="connsiteY0"/>
                </a:cxn>
                <a:cxn ang="0">
                  <a:pos x="connsiteX1" y="connsiteY1"/>
                </a:cxn>
              </a:cxnLst>
              <a:rect l="l" t="t" r="r" b="b"/>
              <a:pathLst>
                <a:path w="1621953" h="1081170">
                  <a:moveTo>
                    <a:pt x="215" y="-46"/>
                  </a:moveTo>
                  <a:lnTo>
                    <a:pt x="1622169" y="1081125"/>
                  </a:lnTo>
                </a:path>
              </a:pathLst>
            </a:custGeom>
            <a:noFill/>
            <a:ln w="4501" cap="flat">
              <a:solidFill>
                <a:srgbClr val="505050">
                  <a:alpha val="40000"/>
                </a:srgbClr>
              </a:solid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9D4CEA-881A-104E-826A-DFE3358FA446}"/>
                </a:ext>
              </a:extLst>
            </p:cNvPr>
            <p:cNvSpPr/>
            <p:nvPr/>
          </p:nvSpPr>
          <p:spPr>
            <a:xfrm>
              <a:off x="6045048" y="3149123"/>
              <a:ext cx="1621953" cy="360390"/>
            </a:xfrm>
            <a:custGeom>
              <a:avLst/>
              <a:gdLst>
                <a:gd name="connsiteX0" fmla="*/ 215 w 1621953"/>
                <a:gd name="connsiteY0" fmla="*/ -46 h 360390"/>
                <a:gd name="connsiteX1" fmla="*/ 1622169 w 1621953"/>
                <a:gd name="connsiteY1" fmla="*/ 360345 h 360390"/>
              </a:gdLst>
              <a:ahLst/>
              <a:cxnLst>
                <a:cxn ang="0">
                  <a:pos x="connsiteX0" y="connsiteY0"/>
                </a:cxn>
                <a:cxn ang="0">
                  <a:pos x="connsiteX1" y="connsiteY1"/>
                </a:cxn>
              </a:cxnLst>
              <a:rect l="l" t="t" r="r" b="b"/>
              <a:pathLst>
                <a:path w="1621953" h="360390">
                  <a:moveTo>
                    <a:pt x="215" y="-46"/>
                  </a:moveTo>
                  <a:lnTo>
                    <a:pt x="1622169" y="360345"/>
                  </a:lnTo>
                </a:path>
              </a:pathLst>
            </a:custGeom>
            <a:noFill/>
            <a:ln w="4501" cap="flat">
              <a:solidFill>
                <a:srgbClr val="505050">
                  <a:alpha val="81000"/>
                </a:srgbClr>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5A4805B-2144-9C97-EF54-7558A9FF57ED}"/>
                </a:ext>
              </a:extLst>
            </p:cNvPr>
            <p:cNvSpPr/>
            <p:nvPr/>
          </p:nvSpPr>
          <p:spPr>
            <a:xfrm>
              <a:off x="6045048" y="3149123"/>
              <a:ext cx="1621953" cy="720780"/>
            </a:xfrm>
            <a:custGeom>
              <a:avLst/>
              <a:gdLst>
                <a:gd name="connsiteX0" fmla="*/ 215 w 1621953"/>
                <a:gd name="connsiteY0" fmla="*/ -41 h 720780"/>
                <a:gd name="connsiteX1" fmla="*/ 1622169 w 1621953"/>
                <a:gd name="connsiteY1" fmla="*/ 720740 h 720780"/>
              </a:gdLst>
              <a:ahLst/>
              <a:cxnLst>
                <a:cxn ang="0">
                  <a:pos x="connsiteX0" y="connsiteY0"/>
                </a:cxn>
                <a:cxn ang="0">
                  <a:pos x="connsiteX1" y="connsiteY1"/>
                </a:cxn>
              </a:cxnLst>
              <a:rect l="l" t="t" r="r" b="b"/>
              <a:pathLst>
                <a:path w="1621953" h="720780">
                  <a:moveTo>
                    <a:pt x="215" y="-41"/>
                  </a:moveTo>
                  <a:lnTo>
                    <a:pt x="1622169" y="720740"/>
                  </a:lnTo>
                </a:path>
              </a:pathLst>
            </a:custGeom>
            <a:noFill/>
            <a:ln w="4501" cap="flat">
              <a:solidFill>
                <a:srgbClr val="505050">
                  <a:alpha val="58000"/>
                </a:srgbClr>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5425A0F-845B-FBA8-89F7-8FA13BE20427}"/>
                </a:ext>
              </a:extLst>
            </p:cNvPr>
            <p:cNvSpPr/>
            <p:nvPr/>
          </p:nvSpPr>
          <p:spPr>
            <a:xfrm>
              <a:off x="6045048" y="3509513"/>
              <a:ext cx="1621953" cy="7267"/>
            </a:xfrm>
            <a:custGeom>
              <a:avLst/>
              <a:gdLst>
                <a:gd name="connsiteX0" fmla="*/ 215 w 1621953"/>
                <a:gd name="connsiteY0" fmla="*/ -41 h 7267"/>
                <a:gd name="connsiteX1" fmla="*/ 1622169 w 1621953"/>
                <a:gd name="connsiteY1" fmla="*/ -41 h 7267"/>
              </a:gdLst>
              <a:ahLst/>
              <a:cxnLst>
                <a:cxn ang="0">
                  <a:pos x="connsiteX0" y="connsiteY0"/>
                </a:cxn>
                <a:cxn ang="0">
                  <a:pos x="connsiteX1" y="connsiteY1"/>
                </a:cxn>
              </a:cxnLst>
              <a:rect l="l" t="t" r="r" b="b"/>
              <a:pathLst>
                <a:path w="1621953" h="7267">
                  <a:moveTo>
                    <a:pt x="215" y="-41"/>
                  </a:moveTo>
                  <a:lnTo>
                    <a:pt x="1622169" y="-41"/>
                  </a:lnTo>
                </a:path>
              </a:pathLst>
            </a:custGeom>
            <a:noFill/>
            <a:ln w="4501" cap="flat">
              <a:solidFill>
                <a:srgbClr val="505050">
                  <a:alpha val="86000"/>
                </a:srgbClr>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ABBCB7-4BCB-2000-B322-60351783421A}"/>
                </a:ext>
              </a:extLst>
            </p:cNvPr>
            <p:cNvSpPr/>
            <p:nvPr/>
          </p:nvSpPr>
          <p:spPr>
            <a:xfrm>
              <a:off x="6045048" y="3509513"/>
              <a:ext cx="1621953" cy="360390"/>
            </a:xfrm>
            <a:custGeom>
              <a:avLst/>
              <a:gdLst>
                <a:gd name="connsiteX0" fmla="*/ 215 w 1621953"/>
                <a:gd name="connsiteY0" fmla="*/ -36 h 360390"/>
                <a:gd name="connsiteX1" fmla="*/ 1622169 w 1621953"/>
                <a:gd name="connsiteY1" fmla="*/ 360354 h 360390"/>
              </a:gdLst>
              <a:ahLst/>
              <a:cxnLst>
                <a:cxn ang="0">
                  <a:pos x="connsiteX0" y="connsiteY0"/>
                </a:cxn>
                <a:cxn ang="0">
                  <a:pos x="connsiteX1" y="connsiteY1"/>
                </a:cxn>
              </a:cxnLst>
              <a:rect l="l" t="t" r="r" b="b"/>
              <a:pathLst>
                <a:path w="1621953" h="360390">
                  <a:moveTo>
                    <a:pt x="215" y="-36"/>
                  </a:moveTo>
                  <a:lnTo>
                    <a:pt x="1622169" y="360354"/>
                  </a:lnTo>
                </a:path>
              </a:pathLst>
            </a:custGeom>
            <a:noFill/>
            <a:ln w="4501" cap="flat">
              <a:solidFill>
                <a:srgbClr val="505050">
                  <a:alpha val="94000"/>
                </a:srgbClr>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B50C7E04-10D2-59D1-A3F0-99A980CA77FF}"/>
                </a:ext>
              </a:extLst>
            </p:cNvPr>
            <p:cNvSpPr/>
            <p:nvPr/>
          </p:nvSpPr>
          <p:spPr>
            <a:xfrm>
              <a:off x="6045048" y="3509513"/>
              <a:ext cx="1621953" cy="360390"/>
            </a:xfrm>
            <a:custGeom>
              <a:avLst/>
              <a:gdLst>
                <a:gd name="connsiteX0" fmla="*/ 215 w 1621953"/>
                <a:gd name="connsiteY0" fmla="*/ 360354 h 360390"/>
                <a:gd name="connsiteX1" fmla="*/ 1622169 w 1621953"/>
                <a:gd name="connsiteY1" fmla="*/ -36 h 360390"/>
              </a:gdLst>
              <a:ahLst/>
              <a:cxnLst>
                <a:cxn ang="0">
                  <a:pos x="connsiteX0" y="connsiteY0"/>
                </a:cxn>
                <a:cxn ang="0">
                  <a:pos x="connsiteX1" y="connsiteY1"/>
                </a:cxn>
              </a:cxnLst>
              <a:rect l="l" t="t" r="r" b="b"/>
              <a:pathLst>
                <a:path w="1621953" h="360390">
                  <a:moveTo>
                    <a:pt x="215" y="360354"/>
                  </a:moveTo>
                  <a:lnTo>
                    <a:pt x="1622169" y="-36"/>
                  </a:lnTo>
                </a:path>
              </a:pathLst>
            </a:custGeom>
            <a:noFill/>
            <a:ln w="4501" cap="flat">
              <a:solidFill>
                <a:srgbClr val="505050">
                  <a:alpha val="83000"/>
                </a:srgbClr>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1F6946C-9188-3B93-92BA-A4A7CD0D958D}"/>
                </a:ext>
              </a:extLst>
            </p:cNvPr>
            <p:cNvSpPr/>
            <p:nvPr/>
          </p:nvSpPr>
          <p:spPr>
            <a:xfrm>
              <a:off x="6045048" y="3869903"/>
              <a:ext cx="1621953" cy="7267"/>
            </a:xfrm>
            <a:custGeom>
              <a:avLst/>
              <a:gdLst>
                <a:gd name="connsiteX0" fmla="*/ 215 w 1621953"/>
                <a:gd name="connsiteY0" fmla="*/ -31 h 7267"/>
                <a:gd name="connsiteX1" fmla="*/ 1622169 w 1621953"/>
                <a:gd name="connsiteY1" fmla="*/ -31 h 7267"/>
              </a:gdLst>
              <a:ahLst/>
              <a:cxnLst>
                <a:cxn ang="0">
                  <a:pos x="connsiteX0" y="connsiteY0"/>
                </a:cxn>
                <a:cxn ang="0">
                  <a:pos x="connsiteX1" y="connsiteY1"/>
                </a:cxn>
              </a:cxnLst>
              <a:rect l="l" t="t" r="r" b="b"/>
              <a:pathLst>
                <a:path w="1621953" h="7267">
                  <a:moveTo>
                    <a:pt x="215" y="-31"/>
                  </a:moveTo>
                  <a:lnTo>
                    <a:pt x="1622169" y="-31"/>
                  </a:lnTo>
                </a:path>
              </a:pathLst>
            </a:custGeom>
            <a:noFill/>
            <a:ln w="4501" cap="flat">
              <a:solidFill>
                <a:srgbClr val="505050">
                  <a:alpha val="1000"/>
                </a:srgbClr>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D1E9CEE-9B51-57A6-FD41-C0834CB49DB2}"/>
                </a:ext>
              </a:extLst>
            </p:cNvPr>
            <p:cNvSpPr/>
            <p:nvPr/>
          </p:nvSpPr>
          <p:spPr>
            <a:xfrm>
              <a:off x="6045048" y="3509513"/>
              <a:ext cx="1621953" cy="720780"/>
            </a:xfrm>
            <a:custGeom>
              <a:avLst/>
              <a:gdLst>
                <a:gd name="connsiteX0" fmla="*/ 215 w 1621953"/>
                <a:gd name="connsiteY0" fmla="*/ 720749 h 720780"/>
                <a:gd name="connsiteX1" fmla="*/ 1622169 w 1621953"/>
                <a:gd name="connsiteY1" fmla="*/ -31 h 720780"/>
              </a:gdLst>
              <a:ahLst/>
              <a:cxnLst>
                <a:cxn ang="0">
                  <a:pos x="connsiteX0" y="connsiteY0"/>
                </a:cxn>
                <a:cxn ang="0">
                  <a:pos x="connsiteX1" y="connsiteY1"/>
                </a:cxn>
              </a:cxnLst>
              <a:rect l="l" t="t" r="r" b="b"/>
              <a:pathLst>
                <a:path w="1621953" h="720780">
                  <a:moveTo>
                    <a:pt x="215" y="720749"/>
                  </a:moveTo>
                  <a:lnTo>
                    <a:pt x="1622169" y="-31"/>
                  </a:lnTo>
                </a:path>
              </a:pathLst>
            </a:custGeom>
            <a:noFill/>
            <a:ln w="4501" cap="flat">
              <a:solidFill>
                <a:srgbClr val="505050">
                  <a:alpha val="25000"/>
                </a:srgbClr>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74C0713-0597-F7A2-EEA5-6CE201A53143}"/>
                </a:ext>
              </a:extLst>
            </p:cNvPr>
            <p:cNvSpPr/>
            <p:nvPr/>
          </p:nvSpPr>
          <p:spPr>
            <a:xfrm>
              <a:off x="6045048" y="3869903"/>
              <a:ext cx="1621953" cy="360390"/>
            </a:xfrm>
            <a:custGeom>
              <a:avLst/>
              <a:gdLst>
                <a:gd name="connsiteX0" fmla="*/ 215 w 1621953"/>
                <a:gd name="connsiteY0" fmla="*/ 360364 h 360390"/>
                <a:gd name="connsiteX1" fmla="*/ 1622169 w 1621953"/>
                <a:gd name="connsiteY1" fmla="*/ -26 h 360390"/>
              </a:gdLst>
              <a:ahLst/>
              <a:cxnLst>
                <a:cxn ang="0">
                  <a:pos x="connsiteX0" y="connsiteY0"/>
                </a:cxn>
                <a:cxn ang="0">
                  <a:pos x="connsiteX1" y="connsiteY1"/>
                </a:cxn>
              </a:cxnLst>
              <a:rect l="l" t="t" r="r" b="b"/>
              <a:pathLst>
                <a:path w="1621953" h="360390">
                  <a:moveTo>
                    <a:pt x="215" y="360364"/>
                  </a:moveTo>
                  <a:lnTo>
                    <a:pt x="1622169" y="-26"/>
                  </a:lnTo>
                </a:path>
              </a:pathLst>
            </a:custGeom>
            <a:noFill/>
            <a:ln w="4501" cap="flat">
              <a:solidFill>
                <a:srgbClr val="505050">
                  <a:alpha val="54000"/>
                </a:srgbClr>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81A1939-F1EA-95C8-FBA4-8F0424ABAE18}"/>
                </a:ext>
              </a:extLst>
            </p:cNvPr>
            <p:cNvSpPr/>
            <p:nvPr/>
          </p:nvSpPr>
          <p:spPr>
            <a:xfrm>
              <a:off x="6045048" y="3509513"/>
              <a:ext cx="1621953" cy="1081170"/>
            </a:xfrm>
            <a:custGeom>
              <a:avLst/>
              <a:gdLst>
                <a:gd name="connsiteX0" fmla="*/ 215 w 1621953"/>
                <a:gd name="connsiteY0" fmla="*/ 1081144 h 1081170"/>
                <a:gd name="connsiteX1" fmla="*/ 1622169 w 1621953"/>
                <a:gd name="connsiteY1" fmla="*/ -26 h 1081170"/>
              </a:gdLst>
              <a:ahLst/>
              <a:cxnLst>
                <a:cxn ang="0">
                  <a:pos x="connsiteX0" y="connsiteY0"/>
                </a:cxn>
                <a:cxn ang="0">
                  <a:pos x="connsiteX1" y="connsiteY1"/>
                </a:cxn>
              </a:cxnLst>
              <a:rect l="l" t="t" r="r" b="b"/>
              <a:pathLst>
                <a:path w="1621953" h="1081170">
                  <a:moveTo>
                    <a:pt x="215" y="1081144"/>
                  </a:moveTo>
                  <a:lnTo>
                    <a:pt x="1622169" y="-26"/>
                  </a:lnTo>
                </a:path>
              </a:pathLst>
            </a:custGeom>
            <a:noFill/>
            <a:ln w="4501" cap="flat">
              <a:solidFill>
                <a:srgbClr val="505050">
                  <a:alpha val="20000"/>
                </a:srgbClr>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3BC76AF-C356-E8DF-7EDB-ECCC3583568B}"/>
                </a:ext>
              </a:extLst>
            </p:cNvPr>
            <p:cNvSpPr/>
            <p:nvPr/>
          </p:nvSpPr>
          <p:spPr>
            <a:xfrm>
              <a:off x="6045048" y="3869903"/>
              <a:ext cx="1621953" cy="720780"/>
            </a:xfrm>
            <a:custGeom>
              <a:avLst/>
              <a:gdLst>
                <a:gd name="connsiteX0" fmla="*/ 215 w 1621953"/>
                <a:gd name="connsiteY0" fmla="*/ 720759 h 720780"/>
                <a:gd name="connsiteX1" fmla="*/ 1622169 w 1621953"/>
                <a:gd name="connsiteY1" fmla="*/ -22 h 720780"/>
              </a:gdLst>
              <a:ahLst/>
              <a:cxnLst>
                <a:cxn ang="0">
                  <a:pos x="connsiteX0" y="connsiteY0"/>
                </a:cxn>
                <a:cxn ang="0">
                  <a:pos x="connsiteX1" y="connsiteY1"/>
                </a:cxn>
              </a:cxnLst>
              <a:rect l="l" t="t" r="r" b="b"/>
              <a:pathLst>
                <a:path w="1621953" h="720780">
                  <a:moveTo>
                    <a:pt x="215" y="720759"/>
                  </a:moveTo>
                  <a:lnTo>
                    <a:pt x="1622169" y="-22"/>
                  </a:lnTo>
                </a:path>
              </a:pathLst>
            </a:custGeom>
            <a:noFill/>
            <a:ln w="4501" cap="flat">
              <a:solidFill>
                <a:srgbClr val="505050">
                  <a:alpha val="10000"/>
                </a:srgbClr>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9710C1A-CD7D-E778-F7FF-E8D06D2F43B9}"/>
                </a:ext>
              </a:extLst>
            </p:cNvPr>
            <p:cNvSpPr/>
            <p:nvPr/>
          </p:nvSpPr>
          <p:spPr>
            <a:xfrm>
              <a:off x="6045048" y="3509513"/>
              <a:ext cx="1621953" cy="1441560"/>
            </a:xfrm>
            <a:custGeom>
              <a:avLst/>
              <a:gdLst>
                <a:gd name="connsiteX0" fmla="*/ 215 w 1621953"/>
                <a:gd name="connsiteY0" fmla="*/ 1441539 h 1441560"/>
                <a:gd name="connsiteX1" fmla="*/ 1622169 w 1621953"/>
                <a:gd name="connsiteY1" fmla="*/ -22 h 1441560"/>
              </a:gdLst>
              <a:ahLst/>
              <a:cxnLst>
                <a:cxn ang="0">
                  <a:pos x="connsiteX0" y="connsiteY0"/>
                </a:cxn>
                <a:cxn ang="0">
                  <a:pos x="connsiteX1" y="connsiteY1"/>
                </a:cxn>
              </a:cxnLst>
              <a:rect l="l" t="t" r="r" b="b"/>
              <a:pathLst>
                <a:path w="1621953" h="1441560">
                  <a:moveTo>
                    <a:pt x="215" y="1441539"/>
                  </a:moveTo>
                  <a:lnTo>
                    <a:pt x="1622169" y="-22"/>
                  </a:lnTo>
                </a:path>
              </a:pathLst>
            </a:custGeom>
            <a:noFill/>
            <a:ln w="4501" cap="flat">
              <a:solidFill>
                <a:srgbClr val="505050">
                  <a:alpha val="80000"/>
                </a:srgbClr>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B8D932F-D4EA-386E-C46E-658FBB7ADA13}"/>
                </a:ext>
              </a:extLst>
            </p:cNvPr>
            <p:cNvSpPr/>
            <p:nvPr/>
          </p:nvSpPr>
          <p:spPr>
            <a:xfrm>
              <a:off x="6045048" y="3869903"/>
              <a:ext cx="1621953" cy="1081170"/>
            </a:xfrm>
            <a:custGeom>
              <a:avLst/>
              <a:gdLst>
                <a:gd name="connsiteX0" fmla="*/ 215 w 1621953"/>
                <a:gd name="connsiteY0" fmla="*/ 1081154 h 1081170"/>
                <a:gd name="connsiteX1" fmla="*/ 1622169 w 1621953"/>
                <a:gd name="connsiteY1" fmla="*/ -17 h 1081170"/>
              </a:gdLst>
              <a:ahLst/>
              <a:cxnLst>
                <a:cxn ang="0">
                  <a:pos x="connsiteX0" y="connsiteY0"/>
                </a:cxn>
                <a:cxn ang="0">
                  <a:pos x="connsiteX1" y="connsiteY1"/>
                </a:cxn>
              </a:cxnLst>
              <a:rect l="l" t="t" r="r" b="b"/>
              <a:pathLst>
                <a:path w="1621953" h="1081170">
                  <a:moveTo>
                    <a:pt x="215" y="1081154"/>
                  </a:moveTo>
                  <a:lnTo>
                    <a:pt x="1622169" y="-17"/>
                  </a:lnTo>
                </a:path>
              </a:pathLst>
            </a:custGeom>
            <a:noFill/>
            <a:ln w="4501" cap="flat">
              <a:solidFill>
                <a:srgbClr val="505050">
                  <a:alpha val="92000"/>
                </a:srgbClr>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FFE2418-22BD-CD16-3D7D-09ED5CCDF4B8}"/>
                </a:ext>
              </a:extLst>
            </p:cNvPr>
            <p:cNvSpPr/>
            <p:nvPr/>
          </p:nvSpPr>
          <p:spPr>
            <a:xfrm>
              <a:off x="6045048" y="3509513"/>
              <a:ext cx="1621953" cy="1801950"/>
            </a:xfrm>
            <a:custGeom>
              <a:avLst/>
              <a:gdLst>
                <a:gd name="connsiteX0" fmla="*/ 215 w 1621953"/>
                <a:gd name="connsiteY0" fmla="*/ 1801934 h 1801950"/>
                <a:gd name="connsiteX1" fmla="*/ 1622169 w 1621953"/>
                <a:gd name="connsiteY1" fmla="*/ -17 h 1801950"/>
              </a:gdLst>
              <a:ahLst/>
              <a:cxnLst>
                <a:cxn ang="0">
                  <a:pos x="connsiteX0" y="connsiteY0"/>
                </a:cxn>
                <a:cxn ang="0">
                  <a:pos x="connsiteX1" y="connsiteY1"/>
                </a:cxn>
              </a:cxnLst>
              <a:rect l="l" t="t" r="r" b="b"/>
              <a:pathLst>
                <a:path w="1621953" h="1801950">
                  <a:moveTo>
                    <a:pt x="215" y="1801934"/>
                  </a:moveTo>
                  <a:lnTo>
                    <a:pt x="1622169" y="-17"/>
                  </a:lnTo>
                </a:path>
              </a:pathLst>
            </a:custGeom>
            <a:noFill/>
            <a:ln w="4501" cap="flat">
              <a:solidFill>
                <a:srgbClr val="505050">
                  <a:alpha val="44000"/>
                </a:srgbClr>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8C47820-BA53-AE5C-793F-351E34E8B2F3}"/>
                </a:ext>
              </a:extLst>
            </p:cNvPr>
            <p:cNvSpPr/>
            <p:nvPr/>
          </p:nvSpPr>
          <p:spPr>
            <a:xfrm>
              <a:off x="6045048" y="3869903"/>
              <a:ext cx="1621953" cy="1441560"/>
            </a:xfrm>
            <a:custGeom>
              <a:avLst/>
              <a:gdLst>
                <a:gd name="connsiteX0" fmla="*/ 215 w 1621953"/>
                <a:gd name="connsiteY0" fmla="*/ 1441549 h 1441560"/>
                <a:gd name="connsiteX1" fmla="*/ 1622169 w 1621953"/>
                <a:gd name="connsiteY1" fmla="*/ -12 h 1441560"/>
              </a:gdLst>
              <a:ahLst/>
              <a:cxnLst>
                <a:cxn ang="0">
                  <a:pos x="connsiteX0" y="connsiteY0"/>
                </a:cxn>
                <a:cxn ang="0">
                  <a:pos x="connsiteX1" y="connsiteY1"/>
                </a:cxn>
              </a:cxnLst>
              <a:rect l="l" t="t" r="r" b="b"/>
              <a:pathLst>
                <a:path w="1621953" h="1441560">
                  <a:moveTo>
                    <a:pt x="215" y="1441549"/>
                  </a:moveTo>
                  <a:lnTo>
                    <a:pt x="1622169" y="-12"/>
                  </a:lnTo>
                </a:path>
              </a:pathLst>
            </a:custGeom>
            <a:noFill/>
            <a:ln w="4501" cap="flat">
              <a:solidFill>
                <a:srgbClr val="505050">
                  <a:alpha val="62000"/>
                </a:srgbClr>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D278100-09A6-0D7B-3650-160B5A16F10F}"/>
                </a:ext>
              </a:extLst>
            </p:cNvPr>
            <p:cNvSpPr/>
            <p:nvPr/>
          </p:nvSpPr>
          <p:spPr>
            <a:xfrm>
              <a:off x="4423094" y="2067952"/>
              <a:ext cx="1621953" cy="1441560"/>
            </a:xfrm>
            <a:custGeom>
              <a:avLst/>
              <a:gdLst>
                <a:gd name="connsiteX0" fmla="*/ 172 w 1621953"/>
                <a:gd name="connsiteY0" fmla="*/ 1441501 h 1441560"/>
                <a:gd name="connsiteX1" fmla="*/ 1622126 w 1621953"/>
                <a:gd name="connsiteY1" fmla="*/ -60 h 1441560"/>
              </a:gdLst>
              <a:ahLst/>
              <a:cxnLst>
                <a:cxn ang="0">
                  <a:pos x="connsiteX0" y="connsiteY0"/>
                </a:cxn>
                <a:cxn ang="0">
                  <a:pos x="connsiteX1" y="connsiteY1"/>
                </a:cxn>
              </a:cxnLst>
              <a:rect l="l" t="t" r="r" b="b"/>
              <a:pathLst>
                <a:path w="1621953" h="1441560">
                  <a:moveTo>
                    <a:pt x="172" y="1441501"/>
                  </a:moveTo>
                  <a:lnTo>
                    <a:pt x="1622126" y="-60"/>
                  </a:lnTo>
                </a:path>
              </a:pathLst>
            </a:custGeom>
            <a:noFill/>
            <a:ln w="4501" cap="flat">
              <a:solidFill>
                <a:srgbClr val="505050">
                  <a:alpha val="75000"/>
                </a:srgbClr>
              </a:solid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531663-B17D-3ECE-125D-EA8B398472A3}"/>
                </a:ext>
              </a:extLst>
            </p:cNvPr>
            <p:cNvSpPr/>
            <p:nvPr/>
          </p:nvSpPr>
          <p:spPr>
            <a:xfrm>
              <a:off x="4423094" y="2067952"/>
              <a:ext cx="1621953" cy="1801950"/>
            </a:xfrm>
            <a:custGeom>
              <a:avLst/>
              <a:gdLst>
                <a:gd name="connsiteX0" fmla="*/ 172 w 1621953"/>
                <a:gd name="connsiteY0" fmla="*/ 1801896 h 1801950"/>
                <a:gd name="connsiteX1" fmla="*/ 1622126 w 1621953"/>
                <a:gd name="connsiteY1" fmla="*/ -55 h 1801950"/>
              </a:gdLst>
              <a:ahLst/>
              <a:cxnLst>
                <a:cxn ang="0">
                  <a:pos x="connsiteX0" y="connsiteY0"/>
                </a:cxn>
                <a:cxn ang="0">
                  <a:pos x="connsiteX1" y="connsiteY1"/>
                </a:cxn>
              </a:cxnLst>
              <a:rect l="l" t="t" r="r" b="b"/>
              <a:pathLst>
                <a:path w="1621953" h="1801950">
                  <a:moveTo>
                    <a:pt x="172" y="1801896"/>
                  </a:moveTo>
                  <a:lnTo>
                    <a:pt x="1622126" y="-55"/>
                  </a:lnTo>
                </a:path>
              </a:pathLst>
            </a:custGeom>
            <a:noFill/>
            <a:ln w="4501" cap="flat">
              <a:solidFill>
                <a:srgbClr val="505050">
                  <a:alpha val="7000"/>
                </a:srgbClr>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878A436-9EEA-B2E9-7D35-EFE5BAF72195}"/>
                </a:ext>
              </a:extLst>
            </p:cNvPr>
            <p:cNvSpPr/>
            <p:nvPr/>
          </p:nvSpPr>
          <p:spPr>
            <a:xfrm>
              <a:off x="4332985" y="3419415"/>
              <a:ext cx="180217" cy="180195"/>
            </a:xfrm>
            <a:custGeom>
              <a:avLst/>
              <a:gdLst>
                <a:gd name="connsiteX0" fmla="*/ 180368 w 180217"/>
                <a:gd name="connsiteY0" fmla="*/ 90057 h 180195"/>
                <a:gd name="connsiteX1" fmla="*/ 90259 w 180217"/>
                <a:gd name="connsiteY1" fmla="*/ 180154 h 180195"/>
                <a:gd name="connsiteX2" fmla="*/ 151 w 180217"/>
                <a:gd name="connsiteY2" fmla="*/ 90057 h 180195"/>
                <a:gd name="connsiteX3" fmla="*/ 90259 w 180217"/>
                <a:gd name="connsiteY3" fmla="*/ -41 h 180195"/>
                <a:gd name="connsiteX4" fmla="*/ 180368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57"/>
                  </a:moveTo>
                  <a:cubicBezTo>
                    <a:pt x="180368" y="139816"/>
                    <a:pt x="140025" y="180154"/>
                    <a:pt x="90259" y="180154"/>
                  </a:cubicBezTo>
                  <a:cubicBezTo>
                    <a:pt x="40494" y="180154"/>
                    <a:pt x="151" y="139816"/>
                    <a:pt x="151" y="90057"/>
                  </a:cubicBezTo>
                  <a:cubicBezTo>
                    <a:pt x="151" y="40297"/>
                    <a:pt x="40494" y="-41"/>
                    <a:pt x="90259" y="-41"/>
                  </a:cubicBezTo>
                  <a:cubicBezTo>
                    <a:pt x="140025" y="-41"/>
                    <a:pt x="180368" y="40297"/>
                    <a:pt x="180368" y="90057"/>
                  </a:cubicBezTo>
                  <a:close/>
                </a:path>
              </a:pathLst>
            </a:custGeom>
            <a:solidFill>
              <a:schemeClr val="accent6">
                <a:alpha val="75989"/>
              </a:schemeClr>
            </a:solidFill>
            <a:ln w="9004" cap="flat">
              <a:solidFill>
                <a:srgbClr val="333333"/>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6F46A5FA-EC8E-6089-9D73-1AF71A63C6DD}"/>
                </a:ext>
              </a:extLst>
            </p:cNvPr>
            <p:cNvSpPr/>
            <p:nvPr/>
          </p:nvSpPr>
          <p:spPr>
            <a:xfrm>
              <a:off x="4332985" y="3779805"/>
              <a:ext cx="180217" cy="180195"/>
            </a:xfrm>
            <a:custGeom>
              <a:avLst/>
              <a:gdLst>
                <a:gd name="connsiteX0" fmla="*/ 180368 w 180217"/>
                <a:gd name="connsiteY0" fmla="*/ 90066 h 180195"/>
                <a:gd name="connsiteX1" fmla="*/ 90259 w 180217"/>
                <a:gd name="connsiteY1" fmla="*/ 180164 h 180195"/>
                <a:gd name="connsiteX2" fmla="*/ 151 w 180217"/>
                <a:gd name="connsiteY2" fmla="*/ 90066 h 180195"/>
                <a:gd name="connsiteX3" fmla="*/ 90259 w 180217"/>
                <a:gd name="connsiteY3" fmla="*/ -31 h 180195"/>
                <a:gd name="connsiteX4" fmla="*/ 180368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66"/>
                  </a:moveTo>
                  <a:cubicBezTo>
                    <a:pt x="180368" y="139826"/>
                    <a:pt x="140025" y="180164"/>
                    <a:pt x="90259" y="180164"/>
                  </a:cubicBezTo>
                  <a:cubicBezTo>
                    <a:pt x="40494" y="180164"/>
                    <a:pt x="151" y="139826"/>
                    <a:pt x="151" y="90066"/>
                  </a:cubicBezTo>
                  <a:cubicBezTo>
                    <a:pt x="151" y="40307"/>
                    <a:pt x="40494" y="-31"/>
                    <a:pt x="90259" y="-31"/>
                  </a:cubicBezTo>
                  <a:cubicBezTo>
                    <a:pt x="140025" y="-31"/>
                    <a:pt x="180368" y="40307"/>
                    <a:pt x="180368" y="90066"/>
                  </a:cubicBezTo>
                  <a:close/>
                </a:path>
              </a:pathLst>
            </a:custGeom>
            <a:solidFill>
              <a:schemeClr val="accent6">
                <a:alpha val="41000"/>
              </a:schemeClr>
            </a:solidFill>
            <a:ln w="9004" cap="flat">
              <a:solidFill>
                <a:srgbClr val="333333"/>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FA7EF6BC-916E-C224-F708-DE51D68CFF96}"/>
                </a:ext>
              </a:extLst>
            </p:cNvPr>
            <p:cNvSpPr/>
            <p:nvPr/>
          </p:nvSpPr>
          <p:spPr>
            <a:xfrm>
              <a:off x="5954939" y="1977854"/>
              <a:ext cx="180217" cy="180195"/>
            </a:xfrm>
            <a:custGeom>
              <a:avLst/>
              <a:gdLst>
                <a:gd name="connsiteX0" fmla="*/ 180411 w 180217"/>
                <a:gd name="connsiteY0" fmla="*/ 90018 h 180195"/>
                <a:gd name="connsiteX1" fmla="*/ 90302 w 180217"/>
                <a:gd name="connsiteY1" fmla="*/ 180116 h 180195"/>
                <a:gd name="connsiteX2" fmla="*/ 194 w 180217"/>
                <a:gd name="connsiteY2" fmla="*/ 90018 h 180195"/>
                <a:gd name="connsiteX3" fmla="*/ 90302 w 180217"/>
                <a:gd name="connsiteY3" fmla="*/ -79 h 180195"/>
                <a:gd name="connsiteX4" fmla="*/ 180411 w 180217"/>
                <a:gd name="connsiteY4" fmla="*/ 9001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18"/>
                  </a:moveTo>
                  <a:cubicBezTo>
                    <a:pt x="180411" y="139778"/>
                    <a:pt x="140068" y="180116"/>
                    <a:pt x="90302" y="180116"/>
                  </a:cubicBezTo>
                  <a:cubicBezTo>
                    <a:pt x="40537" y="180116"/>
                    <a:pt x="194" y="139778"/>
                    <a:pt x="194" y="90018"/>
                  </a:cubicBezTo>
                  <a:cubicBezTo>
                    <a:pt x="194" y="40259"/>
                    <a:pt x="40537" y="-79"/>
                    <a:pt x="90302" y="-79"/>
                  </a:cubicBezTo>
                  <a:cubicBezTo>
                    <a:pt x="140068" y="-79"/>
                    <a:pt x="180411" y="40259"/>
                    <a:pt x="180411" y="90018"/>
                  </a:cubicBezTo>
                  <a:close/>
                </a:path>
              </a:pathLst>
            </a:custGeom>
            <a:solidFill>
              <a:srgbClr val="87A9FF">
                <a:alpha val="44814"/>
              </a:srgbClr>
            </a:solidFill>
            <a:ln w="9004" cap="flat">
              <a:solidFill>
                <a:srgbClr val="333333"/>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AEFB834-1228-635C-94C1-CF25E49A0FF7}"/>
                </a:ext>
              </a:extLst>
            </p:cNvPr>
            <p:cNvSpPr/>
            <p:nvPr/>
          </p:nvSpPr>
          <p:spPr>
            <a:xfrm>
              <a:off x="5954939" y="2338245"/>
              <a:ext cx="180217" cy="180195"/>
            </a:xfrm>
            <a:custGeom>
              <a:avLst/>
              <a:gdLst>
                <a:gd name="connsiteX0" fmla="*/ 180411 w 180217"/>
                <a:gd name="connsiteY0" fmla="*/ 90028 h 180195"/>
                <a:gd name="connsiteX1" fmla="*/ 90302 w 180217"/>
                <a:gd name="connsiteY1" fmla="*/ 180126 h 180195"/>
                <a:gd name="connsiteX2" fmla="*/ 194 w 180217"/>
                <a:gd name="connsiteY2" fmla="*/ 90028 h 180195"/>
                <a:gd name="connsiteX3" fmla="*/ 90302 w 180217"/>
                <a:gd name="connsiteY3" fmla="*/ -69 h 180195"/>
                <a:gd name="connsiteX4" fmla="*/ 180411 w 180217"/>
                <a:gd name="connsiteY4" fmla="*/ 9002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28"/>
                  </a:moveTo>
                  <a:cubicBezTo>
                    <a:pt x="180411" y="139788"/>
                    <a:pt x="140068" y="180126"/>
                    <a:pt x="90302" y="180126"/>
                  </a:cubicBezTo>
                  <a:cubicBezTo>
                    <a:pt x="40537" y="180126"/>
                    <a:pt x="194" y="139788"/>
                    <a:pt x="194" y="90028"/>
                  </a:cubicBezTo>
                  <a:cubicBezTo>
                    <a:pt x="194" y="40268"/>
                    <a:pt x="40537" y="-69"/>
                    <a:pt x="90302" y="-69"/>
                  </a:cubicBezTo>
                  <a:cubicBezTo>
                    <a:pt x="140068" y="-69"/>
                    <a:pt x="180411" y="40268"/>
                    <a:pt x="180411" y="90028"/>
                  </a:cubicBezTo>
                  <a:close/>
                </a:path>
              </a:pathLst>
            </a:custGeom>
            <a:solidFill>
              <a:srgbClr val="87A9FF">
                <a:alpha val="78000"/>
              </a:srgbClr>
            </a:solidFill>
            <a:ln w="9004" cap="flat">
              <a:solidFill>
                <a:srgbClr val="333333"/>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A4A47E2D-87FE-75E5-442A-F09283F7BD30}"/>
                </a:ext>
              </a:extLst>
            </p:cNvPr>
            <p:cNvSpPr/>
            <p:nvPr/>
          </p:nvSpPr>
          <p:spPr>
            <a:xfrm>
              <a:off x="5954939" y="2698635"/>
              <a:ext cx="180217" cy="180195"/>
            </a:xfrm>
            <a:custGeom>
              <a:avLst/>
              <a:gdLst>
                <a:gd name="connsiteX0" fmla="*/ 180411 w 180217"/>
                <a:gd name="connsiteY0" fmla="*/ 90038 h 180195"/>
                <a:gd name="connsiteX1" fmla="*/ 90302 w 180217"/>
                <a:gd name="connsiteY1" fmla="*/ 180135 h 180195"/>
                <a:gd name="connsiteX2" fmla="*/ 194 w 180217"/>
                <a:gd name="connsiteY2" fmla="*/ 90038 h 180195"/>
                <a:gd name="connsiteX3" fmla="*/ 90302 w 180217"/>
                <a:gd name="connsiteY3" fmla="*/ -60 h 180195"/>
                <a:gd name="connsiteX4" fmla="*/ 180411 w 180217"/>
                <a:gd name="connsiteY4" fmla="*/ 9003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38"/>
                  </a:moveTo>
                  <a:cubicBezTo>
                    <a:pt x="180411" y="139797"/>
                    <a:pt x="140068" y="180135"/>
                    <a:pt x="90302" y="180135"/>
                  </a:cubicBezTo>
                  <a:cubicBezTo>
                    <a:pt x="40537" y="180135"/>
                    <a:pt x="194" y="139797"/>
                    <a:pt x="194" y="90038"/>
                  </a:cubicBezTo>
                  <a:cubicBezTo>
                    <a:pt x="194" y="40278"/>
                    <a:pt x="40537" y="-60"/>
                    <a:pt x="90302" y="-60"/>
                  </a:cubicBezTo>
                  <a:cubicBezTo>
                    <a:pt x="140068" y="-60"/>
                    <a:pt x="180411" y="40278"/>
                    <a:pt x="180411" y="90038"/>
                  </a:cubicBezTo>
                  <a:close/>
                </a:path>
              </a:pathLst>
            </a:custGeom>
            <a:solidFill>
              <a:srgbClr val="87A9FF">
                <a:alpha val="30640"/>
              </a:srgbClr>
            </a:solidFill>
            <a:ln w="9004" cap="flat">
              <a:solidFill>
                <a:srgbClr val="333333"/>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7AE541E-37A7-C145-20C8-3ECF3AE9B553}"/>
                </a:ext>
              </a:extLst>
            </p:cNvPr>
            <p:cNvSpPr/>
            <p:nvPr/>
          </p:nvSpPr>
          <p:spPr>
            <a:xfrm>
              <a:off x="5954939" y="3059025"/>
              <a:ext cx="180217" cy="180195"/>
            </a:xfrm>
            <a:custGeom>
              <a:avLst/>
              <a:gdLst>
                <a:gd name="connsiteX0" fmla="*/ 180411 w 180217"/>
                <a:gd name="connsiteY0" fmla="*/ 90047 h 180195"/>
                <a:gd name="connsiteX1" fmla="*/ 90302 w 180217"/>
                <a:gd name="connsiteY1" fmla="*/ 180145 h 180195"/>
                <a:gd name="connsiteX2" fmla="*/ 194 w 180217"/>
                <a:gd name="connsiteY2" fmla="*/ 90047 h 180195"/>
                <a:gd name="connsiteX3" fmla="*/ 90302 w 180217"/>
                <a:gd name="connsiteY3" fmla="*/ -50 h 180195"/>
                <a:gd name="connsiteX4" fmla="*/ 180411 w 180217"/>
                <a:gd name="connsiteY4" fmla="*/ 9004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47"/>
                  </a:moveTo>
                  <a:cubicBezTo>
                    <a:pt x="180411" y="139807"/>
                    <a:pt x="140068" y="180145"/>
                    <a:pt x="90302" y="180145"/>
                  </a:cubicBezTo>
                  <a:cubicBezTo>
                    <a:pt x="40537" y="180145"/>
                    <a:pt x="194" y="139807"/>
                    <a:pt x="194" y="90047"/>
                  </a:cubicBezTo>
                  <a:cubicBezTo>
                    <a:pt x="194" y="40288"/>
                    <a:pt x="40537" y="-50"/>
                    <a:pt x="90302" y="-50"/>
                  </a:cubicBezTo>
                  <a:cubicBezTo>
                    <a:pt x="140068" y="-50"/>
                    <a:pt x="180411" y="40288"/>
                    <a:pt x="180411" y="90047"/>
                  </a:cubicBezTo>
                  <a:close/>
                </a:path>
              </a:pathLst>
            </a:custGeom>
            <a:solidFill>
              <a:srgbClr val="87A9FF">
                <a:alpha val="14000"/>
              </a:srgbClr>
            </a:solidFill>
            <a:ln w="9004" cap="flat">
              <a:solidFill>
                <a:srgbClr val="333333"/>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F240894-C58F-1620-BFE9-362889B9667D}"/>
                </a:ext>
              </a:extLst>
            </p:cNvPr>
            <p:cNvSpPr/>
            <p:nvPr/>
          </p:nvSpPr>
          <p:spPr>
            <a:xfrm>
              <a:off x="5954939" y="3419415"/>
              <a:ext cx="180217" cy="180195"/>
            </a:xfrm>
            <a:custGeom>
              <a:avLst/>
              <a:gdLst>
                <a:gd name="connsiteX0" fmla="*/ 180411 w 180217"/>
                <a:gd name="connsiteY0" fmla="*/ 90057 h 180195"/>
                <a:gd name="connsiteX1" fmla="*/ 90302 w 180217"/>
                <a:gd name="connsiteY1" fmla="*/ 180154 h 180195"/>
                <a:gd name="connsiteX2" fmla="*/ 194 w 180217"/>
                <a:gd name="connsiteY2" fmla="*/ 90057 h 180195"/>
                <a:gd name="connsiteX3" fmla="*/ 90302 w 180217"/>
                <a:gd name="connsiteY3" fmla="*/ -41 h 180195"/>
                <a:gd name="connsiteX4" fmla="*/ 180411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57"/>
                  </a:moveTo>
                  <a:cubicBezTo>
                    <a:pt x="180411" y="139816"/>
                    <a:pt x="140068" y="180154"/>
                    <a:pt x="90302" y="180154"/>
                  </a:cubicBezTo>
                  <a:cubicBezTo>
                    <a:pt x="40537" y="180154"/>
                    <a:pt x="194" y="139816"/>
                    <a:pt x="194" y="90057"/>
                  </a:cubicBezTo>
                  <a:cubicBezTo>
                    <a:pt x="194" y="40297"/>
                    <a:pt x="40537" y="-41"/>
                    <a:pt x="90302" y="-41"/>
                  </a:cubicBezTo>
                  <a:cubicBezTo>
                    <a:pt x="140068" y="-41"/>
                    <a:pt x="180411" y="40297"/>
                    <a:pt x="180411" y="90057"/>
                  </a:cubicBezTo>
                  <a:close/>
                </a:path>
              </a:pathLst>
            </a:custGeom>
            <a:solidFill>
              <a:srgbClr val="87A9FF">
                <a:alpha val="37655"/>
              </a:srgbClr>
            </a:solidFill>
            <a:ln w="9004" cap="flat">
              <a:solidFill>
                <a:srgbClr val="333333"/>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F9859262-3CCE-ED1D-1CF5-050D798341CE}"/>
                </a:ext>
              </a:extLst>
            </p:cNvPr>
            <p:cNvSpPr/>
            <p:nvPr/>
          </p:nvSpPr>
          <p:spPr>
            <a:xfrm>
              <a:off x="5954939" y="3779805"/>
              <a:ext cx="180217" cy="180195"/>
            </a:xfrm>
            <a:custGeom>
              <a:avLst/>
              <a:gdLst>
                <a:gd name="connsiteX0" fmla="*/ 180411 w 180217"/>
                <a:gd name="connsiteY0" fmla="*/ 90066 h 180195"/>
                <a:gd name="connsiteX1" fmla="*/ 90302 w 180217"/>
                <a:gd name="connsiteY1" fmla="*/ 180164 h 180195"/>
                <a:gd name="connsiteX2" fmla="*/ 194 w 180217"/>
                <a:gd name="connsiteY2" fmla="*/ 90066 h 180195"/>
                <a:gd name="connsiteX3" fmla="*/ 90302 w 180217"/>
                <a:gd name="connsiteY3" fmla="*/ -31 h 180195"/>
                <a:gd name="connsiteX4" fmla="*/ 180411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66"/>
                  </a:moveTo>
                  <a:cubicBezTo>
                    <a:pt x="180411" y="139826"/>
                    <a:pt x="140068" y="180164"/>
                    <a:pt x="90302" y="180164"/>
                  </a:cubicBezTo>
                  <a:cubicBezTo>
                    <a:pt x="40537" y="180164"/>
                    <a:pt x="194" y="139826"/>
                    <a:pt x="194" y="90066"/>
                  </a:cubicBezTo>
                  <a:cubicBezTo>
                    <a:pt x="194" y="40307"/>
                    <a:pt x="40537" y="-31"/>
                    <a:pt x="90302" y="-31"/>
                  </a:cubicBezTo>
                  <a:cubicBezTo>
                    <a:pt x="140068" y="-31"/>
                    <a:pt x="180411" y="40307"/>
                    <a:pt x="180411" y="90066"/>
                  </a:cubicBezTo>
                  <a:close/>
                </a:path>
              </a:pathLst>
            </a:custGeom>
            <a:solidFill>
              <a:srgbClr val="87A9FF">
                <a:alpha val="28"/>
              </a:srgbClr>
            </a:solidFill>
            <a:ln w="9004" cap="flat">
              <a:solidFill>
                <a:srgbClr val="333333"/>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13F7AEF-4845-DC44-3271-2A1D822D2176}"/>
                </a:ext>
              </a:extLst>
            </p:cNvPr>
            <p:cNvSpPr/>
            <p:nvPr/>
          </p:nvSpPr>
          <p:spPr>
            <a:xfrm>
              <a:off x="5954939" y="4140195"/>
              <a:ext cx="180217" cy="180195"/>
            </a:xfrm>
            <a:custGeom>
              <a:avLst/>
              <a:gdLst>
                <a:gd name="connsiteX0" fmla="*/ 180411 w 180217"/>
                <a:gd name="connsiteY0" fmla="*/ 90076 h 180195"/>
                <a:gd name="connsiteX1" fmla="*/ 90302 w 180217"/>
                <a:gd name="connsiteY1" fmla="*/ 180174 h 180195"/>
                <a:gd name="connsiteX2" fmla="*/ 194 w 180217"/>
                <a:gd name="connsiteY2" fmla="*/ 90076 h 180195"/>
                <a:gd name="connsiteX3" fmla="*/ 90302 w 180217"/>
                <a:gd name="connsiteY3" fmla="*/ -22 h 180195"/>
                <a:gd name="connsiteX4" fmla="*/ 180411 w 180217"/>
                <a:gd name="connsiteY4" fmla="*/ 9007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76"/>
                  </a:moveTo>
                  <a:cubicBezTo>
                    <a:pt x="180411" y="139836"/>
                    <a:pt x="140068" y="180174"/>
                    <a:pt x="90302" y="180174"/>
                  </a:cubicBezTo>
                  <a:cubicBezTo>
                    <a:pt x="40537" y="180174"/>
                    <a:pt x="194" y="139836"/>
                    <a:pt x="194" y="90076"/>
                  </a:cubicBezTo>
                  <a:cubicBezTo>
                    <a:pt x="194" y="40316"/>
                    <a:pt x="40537" y="-22"/>
                    <a:pt x="90302" y="-22"/>
                  </a:cubicBezTo>
                  <a:cubicBezTo>
                    <a:pt x="140068" y="-22"/>
                    <a:pt x="180411" y="40316"/>
                    <a:pt x="180411" y="90076"/>
                  </a:cubicBezTo>
                  <a:close/>
                </a:path>
              </a:pathLst>
            </a:custGeom>
            <a:solidFill>
              <a:srgbClr val="87A9FF">
                <a:alpha val="36695"/>
              </a:srgbClr>
            </a:solidFill>
            <a:ln w="9004" cap="flat">
              <a:solidFill>
                <a:srgbClr val="333333"/>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2D9701A-A047-BD88-6AFB-41720080FBC2}"/>
                </a:ext>
              </a:extLst>
            </p:cNvPr>
            <p:cNvSpPr/>
            <p:nvPr/>
          </p:nvSpPr>
          <p:spPr>
            <a:xfrm>
              <a:off x="5954939" y="4500586"/>
              <a:ext cx="180217" cy="180195"/>
            </a:xfrm>
            <a:custGeom>
              <a:avLst/>
              <a:gdLst>
                <a:gd name="connsiteX0" fmla="*/ 180411 w 180217"/>
                <a:gd name="connsiteY0" fmla="*/ 90086 h 180195"/>
                <a:gd name="connsiteX1" fmla="*/ 90302 w 180217"/>
                <a:gd name="connsiteY1" fmla="*/ 180183 h 180195"/>
                <a:gd name="connsiteX2" fmla="*/ 194 w 180217"/>
                <a:gd name="connsiteY2" fmla="*/ 90086 h 180195"/>
                <a:gd name="connsiteX3" fmla="*/ 90302 w 180217"/>
                <a:gd name="connsiteY3" fmla="*/ -12 h 180195"/>
                <a:gd name="connsiteX4" fmla="*/ 180411 w 180217"/>
                <a:gd name="connsiteY4" fmla="*/ 9008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86"/>
                  </a:moveTo>
                  <a:cubicBezTo>
                    <a:pt x="180411" y="139845"/>
                    <a:pt x="140068" y="180183"/>
                    <a:pt x="90302" y="180183"/>
                  </a:cubicBezTo>
                  <a:cubicBezTo>
                    <a:pt x="40537" y="180183"/>
                    <a:pt x="194" y="139845"/>
                    <a:pt x="194" y="90086"/>
                  </a:cubicBezTo>
                  <a:cubicBezTo>
                    <a:pt x="194" y="40326"/>
                    <a:pt x="40537" y="-12"/>
                    <a:pt x="90302" y="-12"/>
                  </a:cubicBezTo>
                  <a:cubicBezTo>
                    <a:pt x="140068" y="-12"/>
                    <a:pt x="180411" y="40326"/>
                    <a:pt x="180411" y="9008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E821B183-C89B-E569-526C-88F8BC44F851}"/>
                </a:ext>
              </a:extLst>
            </p:cNvPr>
            <p:cNvSpPr/>
            <p:nvPr/>
          </p:nvSpPr>
          <p:spPr>
            <a:xfrm>
              <a:off x="5954939" y="4860976"/>
              <a:ext cx="180217" cy="180195"/>
            </a:xfrm>
            <a:custGeom>
              <a:avLst/>
              <a:gdLst>
                <a:gd name="connsiteX0" fmla="*/ 180411 w 180217"/>
                <a:gd name="connsiteY0" fmla="*/ 90095 h 180195"/>
                <a:gd name="connsiteX1" fmla="*/ 90302 w 180217"/>
                <a:gd name="connsiteY1" fmla="*/ 180193 h 180195"/>
                <a:gd name="connsiteX2" fmla="*/ 194 w 180217"/>
                <a:gd name="connsiteY2" fmla="*/ 90095 h 180195"/>
                <a:gd name="connsiteX3" fmla="*/ 90302 w 180217"/>
                <a:gd name="connsiteY3" fmla="*/ -2 h 180195"/>
                <a:gd name="connsiteX4" fmla="*/ 180411 w 180217"/>
                <a:gd name="connsiteY4" fmla="*/ 9009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95"/>
                  </a:moveTo>
                  <a:cubicBezTo>
                    <a:pt x="180411" y="139854"/>
                    <a:pt x="140068" y="180193"/>
                    <a:pt x="90302" y="180193"/>
                  </a:cubicBezTo>
                  <a:cubicBezTo>
                    <a:pt x="40537" y="180193"/>
                    <a:pt x="194" y="139854"/>
                    <a:pt x="194" y="90095"/>
                  </a:cubicBezTo>
                  <a:cubicBezTo>
                    <a:pt x="194" y="40336"/>
                    <a:pt x="40537" y="-2"/>
                    <a:pt x="90302" y="-2"/>
                  </a:cubicBezTo>
                  <a:cubicBezTo>
                    <a:pt x="140068" y="-2"/>
                    <a:pt x="180411" y="40336"/>
                    <a:pt x="180411" y="90095"/>
                  </a:cubicBezTo>
                  <a:close/>
                </a:path>
              </a:pathLst>
            </a:custGeom>
            <a:solidFill>
              <a:srgbClr val="87A9FF">
                <a:alpha val="68000"/>
              </a:srgbClr>
            </a:solidFill>
            <a:ln w="9004" cap="flat">
              <a:solidFill>
                <a:srgbClr val="333333"/>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A518A27-A544-5EA7-C307-697EAFB9C58D}"/>
                </a:ext>
              </a:extLst>
            </p:cNvPr>
            <p:cNvSpPr/>
            <p:nvPr/>
          </p:nvSpPr>
          <p:spPr>
            <a:xfrm>
              <a:off x="5954939" y="5221366"/>
              <a:ext cx="180217" cy="180195"/>
            </a:xfrm>
            <a:custGeom>
              <a:avLst/>
              <a:gdLst>
                <a:gd name="connsiteX0" fmla="*/ 180411 w 180217"/>
                <a:gd name="connsiteY0" fmla="*/ 90105 h 180195"/>
                <a:gd name="connsiteX1" fmla="*/ 90302 w 180217"/>
                <a:gd name="connsiteY1" fmla="*/ 180202 h 180195"/>
                <a:gd name="connsiteX2" fmla="*/ 194 w 180217"/>
                <a:gd name="connsiteY2" fmla="*/ 90105 h 180195"/>
                <a:gd name="connsiteX3" fmla="*/ 90302 w 180217"/>
                <a:gd name="connsiteY3" fmla="*/ 7 h 180195"/>
                <a:gd name="connsiteX4" fmla="*/ 180411 w 180217"/>
                <a:gd name="connsiteY4" fmla="*/ 9010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105"/>
                  </a:moveTo>
                  <a:cubicBezTo>
                    <a:pt x="180411" y="139864"/>
                    <a:pt x="140068" y="180202"/>
                    <a:pt x="90302" y="180202"/>
                  </a:cubicBezTo>
                  <a:cubicBezTo>
                    <a:pt x="40537" y="180202"/>
                    <a:pt x="194" y="139864"/>
                    <a:pt x="194" y="90105"/>
                  </a:cubicBezTo>
                  <a:cubicBezTo>
                    <a:pt x="194" y="40345"/>
                    <a:pt x="40537" y="7"/>
                    <a:pt x="90302" y="7"/>
                  </a:cubicBezTo>
                  <a:cubicBezTo>
                    <a:pt x="140068" y="7"/>
                    <a:pt x="180411" y="40345"/>
                    <a:pt x="180411" y="90105"/>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F99E2CBD-273B-75CC-F695-A95BB33DB0D9}"/>
                </a:ext>
              </a:extLst>
            </p:cNvPr>
            <p:cNvSpPr/>
            <p:nvPr/>
          </p:nvSpPr>
          <p:spPr>
            <a:xfrm>
              <a:off x="7576893" y="3419415"/>
              <a:ext cx="180217" cy="180195"/>
            </a:xfrm>
            <a:custGeom>
              <a:avLst/>
              <a:gdLst>
                <a:gd name="connsiteX0" fmla="*/ 180454 w 180217"/>
                <a:gd name="connsiteY0" fmla="*/ 90057 h 180195"/>
                <a:gd name="connsiteX1" fmla="*/ 90346 w 180217"/>
                <a:gd name="connsiteY1" fmla="*/ 180154 h 180195"/>
                <a:gd name="connsiteX2" fmla="*/ 237 w 180217"/>
                <a:gd name="connsiteY2" fmla="*/ 90057 h 180195"/>
                <a:gd name="connsiteX3" fmla="*/ 90346 w 180217"/>
                <a:gd name="connsiteY3" fmla="*/ -41 h 180195"/>
                <a:gd name="connsiteX4" fmla="*/ 180454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57"/>
                  </a:moveTo>
                  <a:cubicBezTo>
                    <a:pt x="180454" y="139816"/>
                    <a:pt x="140111" y="180154"/>
                    <a:pt x="90346" y="180154"/>
                  </a:cubicBezTo>
                  <a:cubicBezTo>
                    <a:pt x="40580" y="180154"/>
                    <a:pt x="237" y="139816"/>
                    <a:pt x="237" y="90057"/>
                  </a:cubicBezTo>
                  <a:cubicBezTo>
                    <a:pt x="237" y="40297"/>
                    <a:pt x="40580" y="-41"/>
                    <a:pt x="90346" y="-41"/>
                  </a:cubicBezTo>
                  <a:cubicBezTo>
                    <a:pt x="140111" y="-41"/>
                    <a:pt x="180454" y="40297"/>
                    <a:pt x="180454" y="90057"/>
                  </a:cubicBezTo>
                  <a:close/>
                </a:path>
              </a:pathLst>
            </a:custGeom>
            <a:solidFill>
              <a:srgbClr val="7030A0">
                <a:alpha val="53743"/>
              </a:srgbClr>
            </a:solidFill>
            <a:ln w="9004" cap="flat">
              <a:solidFill>
                <a:srgbClr val="333333"/>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B877ADD-7529-9093-369B-8F02E47A9CA9}"/>
                </a:ext>
              </a:extLst>
            </p:cNvPr>
            <p:cNvSpPr/>
            <p:nvPr/>
          </p:nvSpPr>
          <p:spPr>
            <a:xfrm>
              <a:off x="7576894" y="3779805"/>
              <a:ext cx="180217" cy="180195"/>
            </a:xfrm>
            <a:custGeom>
              <a:avLst/>
              <a:gdLst>
                <a:gd name="connsiteX0" fmla="*/ 180454 w 180217"/>
                <a:gd name="connsiteY0" fmla="*/ 90066 h 180195"/>
                <a:gd name="connsiteX1" fmla="*/ 90346 w 180217"/>
                <a:gd name="connsiteY1" fmla="*/ 180164 h 180195"/>
                <a:gd name="connsiteX2" fmla="*/ 237 w 180217"/>
                <a:gd name="connsiteY2" fmla="*/ 90066 h 180195"/>
                <a:gd name="connsiteX3" fmla="*/ 90346 w 180217"/>
                <a:gd name="connsiteY3" fmla="*/ -31 h 180195"/>
                <a:gd name="connsiteX4" fmla="*/ 180454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66"/>
                  </a:moveTo>
                  <a:cubicBezTo>
                    <a:pt x="180454" y="139826"/>
                    <a:pt x="140111" y="180164"/>
                    <a:pt x="90346" y="180164"/>
                  </a:cubicBezTo>
                  <a:cubicBezTo>
                    <a:pt x="40580" y="180164"/>
                    <a:pt x="237" y="139826"/>
                    <a:pt x="237" y="90066"/>
                  </a:cubicBezTo>
                  <a:cubicBezTo>
                    <a:pt x="237" y="40307"/>
                    <a:pt x="40580" y="-31"/>
                    <a:pt x="90346" y="-31"/>
                  </a:cubicBezTo>
                  <a:cubicBezTo>
                    <a:pt x="140111" y="-31"/>
                    <a:pt x="180454" y="40307"/>
                    <a:pt x="180454" y="90066"/>
                  </a:cubicBezTo>
                  <a:close/>
                </a:path>
              </a:pathLst>
            </a:custGeom>
            <a:solidFill>
              <a:srgbClr val="7030A0">
                <a:alpha val="22000"/>
              </a:srgbClr>
            </a:solidFill>
            <a:ln w="9004" cap="flat">
              <a:solidFill>
                <a:srgbClr val="333333"/>
              </a:solid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E4D1E6C-3465-9954-F93E-4F92268566EE}"/>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C75BD42D-A151-F038-EC40-0AB65C666437}"/>
              </a:ext>
            </a:extLst>
          </p:cNvPr>
          <p:cNvSpPr>
            <a:spLocks noGrp="1"/>
          </p:cNvSpPr>
          <p:nvPr>
            <p:ph type="sldNum" sz="quarter" idx="12"/>
          </p:nvPr>
        </p:nvSpPr>
        <p:spPr/>
        <p:txBody>
          <a:bodyPr/>
          <a:lstStyle/>
          <a:p>
            <a:fld id="{7D6B6BCA-0F02-1C4A-A7FD-5289AC363B05}" type="slidenum">
              <a:rPr lang="en-US" smtClean="0"/>
              <a:t>13</a:t>
            </a:fld>
            <a:endParaRPr lang="en-US"/>
          </a:p>
        </p:txBody>
      </p:sp>
      <p:sp>
        <p:nvSpPr>
          <p:cNvPr id="7" name="TextBox 6">
            <a:extLst>
              <a:ext uri="{FF2B5EF4-FFF2-40B4-BE49-F238E27FC236}">
                <a16:creationId xmlns:a16="http://schemas.microsoft.com/office/drawing/2014/main" id="{98716AC4-9013-FF87-3E52-E065BAEDCAE4}"/>
              </a:ext>
            </a:extLst>
          </p:cNvPr>
          <p:cNvSpPr txBox="1"/>
          <p:nvPr/>
        </p:nvSpPr>
        <p:spPr>
          <a:xfrm>
            <a:off x="6418455" y="3802137"/>
            <a:ext cx="1305165" cy="369332"/>
          </a:xfrm>
          <a:prstGeom prst="rect">
            <a:avLst/>
          </a:prstGeom>
          <a:noFill/>
        </p:spPr>
        <p:txBody>
          <a:bodyPr wrap="none" rtlCol="0">
            <a:spAutoFit/>
          </a:bodyPr>
          <a:lstStyle/>
          <a:p>
            <a:r>
              <a:rPr lang="en-US" dirty="0"/>
              <a:t>P(😾) = 0.61</a:t>
            </a:r>
          </a:p>
        </p:txBody>
      </p:sp>
      <p:pic>
        <p:nvPicPr>
          <p:cNvPr id="2050" name="Picture 2" descr="a close up of a dog with its tongue out">
            <a:extLst>
              <a:ext uri="{FF2B5EF4-FFF2-40B4-BE49-F238E27FC236}">
                <a16:creationId xmlns:a16="http://schemas.microsoft.com/office/drawing/2014/main" id="{32A547D3-26FB-52A7-F7DA-2A3E1C807C9E}"/>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63943" y="3159056"/>
            <a:ext cx="1580466" cy="16680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E910289-62F3-48EF-FDBE-498A3159A6DA}"/>
              </a:ext>
            </a:extLst>
          </p:cNvPr>
          <p:cNvSpPr txBox="1"/>
          <p:nvPr/>
        </p:nvSpPr>
        <p:spPr>
          <a:xfrm>
            <a:off x="7969899" y="666493"/>
            <a:ext cx="4014570" cy="5632311"/>
          </a:xfrm>
          <a:prstGeom prst="rect">
            <a:avLst/>
          </a:prstGeom>
          <a:noFill/>
        </p:spPr>
        <p:txBody>
          <a:bodyPr wrap="square" rtlCol="0">
            <a:spAutoFit/>
          </a:bodyPr>
          <a:lstStyle/>
          <a:p>
            <a:r>
              <a:rPr lang="en-US" sz="2400" dirty="0"/>
              <a:t>Push training data into the model, compare the outputs to the truth, calculate how the predictions change as we shift the weight parameters slightly, move the parameters in a promising direction, and repeat. And repeat. And repeat…</a:t>
            </a:r>
          </a:p>
          <a:p>
            <a:endParaRPr lang="en-US" sz="2400" dirty="0"/>
          </a:p>
          <a:p>
            <a:r>
              <a:rPr lang="en-US" sz="2400" dirty="0"/>
              <a:t>This is computationally expensive, especially as models get larger and more complex (e.g. 30.85 </a:t>
            </a:r>
            <a:r>
              <a:rPr lang="en-US" sz="2400" i="1" dirty="0"/>
              <a:t>million </a:t>
            </a:r>
            <a:r>
              <a:rPr lang="en-US" sz="2400" dirty="0"/>
              <a:t>GPU hours for Llama3.1 405B)</a:t>
            </a:r>
          </a:p>
        </p:txBody>
      </p:sp>
      <p:sp>
        <p:nvSpPr>
          <p:cNvPr id="13" name="TextBox 12">
            <a:extLst>
              <a:ext uri="{FF2B5EF4-FFF2-40B4-BE49-F238E27FC236}">
                <a16:creationId xmlns:a16="http://schemas.microsoft.com/office/drawing/2014/main" id="{D06C29DE-C66A-9B5C-EF73-16A0BA030DE4}"/>
              </a:ext>
            </a:extLst>
          </p:cNvPr>
          <p:cNvSpPr txBox="1"/>
          <p:nvPr/>
        </p:nvSpPr>
        <p:spPr>
          <a:xfrm>
            <a:off x="0" y="4977495"/>
            <a:ext cx="2193229" cy="246221"/>
          </a:xfrm>
          <a:prstGeom prst="rect">
            <a:avLst/>
          </a:prstGeom>
          <a:noFill/>
        </p:spPr>
        <p:txBody>
          <a:bodyPr wrap="none" rtlCol="0">
            <a:spAutoFit/>
          </a:bodyPr>
          <a:lstStyle/>
          <a:p>
            <a:r>
              <a:rPr lang="en-US" sz="1000"/>
              <a:t>Dog photo by </a:t>
            </a:r>
            <a:r>
              <a:rPr lang="en-US" sz="1000">
                <a:hlinkClick r:id="rId3"/>
              </a:rPr>
              <a:t>Matt Bango </a:t>
            </a:r>
            <a:r>
              <a:rPr lang="en-US" sz="1000"/>
              <a:t>on </a:t>
            </a:r>
            <a:r>
              <a:rPr lang="en-US" sz="1000">
                <a:hlinkClick r:id="rId4"/>
              </a:rPr>
              <a:t>Unsplash</a:t>
            </a:r>
            <a:endParaRPr lang="en-US" sz="1000"/>
          </a:p>
        </p:txBody>
      </p:sp>
      <p:sp>
        <p:nvSpPr>
          <p:cNvPr id="3" name="Right Arrow 2">
            <a:extLst>
              <a:ext uri="{FF2B5EF4-FFF2-40B4-BE49-F238E27FC236}">
                <a16:creationId xmlns:a16="http://schemas.microsoft.com/office/drawing/2014/main" id="{FA9FCF26-6E51-9045-C0DB-D69D39F27A1B}"/>
              </a:ext>
            </a:extLst>
          </p:cNvPr>
          <p:cNvSpPr/>
          <p:nvPr/>
        </p:nvSpPr>
        <p:spPr>
          <a:xfrm>
            <a:off x="5925251" y="3863825"/>
            <a:ext cx="537031" cy="266006"/>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49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55A3-1377-BC17-F125-CC1D753E8712}"/>
              </a:ext>
            </a:extLst>
          </p:cNvPr>
          <p:cNvSpPr>
            <a:spLocks noGrp="1"/>
          </p:cNvSpPr>
          <p:nvPr>
            <p:ph type="title"/>
          </p:nvPr>
        </p:nvSpPr>
        <p:spPr/>
        <p:txBody>
          <a:bodyPr/>
          <a:lstStyle/>
          <a:p>
            <a:r>
              <a:rPr lang="en-US" dirty="0"/>
              <a:t>Now we have a model!</a:t>
            </a:r>
          </a:p>
        </p:txBody>
      </p:sp>
      <p:sp>
        <p:nvSpPr>
          <p:cNvPr id="3" name="Content Placeholder 2">
            <a:extLst>
              <a:ext uri="{FF2B5EF4-FFF2-40B4-BE49-F238E27FC236}">
                <a16:creationId xmlns:a16="http://schemas.microsoft.com/office/drawing/2014/main" id="{F2343FBD-3980-AC13-903C-62304F0E6FE6}"/>
              </a:ext>
            </a:extLst>
          </p:cNvPr>
          <p:cNvSpPr>
            <a:spLocks noGrp="1"/>
          </p:cNvSpPr>
          <p:nvPr>
            <p:ph sz="half" idx="1"/>
          </p:nvPr>
        </p:nvSpPr>
        <p:spPr/>
        <p:txBody>
          <a:bodyPr>
            <a:normAutofit/>
          </a:bodyPr>
          <a:lstStyle/>
          <a:p>
            <a:r>
              <a:rPr lang="en-US" dirty="0"/>
              <a:t>Let’s deploy it and identify some pets!</a:t>
            </a:r>
          </a:p>
          <a:p>
            <a:r>
              <a:rPr lang="en-US" dirty="0"/>
              <a:t>We’ll pass in some photos from CHTC’s #social channel (</a:t>
            </a:r>
            <a:r>
              <a:rPr lang="en-US" b="1" i="1" dirty="0"/>
              <a:t>not from the training set</a:t>
            </a:r>
            <a:r>
              <a:rPr lang="en-US" b="1" dirty="0"/>
              <a:t>)</a:t>
            </a:r>
            <a:r>
              <a:rPr lang="en-US" dirty="0"/>
              <a:t> and see what our model </a:t>
            </a:r>
            <a:r>
              <a:rPr lang="en-US" i="1" dirty="0"/>
              <a:t>infers</a:t>
            </a:r>
            <a:r>
              <a:rPr lang="en-US" dirty="0"/>
              <a:t> from these pictures</a:t>
            </a:r>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153469D-42C4-DD4F-08A4-08A8F7988A22}"/>
              </a:ext>
            </a:extLst>
          </p:cNvPr>
          <p:cNvSpPr>
            <a:spLocks noGrp="1"/>
          </p:cNvSpPr>
          <p:nvPr>
            <p:ph type="sldNum" sz="quarter" idx="12"/>
          </p:nvPr>
        </p:nvSpPr>
        <p:spPr/>
        <p:txBody>
          <a:bodyPr/>
          <a:lstStyle/>
          <a:p>
            <a:fld id="{7D6B6BCA-0F02-1C4A-A7FD-5289AC363B05}" type="slidenum">
              <a:rPr lang="en-US" smtClean="0"/>
              <a:t>14</a:t>
            </a:fld>
            <a:endParaRPr lang="en-US"/>
          </a:p>
        </p:txBody>
      </p:sp>
      <p:sp>
        <p:nvSpPr>
          <p:cNvPr id="6" name="Date Placeholder 5">
            <a:extLst>
              <a:ext uri="{FF2B5EF4-FFF2-40B4-BE49-F238E27FC236}">
                <a16:creationId xmlns:a16="http://schemas.microsoft.com/office/drawing/2014/main" id="{6DD31A81-0816-1D66-70CD-2438BF777ADD}"/>
              </a:ext>
            </a:extLst>
          </p:cNvPr>
          <p:cNvSpPr>
            <a:spLocks noGrp="1"/>
          </p:cNvSpPr>
          <p:nvPr>
            <p:ph type="dt" sz="half" idx="10"/>
          </p:nvPr>
        </p:nvSpPr>
        <p:spPr/>
        <p:txBody>
          <a:bodyPr/>
          <a:lstStyle/>
          <a:p>
            <a:r>
              <a:rPr lang="en-US"/>
              <a:t>7/16/26</a:t>
            </a:r>
          </a:p>
        </p:txBody>
      </p:sp>
      <p:pic>
        <p:nvPicPr>
          <p:cNvPr id="3074" name="Picture 2" descr="short-coated white and brown puppy">
            <a:extLst>
              <a:ext uri="{FF2B5EF4-FFF2-40B4-BE49-F238E27FC236}">
                <a16:creationId xmlns:a16="http://schemas.microsoft.com/office/drawing/2014/main" id="{CA8C3572-D818-EF82-653E-48FB4E47A169}"/>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bwMode="auto">
          <a:xfrm>
            <a:off x="7061084" y="275269"/>
            <a:ext cx="4144149" cy="62176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18253A-4707-E71A-ACD4-846B1FC20BE8}"/>
              </a:ext>
            </a:extLst>
          </p:cNvPr>
          <p:cNvSpPr txBox="1"/>
          <p:nvPr/>
        </p:nvSpPr>
        <p:spPr>
          <a:xfrm>
            <a:off x="7846589" y="6538912"/>
            <a:ext cx="2573140" cy="246221"/>
          </a:xfrm>
          <a:prstGeom prst="rect">
            <a:avLst/>
          </a:prstGeom>
          <a:noFill/>
        </p:spPr>
        <p:txBody>
          <a:bodyPr wrap="none" rtlCol="0">
            <a:spAutoFit/>
          </a:bodyPr>
          <a:lstStyle/>
          <a:p>
            <a:r>
              <a:rPr lang="en-US" sz="1000"/>
              <a:t>Best friends photo by </a:t>
            </a:r>
            <a:r>
              <a:rPr lang="en-US" sz="1000">
                <a:hlinkClick r:id="rId3"/>
              </a:rPr>
              <a:t>Alec </a:t>
            </a:r>
            <a:r>
              <a:rPr lang="en-US" sz="1000" err="1">
                <a:hlinkClick r:id="rId3"/>
              </a:rPr>
              <a:t>Favale</a:t>
            </a:r>
            <a:r>
              <a:rPr lang="en-US" sz="1000">
                <a:hlinkClick r:id="rId3"/>
              </a:rPr>
              <a:t> </a:t>
            </a:r>
            <a:r>
              <a:rPr lang="en-US" sz="1000"/>
              <a:t>on </a:t>
            </a:r>
            <a:r>
              <a:rPr lang="en-US" sz="1000">
                <a:hlinkClick r:id="rId4"/>
              </a:rPr>
              <a:t>Unsplash</a:t>
            </a:r>
            <a:endParaRPr lang="en-US" sz="1000"/>
          </a:p>
        </p:txBody>
      </p:sp>
    </p:spTree>
    <p:extLst>
      <p:ext uri="{BB962C8B-B14F-4D97-AF65-F5344CB8AC3E}">
        <p14:creationId xmlns:p14="http://schemas.microsoft.com/office/powerpoint/2010/main" val="250198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592-DBAA-EEBF-CE6D-8E066213BC32}"/>
              </a:ext>
            </a:extLst>
          </p:cNvPr>
          <p:cNvSpPr>
            <a:spLocks noGrp="1"/>
          </p:cNvSpPr>
          <p:nvPr>
            <p:ph type="title"/>
          </p:nvPr>
        </p:nvSpPr>
        <p:spPr/>
        <p:txBody>
          <a:bodyPr/>
          <a:lstStyle/>
          <a:p>
            <a:r>
              <a:rPr lang="en-US" dirty="0"/>
              <a:t>Inference tests</a:t>
            </a:r>
          </a:p>
        </p:txBody>
      </p:sp>
      <p:grpSp>
        <p:nvGrpSpPr>
          <p:cNvPr id="63" name="Content Placeholder 6">
            <a:extLst>
              <a:ext uri="{FF2B5EF4-FFF2-40B4-BE49-F238E27FC236}">
                <a16:creationId xmlns:a16="http://schemas.microsoft.com/office/drawing/2014/main" id="{1FDDA5CA-1CFD-FBAC-585D-6111ED328D15}"/>
              </a:ext>
            </a:extLst>
          </p:cNvPr>
          <p:cNvGrpSpPr/>
          <p:nvPr/>
        </p:nvGrpSpPr>
        <p:grpSpPr>
          <a:xfrm>
            <a:off x="4059936" y="1699074"/>
            <a:ext cx="4099327" cy="4098825"/>
            <a:chOff x="4332985" y="1977854"/>
            <a:chExt cx="3424126" cy="3423707"/>
          </a:xfrm>
        </p:grpSpPr>
        <p:sp>
          <p:nvSpPr>
            <p:cNvPr id="64" name="Freeform 63">
              <a:extLst>
                <a:ext uri="{FF2B5EF4-FFF2-40B4-BE49-F238E27FC236}">
                  <a16:creationId xmlns:a16="http://schemas.microsoft.com/office/drawing/2014/main" id="{16927207-1598-AF1C-5467-3B4434E08E63}"/>
                </a:ext>
              </a:extLst>
            </p:cNvPr>
            <p:cNvSpPr/>
            <p:nvPr/>
          </p:nvSpPr>
          <p:spPr>
            <a:xfrm>
              <a:off x="4423094" y="2428342"/>
              <a:ext cx="1621953" cy="1081170"/>
            </a:xfrm>
            <a:custGeom>
              <a:avLst/>
              <a:gdLst>
                <a:gd name="connsiteX0" fmla="*/ 172 w 1621953"/>
                <a:gd name="connsiteY0" fmla="*/ 1081115 h 1081170"/>
                <a:gd name="connsiteX1" fmla="*/ 1622126 w 1621953"/>
                <a:gd name="connsiteY1" fmla="*/ -55 h 1081170"/>
              </a:gdLst>
              <a:ahLst/>
              <a:cxnLst>
                <a:cxn ang="0">
                  <a:pos x="connsiteX0" y="connsiteY0"/>
                </a:cxn>
                <a:cxn ang="0">
                  <a:pos x="connsiteX1" y="connsiteY1"/>
                </a:cxn>
              </a:cxnLst>
              <a:rect l="l" t="t" r="r" b="b"/>
              <a:pathLst>
                <a:path w="1621953" h="1081170">
                  <a:moveTo>
                    <a:pt x="172" y="1081115"/>
                  </a:moveTo>
                  <a:lnTo>
                    <a:pt x="1622126" y="-55"/>
                  </a:lnTo>
                </a:path>
              </a:pathLst>
            </a:custGeom>
            <a:noFill/>
            <a:ln w="4501" cap="flat">
              <a:solidFill>
                <a:srgbClr val="505050">
                  <a:alpha val="81000"/>
                </a:srgbClr>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0DF5D6C-16F3-477F-CD2C-8BA10071F0C0}"/>
                </a:ext>
              </a:extLst>
            </p:cNvPr>
            <p:cNvSpPr/>
            <p:nvPr/>
          </p:nvSpPr>
          <p:spPr>
            <a:xfrm>
              <a:off x="4423094" y="2788732"/>
              <a:ext cx="1621953" cy="720780"/>
            </a:xfrm>
            <a:custGeom>
              <a:avLst/>
              <a:gdLst>
                <a:gd name="connsiteX0" fmla="*/ 172 w 1621953"/>
                <a:gd name="connsiteY0" fmla="*/ 720730 h 720780"/>
                <a:gd name="connsiteX1" fmla="*/ 1622126 w 1621953"/>
                <a:gd name="connsiteY1" fmla="*/ -50 h 720780"/>
              </a:gdLst>
              <a:ahLst/>
              <a:cxnLst>
                <a:cxn ang="0">
                  <a:pos x="connsiteX0" y="connsiteY0"/>
                </a:cxn>
                <a:cxn ang="0">
                  <a:pos x="connsiteX1" y="connsiteY1"/>
                </a:cxn>
              </a:cxnLst>
              <a:rect l="l" t="t" r="r" b="b"/>
              <a:pathLst>
                <a:path w="1621953" h="720780">
                  <a:moveTo>
                    <a:pt x="172" y="720730"/>
                  </a:moveTo>
                  <a:lnTo>
                    <a:pt x="1622126" y="-50"/>
                  </a:lnTo>
                </a:path>
              </a:pathLst>
            </a:custGeom>
            <a:noFill/>
            <a:ln w="4501" cap="flat">
              <a:solidFill>
                <a:srgbClr val="505050">
                  <a:alpha val="33000"/>
                </a:srgb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0BE84F3D-FD60-BCFB-BA6A-350E8DFE17CE}"/>
                </a:ext>
              </a:extLst>
            </p:cNvPr>
            <p:cNvSpPr/>
            <p:nvPr/>
          </p:nvSpPr>
          <p:spPr>
            <a:xfrm>
              <a:off x="4423094" y="3149123"/>
              <a:ext cx="1621953" cy="360390"/>
            </a:xfrm>
            <a:custGeom>
              <a:avLst/>
              <a:gdLst>
                <a:gd name="connsiteX0" fmla="*/ 172 w 1621953"/>
                <a:gd name="connsiteY0" fmla="*/ 360345 h 360390"/>
                <a:gd name="connsiteX1" fmla="*/ 1622126 w 1621953"/>
                <a:gd name="connsiteY1" fmla="*/ -46 h 360390"/>
              </a:gdLst>
              <a:ahLst/>
              <a:cxnLst>
                <a:cxn ang="0">
                  <a:pos x="connsiteX0" y="connsiteY0"/>
                </a:cxn>
                <a:cxn ang="0">
                  <a:pos x="connsiteX1" y="connsiteY1"/>
                </a:cxn>
              </a:cxnLst>
              <a:rect l="l" t="t" r="r" b="b"/>
              <a:pathLst>
                <a:path w="1621953" h="360390">
                  <a:moveTo>
                    <a:pt x="172" y="360345"/>
                  </a:moveTo>
                  <a:lnTo>
                    <a:pt x="1622126" y="-46"/>
                  </a:lnTo>
                </a:path>
              </a:pathLst>
            </a:custGeom>
            <a:noFill/>
            <a:ln w="4501" cap="flat">
              <a:solidFill>
                <a:srgbClr val="505050">
                  <a:alpha val="89000"/>
                </a:srgb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82FE000-02DE-8487-D217-956B497986DE}"/>
                </a:ext>
              </a:extLst>
            </p:cNvPr>
            <p:cNvSpPr/>
            <p:nvPr/>
          </p:nvSpPr>
          <p:spPr>
            <a:xfrm>
              <a:off x="4423094" y="3509513"/>
              <a:ext cx="1621953" cy="7267"/>
            </a:xfrm>
            <a:custGeom>
              <a:avLst/>
              <a:gdLst>
                <a:gd name="connsiteX0" fmla="*/ 172 w 1621953"/>
                <a:gd name="connsiteY0" fmla="*/ -41 h 7267"/>
                <a:gd name="connsiteX1" fmla="*/ 1622126 w 1621953"/>
                <a:gd name="connsiteY1" fmla="*/ -41 h 7267"/>
              </a:gdLst>
              <a:ahLst/>
              <a:cxnLst>
                <a:cxn ang="0">
                  <a:pos x="connsiteX0" y="connsiteY0"/>
                </a:cxn>
                <a:cxn ang="0">
                  <a:pos x="connsiteX1" y="connsiteY1"/>
                </a:cxn>
              </a:cxnLst>
              <a:rect l="l" t="t" r="r" b="b"/>
              <a:pathLst>
                <a:path w="1621953" h="7267">
                  <a:moveTo>
                    <a:pt x="172" y="-41"/>
                  </a:moveTo>
                  <a:lnTo>
                    <a:pt x="1622126" y="-41"/>
                  </a:lnTo>
                </a:path>
              </a:pathLst>
            </a:custGeom>
            <a:noFill/>
            <a:ln w="4501" cap="flat">
              <a:solidFill>
                <a:srgbClr val="505050">
                  <a:alpha val="54000"/>
                </a:srgb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115A634-703E-E106-EDF2-743AC4F7156A}"/>
                </a:ext>
              </a:extLst>
            </p:cNvPr>
            <p:cNvSpPr/>
            <p:nvPr/>
          </p:nvSpPr>
          <p:spPr>
            <a:xfrm>
              <a:off x="4423094" y="3509513"/>
              <a:ext cx="1621953" cy="360390"/>
            </a:xfrm>
            <a:custGeom>
              <a:avLst/>
              <a:gdLst>
                <a:gd name="connsiteX0" fmla="*/ 172 w 1621953"/>
                <a:gd name="connsiteY0" fmla="*/ -36 h 360390"/>
                <a:gd name="connsiteX1" fmla="*/ 1622126 w 1621953"/>
                <a:gd name="connsiteY1" fmla="*/ 360354 h 360390"/>
              </a:gdLst>
              <a:ahLst/>
              <a:cxnLst>
                <a:cxn ang="0">
                  <a:pos x="connsiteX0" y="connsiteY0"/>
                </a:cxn>
                <a:cxn ang="0">
                  <a:pos x="connsiteX1" y="connsiteY1"/>
                </a:cxn>
              </a:cxnLst>
              <a:rect l="l" t="t" r="r" b="b"/>
              <a:pathLst>
                <a:path w="1621953" h="360390">
                  <a:moveTo>
                    <a:pt x="172" y="-36"/>
                  </a:moveTo>
                  <a:lnTo>
                    <a:pt x="1622126" y="360354"/>
                  </a:lnTo>
                </a:path>
              </a:pathLst>
            </a:custGeom>
            <a:noFill/>
            <a:ln w="4501" cap="flat">
              <a:solidFill>
                <a:srgbClr val="505050">
                  <a:alpha val="81000"/>
                </a:srgb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6F67047-D8F5-0640-D584-4A0DCBC10DD8}"/>
                </a:ext>
              </a:extLst>
            </p:cNvPr>
            <p:cNvSpPr/>
            <p:nvPr/>
          </p:nvSpPr>
          <p:spPr>
            <a:xfrm>
              <a:off x="4423094" y="3509513"/>
              <a:ext cx="1621953" cy="720780"/>
            </a:xfrm>
            <a:custGeom>
              <a:avLst/>
              <a:gdLst>
                <a:gd name="connsiteX0" fmla="*/ 172 w 1621953"/>
                <a:gd name="connsiteY0" fmla="*/ -31 h 720780"/>
                <a:gd name="connsiteX1" fmla="*/ 1622126 w 1621953"/>
                <a:gd name="connsiteY1" fmla="*/ 720749 h 720780"/>
              </a:gdLst>
              <a:ahLst/>
              <a:cxnLst>
                <a:cxn ang="0">
                  <a:pos x="connsiteX0" y="connsiteY0"/>
                </a:cxn>
                <a:cxn ang="0">
                  <a:pos x="connsiteX1" y="connsiteY1"/>
                </a:cxn>
              </a:cxnLst>
              <a:rect l="l" t="t" r="r" b="b"/>
              <a:pathLst>
                <a:path w="1621953" h="720780">
                  <a:moveTo>
                    <a:pt x="172" y="-31"/>
                  </a:moveTo>
                  <a:lnTo>
                    <a:pt x="1622126" y="720749"/>
                  </a:lnTo>
                </a:path>
              </a:pathLst>
            </a:custGeom>
            <a:noFill/>
            <a:ln w="4501" cap="flat">
              <a:solidFill>
                <a:srgbClr val="505050">
                  <a:alpha val="41000"/>
                </a:srgbClr>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6C2875C-90FC-3D31-4079-B48E48E5EA2E}"/>
                </a:ext>
              </a:extLst>
            </p:cNvPr>
            <p:cNvSpPr/>
            <p:nvPr/>
          </p:nvSpPr>
          <p:spPr>
            <a:xfrm>
              <a:off x="4423094" y="3509513"/>
              <a:ext cx="1621953" cy="1081170"/>
            </a:xfrm>
            <a:custGeom>
              <a:avLst/>
              <a:gdLst>
                <a:gd name="connsiteX0" fmla="*/ 172 w 1621953"/>
                <a:gd name="connsiteY0" fmla="*/ -26 h 1081170"/>
                <a:gd name="connsiteX1" fmla="*/ 1622126 w 1621953"/>
                <a:gd name="connsiteY1" fmla="*/ 1081144 h 1081170"/>
              </a:gdLst>
              <a:ahLst/>
              <a:cxnLst>
                <a:cxn ang="0">
                  <a:pos x="connsiteX0" y="connsiteY0"/>
                </a:cxn>
                <a:cxn ang="0">
                  <a:pos x="connsiteX1" y="connsiteY1"/>
                </a:cxn>
              </a:cxnLst>
              <a:rect l="l" t="t" r="r" b="b"/>
              <a:pathLst>
                <a:path w="1621953" h="1081170">
                  <a:moveTo>
                    <a:pt x="172" y="-26"/>
                  </a:moveTo>
                  <a:lnTo>
                    <a:pt x="1622126" y="1081144"/>
                  </a:lnTo>
                </a:path>
              </a:pathLst>
            </a:custGeom>
            <a:noFill/>
            <a:ln w="4501" cap="flat">
              <a:solidFill>
                <a:srgbClr val="505050">
                  <a:alpha val="55000"/>
                </a:srgbClr>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9E700D-67CF-C510-9BC7-68D3B9351059}"/>
                </a:ext>
              </a:extLst>
            </p:cNvPr>
            <p:cNvSpPr/>
            <p:nvPr/>
          </p:nvSpPr>
          <p:spPr>
            <a:xfrm>
              <a:off x="4423094" y="3509513"/>
              <a:ext cx="1621953" cy="1441560"/>
            </a:xfrm>
            <a:custGeom>
              <a:avLst/>
              <a:gdLst>
                <a:gd name="connsiteX0" fmla="*/ 172 w 1621953"/>
                <a:gd name="connsiteY0" fmla="*/ -22 h 1441560"/>
                <a:gd name="connsiteX1" fmla="*/ 1622126 w 1621953"/>
                <a:gd name="connsiteY1" fmla="*/ 1441539 h 1441560"/>
              </a:gdLst>
              <a:ahLst/>
              <a:cxnLst>
                <a:cxn ang="0">
                  <a:pos x="connsiteX0" y="connsiteY0"/>
                </a:cxn>
                <a:cxn ang="0">
                  <a:pos x="connsiteX1" y="connsiteY1"/>
                </a:cxn>
              </a:cxnLst>
              <a:rect l="l" t="t" r="r" b="b"/>
              <a:pathLst>
                <a:path w="1621953" h="1441560">
                  <a:moveTo>
                    <a:pt x="172" y="-22"/>
                  </a:moveTo>
                  <a:lnTo>
                    <a:pt x="1622126" y="1441539"/>
                  </a:lnTo>
                </a:path>
              </a:pathLst>
            </a:custGeom>
            <a:noFill/>
            <a:ln w="4501" cap="flat">
              <a:solidFill>
                <a:srgbClr val="505050">
                  <a:alpha val="50000"/>
                </a:srgbClr>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AB0730D-D79B-16A0-7CBD-B339D817AB89}"/>
                </a:ext>
              </a:extLst>
            </p:cNvPr>
            <p:cNvSpPr/>
            <p:nvPr/>
          </p:nvSpPr>
          <p:spPr>
            <a:xfrm>
              <a:off x="4423094" y="3509513"/>
              <a:ext cx="1621953" cy="1801950"/>
            </a:xfrm>
            <a:custGeom>
              <a:avLst/>
              <a:gdLst>
                <a:gd name="connsiteX0" fmla="*/ 172 w 1621953"/>
                <a:gd name="connsiteY0" fmla="*/ -17 h 1801950"/>
                <a:gd name="connsiteX1" fmla="*/ 1622126 w 1621953"/>
                <a:gd name="connsiteY1" fmla="*/ 1801934 h 1801950"/>
              </a:gdLst>
              <a:ahLst/>
              <a:cxnLst>
                <a:cxn ang="0">
                  <a:pos x="connsiteX0" y="connsiteY0"/>
                </a:cxn>
                <a:cxn ang="0">
                  <a:pos x="connsiteX1" y="connsiteY1"/>
                </a:cxn>
              </a:cxnLst>
              <a:rect l="l" t="t" r="r" b="b"/>
              <a:pathLst>
                <a:path w="1621953" h="1801950">
                  <a:moveTo>
                    <a:pt x="172" y="-17"/>
                  </a:moveTo>
                  <a:lnTo>
                    <a:pt x="1622126" y="1801934"/>
                  </a:lnTo>
                </a:path>
              </a:pathLst>
            </a:custGeom>
            <a:noFill/>
            <a:ln w="4501" cap="flat">
              <a:solidFill>
                <a:srgbClr val="505050">
                  <a:alpha val="21000"/>
                </a:srgbClr>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E23CDC9-C546-3D14-7E1A-36979451B55B}"/>
                </a:ext>
              </a:extLst>
            </p:cNvPr>
            <p:cNvSpPr/>
            <p:nvPr/>
          </p:nvSpPr>
          <p:spPr>
            <a:xfrm>
              <a:off x="4423094" y="2428342"/>
              <a:ext cx="1621953" cy="1441560"/>
            </a:xfrm>
            <a:custGeom>
              <a:avLst/>
              <a:gdLst>
                <a:gd name="connsiteX0" fmla="*/ 172 w 1621953"/>
                <a:gd name="connsiteY0" fmla="*/ 1441510 h 1441560"/>
                <a:gd name="connsiteX1" fmla="*/ 1622126 w 1621953"/>
                <a:gd name="connsiteY1" fmla="*/ -50 h 1441560"/>
              </a:gdLst>
              <a:ahLst/>
              <a:cxnLst>
                <a:cxn ang="0">
                  <a:pos x="connsiteX0" y="connsiteY0"/>
                </a:cxn>
                <a:cxn ang="0">
                  <a:pos x="connsiteX1" y="connsiteY1"/>
                </a:cxn>
              </a:cxnLst>
              <a:rect l="l" t="t" r="r" b="b"/>
              <a:pathLst>
                <a:path w="1621953" h="1441560">
                  <a:moveTo>
                    <a:pt x="172" y="1441510"/>
                  </a:moveTo>
                  <a:lnTo>
                    <a:pt x="1622126" y="-50"/>
                  </a:lnTo>
                </a:path>
              </a:pathLst>
            </a:custGeom>
            <a:noFill/>
            <a:ln w="4501" cap="flat">
              <a:solidFill>
                <a:srgbClr val="505050">
                  <a:alpha val="35000"/>
                </a:srgbClr>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446254C-A1BB-B939-18C4-5951E5B8724F}"/>
                </a:ext>
              </a:extLst>
            </p:cNvPr>
            <p:cNvSpPr/>
            <p:nvPr/>
          </p:nvSpPr>
          <p:spPr>
            <a:xfrm>
              <a:off x="4423094" y="2788732"/>
              <a:ext cx="1621953" cy="1081170"/>
            </a:xfrm>
            <a:custGeom>
              <a:avLst/>
              <a:gdLst>
                <a:gd name="connsiteX0" fmla="*/ 172 w 1621953"/>
                <a:gd name="connsiteY0" fmla="*/ 1081125 h 1081170"/>
                <a:gd name="connsiteX1" fmla="*/ 1622126 w 1621953"/>
                <a:gd name="connsiteY1" fmla="*/ -46 h 1081170"/>
              </a:gdLst>
              <a:ahLst/>
              <a:cxnLst>
                <a:cxn ang="0">
                  <a:pos x="connsiteX0" y="connsiteY0"/>
                </a:cxn>
                <a:cxn ang="0">
                  <a:pos x="connsiteX1" y="connsiteY1"/>
                </a:cxn>
              </a:cxnLst>
              <a:rect l="l" t="t" r="r" b="b"/>
              <a:pathLst>
                <a:path w="1621953" h="1081170">
                  <a:moveTo>
                    <a:pt x="172" y="1081125"/>
                  </a:moveTo>
                  <a:lnTo>
                    <a:pt x="1622126" y="-46"/>
                  </a:lnTo>
                </a:path>
              </a:pathLst>
            </a:custGeom>
            <a:noFill/>
            <a:ln w="4501" cap="flat">
              <a:solidFill>
                <a:srgbClr val="505050">
                  <a:alpha val="38000"/>
                </a:srgbClr>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14ACB0-74CE-B869-40FA-4AB6F20BB6E4}"/>
                </a:ext>
              </a:extLst>
            </p:cNvPr>
            <p:cNvSpPr/>
            <p:nvPr/>
          </p:nvSpPr>
          <p:spPr>
            <a:xfrm>
              <a:off x="4423094" y="3149123"/>
              <a:ext cx="1621953" cy="720780"/>
            </a:xfrm>
            <a:custGeom>
              <a:avLst/>
              <a:gdLst>
                <a:gd name="connsiteX0" fmla="*/ 172 w 1621953"/>
                <a:gd name="connsiteY0" fmla="*/ 720740 h 720780"/>
                <a:gd name="connsiteX1" fmla="*/ 1622126 w 1621953"/>
                <a:gd name="connsiteY1" fmla="*/ -41 h 720780"/>
              </a:gdLst>
              <a:ahLst/>
              <a:cxnLst>
                <a:cxn ang="0">
                  <a:pos x="connsiteX0" y="connsiteY0"/>
                </a:cxn>
                <a:cxn ang="0">
                  <a:pos x="connsiteX1" y="connsiteY1"/>
                </a:cxn>
              </a:cxnLst>
              <a:rect l="l" t="t" r="r" b="b"/>
              <a:pathLst>
                <a:path w="1621953" h="720780">
                  <a:moveTo>
                    <a:pt x="172" y="720740"/>
                  </a:moveTo>
                  <a:lnTo>
                    <a:pt x="1622126" y="-41"/>
                  </a:lnTo>
                </a:path>
              </a:pathLst>
            </a:custGeom>
            <a:noFill/>
            <a:ln w="4501" cap="flat">
              <a:solidFill>
                <a:srgbClr val="505050">
                  <a:alpha val="12000"/>
                </a:srgbClr>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7C95BC1-6145-8087-C73D-ED654F798EBC}"/>
                </a:ext>
              </a:extLst>
            </p:cNvPr>
            <p:cNvSpPr/>
            <p:nvPr/>
          </p:nvSpPr>
          <p:spPr>
            <a:xfrm>
              <a:off x="4423094" y="3509513"/>
              <a:ext cx="1621953" cy="360390"/>
            </a:xfrm>
            <a:custGeom>
              <a:avLst/>
              <a:gdLst>
                <a:gd name="connsiteX0" fmla="*/ 172 w 1621953"/>
                <a:gd name="connsiteY0" fmla="*/ 360354 h 360390"/>
                <a:gd name="connsiteX1" fmla="*/ 1622126 w 1621953"/>
                <a:gd name="connsiteY1" fmla="*/ -36 h 360390"/>
              </a:gdLst>
              <a:ahLst/>
              <a:cxnLst>
                <a:cxn ang="0">
                  <a:pos x="connsiteX0" y="connsiteY0"/>
                </a:cxn>
                <a:cxn ang="0">
                  <a:pos x="connsiteX1" y="connsiteY1"/>
                </a:cxn>
              </a:cxnLst>
              <a:rect l="l" t="t" r="r" b="b"/>
              <a:pathLst>
                <a:path w="1621953" h="360390">
                  <a:moveTo>
                    <a:pt x="172" y="360354"/>
                  </a:moveTo>
                  <a:lnTo>
                    <a:pt x="1622126" y="-36"/>
                  </a:lnTo>
                </a:path>
              </a:pathLst>
            </a:custGeom>
            <a:noFill/>
            <a:ln w="4501" cap="flat">
              <a:solidFill>
                <a:srgbClr val="505050">
                  <a:alpha val="60000"/>
                </a:srgbClr>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D0A8980-7F0C-D76D-E6CD-EDBC06585595}"/>
                </a:ext>
              </a:extLst>
            </p:cNvPr>
            <p:cNvSpPr/>
            <p:nvPr/>
          </p:nvSpPr>
          <p:spPr>
            <a:xfrm>
              <a:off x="4423094" y="3869903"/>
              <a:ext cx="1621953" cy="7267"/>
            </a:xfrm>
            <a:custGeom>
              <a:avLst/>
              <a:gdLst>
                <a:gd name="connsiteX0" fmla="*/ 172 w 1621953"/>
                <a:gd name="connsiteY0" fmla="*/ -31 h 7267"/>
                <a:gd name="connsiteX1" fmla="*/ 1622126 w 1621953"/>
                <a:gd name="connsiteY1" fmla="*/ -31 h 7267"/>
              </a:gdLst>
              <a:ahLst/>
              <a:cxnLst>
                <a:cxn ang="0">
                  <a:pos x="connsiteX0" y="connsiteY0"/>
                </a:cxn>
                <a:cxn ang="0">
                  <a:pos x="connsiteX1" y="connsiteY1"/>
                </a:cxn>
              </a:cxnLst>
              <a:rect l="l" t="t" r="r" b="b"/>
              <a:pathLst>
                <a:path w="1621953" h="7267">
                  <a:moveTo>
                    <a:pt x="172" y="-31"/>
                  </a:moveTo>
                  <a:lnTo>
                    <a:pt x="1622126" y="-31"/>
                  </a:lnTo>
                </a:path>
              </a:pathLst>
            </a:custGeom>
            <a:noFill/>
            <a:ln w="4501" cap="flat">
              <a:solidFill>
                <a:srgbClr val="505050">
                  <a:alpha val="96000"/>
                </a:srgbClr>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8E9349A-4C8D-F63A-ED0C-38DF5174D68A}"/>
                </a:ext>
              </a:extLst>
            </p:cNvPr>
            <p:cNvSpPr/>
            <p:nvPr/>
          </p:nvSpPr>
          <p:spPr>
            <a:xfrm>
              <a:off x="4423094" y="3869903"/>
              <a:ext cx="1621953" cy="360390"/>
            </a:xfrm>
            <a:custGeom>
              <a:avLst/>
              <a:gdLst>
                <a:gd name="connsiteX0" fmla="*/ 172 w 1621953"/>
                <a:gd name="connsiteY0" fmla="*/ -26 h 360390"/>
                <a:gd name="connsiteX1" fmla="*/ 1622126 w 1621953"/>
                <a:gd name="connsiteY1" fmla="*/ 360364 h 360390"/>
              </a:gdLst>
              <a:ahLst/>
              <a:cxnLst>
                <a:cxn ang="0">
                  <a:pos x="connsiteX0" y="connsiteY0"/>
                </a:cxn>
                <a:cxn ang="0">
                  <a:pos x="connsiteX1" y="connsiteY1"/>
                </a:cxn>
              </a:cxnLst>
              <a:rect l="l" t="t" r="r" b="b"/>
              <a:pathLst>
                <a:path w="1621953" h="360390">
                  <a:moveTo>
                    <a:pt x="172" y="-26"/>
                  </a:moveTo>
                  <a:lnTo>
                    <a:pt x="1622126" y="360364"/>
                  </a:lnTo>
                </a:path>
              </a:pathLst>
            </a:custGeom>
            <a:noFill/>
            <a:ln w="4501" cap="flat">
              <a:solidFill>
                <a:srgbClr val="505050">
                  <a:alpha val="25000"/>
                </a:srgbClr>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21252ECF-5098-344E-3976-A81C486BA2C9}"/>
                </a:ext>
              </a:extLst>
            </p:cNvPr>
            <p:cNvSpPr/>
            <p:nvPr/>
          </p:nvSpPr>
          <p:spPr>
            <a:xfrm>
              <a:off x="4423094" y="3869903"/>
              <a:ext cx="1621953" cy="720780"/>
            </a:xfrm>
            <a:custGeom>
              <a:avLst/>
              <a:gdLst>
                <a:gd name="connsiteX0" fmla="*/ 172 w 1621953"/>
                <a:gd name="connsiteY0" fmla="*/ -22 h 720780"/>
                <a:gd name="connsiteX1" fmla="*/ 1622126 w 1621953"/>
                <a:gd name="connsiteY1" fmla="*/ 720759 h 720780"/>
              </a:gdLst>
              <a:ahLst/>
              <a:cxnLst>
                <a:cxn ang="0">
                  <a:pos x="connsiteX0" y="connsiteY0"/>
                </a:cxn>
                <a:cxn ang="0">
                  <a:pos x="connsiteX1" y="connsiteY1"/>
                </a:cxn>
              </a:cxnLst>
              <a:rect l="l" t="t" r="r" b="b"/>
              <a:pathLst>
                <a:path w="1621953" h="720780">
                  <a:moveTo>
                    <a:pt x="172" y="-22"/>
                  </a:moveTo>
                  <a:lnTo>
                    <a:pt x="1622126" y="720759"/>
                  </a:lnTo>
                </a:path>
              </a:pathLst>
            </a:custGeom>
            <a:noFill/>
            <a:ln w="4501" cap="flat">
              <a:solidFill>
                <a:srgbClr val="505050">
                  <a:alpha val="42000"/>
                </a:srgbClr>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7A80FD2-3C25-45E0-58DF-D3AFC1C14A84}"/>
                </a:ext>
              </a:extLst>
            </p:cNvPr>
            <p:cNvSpPr/>
            <p:nvPr/>
          </p:nvSpPr>
          <p:spPr>
            <a:xfrm>
              <a:off x="4423094" y="3869903"/>
              <a:ext cx="1621953" cy="1081170"/>
            </a:xfrm>
            <a:custGeom>
              <a:avLst/>
              <a:gdLst>
                <a:gd name="connsiteX0" fmla="*/ 172 w 1621953"/>
                <a:gd name="connsiteY0" fmla="*/ -17 h 1081170"/>
                <a:gd name="connsiteX1" fmla="*/ 1622126 w 1621953"/>
                <a:gd name="connsiteY1" fmla="*/ 1081154 h 1081170"/>
              </a:gdLst>
              <a:ahLst/>
              <a:cxnLst>
                <a:cxn ang="0">
                  <a:pos x="connsiteX0" y="connsiteY0"/>
                </a:cxn>
                <a:cxn ang="0">
                  <a:pos x="connsiteX1" y="connsiteY1"/>
                </a:cxn>
              </a:cxnLst>
              <a:rect l="l" t="t" r="r" b="b"/>
              <a:pathLst>
                <a:path w="1621953" h="1081170">
                  <a:moveTo>
                    <a:pt x="172" y="-17"/>
                  </a:moveTo>
                  <a:lnTo>
                    <a:pt x="1622126" y="1081154"/>
                  </a:lnTo>
                </a:path>
              </a:pathLst>
            </a:custGeom>
            <a:noFill/>
            <a:ln w="4501" cap="flat">
              <a:solidFill>
                <a:srgbClr val="505050">
                  <a:alpha val="81000"/>
                </a:srgbClr>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45F419F8-AC1E-AB1E-8072-67057F19EDBC}"/>
                </a:ext>
              </a:extLst>
            </p:cNvPr>
            <p:cNvSpPr/>
            <p:nvPr/>
          </p:nvSpPr>
          <p:spPr>
            <a:xfrm>
              <a:off x="4423094" y="3869903"/>
              <a:ext cx="1621953" cy="1441560"/>
            </a:xfrm>
            <a:custGeom>
              <a:avLst/>
              <a:gdLst>
                <a:gd name="connsiteX0" fmla="*/ 172 w 1621953"/>
                <a:gd name="connsiteY0" fmla="*/ -12 h 1441560"/>
                <a:gd name="connsiteX1" fmla="*/ 1622126 w 1621953"/>
                <a:gd name="connsiteY1" fmla="*/ 1441549 h 1441560"/>
              </a:gdLst>
              <a:ahLst/>
              <a:cxnLst>
                <a:cxn ang="0">
                  <a:pos x="connsiteX0" y="connsiteY0"/>
                </a:cxn>
                <a:cxn ang="0">
                  <a:pos x="connsiteX1" y="connsiteY1"/>
                </a:cxn>
              </a:cxnLst>
              <a:rect l="l" t="t" r="r" b="b"/>
              <a:pathLst>
                <a:path w="1621953" h="1441560">
                  <a:moveTo>
                    <a:pt x="172" y="-12"/>
                  </a:moveTo>
                  <a:lnTo>
                    <a:pt x="1622126" y="1441549"/>
                  </a:lnTo>
                </a:path>
              </a:pathLst>
            </a:custGeom>
            <a:noFill/>
            <a:ln w="4501" cap="flat">
              <a:solidFill>
                <a:srgbClr val="505050">
                  <a:alpha val="18000"/>
                </a:srgbClr>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834D291-65C4-F11C-F54F-4AAF665FF008}"/>
                </a:ext>
              </a:extLst>
            </p:cNvPr>
            <p:cNvSpPr/>
            <p:nvPr/>
          </p:nvSpPr>
          <p:spPr>
            <a:xfrm>
              <a:off x="6045048" y="2067952"/>
              <a:ext cx="1621953" cy="1441560"/>
            </a:xfrm>
            <a:custGeom>
              <a:avLst/>
              <a:gdLst>
                <a:gd name="connsiteX0" fmla="*/ 215 w 1621953"/>
                <a:gd name="connsiteY0" fmla="*/ -60 h 1441560"/>
                <a:gd name="connsiteX1" fmla="*/ 1622169 w 1621953"/>
                <a:gd name="connsiteY1" fmla="*/ 1441501 h 1441560"/>
              </a:gdLst>
              <a:ahLst/>
              <a:cxnLst>
                <a:cxn ang="0">
                  <a:pos x="connsiteX0" y="connsiteY0"/>
                </a:cxn>
                <a:cxn ang="0">
                  <a:pos x="connsiteX1" y="connsiteY1"/>
                </a:cxn>
              </a:cxnLst>
              <a:rect l="l" t="t" r="r" b="b"/>
              <a:pathLst>
                <a:path w="1621953" h="1441560">
                  <a:moveTo>
                    <a:pt x="215" y="-60"/>
                  </a:moveTo>
                  <a:lnTo>
                    <a:pt x="1622169" y="1441501"/>
                  </a:lnTo>
                </a:path>
              </a:pathLst>
            </a:custGeom>
            <a:noFill/>
            <a:ln w="4501" cap="flat">
              <a:solidFill>
                <a:srgbClr val="505050">
                  <a:alpha val="64000"/>
                </a:srgbClr>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491DC1A-3530-B92B-3AC3-13D99C6D0DC4}"/>
                </a:ext>
              </a:extLst>
            </p:cNvPr>
            <p:cNvSpPr/>
            <p:nvPr/>
          </p:nvSpPr>
          <p:spPr>
            <a:xfrm>
              <a:off x="6045048" y="2067952"/>
              <a:ext cx="1621953" cy="1801950"/>
            </a:xfrm>
            <a:custGeom>
              <a:avLst/>
              <a:gdLst>
                <a:gd name="connsiteX0" fmla="*/ 215 w 1621953"/>
                <a:gd name="connsiteY0" fmla="*/ -55 h 1801950"/>
                <a:gd name="connsiteX1" fmla="*/ 1622169 w 1621953"/>
                <a:gd name="connsiteY1" fmla="*/ 1801896 h 1801950"/>
              </a:gdLst>
              <a:ahLst/>
              <a:cxnLst>
                <a:cxn ang="0">
                  <a:pos x="connsiteX0" y="connsiteY0"/>
                </a:cxn>
                <a:cxn ang="0">
                  <a:pos x="connsiteX1" y="connsiteY1"/>
                </a:cxn>
              </a:cxnLst>
              <a:rect l="l" t="t" r="r" b="b"/>
              <a:pathLst>
                <a:path w="1621953" h="1801950">
                  <a:moveTo>
                    <a:pt x="215" y="-55"/>
                  </a:moveTo>
                  <a:lnTo>
                    <a:pt x="1622169" y="1801896"/>
                  </a:lnTo>
                </a:path>
              </a:pathLst>
            </a:custGeom>
            <a:noFill/>
            <a:ln w="4501" cap="flat">
              <a:solidFill>
                <a:srgbClr val="505050">
                  <a:alpha val="26000"/>
                </a:srgbClr>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6C8D8512-0413-4ED2-9711-1D631AE0CEB3}"/>
                </a:ext>
              </a:extLst>
            </p:cNvPr>
            <p:cNvSpPr/>
            <p:nvPr/>
          </p:nvSpPr>
          <p:spPr>
            <a:xfrm>
              <a:off x="6045048" y="2428342"/>
              <a:ext cx="1621953" cy="1081170"/>
            </a:xfrm>
            <a:custGeom>
              <a:avLst/>
              <a:gdLst>
                <a:gd name="connsiteX0" fmla="*/ 215 w 1621953"/>
                <a:gd name="connsiteY0" fmla="*/ -55 h 1081170"/>
                <a:gd name="connsiteX1" fmla="*/ 1622169 w 1621953"/>
                <a:gd name="connsiteY1" fmla="*/ 1081115 h 1081170"/>
              </a:gdLst>
              <a:ahLst/>
              <a:cxnLst>
                <a:cxn ang="0">
                  <a:pos x="connsiteX0" y="connsiteY0"/>
                </a:cxn>
                <a:cxn ang="0">
                  <a:pos x="connsiteX1" y="connsiteY1"/>
                </a:cxn>
              </a:cxnLst>
              <a:rect l="l" t="t" r="r" b="b"/>
              <a:pathLst>
                <a:path w="1621953" h="1081170">
                  <a:moveTo>
                    <a:pt x="215" y="-55"/>
                  </a:moveTo>
                  <a:lnTo>
                    <a:pt x="1622169" y="1081115"/>
                  </a:lnTo>
                </a:path>
              </a:pathLst>
            </a:custGeom>
            <a:noFill/>
            <a:ln w="4501" cap="flat">
              <a:solidFill>
                <a:srgbClr val="505050">
                  <a:alpha val="21000"/>
                </a:srgbClr>
              </a:solid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6B6222F-9181-3B15-7191-C234805C8854}"/>
                </a:ext>
              </a:extLst>
            </p:cNvPr>
            <p:cNvSpPr/>
            <p:nvPr/>
          </p:nvSpPr>
          <p:spPr>
            <a:xfrm>
              <a:off x="6045048" y="2428342"/>
              <a:ext cx="1621953" cy="1441560"/>
            </a:xfrm>
            <a:custGeom>
              <a:avLst/>
              <a:gdLst>
                <a:gd name="connsiteX0" fmla="*/ 215 w 1621953"/>
                <a:gd name="connsiteY0" fmla="*/ -50 h 1441560"/>
                <a:gd name="connsiteX1" fmla="*/ 1622169 w 1621953"/>
                <a:gd name="connsiteY1" fmla="*/ 1441510 h 1441560"/>
              </a:gdLst>
              <a:ahLst/>
              <a:cxnLst>
                <a:cxn ang="0">
                  <a:pos x="connsiteX0" y="connsiteY0"/>
                </a:cxn>
                <a:cxn ang="0">
                  <a:pos x="connsiteX1" y="connsiteY1"/>
                </a:cxn>
              </a:cxnLst>
              <a:rect l="l" t="t" r="r" b="b"/>
              <a:pathLst>
                <a:path w="1621953" h="1441560">
                  <a:moveTo>
                    <a:pt x="215" y="-50"/>
                  </a:moveTo>
                  <a:lnTo>
                    <a:pt x="1622169" y="1441510"/>
                  </a:lnTo>
                </a:path>
              </a:pathLst>
            </a:custGeom>
            <a:noFill/>
            <a:ln w="4501" cap="flat">
              <a:solidFill>
                <a:srgbClr val="505050">
                  <a:alpha val="22000"/>
                </a:srgbClr>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682A2A6-C0BA-183F-22D2-0CD9E1D0DB4B}"/>
                </a:ext>
              </a:extLst>
            </p:cNvPr>
            <p:cNvSpPr/>
            <p:nvPr/>
          </p:nvSpPr>
          <p:spPr>
            <a:xfrm>
              <a:off x="6045048" y="2788732"/>
              <a:ext cx="1621953" cy="720780"/>
            </a:xfrm>
            <a:custGeom>
              <a:avLst/>
              <a:gdLst>
                <a:gd name="connsiteX0" fmla="*/ 215 w 1621953"/>
                <a:gd name="connsiteY0" fmla="*/ -50 h 720780"/>
                <a:gd name="connsiteX1" fmla="*/ 1622169 w 1621953"/>
                <a:gd name="connsiteY1" fmla="*/ 720730 h 720780"/>
              </a:gdLst>
              <a:ahLst/>
              <a:cxnLst>
                <a:cxn ang="0">
                  <a:pos x="connsiteX0" y="connsiteY0"/>
                </a:cxn>
                <a:cxn ang="0">
                  <a:pos x="connsiteX1" y="connsiteY1"/>
                </a:cxn>
              </a:cxnLst>
              <a:rect l="l" t="t" r="r" b="b"/>
              <a:pathLst>
                <a:path w="1621953" h="720780">
                  <a:moveTo>
                    <a:pt x="215" y="-50"/>
                  </a:moveTo>
                  <a:lnTo>
                    <a:pt x="1622169" y="720730"/>
                  </a:lnTo>
                </a:path>
              </a:pathLst>
            </a:custGeom>
            <a:noFill/>
            <a:ln w="4501" cap="flat">
              <a:solidFill>
                <a:srgbClr val="505050">
                  <a:alpha val="87000"/>
                </a:srgbClr>
              </a:solid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12DDBB9-22FE-9657-1DE8-D4E49526815A}"/>
                </a:ext>
              </a:extLst>
            </p:cNvPr>
            <p:cNvSpPr/>
            <p:nvPr/>
          </p:nvSpPr>
          <p:spPr>
            <a:xfrm>
              <a:off x="6045048" y="2788732"/>
              <a:ext cx="1621953" cy="1081170"/>
            </a:xfrm>
            <a:custGeom>
              <a:avLst/>
              <a:gdLst>
                <a:gd name="connsiteX0" fmla="*/ 215 w 1621953"/>
                <a:gd name="connsiteY0" fmla="*/ -46 h 1081170"/>
                <a:gd name="connsiteX1" fmla="*/ 1622169 w 1621953"/>
                <a:gd name="connsiteY1" fmla="*/ 1081125 h 1081170"/>
              </a:gdLst>
              <a:ahLst/>
              <a:cxnLst>
                <a:cxn ang="0">
                  <a:pos x="connsiteX0" y="connsiteY0"/>
                </a:cxn>
                <a:cxn ang="0">
                  <a:pos x="connsiteX1" y="connsiteY1"/>
                </a:cxn>
              </a:cxnLst>
              <a:rect l="l" t="t" r="r" b="b"/>
              <a:pathLst>
                <a:path w="1621953" h="1081170">
                  <a:moveTo>
                    <a:pt x="215" y="-46"/>
                  </a:moveTo>
                  <a:lnTo>
                    <a:pt x="1622169" y="1081125"/>
                  </a:lnTo>
                </a:path>
              </a:pathLst>
            </a:custGeom>
            <a:noFill/>
            <a:ln w="4501" cap="flat">
              <a:solidFill>
                <a:srgbClr val="505050">
                  <a:alpha val="40000"/>
                </a:srgbClr>
              </a:solid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9D4CEA-881A-104E-826A-DFE3358FA446}"/>
                </a:ext>
              </a:extLst>
            </p:cNvPr>
            <p:cNvSpPr/>
            <p:nvPr/>
          </p:nvSpPr>
          <p:spPr>
            <a:xfrm>
              <a:off x="6045048" y="3149123"/>
              <a:ext cx="1621953" cy="360390"/>
            </a:xfrm>
            <a:custGeom>
              <a:avLst/>
              <a:gdLst>
                <a:gd name="connsiteX0" fmla="*/ 215 w 1621953"/>
                <a:gd name="connsiteY0" fmla="*/ -46 h 360390"/>
                <a:gd name="connsiteX1" fmla="*/ 1622169 w 1621953"/>
                <a:gd name="connsiteY1" fmla="*/ 360345 h 360390"/>
              </a:gdLst>
              <a:ahLst/>
              <a:cxnLst>
                <a:cxn ang="0">
                  <a:pos x="connsiteX0" y="connsiteY0"/>
                </a:cxn>
                <a:cxn ang="0">
                  <a:pos x="connsiteX1" y="connsiteY1"/>
                </a:cxn>
              </a:cxnLst>
              <a:rect l="l" t="t" r="r" b="b"/>
              <a:pathLst>
                <a:path w="1621953" h="360390">
                  <a:moveTo>
                    <a:pt x="215" y="-46"/>
                  </a:moveTo>
                  <a:lnTo>
                    <a:pt x="1622169" y="360345"/>
                  </a:lnTo>
                </a:path>
              </a:pathLst>
            </a:custGeom>
            <a:noFill/>
            <a:ln w="4501" cap="flat">
              <a:solidFill>
                <a:srgbClr val="505050">
                  <a:alpha val="81000"/>
                </a:srgbClr>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5A4805B-2144-9C97-EF54-7558A9FF57ED}"/>
                </a:ext>
              </a:extLst>
            </p:cNvPr>
            <p:cNvSpPr/>
            <p:nvPr/>
          </p:nvSpPr>
          <p:spPr>
            <a:xfrm>
              <a:off x="6045048" y="3149123"/>
              <a:ext cx="1621953" cy="720780"/>
            </a:xfrm>
            <a:custGeom>
              <a:avLst/>
              <a:gdLst>
                <a:gd name="connsiteX0" fmla="*/ 215 w 1621953"/>
                <a:gd name="connsiteY0" fmla="*/ -41 h 720780"/>
                <a:gd name="connsiteX1" fmla="*/ 1622169 w 1621953"/>
                <a:gd name="connsiteY1" fmla="*/ 720740 h 720780"/>
              </a:gdLst>
              <a:ahLst/>
              <a:cxnLst>
                <a:cxn ang="0">
                  <a:pos x="connsiteX0" y="connsiteY0"/>
                </a:cxn>
                <a:cxn ang="0">
                  <a:pos x="connsiteX1" y="connsiteY1"/>
                </a:cxn>
              </a:cxnLst>
              <a:rect l="l" t="t" r="r" b="b"/>
              <a:pathLst>
                <a:path w="1621953" h="720780">
                  <a:moveTo>
                    <a:pt x="215" y="-41"/>
                  </a:moveTo>
                  <a:lnTo>
                    <a:pt x="1622169" y="720740"/>
                  </a:lnTo>
                </a:path>
              </a:pathLst>
            </a:custGeom>
            <a:noFill/>
            <a:ln w="4501" cap="flat">
              <a:solidFill>
                <a:srgbClr val="505050">
                  <a:alpha val="58000"/>
                </a:srgbClr>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5425A0F-845B-FBA8-89F7-8FA13BE20427}"/>
                </a:ext>
              </a:extLst>
            </p:cNvPr>
            <p:cNvSpPr/>
            <p:nvPr/>
          </p:nvSpPr>
          <p:spPr>
            <a:xfrm>
              <a:off x="6045048" y="3509513"/>
              <a:ext cx="1621953" cy="7267"/>
            </a:xfrm>
            <a:custGeom>
              <a:avLst/>
              <a:gdLst>
                <a:gd name="connsiteX0" fmla="*/ 215 w 1621953"/>
                <a:gd name="connsiteY0" fmla="*/ -41 h 7267"/>
                <a:gd name="connsiteX1" fmla="*/ 1622169 w 1621953"/>
                <a:gd name="connsiteY1" fmla="*/ -41 h 7267"/>
              </a:gdLst>
              <a:ahLst/>
              <a:cxnLst>
                <a:cxn ang="0">
                  <a:pos x="connsiteX0" y="connsiteY0"/>
                </a:cxn>
                <a:cxn ang="0">
                  <a:pos x="connsiteX1" y="connsiteY1"/>
                </a:cxn>
              </a:cxnLst>
              <a:rect l="l" t="t" r="r" b="b"/>
              <a:pathLst>
                <a:path w="1621953" h="7267">
                  <a:moveTo>
                    <a:pt x="215" y="-41"/>
                  </a:moveTo>
                  <a:lnTo>
                    <a:pt x="1622169" y="-41"/>
                  </a:lnTo>
                </a:path>
              </a:pathLst>
            </a:custGeom>
            <a:noFill/>
            <a:ln w="4501" cap="flat">
              <a:solidFill>
                <a:srgbClr val="505050">
                  <a:alpha val="86000"/>
                </a:srgbClr>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ABBCB7-4BCB-2000-B322-60351783421A}"/>
                </a:ext>
              </a:extLst>
            </p:cNvPr>
            <p:cNvSpPr/>
            <p:nvPr/>
          </p:nvSpPr>
          <p:spPr>
            <a:xfrm>
              <a:off x="6045048" y="3509513"/>
              <a:ext cx="1621953" cy="360390"/>
            </a:xfrm>
            <a:custGeom>
              <a:avLst/>
              <a:gdLst>
                <a:gd name="connsiteX0" fmla="*/ 215 w 1621953"/>
                <a:gd name="connsiteY0" fmla="*/ -36 h 360390"/>
                <a:gd name="connsiteX1" fmla="*/ 1622169 w 1621953"/>
                <a:gd name="connsiteY1" fmla="*/ 360354 h 360390"/>
              </a:gdLst>
              <a:ahLst/>
              <a:cxnLst>
                <a:cxn ang="0">
                  <a:pos x="connsiteX0" y="connsiteY0"/>
                </a:cxn>
                <a:cxn ang="0">
                  <a:pos x="connsiteX1" y="connsiteY1"/>
                </a:cxn>
              </a:cxnLst>
              <a:rect l="l" t="t" r="r" b="b"/>
              <a:pathLst>
                <a:path w="1621953" h="360390">
                  <a:moveTo>
                    <a:pt x="215" y="-36"/>
                  </a:moveTo>
                  <a:lnTo>
                    <a:pt x="1622169" y="360354"/>
                  </a:lnTo>
                </a:path>
              </a:pathLst>
            </a:custGeom>
            <a:noFill/>
            <a:ln w="4501" cap="flat">
              <a:solidFill>
                <a:srgbClr val="505050">
                  <a:alpha val="94000"/>
                </a:srgbClr>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B50C7E04-10D2-59D1-A3F0-99A980CA77FF}"/>
                </a:ext>
              </a:extLst>
            </p:cNvPr>
            <p:cNvSpPr/>
            <p:nvPr/>
          </p:nvSpPr>
          <p:spPr>
            <a:xfrm>
              <a:off x="6045048" y="3509513"/>
              <a:ext cx="1621953" cy="360390"/>
            </a:xfrm>
            <a:custGeom>
              <a:avLst/>
              <a:gdLst>
                <a:gd name="connsiteX0" fmla="*/ 215 w 1621953"/>
                <a:gd name="connsiteY0" fmla="*/ 360354 h 360390"/>
                <a:gd name="connsiteX1" fmla="*/ 1622169 w 1621953"/>
                <a:gd name="connsiteY1" fmla="*/ -36 h 360390"/>
              </a:gdLst>
              <a:ahLst/>
              <a:cxnLst>
                <a:cxn ang="0">
                  <a:pos x="connsiteX0" y="connsiteY0"/>
                </a:cxn>
                <a:cxn ang="0">
                  <a:pos x="connsiteX1" y="connsiteY1"/>
                </a:cxn>
              </a:cxnLst>
              <a:rect l="l" t="t" r="r" b="b"/>
              <a:pathLst>
                <a:path w="1621953" h="360390">
                  <a:moveTo>
                    <a:pt x="215" y="360354"/>
                  </a:moveTo>
                  <a:lnTo>
                    <a:pt x="1622169" y="-36"/>
                  </a:lnTo>
                </a:path>
              </a:pathLst>
            </a:custGeom>
            <a:noFill/>
            <a:ln w="4501" cap="flat">
              <a:solidFill>
                <a:srgbClr val="505050">
                  <a:alpha val="83000"/>
                </a:srgbClr>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1F6946C-9188-3B93-92BA-A4A7CD0D958D}"/>
                </a:ext>
              </a:extLst>
            </p:cNvPr>
            <p:cNvSpPr/>
            <p:nvPr/>
          </p:nvSpPr>
          <p:spPr>
            <a:xfrm>
              <a:off x="6045048" y="3869903"/>
              <a:ext cx="1621953" cy="7267"/>
            </a:xfrm>
            <a:custGeom>
              <a:avLst/>
              <a:gdLst>
                <a:gd name="connsiteX0" fmla="*/ 215 w 1621953"/>
                <a:gd name="connsiteY0" fmla="*/ -31 h 7267"/>
                <a:gd name="connsiteX1" fmla="*/ 1622169 w 1621953"/>
                <a:gd name="connsiteY1" fmla="*/ -31 h 7267"/>
              </a:gdLst>
              <a:ahLst/>
              <a:cxnLst>
                <a:cxn ang="0">
                  <a:pos x="connsiteX0" y="connsiteY0"/>
                </a:cxn>
                <a:cxn ang="0">
                  <a:pos x="connsiteX1" y="connsiteY1"/>
                </a:cxn>
              </a:cxnLst>
              <a:rect l="l" t="t" r="r" b="b"/>
              <a:pathLst>
                <a:path w="1621953" h="7267">
                  <a:moveTo>
                    <a:pt x="215" y="-31"/>
                  </a:moveTo>
                  <a:lnTo>
                    <a:pt x="1622169" y="-31"/>
                  </a:lnTo>
                </a:path>
              </a:pathLst>
            </a:custGeom>
            <a:noFill/>
            <a:ln w="4501" cap="flat">
              <a:solidFill>
                <a:srgbClr val="505050">
                  <a:alpha val="1000"/>
                </a:srgbClr>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D1E9CEE-9B51-57A6-FD41-C0834CB49DB2}"/>
                </a:ext>
              </a:extLst>
            </p:cNvPr>
            <p:cNvSpPr/>
            <p:nvPr/>
          </p:nvSpPr>
          <p:spPr>
            <a:xfrm>
              <a:off x="6045048" y="3509513"/>
              <a:ext cx="1621953" cy="720780"/>
            </a:xfrm>
            <a:custGeom>
              <a:avLst/>
              <a:gdLst>
                <a:gd name="connsiteX0" fmla="*/ 215 w 1621953"/>
                <a:gd name="connsiteY0" fmla="*/ 720749 h 720780"/>
                <a:gd name="connsiteX1" fmla="*/ 1622169 w 1621953"/>
                <a:gd name="connsiteY1" fmla="*/ -31 h 720780"/>
              </a:gdLst>
              <a:ahLst/>
              <a:cxnLst>
                <a:cxn ang="0">
                  <a:pos x="connsiteX0" y="connsiteY0"/>
                </a:cxn>
                <a:cxn ang="0">
                  <a:pos x="connsiteX1" y="connsiteY1"/>
                </a:cxn>
              </a:cxnLst>
              <a:rect l="l" t="t" r="r" b="b"/>
              <a:pathLst>
                <a:path w="1621953" h="720780">
                  <a:moveTo>
                    <a:pt x="215" y="720749"/>
                  </a:moveTo>
                  <a:lnTo>
                    <a:pt x="1622169" y="-31"/>
                  </a:lnTo>
                </a:path>
              </a:pathLst>
            </a:custGeom>
            <a:noFill/>
            <a:ln w="4501" cap="flat">
              <a:solidFill>
                <a:srgbClr val="505050">
                  <a:alpha val="25000"/>
                </a:srgbClr>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74C0713-0597-F7A2-EEA5-6CE201A53143}"/>
                </a:ext>
              </a:extLst>
            </p:cNvPr>
            <p:cNvSpPr/>
            <p:nvPr/>
          </p:nvSpPr>
          <p:spPr>
            <a:xfrm>
              <a:off x="6045048" y="3869903"/>
              <a:ext cx="1621953" cy="360390"/>
            </a:xfrm>
            <a:custGeom>
              <a:avLst/>
              <a:gdLst>
                <a:gd name="connsiteX0" fmla="*/ 215 w 1621953"/>
                <a:gd name="connsiteY0" fmla="*/ 360364 h 360390"/>
                <a:gd name="connsiteX1" fmla="*/ 1622169 w 1621953"/>
                <a:gd name="connsiteY1" fmla="*/ -26 h 360390"/>
              </a:gdLst>
              <a:ahLst/>
              <a:cxnLst>
                <a:cxn ang="0">
                  <a:pos x="connsiteX0" y="connsiteY0"/>
                </a:cxn>
                <a:cxn ang="0">
                  <a:pos x="connsiteX1" y="connsiteY1"/>
                </a:cxn>
              </a:cxnLst>
              <a:rect l="l" t="t" r="r" b="b"/>
              <a:pathLst>
                <a:path w="1621953" h="360390">
                  <a:moveTo>
                    <a:pt x="215" y="360364"/>
                  </a:moveTo>
                  <a:lnTo>
                    <a:pt x="1622169" y="-26"/>
                  </a:lnTo>
                </a:path>
              </a:pathLst>
            </a:custGeom>
            <a:noFill/>
            <a:ln w="4501" cap="flat">
              <a:solidFill>
                <a:srgbClr val="505050">
                  <a:alpha val="54000"/>
                </a:srgbClr>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81A1939-F1EA-95C8-FBA4-8F0424ABAE18}"/>
                </a:ext>
              </a:extLst>
            </p:cNvPr>
            <p:cNvSpPr/>
            <p:nvPr/>
          </p:nvSpPr>
          <p:spPr>
            <a:xfrm>
              <a:off x="6045048" y="3509513"/>
              <a:ext cx="1621953" cy="1081170"/>
            </a:xfrm>
            <a:custGeom>
              <a:avLst/>
              <a:gdLst>
                <a:gd name="connsiteX0" fmla="*/ 215 w 1621953"/>
                <a:gd name="connsiteY0" fmla="*/ 1081144 h 1081170"/>
                <a:gd name="connsiteX1" fmla="*/ 1622169 w 1621953"/>
                <a:gd name="connsiteY1" fmla="*/ -26 h 1081170"/>
              </a:gdLst>
              <a:ahLst/>
              <a:cxnLst>
                <a:cxn ang="0">
                  <a:pos x="connsiteX0" y="connsiteY0"/>
                </a:cxn>
                <a:cxn ang="0">
                  <a:pos x="connsiteX1" y="connsiteY1"/>
                </a:cxn>
              </a:cxnLst>
              <a:rect l="l" t="t" r="r" b="b"/>
              <a:pathLst>
                <a:path w="1621953" h="1081170">
                  <a:moveTo>
                    <a:pt x="215" y="1081144"/>
                  </a:moveTo>
                  <a:lnTo>
                    <a:pt x="1622169" y="-26"/>
                  </a:lnTo>
                </a:path>
              </a:pathLst>
            </a:custGeom>
            <a:noFill/>
            <a:ln w="4501" cap="flat">
              <a:solidFill>
                <a:srgbClr val="505050">
                  <a:alpha val="20000"/>
                </a:srgbClr>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3BC76AF-C356-E8DF-7EDB-ECCC3583568B}"/>
                </a:ext>
              </a:extLst>
            </p:cNvPr>
            <p:cNvSpPr/>
            <p:nvPr/>
          </p:nvSpPr>
          <p:spPr>
            <a:xfrm>
              <a:off x="6045048" y="3869903"/>
              <a:ext cx="1621953" cy="720780"/>
            </a:xfrm>
            <a:custGeom>
              <a:avLst/>
              <a:gdLst>
                <a:gd name="connsiteX0" fmla="*/ 215 w 1621953"/>
                <a:gd name="connsiteY0" fmla="*/ 720759 h 720780"/>
                <a:gd name="connsiteX1" fmla="*/ 1622169 w 1621953"/>
                <a:gd name="connsiteY1" fmla="*/ -22 h 720780"/>
              </a:gdLst>
              <a:ahLst/>
              <a:cxnLst>
                <a:cxn ang="0">
                  <a:pos x="connsiteX0" y="connsiteY0"/>
                </a:cxn>
                <a:cxn ang="0">
                  <a:pos x="connsiteX1" y="connsiteY1"/>
                </a:cxn>
              </a:cxnLst>
              <a:rect l="l" t="t" r="r" b="b"/>
              <a:pathLst>
                <a:path w="1621953" h="720780">
                  <a:moveTo>
                    <a:pt x="215" y="720759"/>
                  </a:moveTo>
                  <a:lnTo>
                    <a:pt x="1622169" y="-22"/>
                  </a:lnTo>
                </a:path>
              </a:pathLst>
            </a:custGeom>
            <a:noFill/>
            <a:ln w="4501" cap="flat">
              <a:solidFill>
                <a:srgbClr val="505050">
                  <a:alpha val="10000"/>
                </a:srgbClr>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9710C1A-CD7D-E778-F7FF-E8D06D2F43B9}"/>
                </a:ext>
              </a:extLst>
            </p:cNvPr>
            <p:cNvSpPr/>
            <p:nvPr/>
          </p:nvSpPr>
          <p:spPr>
            <a:xfrm>
              <a:off x="6045048" y="3509513"/>
              <a:ext cx="1621953" cy="1441560"/>
            </a:xfrm>
            <a:custGeom>
              <a:avLst/>
              <a:gdLst>
                <a:gd name="connsiteX0" fmla="*/ 215 w 1621953"/>
                <a:gd name="connsiteY0" fmla="*/ 1441539 h 1441560"/>
                <a:gd name="connsiteX1" fmla="*/ 1622169 w 1621953"/>
                <a:gd name="connsiteY1" fmla="*/ -22 h 1441560"/>
              </a:gdLst>
              <a:ahLst/>
              <a:cxnLst>
                <a:cxn ang="0">
                  <a:pos x="connsiteX0" y="connsiteY0"/>
                </a:cxn>
                <a:cxn ang="0">
                  <a:pos x="connsiteX1" y="connsiteY1"/>
                </a:cxn>
              </a:cxnLst>
              <a:rect l="l" t="t" r="r" b="b"/>
              <a:pathLst>
                <a:path w="1621953" h="1441560">
                  <a:moveTo>
                    <a:pt x="215" y="1441539"/>
                  </a:moveTo>
                  <a:lnTo>
                    <a:pt x="1622169" y="-22"/>
                  </a:lnTo>
                </a:path>
              </a:pathLst>
            </a:custGeom>
            <a:noFill/>
            <a:ln w="4501" cap="flat">
              <a:solidFill>
                <a:srgbClr val="505050">
                  <a:alpha val="80000"/>
                </a:srgbClr>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B8D932F-D4EA-386E-C46E-658FBB7ADA13}"/>
                </a:ext>
              </a:extLst>
            </p:cNvPr>
            <p:cNvSpPr/>
            <p:nvPr/>
          </p:nvSpPr>
          <p:spPr>
            <a:xfrm>
              <a:off x="6045048" y="3869903"/>
              <a:ext cx="1621953" cy="1081170"/>
            </a:xfrm>
            <a:custGeom>
              <a:avLst/>
              <a:gdLst>
                <a:gd name="connsiteX0" fmla="*/ 215 w 1621953"/>
                <a:gd name="connsiteY0" fmla="*/ 1081154 h 1081170"/>
                <a:gd name="connsiteX1" fmla="*/ 1622169 w 1621953"/>
                <a:gd name="connsiteY1" fmla="*/ -17 h 1081170"/>
              </a:gdLst>
              <a:ahLst/>
              <a:cxnLst>
                <a:cxn ang="0">
                  <a:pos x="connsiteX0" y="connsiteY0"/>
                </a:cxn>
                <a:cxn ang="0">
                  <a:pos x="connsiteX1" y="connsiteY1"/>
                </a:cxn>
              </a:cxnLst>
              <a:rect l="l" t="t" r="r" b="b"/>
              <a:pathLst>
                <a:path w="1621953" h="1081170">
                  <a:moveTo>
                    <a:pt x="215" y="1081154"/>
                  </a:moveTo>
                  <a:lnTo>
                    <a:pt x="1622169" y="-17"/>
                  </a:lnTo>
                </a:path>
              </a:pathLst>
            </a:custGeom>
            <a:noFill/>
            <a:ln w="4501" cap="flat">
              <a:solidFill>
                <a:srgbClr val="505050">
                  <a:alpha val="92000"/>
                </a:srgbClr>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FFE2418-22BD-CD16-3D7D-09ED5CCDF4B8}"/>
                </a:ext>
              </a:extLst>
            </p:cNvPr>
            <p:cNvSpPr/>
            <p:nvPr/>
          </p:nvSpPr>
          <p:spPr>
            <a:xfrm>
              <a:off x="6045048" y="3509513"/>
              <a:ext cx="1621953" cy="1801950"/>
            </a:xfrm>
            <a:custGeom>
              <a:avLst/>
              <a:gdLst>
                <a:gd name="connsiteX0" fmla="*/ 215 w 1621953"/>
                <a:gd name="connsiteY0" fmla="*/ 1801934 h 1801950"/>
                <a:gd name="connsiteX1" fmla="*/ 1622169 w 1621953"/>
                <a:gd name="connsiteY1" fmla="*/ -17 h 1801950"/>
              </a:gdLst>
              <a:ahLst/>
              <a:cxnLst>
                <a:cxn ang="0">
                  <a:pos x="connsiteX0" y="connsiteY0"/>
                </a:cxn>
                <a:cxn ang="0">
                  <a:pos x="connsiteX1" y="connsiteY1"/>
                </a:cxn>
              </a:cxnLst>
              <a:rect l="l" t="t" r="r" b="b"/>
              <a:pathLst>
                <a:path w="1621953" h="1801950">
                  <a:moveTo>
                    <a:pt x="215" y="1801934"/>
                  </a:moveTo>
                  <a:lnTo>
                    <a:pt x="1622169" y="-17"/>
                  </a:lnTo>
                </a:path>
              </a:pathLst>
            </a:custGeom>
            <a:noFill/>
            <a:ln w="4501" cap="flat">
              <a:solidFill>
                <a:srgbClr val="505050">
                  <a:alpha val="44000"/>
                </a:srgbClr>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8C47820-BA53-AE5C-793F-351E34E8B2F3}"/>
                </a:ext>
              </a:extLst>
            </p:cNvPr>
            <p:cNvSpPr/>
            <p:nvPr/>
          </p:nvSpPr>
          <p:spPr>
            <a:xfrm>
              <a:off x="6045048" y="3869903"/>
              <a:ext cx="1621953" cy="1441560"/>
            </a:xfrm>
            <a:custGeom>
              <a:avLst/>
              <a:gdLst>
                <a:gd name="connsiteX0" fmla="*/ 215 w 1621953"/>
                <a:gd name="connsiteY0" fmla="*/ 1441549 h 1441560"/>
                <a:gd name="connsiteX1" fmla="*/ 1622169 w 1621953"/>
                <a:gd name="connsiteY1" fmla="*/ -12 h 1441560"/>
              </a:gdLst>
              <a:ahLst/>
              <a:cxnLst>
                <a:cxn ang="0">
                  <a:pos x="connsiteX0" y="connsiteY0"/>
                </a:cxn>
                <a:cxn ang="0">
                  <a:pos x="connsiteX1" y="connsiteY1"/>
                </a:cxn>
              </a:cxnLst>
              <a:rect l="l" t="t" r="r" b="b"/>
              <a:pathLst>
                <a:path w="1621953" h="1441560">
                  <a:moveTo>
                    <a:pt x="215" y="1441549"/>
                  </a:moveTo>
                  <a:lnTo>
                    <a:pt x="1622169" y="-12"/>
                  </a:lnTo>
                </a:path>
              </a:pathLst>
            </a:custGeom>
            <a:noFill/>
            <a:ln w="4501" cap="flat">
              <a:solidFill>
                <a:srgbClr val="505050">
                  <a:alpha val="62000"/>
                </a:srgbClr>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D278100-09A6-0D7B-3650-160B5A16F10F}"/>
                </a:ext>
              </a:extLst>
            </p:cNvPr>
            <p:cNvSpPr/>
            <p:nvPr/>
          </p:nvSpPr>
          <p:spPr>
            <a:xfrm>
              <a:off x="4423094" y="2067952"/>
              <a:ext cx="1621953" cy="1441560"/>
            </a:xfrm>
            <a:custGeom>
              <a:avLst/>
              <a:gdLst>
                <a:gd name="connsiteX0" fmla="*/ 172 w 1621953"/>
                <a:gd name="connsiteY0" fmla="*/ 1441501 h 1441560"/>
                <a:gd name="connsiteX1" fmla="*/ 1622126 w 1621953"/>
                <a:gd name="connsiteY1" fmla="*/ -60 h 1441560"/>
              </a:gdLst>
              <a:ahLst/>
              <a:cxnLst>
                <a:cxn ang="0">
                  <a:pos x="connsiteX0" y="connsiteY0"/>
                </a:cxn>
                <a:cxn ang="0">
                  <a:pos x="connsiteX1" y="connsiteY1"/>
                </a:cxn>
              </a:cxnLst>
              <a:rect l="l" t="t" r="r" b="b"/>
              <a:pathLst>
                <a:path w="1621953" h="1441560">
                  <a:moveTo>
                    <a:pt x="172" y="1441501"/>
                  </a:moveTo>
                  <a:lnTo>
                    <a:pt x="1622126" y="-60"/>
                  </a:lnTo>
                </a:path>
              </a:pathLst>
            </a:custGeom>
            <a:noFill/>
            <a:ln w="4501" cap="flat">
              <a:solidFill>
                <a:srgbClr val="505050">
                  <a:alpha val="75000"/>
                </a:srgbClr>
              </a:solid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531663-B17D-3ECE-125D-EA8B398472A3}"/>
                </a:ext>
              </a:extLst>
            </p:cNvPr>
            <p:cNvSpPr/>
            <p:nvPr/>
          </p:nvSpPr>
          <p:spPr>
            <a:xfrm>
              <a:off x="4423094" y="2067952"/>
              <a:ext cx="1621953" cy="1801950"/>
            </a:xfrm>
            <a:custGeom>
              <a:avLst/>
              <a:gdLst>
                <a:gd name="connsiteX0" fmla="*/ 172 w 1621953"/>
                <a:gd name="connsiteY0" fmla="*/ 1801896 h 1801950"/>
                <a:gd name="connsiteX1" fmla="*/ 1622126 w 1621953"/>
                <a:gd name="connsiteY1" fmla="*/ -55 h 1801950"/>
              </a:gdLst>
              <a:ahLst/>
              <a:cxnLst>
                <a:cxn ang="0">
                  <a:pos x="connsiteX0" y="connsiteY0"/>
                </a:cxn>
                <a:cxn ang="0">
                  <a:pos x="connsiteX1" y="connsiteY1"/>
                </a:cxn>
              </a:cxnLst>
              <a:rect l="l" t="t" r="r" b="b"/>
              <a:pathLst>
                <a:path w="1621953" h="1801950">
                  <a:moveTo>
                    <a:pt x="172" y="1801896"/>
                  </a:moveTo>
                  <a:lnTo>
                    <a:pt x="1622126" y="-55"/>
                  </a:lnTo>
                </a:path>
              </a:pathLst>
            </a:custGeom>
            <a:noFill/>
            <a:ln w="4501" cap="flat">
              <a:solidFill>
                <a:srgbClr val="505050">
                  <a:alpha val="7000"/>
                </a:srgbClr>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878A436-9EEA-B2E9-7D35-EFE5BAF72195}"/>
                </a:ext>
              </a:extLst>
            </p:cNvPr>
            <p:cNvSpPr/>
            <p:nvPr/>
          </p:nvSpPr>
          <p:spPr>
            <a:xfrm>
              <a:off x="4332985" y="3419415"/>
              <a:ext cx="180217" cy="180195"/>
            </a:xfrm>
            <a:custGeom>
              <a:avLst/>
              <a:gdLst>
                <a:gd name="connsiteX0" fmla="*/ 180368 w 180217"/>
                <a:gd name="connsiteY0" fmla="*/ 90057 h 180195"/>
                <a:gd name="connsiteX1" fmla="*/ 90259 w 180217"/>
                <a:gd name="connsiteY1" fmla="*/ 180154 h 180195"/>
                <a:gd name="connsiteX2" fmla="*/ 151 w 180217"/>
                <a:gd name="connsiteY2" fmla="*/ 90057 h 180195"/>
                <a:gd name="connsiteX3" fmla="*/ 90259 w 180217"/>
                <a:gd name="connsiteY3" fmla="*/ -41 h 180195"/>
                <a:gd name="connsiteX4" fmla="*/ 180368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57"/>
                  </a:moveTo>
                  <a:cubicBezTo>
                    <a:pt x="180368" y="139816"/>
                    <a:pt x="140025" y="180154"/>
                    <a:pt x="90259" y="180154"/>
                  </a:cubicBezTo>
                  <a:cubicBezTo>
                    <a:pt x="40494" y="180154"/>
                    <a:pt x="151" y="139816"/>
                    <a:pt x="151" y="90057"/>
                  </a:cubicBezTo>
                  <a:cubicBezTo>
                    <a:pt x="151" y="40297"/>
                    <a:pt x="40494" y="-41"/>
                    <a:pt x="90259" y="-41"/>
                  </a:cubicBezTo>
                  <a:cubicBezTo>
                    <a:pt x="140025" y="-41"/>
                    <a:pt x="180368" y="40297"/>
                    <a:pt x="180368" y="90057"/>
                  </a:cubicBezTo>
                  <a:close/>
                </a:path>
              </a:pathLst>
            </a:custGeom>
            <a:solidFill>
              <a:schemeClr val="accent6">
                <a:alpha val="75989"/>
              </a:schemeClr>
            </a:solidFill>
            <a:ln w="9004" cap="flat">
              <a:solidFill>
                <a:srgbClr val="333333"/>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6F46A5FA-EC8E-6089-9D73-1AF71A63C6DD}"/>
                </a:ext>
              </a:extLst>
            </p:cNvPr>
            <p:cNvSpPr/>
            <p:nvPr/>
          </p:nvSpPr>
          <p:spPr>
            <a:xfrm>
              <a:off x="4332985" y="3779805"/>
              <a:ext cx="180217" cy="180195"/>
            </a:xfrm>
            <a:custGeom>
              <a:avLst/>
              <a:gdLst>
                <a:gd name="connsiteX0" fmla="*/ 180368 w 180217"/>
                <a:gd name="connsiteY0" fmla="*/ 90066 h 180195"/>
                <a:gd name="connsiteX1" fmla="*/ 90259 w 180217"/>
                <a:gd name="connsiteY1" fmla="*/ 180164 h 180195"/>
                <a:gd name="connsiteX2" fmla="*/ 151 w 180217"/>
                <a:gd name="connsiteY2" fmla="*/ 90066 h 180195"/>
                <a:gd name="connsiteX3" fmla="*/ 90259 w 180217"/>
                <a:gd name="connsiteY3" fmla="*/ -31 h 180195"/>
                <a:gd name="connsiteX4" fmla="*/ 180368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66"/>
                  </a:moveTo>
                  <a:cubicBezTo>
                    <a:pt x="180368" y="139826"/>
                    <a:pt x="140025" y="180164"/>
                    <a:pt x="90259" y="180164"/>
                  </a:cubicBezTo>
                  <a:cubicBezTo>
                    <a:pt x="40494" y="180164"/>
                    <a:pt x="151" y="139826"/>
                    <a:pt x="151" y="90066"/>
                  </a:cubicBezTo>
                  <a:cubicBezTo>
                    <a:pt x="151" y="40307"/>
                    <a:pt x="40494" y="-31"/>
                    <a:pt x="90259" y="-31"/>
                  </a:cubicBezTo>
                  <a:cubicBezTo>
                    <a:pt x="140025" y="-31"/>
                    <a:pt x="180368" y="40307"/>
                    <a:pt x="180368" y="90066"/>
                  </a:cubicBezTo>
                  <a:close/>
                </a:path>
              </a:pathLst>
            </a:custGeom>
            <a:solidFill>
              <a:schemeClr val="accent6">
                <a:alpha val="41000"/>
              </a:schemeClr>
            </a:solidFill>
            <a:ln w="9004" cap="flat">
              <a:solidFill>
                <a:srgbClr val="333333"/>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FA7EF6BC-916E-C224-F708-DE51D68CFF96}"/>
                </a:ext>
              </a:extLst>
            </p:cNvPr>
            <p:cNvSpPr/>
            <p:nvPr/>
          </p:nvSpPr>
          <p:spPr>
            <a:xfrm>
              <a:off x="5954939" y="1977854"/>
              <a:ext cx="180217" cy="180195"/>
            </a:xfrm>
            <a:custGeom>
              <a:avLst/>
              <a:gdLst>
                <a:gd name="connsiteX0" fmla="*/ 180411 w 180217"/>
                <a:gd name="connsiteY0" fmla="*/ 90018 h 180195"/>
                <a:gd name="connsiteX1" fmla="*/ 90302 w 180217"/>
                <a:gd name="connsiteY1" fmla="*/ 180116 h 180195"/>
                <a:gd name="connsiteX2" fmla="*/ 194 w 180217"/>
                <a:gd name="connsiteY2" fmla="*/ 90018 h 180195"/>
                <a:gd name="connsiteX3" fmla="*/ 90302 w 180217"/>
                <a:gd name="connsiteY3" fmla="*/ -79 h 180195"/>
                <a:gd name="connsiteX4" fmla="*/ 180411 w 180217"/>
                <a:gd name="connsiteY4" fmla="*/ 9001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18"/>
                  </a:moveTo>
                  <a:cubicBezTo>
                    <a:pt x="180411" y="139778"/>
                    <a:pt x="140068" y="180116"/>
                    <a:pt x="90302" y="180116"/>
                  </a:cubicBezTo>
                  <a:cubicBezTo>
                    <a:pt x="40537" y="180116"/>
                    <a:pt x="194" y="139778"/>
                    <a:pt x="194" y="90018"/>
                  </a:cubicBezTo>
                  <a:cubicBezTo>
                    <a:pt x="194" y="40259"/>
                    <a:pt x="40537" y="-79"/>
                    <a:pt x="90302" y="-79"/>
                  </a:cubicBezTo>
                  <a:cubicBezTo>
                    <a:pt x="140068" y="-79"/>
                    <a:pt x="180411" y="40259"/>
                    <a:pt x="180411" y="90018"/>
                  </a:cubicBezTo>
                  <a:close/>
                </a:path>
              </a:pathLst>
            </a:custGeom>
            <a:solidFill>
              <a:srgbClr val="87A9FF">
                <a:alpha val="44814"/>
              </a:srgbClr>
            </a:solidFill>
            <a:ln w="9004" cap="flat">
              <a:solidFill>
                <a:srgbClr val="333333"/>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AEFB834-1228-635C-94C1-CF25E49A0FF7}"/>
                </a:ext>
              </a:extLst>
            </p:cNvPr>
            <p:cNvSpPr/>
            <p:nvPr/>
          </p:nvSpPr>
          <p:spPr>
            <a:xfrm>
              <a:off x="5954939" y="2338245"/>
              <a:ext cx="180217" cy="180195"/>
            </a:xfrm>
            <a:custGeom>
              <a:avLst/>
              <a:gdLst>
                <a:gd name="connsiteX0" fmla="*/ 180411 w 180217"/>
                <a:gd name="connsiteY0" fmla="*/ 90028 h 180195"/>
                <a:gd name="connsiteX1" fmla="*/ 90302 w 180217"/>
                <a:gd name="connsiteY1" fmla="*/ 180126 h 180195"/>
                <a:gd name="connsiteX2" fmla="*/ 194 w 180217"/>
                <a:gd name="connsiteY2" fmla="*/ 90028 h 180195"/>
                <a:gd name="connsiteX3" fmla="*/ 90302 w 180217"/>
                <a:gd name="connsiteY3" fmla="*/ -69 h 180195"/>
                <a:gd name="connsiteX4" fmla="*/ 180411 w 180217"/>
                <a:gd name="connsiteY4" fmla="*/ 9002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28"/>
                  </a:moveTo>
                  <a:cubicBezTo>
                    <a:pt x="180411" y="139788"/>
                    <a:pt x="140068" y="180126"/>
                    <a:pt x="90302" y="180126"/>
                  </a:cubicBezTo>
                  <a:cubicBezTo>
                    <a:pt x="40537" y="180126"/>
                    <a:pt x="194" y="139788"/>
                    <a:pt x="194" y="90028"/>
                  </a:cubicBezTo>
                  <a:cubicBezTo>
                    <a:pt x="194" y="40268"/>
                    <a:pt x="40537" y="-69"/>
                    <a:pt x="90302" y="-69"/>
                  </a:cubicBezTo>
                  <a:cubicBezTo>
                    <a:pt x="140068" y="-69"/>
                    <a:pt x="180411" y="40268"/>
                    <a:pt x="180411" y="90028"/>
                  </a:cubicBezTo>
                  <a:close/>
                </a:path>
              </a:pathLst>
            </a:custGeom>
            <a:solidFill>
              <a:srgbClr val="87A9FF">
                <a:alpha val="86304"/>
              </a:srgbClr>
            </a:solidFill>
            <a:ln w="9004" cap="flat">
              <a:solidFill>
                <a:srgbClr val="333333"/>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A4A47E2D-87FE-75E5-442A-F09283F7BD30}"/>
                </a:ext>
              </a:extLst>
            </p:cNvPr>
            <p:cNvSpPr/>
            <p:nvPr/>
          </p:nvSpPr>
          <p:spPr>
            <a:xfrm>
              <a:off x="5954939" y="2698635"/>
              <a:ext cx="180217" cy="180195"/>
            </a:xfrm>
            <a:custGeom>
              <a:avLst/>
              <a:gdLst>
                <a:gd name="connsiteX0" fmla="*/ 180411 w 180217"/>
                <a:gd name="connsiteY0" fmla="*/ 90038 h 180195"/>
                <a:gd name="connsiteX1" fmla="*/ 90302 w 180217"/>
                <a:gd name="connsiteY1" fmla="*/ 180135 h 180195"/>
                <a:gd name="connsiteX2" fmla="*/ 194 w 180217"/>
                <a:gd name="connsiteY2" fmla="*/ 90038 h 180195"/>
                <a:gd name="connsiteX3" fmla="*/ 90302 w 180217"/>
                <a:gd name="connsiteY3" fmla="*/ -60 h 180195"/>
                <a:gd name="connsiteX4" fmla="*/ 180411 w 180217"/>
                <a:gd name="connsiteY4" fmla="*/ 9003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38"/>
                  </a:moveTo>
                  <a:cubicBezTo>
                    <a:pt x="180411" y="139797"/>
                    <a:pt x="140068" y="180135"/>
                    <a:pt x="90302" y="180135"/>
                  </a:cubicBezTo>
                  <a:cubicBezTo>
                    <a:pt x="40537" y="180135"/>
                    <a:pt x="194" y="139797"/>
                    <a:pt x="194" y="90038"/>
                  </a:cubicBezTo>
                  <a:cubicBezTo>
                    <a:pt x="194" y="40278"/>
                    <a:pt x="40537" y="-60"/>
                    <a:pt x="90302" y="-60"/>
                  </a:cubicBezTo>
                  <a:cubicBezTo>
                    <a:pt x="140068" y="-60"/>
                    <a:pt x="180411" y="40278"/>
                    <a:pt x="180411" y="90038"/>
                  </a:cubicBezTo>
                  <a:close/>
                </a:path>
              </a:pathLst>
            </a:custGeom>
            <a:solidFill>
              <a:srgbClr val="87A9FF">
                <a:alpha val="30640"/>
              </a:srgbClr>
            </a:solidFill>
            <a:ln w="9004" cap="flat">
              <a:solidFill>
                <a:srgbClr val="333333"/>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7AE541E-37A7-C145-20C8-3ECF3AE9B553}"/>
                </a:ext>
              </a:extLst>
            </p:cNvPr>
            <p:cNvSpPr/>
            <p:nvPr/>
          </p:nvSpPr>
          <p:spPr>
            <a:xfrm>
              <a:off x="5954939" y="3059025"/>
              <a:ext cx="180217" cy="180195"/>
            </a:xfrm>
            <a:custGeom>
              <a:avLst/>
              <a:gdLst>
                <a:gd name="connsiteX0" fmla="*/ 180411 w 180217"/>
                <a:gd name="connsiteY0" fmla="*/ 90047 h 180195"/>
                <a:gd name="connsiteX1" fmla="*/ 90302 w 180217"/>
                <a:gd name="connsiteY1" fmla="*/ 180145 h 180195"/>
                <a:gd name="connsiteX2" fmla="*/ 194 w 180217"/>
                <a:gd name="connsiteY2" fmla="*/ 90047 h 180195"/>
                <a:gd name="connsiteX3" fmla="*/ 90302 w 180217"/>
                <a:gd name="connsiteY3" fmla="*/ -50 h 180195"/>
                <a:gd name="connsiteX4" fmla="*/ 180411 w 180217"/>
                <a:gd name="connsiteY4" fmla="*/ 9004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47"/>
                  </a:moveTo>
                  <a:cubicBezTo>
                    <a:pt x="180411" y="139807"/>
                    <a:pt x="140068" y="180145"/>
                    <a:pt x="90302" y="180145"/>
                  </a:cubicBezTo>
                  <a:cubicBezTo>
                    <a:pt x="40537" y="180145"/>
                    <a:pt x="194" y="139807"/>
                    <a:pt x="194" y="90047"/>
                  </a:cubicBezTo>
                  <a:cubicBezTo>
                    <a:pt x="194" y="40288"/>
                    <a:pt x="40537" y="-50"/>
                    <a:pt x="90302" y="-50"/>
                  </a:cubicBezTo>
                  <a:cubicBezTo>
                    <a:pt x="140068" y="-50"/>
                    <a:pt x="180411" y="40288"/>
                    <a:pt x="180411" y="90047"/>
                  </a:cubicBezTo>
                  <a:close/>
                </a:path>
              </a:pathLst>
            </a:custGeom>
            <a:solidFill>
              <a:srgbClr val="87A9FF">
                <a:alpha val="14000"/>
              </a:srgbClr>
            </a:solidFill>
            <a:ln w="9004" cap="flat">
              <a:solidFill>
                <a:srgbClr val="333333"/>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F240894-C58F-1620-BFE9-362889B9667D}"/>
                </a:ext>
              </a:extLst>
            </p:cNvPr>
            <p:cNvSpPr/>
            <p:nvPr/>
          </p:nvSpPr>
          <p:spPr>
            <a:xfrm>
              <a:off x="5954939" y="3419415"/>
              <a:ext cx="180217" cy="180195"/>
            </a:xfrm>
            <a:custGeom>
              <a:avLst/>
              <a:gdLst>
                <a:gd name="connsiteX0" fmla="*/ 180411 w 180217"/>
                <a:gd name="connsiteY0" fmla="*/ 90057 h 180195"/>
                <a:gd name="connsiteX1" fmla="*/ 90302 w 180217"/>
                <a:gd name="connsiteY1" fmla="*/ 180154 h 180195"/>
                <a:gd name="connsiteX2" fmla="*/ 194 w 180217"/>
                <a:gd name="connsiteY2" fmla="*/ 90057 h 180195"/>
                <a:gd name="connsiteX3" fmla="*/ 90302 w 180217"/>
                <a:gd name="connsiteY3" fmla="*/ -41 h 180195"/>
                <a:gd name="connsiteX4" fmla="*/ 180411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57"/>
                  </a:moveTo>
                  <a:cubicBezTo>
                    <a:pt x="180411" y="139816"/>
                    <a:pt x="140068" y="180154"/>
                    <a:pt x="90302" y="180154"/>
                  </a:cubicBezTo>
                  <a:cubicBezTo>
                    <a:pt x="40537" y="180154"/>
                    <a:pt x="194" y="139816"/>
                    <a:pt x="194" y="90057"/>
                  </a:cubicBezTo>
                  <a:cubicBezTo>
                    <a:pt x="194" y="40297"/>
                    <a:pt x="40537" y="-41"/>
                    <a:pt x="90302" y="-41"/>
                  </a:cubicBezTo>
                  <a:cubicBezTo>
                    <a:pt x="140068" y="-41"/>
                    <a:pt x="180411" y="40297"/>
                    <a:pt x="180411" y="90057"/>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F9859262-3CCE-ED1D-1CF5-050D798341CE}"/>
                </a:ext>
              </a:extLst>
            </p:cNvPr>
            <p:cNvSpPr/>
            <p:nvPr/>
          </p:nvSpPr>
          <p:spPr>
            <a:xfrm>
              <a:off x="5954939" y="3779805"/>
              <a:ext cx="180217" cy="180195"/>
            </a:xfrm>
            <a:custGeom>
              <a:avLst/>
              <a:gdLst>
                <a:gd name="connsiteX0" fmla="*/ 180411 w 180217"/>
                <a:gd name="connsiteY0" fmla="*/ 90066 h 180195"/>
                <a:gd name="connsiteX1" fmla="*/ 90302 w 180217"/>
                <a:gd name="connsiteY1" fmla="*/ 180164 h 180195"/>
                <a:gd name="connsiteX2" fmla="*/ 194 w 180217"/>
                <a:gd name="connsiteY2" fmla="*/ 90066 h 180195"/>
                <a:gd name="connsiteX3" fmla="*/ 90302 w 180217"/>
                <a:gd name="connsiteY3" fmla="*/ -31 h 180195"/>
                <a:gd name="connsiteX4" fmla="*/ 180411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66"/>
                  </a:moveTo>
                  <a:cubicBezTo>
                    <a:pt x="180411" y="139826"/>
                    <a:pt x="140068" y="180164"/>
                    <a:pt x="90302" y="180164"/>
                  </a:cubicBezTo>
                  <a:cubicBezTo>
                    <a:pt x="40537" y="180164"/>
                    <a:pt x="194" y="139826"/>
                    <a:pt x="194" y="90066"/>
                  </a:cubicBezTo>
                  <a:cubicBezTo>
                    <a:pt x="194" y="40307"/>
                    <a:pt x="40537" y="-31"/>
                    <a:pt x="90302" y="-31"/>
                  </a:cubicBezTo>
                  <a:cubicBezTo>
                    <a:pt x="140068" y="-31"/>
                    <a:pt x="180411" y="40307"/>
                    <a:pt x="180411" y="90066"/>
                  </a:cubicBezTo>
                  <a:close/>
                </a:path>
              </a:pathLst>
            </a:custGeom>
            <a:solidFill>
              <a:srgbClr val="87A9FF">
                <a:alpha val="28"/>
              </a:srgbClr>
            </a:solidFill>
            <a:ln w="9004" cap="flat">
              <a:solidFill>
                <a:srgbClr val="333333"/>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13F7AEF-4845-DC44-3271-2A1D822D2176}"/>
                </a:ext>
              </a:extLst>
            </p:cNvPr>
            <p:cNvSpPr/>
            <p:nvPr/>
          </p:nvSpPr>
          <p:spPr>
            <a:xfrm>
              <a:off x="5954939" y="4140195"/>
              <a:ext cx="180217" cy="180195"/>
            </a:xfrm>
            <a:custGeom>
              <a:avLst/>
              <a:gdLst>
                <a:gd name="connsiteX0" fmla="*/ 180411 w 180217"/>
                <a:gd name="connsiteY0" fmla="*/ 90076 h 180195"/>
                <a:gd name="connsiteX1" fmla="*/ 90302 w 180217"/>
                <a:gd name="connsiteY1" fmla="*/ 180174 h 180195"/>
                <a:gd name="connsiteX2" fmla="*/ 194 w 180217"/>
                <a:gd name="connsiteY2" fmla="*/ 90076 h 180195"/>
                <a:gd name="connsiteX3" fmla="*/ 90302 w 180217"/>
                <a:gd name="connsiteY3" fmla="*/ -22 h 180195"/>
                <a:gd name="connsiteX4" fmla="*/ 180411 w 180217"/>
                <a:gd name="connsiteY4" fmla="*/ 9007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76"/>
                  </a:moveTo>
                  <a:cubicBezTo>
                    <a:pt x="180411" y="139836"/>
                    <a:pt x="140068" y="180174"/>
                    <a:pt x="90302" y="180174"/>
                  </a:cubicBezTo>
                  <a:cubicBezTo>
                    <a:pt x="40537" y="180174"/>
                    <a:pt x="194" y="139836"/>
                    <a:pt x="194" y="90076"/>
                  </a:cubicBezTo>
                  <a:cubicBezTo>
                    <a:pt x="194" y="40316"/>
                    <a:pt x="40537" y="-22"/>
                    <a:pt x="90302" y="-22"/>
                  </a:cubicBezTo>
                  <a:cubicBezTo>
                    <a:pt x="140068" y="-22"/>
                    <a:pt x="180411" y="40316"/>
                    <a:pt x="180411" y="90076"/>
                  </a:cubicBezTo>
                  <a:close/>
                </a:path>
              </a:pathLst>
            </a:custGeom>
            <a:solidFill>
              <a:srgbClr val="87A9FF">
                <a:alpha val="36695"/>
              </a:srgbClr>
            </a:solidFill>
            <a:ln w="9004" cap="flat">
              <a:solidFill>
                <a:srgbClr val="333333"/>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2D9701A-A047-BD88-6AFB-41720080FBC2}"/>
                </a:ext>
              </a:extLst>
            </p:cNvPr>
            <p:cNvSpPr/>
            <p:nvPr/>
          </p:nvSpPr>
          <p:spPr>
            <a:xfrm>
              <a:off x="5954939" y="4500586"/>
              <a:ext cx="180217" cy="180195"/>
            </a:xfrm>
            <a:custGeom>
              <a:avLst/>
              <a:gdLst>
                <a:gd name="connsiteX0" fmla="*/ 180411 w 180217"/>
                <a:gd name="connsiteY0" fmla="*/ 90086 h 180195"/>
                <a:gd name="connsiteX1" fmla="*/ 90302 w 180217"/>
                <a:gd name="connsiteY1" fmla="*/ 180183 h 180195"/>
                <a:gd name="connsiteX2" fmla="*/ 194 w 180217"/>
                <a:gd name="connsiteY2" fmla="*/ 90086 h 180195"/>
                <a:gd name="connsiteX3" fmla="*/ 90302 w 180217"/>
                <a:gd name="connsiteY3" fmla="*/ -12 h 180195"/>
                <a:gd name="connsiteX4" fmla="*/ 180411 w 180217"/>
                <a:gd name="connsiteY4" fmla="*/ 9008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86"/>
                  </a:moveTo>
                  <a:cubicBezTo>
                    <a:pt x="180411" y="139845"/>
                    <a:pt x="140068" y="180183"/>
                    <a:pt x="90302" y="180183"/>
                  </a:cubicBezTo>
                  <a:cubicBezTo>
                    <a:pt x="40537" y="180183"/>
                    <a:pt x="194" y="139845"/>
                    <a:pt x="194" y="90086"/>
                  </a:cubicBezTo>
                  <a:cubicBezTo>
                    <a:pt x="194" y="40326"/>
                    <a:pt x="40537" y="-12"/>
                    <a:pt x="90302" y="-12"/>
                  </a:cubicBezTo>
                  <a:cubicBezTo>
                    <a:pt x="140068" y="-12"/>
                    <a:pt x="180411" y="40326"/>
                    <a:pt x="180411" y="9008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E821B183-C89B-E569-526C-88F8BC44F851}"/>
                </a:ext>
              </a:extLst>
            </p:cNvPr>
            <p:cNvSpPr/>
            <p:nvPr/>
          </p:nvSpPr>
          <p:spPr>
            <a:xfrm>
              <a:off x="5954939" y="4860976"/>
              <a:ext cx="180217" cy="180195"/>
            </a:xfrm>
            <a:custGeom>
              <a:avLst/>
              <a:gdLst>
                <a:gd name="connsiteX0" fmla="*/ 180411 w 180217"/>
                <a:gd name="connsiteY0" fmla="*/ 90095 h 180195"/>
                <a:gd name="connsiteX1" fmla="*/ 90302 w 180217"/>
                <a:gd name="connsiteY1" fmla="*/ 180193 h 180195"/>
                <a:gd name="connsiteX2" fmla="*/ 194 w 180217"/>
                <a:gd name="connsiteY2" fmla="*/ 90095 h 180195"/>
                <a:gd name="connsiteX3" fmla="*/ 90302 w 180217"/>
                <a:gd name="connsiteY3" fmla="*/ -2 h 180195"/>
                <a:gd name="connsiteX4" fmla="*/ 180411 w 180217"/>
                <a:gd name="connsiteY4" fmla="*/ 9009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95"/>
                  </a:moveTo>
                  <a:cubicBezTo>
                    <a:pt x="180411" y="139854"/>
                    <a:pt x="140068" y="180193"/>
                    <a:pt x="90302" y="180193"/>
                  </a:cubicBezTo>
                  <a:cubicBezTo>
                    <a:pt x="40537" y="180193"/>
                    <a:pt x="194" y="139854"/>
                    <a:pt x="194" y="90095"/>
                  </a:cubicBezTo>
                  <a:cubicBezTo>
                    <a:pt x="194" y="40336"/>
                    <a:pt x="40537" y="-2"/>
                    <a:pt x="90302" y="-2"/>
                  </a:cubicBezTo>
                  <a:cubicBezTo>
                    <a:pt x="140068" y="-2"/>
                    <a:pt x="180411" y="40336"/>
                    <a:pt x="180411" y="90095"/>
                  </a:cubicBezTo>
                  <a:close/>
                </a:path>
              </a:pathLst>
            </a:custGeom>
            <a:solidFill>
              <a:srgbClr val="87A9FF">
                <a:alpha val="29000"/>
              </a:srgbClr>
            </a:solidFill>
            <a:ln w="9004" cap="flat">
              <a:solidFill>
                <a:srgbClr val="333333"/>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A518A27-A544-5EA7-C307-697EAFB9C58D}"/>
                </a:ext>
              </a:extLst>
            </p:cNvPr>
            <p:cNvSpPr/>
            <p:nvPr/>
          </p:nvSpPr>
          <p:spPr>
            <a:xfrm>
              <a:off x="5954939" y="5221366"/>
              <a:ext cx="180217" cy="180195"/>
            </a:xfrm>
            <a:custGeom>
              <a:avLst/>
              <a:gdLst>
                <a:gd name="connsiteX0" fmla="*/ 180411 w 180217"/>
                <a:gd name="connsiteY0" fmla="*/ 90105 h 180195"/>
                <a:gd name="connsiteX1" fmla="*/ 90302 w 180217"/>
                <a:gd name="connsiteY1" fmla="*/ 180202 h 180195"/>
                <a:gd name="connsiteX2" fmla="*/ 194 w 180217"/>
                <a:gd name="connsiteY2" fmla="*/ 90105 h 180195"/>
                <a:gd name="connsiteX3" fmla="*/ 90302 w 180217"/>
                <a:gd name="connsiteY3" fmla="*/ 7 h 180195"/>
                <a:gd name="connsiteX4" fmla="*/ 180411 w 180217"/>
                <a:gd name="connsiteY4" fmla="*/ 9010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105"/>
                  </a:moveTo>
                  <a:cubicBezTo>
                    <a:pt x="180411" y="139864"/>
                    <a:pt x="140068" y="180202"/>
                    <a:pt x="90302" y="180202"/>
                  </a:cubicBezTo>
                  <a:cubicBezTo>
                    <a:pt x="40537" y="180202"/>
                    <a:pt x="194" y="139864"/>
                    <a:pt x="194" y="90105"/>
                  </a:cubicBezTo>
                  <a:cubicBezTo>
                    <a:pt x="194" y="40345"/>
                    <a:pt x="40537" y="7"/>
                    <a:pt x="90302" y="7"/>
                  </a:cubicBezTo>
                  <a:cubicBezTo>
                    <a:pt x="140068" y="7"/>
                    <a:pt x="180411" y="40345"/>
                    <a:pt x="180411" y="90105"/>
                  </a:cubicBezTo>
                  <a:close/>
                </a:path>
              </a:pathLst>
            </a:custGeom>
            <a:solidFill>
              <a:srgbClr val="87A9FF">
                <a:alpha val="28"/>
              </a:srgbClr>
            </a:solidFill>
            <a:ln w="9004" cap="flat">
              <a:solidFill>
                <a:srgbClr val="333333"/>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F99E2CBD-273B-75CC-F695-A95BB33DB0D9}"/>
                </a:ext>
              </a:extLst>
            </p:cNvPr>
            <p:cNvSpPr/>
            <p:nvPr/>
          </p:nvSpPr>
          <p:spPr>
            <a:xfrm>
              <a:off x="7576893" y="3419415"/>
              <a:ext cx="180217" cy="180195"/>
            </a:xfrm>
            <a:custGeom>
              <a:avLst/>
              <a:gdLst>
                <a:gd name="connsiteX0" fmla="*/ 180454 w 180217"/>
                <a:gd name="connsiteY0" fmla="*/ 90057 h 180195"/>
                <a:gd name="connsiteX1" fmla="*/ 90346 w 180217"/>
                <a:gd name="connsiteY1" fmla="*/ 180154 h 180195"/>
                <a:gd name="connsiteX2" fmla="*/ 237 w 180217"/>
                <a:gd name="connsiteY2" fmla="*/ 90057 h 180195"/>
                <a:gd name="connsiteX3" fmla="*/ 90346 w 180217"/>
                <a:gd name="connsiteY3" fmla="*/ -41 h 180195"/>
                <a:gd name="connsiteX4" fmla="*/ 180454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57"/>
                  </a:moveTo>
                  <a:cubicBezTo>
                    <a:pt x="180454" y="139816"/>
                    <a:pt x="140111" y="180154"/>
                    <a:pt x="90346" y="180154"/>
                  </a:cubicBezTo>
                  <a:cubicBezTo>
                    <a:pt x="40580" y="180154"/>
                    <a:pt x="237" y="139816"/>
                    <a:pt x="237" y="90057"/>
                  </a:cubicBezTo>
                  <a:cubicBezTo>
                    <a:pt x="237" y="40297"/>
                    <a:pt x="40580" y="-41"/>
                    <a:pt x="90346" y="-41"/>
                  </a:cubicBezTo>
                  <a:cubicBezTo>
                    <a:pt x="140111" y="-41"/>
                    <a:pt x="180454" y="40297"/>
                    <a:pt x="180454" y="90057"/>
                  </a:cubicBezTo>
                  <a:close/>
                </a:path>
              </a:pathLst>
            </a:custGeom>
            <a:solidFill>
              <a:srgbClr val="7030A0">
                <a:alpha val="17176"/>
              </a:srgbClr>
            </a:solidFill>
            <a:ln w="9004" cap="flat">
              <a:solidFill>
                <a:srgbClr val="333333"/>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B877ADD-7529-9093-369B-8F02E47A9CA9}"/>
                </a:ext>
              </a:extLst>
            </p:cNvPr>
            <p:cNvSpPr/>
            <p:nvPr/>
          </p:nvSpPr>
          <p:spPr>
            <a:xfrm>
              <a:off x="7576894" y="3779805"/>
              <a:ext cx="180217" cy="180195"/>
            </a:xfrm>
            <a:custGeom>
              <a:avLst/>
              <a:gdLst>
                <a:gd name="connsiteX0" fmla="*/ 180454 w 180217"/>
                <a:gd name="connsiteY0" fmla="*/ 90066 h 180195"/>
                <a:gd name="connsiteX1" fmla="*/ 90346 w 180217"/>
                <a:gd name="connsiteY1" fmla="*/ 180164 h 180195"/>
                <a:gd name="connsiteX2" fmla="*/ 237 w 180217"/>
                <a:gd name="connsiteY2" fmla="*/ 90066 h 180195"/>
                <a:gd name="connsiteX3" fmla="*/ 90346 w 180217"/>
                <a:gd name="connsiteY3" fmla="*/ -31 h 180195"/>
                <a:gd name="connsiteX4" fmla="*/ 180454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66"/>
                  </a:moveTo>
                  <a:cubicBezTo>
                    <a:pt x="180454" y="139826"/>
                    <a:pt x="140111" y="180164"/>
                    <a:pt x="90346" y="180164"/>
                  </a:cubicBezTo>
                  <a:cubicBezTo>
                    <a:pt x="40580" y="180164"/>
                    <a:pt x="237" y="139826"/>
                    <a:pt x="237" y="90066"/>
                  </a:cubicBezTo>
                  <a:cubicBezTo>
                    <a:pt x="237" y="40307"/>
                    <a:pt x="40580" y="-31"/>
                    <a:pt x="90346" y="-31"/>
                  </a:cubicBezTo>
                  <a:cubicBezTo>
                    <a:pt x="140111" y="-31"/>
                    <a:pt x="180454" y="40307"/>
                    <a:pt x="180454" y="90066"/>
                  </a:cubicBezTo>
                  <a:close/>
                </a:path>
              </a:pathLst>
            </a:custGeom>
            <a:solidFill>
              <a:srgbClr val="7030A0">
                <a:alpha val="78000"/>
              </a:srgbClr>
            </a:solidFill>
            <a:ln w="9004" cap="flat">
              <a:solidFill>
                <a:srgbClr val="333333"/>
              </a:solid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E4D1E6C-3465-9954-F93E-4F92268566EE}"/>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C75BD42D-A151-F038-EC40-0AB65C666437}"/>
              </a:ext>
            </a:extLst>
          </p:cNvPr>
          <p:cNvSpPr>
            <a:spLocks noGrp="1"/>
          </p:cNvSpPr>
          <p:nvPr>
            <p:ph type="sldNum" sz="quarter" idx="12"/>
          </p:nvPr>
        </p:nvSpPr>
        <p:spPr/>
        <p:txBody>
          <a:bodyPr/>
          <a:lstStyle/>
          <a:p>
            <a:fld id="{7D6B6BCA-0F02-1C4A-A7FD-5289AC363B05}" type="slidenum">
              <a:rPr lang="en-US" smtClean="0"/>
              <a:t>15</a:t>
            </a:fld>
            <a:endParaRPr lang="en-US"/>
          </a:p>
        </p:txBody>
      </p:sp>
      <p:pic>
        <p:nvPicPr>
          <p:cNvPr id="6" name="Picture 5" descr="A dog lying on a couch with a stuffed animal&#10;&#10;Description automatically generated">
            <a:extLst>
              <a:ext uri="{FF2B5EF4-FFF2-40B4-BE49-F238E27FC236}">
                <a16:creationId xmlns:a16="http://schemas.microsoft.com/office/drawing/2014/main" id="{10D3DFCD-9D8F-00F0-34DE-DD391CD8BD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824" y="2962656"/>
            <a:ext cx="1828800" cy="1828800"/>
          </a:xfrm>
          <a:prstGeom prst="rect">
            <a:avLst/>
          </a:prstGeom>
        </p:spPr>
      </p:pic>
      <p:sp>
        <p:nvSpPr>
          <p:cNvPr id="7" name="TextBox 6">
            <a:extLst>
              <a:ext uri="{FF2B5EF4-FFF2-40B4-BE49-F238E27FC236}">
                <a16:creationId xmlns:a16="http://schemas.microsoft.com/office/drawing/2014/main" id="{98716AC4-9013-FF87-3E52-E065BAEDCAE4}"/>
              </a:ext>
            </a:extLst>
          </p:cNvPr>
          <p:cNvSpPr txBox="1"/>
          <p:nvPr/>
        </p:nvSpPr>
        <p:spPr>
          <a:xfrm>
            <a:off x="8710514" y="3440993"/>
            <a:ext cx="1930337" cy="523220"/>
          </a:xfrm>
          <a:prstGeom prst="rect">
            <a:avLst/>
          </a:prstGeom>
          <a:noFill/>
        </p:spPr>
        <p:txBody>
          <a:bodyPr wrap="none" rtlCol="0">
            <a:spAutoFit/>
          </a:bodyPr>
          <a:lstStyle/>
          <a:p>
            <a:r>
              <a:rPr lang="en-US" sz="2800" dirty="0"/>
              <a:t>P(🐶) = 0.99</a:t>
            </a:r>
          </a:p>
        </p:txBody>
      </p:sp>
      <p:pic>
        <p:nvPicPr>
          <p:cNvPr id="9" name="Picture 8" descr="A dog lying on a couch with a stuffed animal&#10;&#10;Description automatically generated">
            <a:extLst>
              <a:ext uri="{FF2B5EF4-FFF2-40B4-BE49-F238E27FC236}">
                <a16:creationId xmlns:a16="http://schemas.microsoft.com/office/drawing/2014/main" id="{362F063D-B114-82F2-7DD8-F072FCC404C3}"/>
              </a:ext>
            </a:extLst>
          </p:cNvPr>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artisticLightScreen gridSize="10"/>
                    </a14:imgEffect>
                    <a14:imgEffect>
                      <a14:brightnessContrast bright="31000"/>
                    </a14:imgEffect>
                  </a14:imgLayer>
                </a14:imgProps>
              </a:ext>
              <a:ext uri="{28A0092B-C50C-407E-A947-70E740481C1C}">
                <a14:useLocalDpi xmlns:a14="http://schemas.microsoft.com/office/drawing/2010/main"/>
              </a:ext>
            </a:extLst>
          </a:blip>
          <a:srcRect/>
          <a:stretch/>
        </p:blipFill>
        <p:spPr>
          <a:xfrm>
            <a:off x="3262161" y="3083565"/>
            <a:ext cx="716576" cy="360021"/>
          </a:xfrm>
          <a:prstGeom prst="rect">
            <a:avLst/>
          </a:prstGeom>
        </p:spPr>
      </p:pic>
      <p:pic>
        <p:nvPicPr>
          <p:cNvPr id="10" name="Picture 9" descr="A dog lying on a couch with a stuffed animal&#10;&#10;Description automatically generated">
            <a:extLst>
              <a:ext uri="{FF2B5EF4-FFF2-40B4-BE49-F238E27FC236}">
                <a16:creationId xmlns:a16="http://schemas.microsoft.com/office/drawing/2014/main" id="{4DFFFDD8-FE36-5DBB-A9FA-4B63DBE87972}"/>
              </a:ext>
            </a:extLst>
          </p:cNvPr>
          <p:cNvPicPr>
            <a:picLocks noChangeAspect="1"/>
          </p:cNvPicPr>
          <p:nvPr/>
        </p:nvPicPr>
        <p:blipFill rotWithShape="1">
          <a:blip r:embed="rId6" cstate="print">
            <a:duotone>
              <a:prstClr val="black"/>
              <a:schemeClr val="tx2">
                <a:tint val="45000"/>
                <a:satMod val="400000"/>
              </a:schemeClr>
            </a:duotone>
            <a:extLst>
              <a:ext uri="{BEBA8EAE-BF5A-486C-A8C5-ECC9F3942E4B}">
                <a14:imgProps xmlns:a14="http://schemas.microsoft.com/office/drawing/2010/main">
                  <a14:imgLayer r:embed="rId7">
                    <a14:imgEffect>
                      <a14:artisticLightScreen gridSize="10"/>
                    </a14:imgEffect>
                  </a14:imgLayer>
                </a14:imgProps>
              </a:ext>
              <a:ext uri="{28A0092B-C50C-407E-A947-70E740481C1C}">
                <a14:useLocalDpi xmlns:a14="http://schemas.microsoft.com/office/drawing/2010/main"/>
              </a:ext>
            </a:extLst>
          </a:blip>
          <a:srcRect/>
          <a:stretch/>
        </p:blipFill>
        <p:spPr>
          <a:xfrm>
            <a:off x="3262161" y="3910755"/>
            <a:ext cx="716576" cy="360021"/>
          </a:xfrm>
          <a:prstGeom prst="rect">
            <a:avLst/>
          </a:prstGeom>
        </p:spPr>
      </p:pic>
      <p:sp>
        <p:nvSpPr>
          <p:cNvPr id="3" name="TextBox 2">
            <a:extLst>
              <a:ext uri="{FF2B5EF4-FFF2-40B4-BE49-F238E27FC236}">
                <a16:creationId xmlns:a16="http://schemas.microsoft.com/office/drawing/2014/main" id="{A29D7060-F8F8-93D9-B091-6488A555A9C1}"/>
              </a:ext>
            </a:extLst>
          </p:cNvPr>
          <p:cNvSpPr txBox="1"/>
          <p:nvPr/>
        </p:nvSpPr>
        <p:spPr>
          <a:xfrm>
            <a:off x="584815" y="5250737"/>
            <a:ext cx="3899081" cy="646331"/>
          </a:xfrm>
          <a:prstGeom prst="rect">
            <a:avLst/>
          </a:prstGeom>
          <a:noFill/>
        </p:spPr>
        <p:txBody>
          <a:bodyPr wrap="none" rtlCol="0">
            <a:spAutoFit/>
          </a:bodyPr>
          <a:lstStyle/>
          <a:p>
            <a:r>
              <a:rPr lang="en-US"/>
              <a:t>Input data (in training too!) needs to be</a:t>
            </a:r>
            <a:br>
              <a:rPr lang="en-US"/>
            </a:br>
            <a:r>
              <a:rPr lang="en-US"/>
              <a:t>preprocessed (e.g. tokenized)</a:t>
            </a:r>
            <a:r>
              <a:rPr lang="en-US" i="1"/>
              <a:t> </a:t>
            </a:r>
          </a:p>
        </p:txBody>
      </p:sp>
      <p:sp>
        <p:nvSpPr>
          <p:cNvPr id="11" name="TextBox 10">
            <a:extLst>
              <a:ext uri="{FF2B5EF4-FFF2-40B4-BE49-F238E27FC236}">
                <a16:creationId xmlns:a16="http://schemas.microsoft.com/office/drawing/2014/main" id="{58FA55B4-2A8C-9004-C19E-0C4FBBCDCCAA}"/>
              </a:ext>
            </a:extLst>
          </p:cNvPr>
          <p:cNvSpPr txBox="1"/>
          <p:nvPr/>
        </p:nvSpPr>
        <p:spPr>
          <a:xfrm>
            <a:off x="10745982" y="3209168"/>
            <a:ext cx="1107996" cy="1200329"/>
          </a:xfrm>
          <a:prstGeom prst="rect">
            <a:avLst/>
          </a:prstGeom>
          <a:noFill/>
        </p:spPr>
        <p:txBody>
          <a:bodyPr wrap="none" rtlCol="0">
            <a:spAutoFit/>
          </a:bodyPr>
          <a:lstStyle/>
          <a:p>
            <a:r>
              <a:rPr lang="en-US" sz="7200" dirty="0"/>
              <a:t>👍</a:t>
            </a:r>
          </a:p>
        </p:txBody>
      </p:sp>
      <p:sp>
        <p:nvSpPr>
          <p:cNvPr id="12" name="Right Arrow 11">
            <a:extLst>
              <a:ext uri="{FF2B5EF4-FFF2-40B4-BE49-F238E27FC236}">
                <a16:creationId xmlns:a16="http://schemas.microsoft.com/office/drawing/2014/main" id="{5F61C048-2AA6-4583-4921-405B8440AE3B}"/>
              </a:ext>
            </a:extLst>
          </p:cNvPr>
          <p:cNvSpPr/>
          <p:nvPr/>
        </p:nvSpPr>
        <p:spPr>
          <a:xfrm>
            <a:off x="8176749" y="3580195"/>
            <a:ext cx="537031" cy="266006"/>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01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592-DBAA-EEBF-CE6D-8E066213BC32}"/>
              </a:ext>
            </a:extLst>
          </p:cNvPr>
          <p:cNvSpPr>
            <a:spLocks noGrp="1"/>
          </p:cNvSpPr>
          <p:nvPr>
            <p:ph type="title"/>
          </p:nvPr>
        </p:nvSpPr>
        <p:spPr/>
        <p:txBody>
          <a:bodyPr/>
          <a:lstStyle/>
          <a:p>
            <a:r>
              <a:rPr lang="en-US"/>
              <a:t>Inference tests</a:t>
            </a:r>
          </a:p>
        </p:txBody>
      </p:sp>
      <p:sp>
        <p:nvSpPr>
          <p:cNvPr id="4" name="Date Placeholder 3">
            <a:extLst>
              <a:ext uri="{FF2B5EF4-FFF2-40B4-BE49-F238E27FC236}">
                <a16:creationId xmlns:a16="http://schemas.microsoft.com/office/drawing/2014/main" id="{3E4D1E6C-3465-9954-F93E-4F92268566EE}"/>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C75BD42D-A151-F038-EC40-0AB65C666437}"/>
              </a:ext>
            </a:extLst>
          </p:cNvPr>
          <p:cNvSpPr>
            <a:spLocks noGrp="1"/>
          </p:cNvSpPr>
          <p:nvPr>
            <p:ph type="sldNum" sz="quarter" idx="12"/>
          </p:nvPr>
        </p:nvSpPr>
        <p:spPr/>
        <p:txBody>
          <a:bodyPr/>
          <a:lstStyle/>
          <a:p>
            <a:fld id="{7D6B6BCA-0F02-1C4A-A7FD-5289AC363B05}" type="slidenum">
              <a:rPr lang="en-US" smtClean="0"/>
              <a:t>16</a:t>
            </a:fld>
            <a:endParaRPr lang="en-US"/>
          </a:p>
        </p:txBody>
      </p:sp>
      <p:pic>
        <p:nvPicPr>
          <p:cNvPr id="6" name="Picture 5">
            <a:extLst>
              <a:ext uri="{FF2B5EF4-FFF2-40B4-BE49-F238E27FC236}">
                <a16:creationId xmlns:a16="http://schemas.microsoft.com/office/drawing/2014/main" id="{10D3DFCD-9D8F-00F0-34DE-DD391CD8BDB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75389" y="2965301"/>
            <a:ext cx="1822938" cy="1828800"/>
          </a:xfrm>
          <a:prstGeom prst="rect">
            <a:avLst/>
          </a:prstGeom>
        </p:spPr>
      </p:pic>
      <p:pic>
        <p:nvPicPr>
          <p:cNvPr id="11" name="Picture 10">
            <a:extLst>
              <a:ext uri="{FF2B5EF4-FFF2-40B4-BE49-F238E27FC236}">
                <a16:creationId xmlns:a16="http://schemas.microsoft.com/office/drawing/2014/main" id="{CD0DC15C-F355-637F-7D51-28446CC10BA7}"/>
              </a:ext>
            </a:extLst>
          </p:cNvPr>
          <p:cNvPicPr>
            <a:picLocks noChangeAspect="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artisticLightScreen gridSize="10"/>
                    </a14:imgEffect>
                    <a14:imgEffect>
                      <a14:brightnessContrast bright="46000"/>
                    </a14:imgEffect>
                  </a14:imgLayer>
                </a14:imgProps>
              </a:ext>
              <a:ext uri="{28A0092B-C50C-407E-A947-70E740481C1C}">
                <a14:useLocalDpi xmlns:a14="http://schemas.microsoft.com/office/drawing/2010/main"/>
              </a:ext>
            </a:extLst>
          </a:blip>
          <a:srcRect/>
          <a:stretch/>
        </p:blipFill>
        <p:spPr>
          <a:xfrm>
            <a:off x="3173490" y="3955511"/>
            <a:ext cx="860145" cy="431142"/>
          </a:xfrm>
          <a:prstGeom prst="rect">
            <a:avLst/>
          </a:prstGeom>
        </p:spPr>
      </p:pic>
      <p:pic>
        <p:nvPicPr>
          <p:cNvPr id="12" name="Picture 11">
            <a:extLst>
              <a:ext uri="{FF2B5EF4-FFF2-40B4-BE49-F238E27FC236}">
                <a16:creationId xmlns:a16="http://schemas.microsoft.com/office/drawing/2014/main" id="{0F2BCF4F-35CD-5A5E-F2FE-51F23BCB113E}"/>
              </a:ext>
            </a:extLst>
          </p:cNvPr>
          <p:cNvPicPr>
            <a:picLocks noChangeAspect="1"/>
          </p:cNvPicPr>
          <p:nvPr/>
        </p:nvPicPr>
        <p:blipFill rotWithShape="1">
          <a:blip r:embed="rId5" cstate="print">
            <a:duotone>
              <a:prstClr val="black"/>
              <a:schemeClr val="tx2">
                <a:tint val="45000"/>
                <a:satMod val="400000"/>
              </a:schemeClr>
            </a:duotone>
            <a:extLst>
              <a:ext uri="{BEBA8EAE-BF5A-486C-A8C5-ECC9F3942E4B}">
                <a14:imgProps xmlns:a14="http://schemas.microsoft.com/office/drawing/2010/main">
                  <a14:imgLayer r:embed="rId6">
                    <a14:imgEffect>
                      <a14:artisticLightScreen gridSize="10"/>
                    </a14:imgEffect>
                    <a14:imgEffect>
                      <a14:brightnessContrast bright="42000"/>
                    </a14:imgEffect>
                  </a14:imgLayer>
                </a14:imgProps>
              </a:ext>
              <a:ext uri="{28A0092B-C50C-407E-A947-70E740481C1C}">
                <a14:useLocalDpi xmlns:a14="http://schemas.microsoft.com/office/drawing/2010/main"/>
              </a:ext>
            </a:extLst>
          </a:blip>
          <a:srcRect/>
          <a:stretch/>
        </p:blipFill>
        <p:spPr>
          <a:xfrm>
            <a:off x="3185209" y="3093074"/>
            <a:ext cx="860145" cy="431142"/>
          </a:xfrm>
          <a:prstGeom prst="rect">
            <a:avLst/>
          </a:prstGeom>
        </p:spPr>
      </p:pic>
      <p:grpSp>
        <p:nvGrpSpPr>
          <p:cNvPr id="3" name="Content Placeholder 6">
            <a:extLst>
              <a:ext uri="{FF2B5EF4-FFF2-40B4-BE49-F238E27FC236}">
                <a16:creationId xmlns:a16="http://schemas.microsoft.com/office/drawing/2014/main" id="{15E4DFA2-374C-157B-79BF-8E8A835AC5FD}"/>
              </a:ext>
            </a:extLst>
          </p:cNvPr>
          <p:cNvGrpSpPr/>
          <p:nvPr/>
        </p:nvGrpSpPr>
        <p:grpSpPr>
          <a:xfrm>
            <a:off x="4059042" y="1699072"/>
            <a:ext cx="4099328" cy="4098824"/>
            <a:chOff x="4332985" y="1977854"/>
            <a:chExt cx="3424126" cy="3423707"/>
          </a:xfrm>
        </p:grpSpPr>
        <p:sp>
          <p:nvSpPr>
            <p:cNvPr id="7" name="Freeform 6">
              <a:extLst>
                <a:ext uri="{FF2B5EF4-FFF2-40B4-BE49-F238E27FC236}">
                  <a16:creationId xmlns:a16="http://schemas.microsoft.com/office/drawing/2014/main" id="{C6595975-C682-1692-EBF7-20EC1C01A3BC}"/>
                </a:ext>
              </a:extLst>
            </p:cNvPr>
            <p:cNvSpPr/>
            <p:nvPr/>
          </p:nvSpPr>
          <p:spPr>
            <a:xfrm>
              <a:off x="4423094" y="2428342"/>
              <a:ext cx="1621953" cy="1081170"/>
            </a:xfrm>
            <a:custGeom>
              <a:avLst/>
              <a:gdLst>
                <a:gd name="connsiteX0" fmla="*/ 172 w 1621953"/>
                <a:gd name="connsiteY0" fmla="*/ 1081115 h 1081170"/>
                <a:gd name="connsiteX1" fmla="*/ 1622126 w 1621953"/>
                <a:gd name="connsiteY1" fmla="*/ -55 h 1081170"/>
              </a:gdLst>
              <a:ahLst/>
              <a:cxnLst>
                <a:cxn ang="0">
                  <a:pos x="connsiteX0" y="connsiteY0"/>
                </a:cxn>
                <a:cxn ang="0">
                  <a:pos x="connsiteX1" y="connsiteY1"/>
                </a:cxn>
              </a:cxnLst>
              <a:rect l="l" t="t" r="r" b="b"/>
              <a:pathLst>
                <a:path w="1621953" h="1081170">
                  <a:moveTo>
                    <a:pt x="172" y="1081115"/>
                  </a:moveTo>
                  <a:lnTo>
                    <a:pt x="1622126" y="-55"/>
                  </a:lnTo>
                </a:path>
              </a:pathLst>
            </a:custGeom>
            <a:noFill/>
            <a:ln w="4501" cap="flat">
              <a:solidFill>
                <a:srgbClr val="505050">
                  <a:alpha val="81000"/>
                </a:srgbClr>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2C545EF-5092-482F-27DC-5F5810F4F9A2}"/>
                </a:ext>
              </a:extLst>
            </p:cNvPr>
            <p:cNvSpPr/>
            <p:nvPr/>
          </p:nvSpPr>
          <p:spPr>
            <a:xfrm>
              <a:off x="4423094" y="2788732"/>
              <a:ext cx="1621953" cy="720780"/>
            </a:xfrm>
            <a:custGeom>
              <a:avLst/>
              <a:gdLst>
                <a:gd name="connsiteX0" fmla="*/ 172 w 1621953"/>
                <a:gd name="connsiteY0" fmla="*/ 720730 h 720780"/>
                <a:gd name="connsiteX1" fmla="*/ 1622126 w 1621953"/>
                <a:gd name="connsiteY1" fmla="*/ -50 h 720780"/>
              </a:gdLst>
              <a:ahLst/>
              <a:cxnLst>
                <a:cxn ang="0">
                  <a:pos x="connsiteX0" y="connsiteY0"/>
                </a:cxn>
                <a:cxn ang="0">
                  <a:pos x="connsiteX1" y="connsiteY1"/>
                </a:cxn>
              </a:cxnLst>
              <a:rect l="l" t="t" r="r" b="b"/>
              <a:pathLst>
                <a:path w="1621953" h="720780">
                  <a:moveTo>
                    <a:pt x="172" y="720730"/>
                  </a:moveTo>
                  <a:lnTo>
                    <a:pt x="1622126" y="-50"/>
                  </a:lnTo>
                </a:path>
              </a:pathLst>
            </a:custGeom>
            <a:noFill/>
            <a:ln w="4501" cap="flat">
              <a:solidFill>
                <a:srgbClr val="505050">
                  <a:alpha val="33000"/>
                </a:srgb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A09E390-C243-466D-7D9B-5E7748513132}"/>
                </a:ext>
              </a:extLst>
            </p:cNvPr>
            <p:cNvSpPr/>
            <p:nvPr/>
          </p:nvSpPr>
          <p:spPr>
            <a:xfrm>
              <a:off x="4423094" y="3149123"/>
              <a:ext cx="1621953" cy="360390"/>
            </a:xfrm>
            <a:custGeom>
              <a:avLst/>
              <a:gdLst>
                <a:gd name="connsiteX0" fmla="*/ 172 w 1621953"/>
                <a:gd name="connsiteY0" fmla="*/ 360345 h 360390"/>
                <a:gd name="connsiteX1" fmla="*/ 1622126 w 1621953"/>
                <a:gd name="connsiteY1" fmla="*/ -46 h 360390"/>
              </a:gdLst>
              <a:ahLst/>
              <a:cxnLst>
                <a:cxn ang="0">
                  <a:pos x="connsiteX0" y="connsiteY0"/>
                </a:cxn>
                <a:cxn ang="0">
                  <a:pos x="connsiteX1" y="connsiteY1"/>
                </a:cxn>
              </a:cxnLst>
              <a:rect l="l" t="t" r="r" b="b"/>
              <a:pathLst>
                <a:path w="1621953" h="360390">
                  <a:moveTo>
                    <a:pt x="172" y="360345"/>
                  </a:moveTo>
                  <a:lnTo>
                    <a:pt x="1622126" y="-46"/>
                  </a:lnTo>
                </a:path>
              </a:pathLst>
            </a:custGeom>
            <a:noFill/>
            <a:ln w="4501" cap="flat">
              <a:solidFill>
                <a:srgbClr val="505050">
                  <a:alpha val="89000"/>
                </a:srgbClr>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0E02D7E-D1BF-A21D-8796-85E77FE757B9}"/>
                </a:ext>
              </a:extLst>
            </p:cNvPr>
            <p:cNvSpPr/>
            <p:nvPr/>
          </p:nvSpPr>
          <p:spPr>
            <a:xfrm>
              <a:off x="4423094" y="3509513"/>
              <a:ext cx="1621953" cy="7267"/>
            </a:xfrm>
            <a:custGeom>
              <a:avLst/>
              <a:gdLst>
                <a:gd name="connsiteX0" fmla="*/ 172 w 1621953"/>
                <a:gd name="connsiteY0" fmla="*/ -41 h 7267"/>
                <a:gd name="connsiteX1" fmla="*/ 1622126 w 1621953"/>
                <a:gd name="connsiteY1" fmla="*/ -41 h 7267"/>
              </a:gdLst>
              <a:ahLst/>
              <a:cxnLst>
                <a:cxn ang="0">
                  <a:pos x="connsiteX0" y="connsiteY0"/>
                </a:cxn>
                <a:cxn ang="0">
                  <a:pos x="connsiteX1" y="connsiteY1"/>
                </a:cxn>
              </a:cxnLst>
              <a:rect l="l" t="t" r="r" b="b"/>
              <a:pathLst>
                <a:path w="1621953" h="7267">
                  <a:moveTo>
                    <a:pt x="172" y="-41"/>
                  </a:moveTo>
                  <a:lnTo>
                    <a:pt x="1622126" y="-41"/>
                  </a:lnTo>
                </a:path>
              </a:pathLst>
            </a:custGeom>
            <a:noFill/>
            <a:ln w="4501" cap="flat">
              <a:solidFill>
                <a:srgbClr val="505050">
                  <a:alpha val="54000"/>
                </a:srgbClr>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FA5C6AE-1B15-FD3A-2ECD-89BC70CBF2DB}"/>
                </a:ext>
              </a:extLst>
            </p:cNvPr>
            <p:cNvSpPr/>
            <p:nvPr/>
          </p:nvSpPr>
          <p:spPr>
            <a:xfrm>
              <a:off x="4423094" y="3509513"/>
              <a:ext cx="1621953" cy="360390"/>
            </a:xfrm>
            <a:custGeom>
              <a:avLst/>
              <a:gdLst>
                <a:gd name="connsiteX0" fmla="*/ 172 w 1621953"/>
                <a:gd name="connsiteY0" fmla="*/ -36 h 360390"/>
                <a:gd name="connsiteX1" fmla="*/ 1622126 w 1621953"/>
                <a:gd name="connsiteY1" fmla="*/ 360354 h 360390"/>
              </a:gdLst>
              <a:ahLst/>
              <a:cxnLst>
                <a:cxn ang="0">
                  <a:pos x="connsiteX0" y="connsiteY0"/>
                </a:cxn>
                <a:cxn ang="0">
                  <a:pos x="connsiteX1" y="connsiteY1"/>
                </a:cxn>
              </a:cxnLst>
              <a:rect l="l" t="t" r="r" b="b"/>
              <a:pathLst>
                <a:path w="1621953" h="360390">
                  <a:moveTo>
                    <a:pt x="172" y="-36"/>
                  </a:moveTo>
                  <a:lnTo>
                    <a:pt x="1622126" y="360354"/>
                  </a:lnTo>
                </a:path>
              </a:pathLst>
            </a:custGeom>
            <a:noFill/>
            <a:ln w="4501" cap="flat">
              <a:solidFill>
                <a:srgbClr val="505050">
                  <a:alpha val="81000"/>
                </a:srgbClr>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E598762-7CFF-13D5-8C1D-A7C4D1EE1D9D}"/>
                </a:ext>
              </a:extLst>
            </p:cNvPr>
            <p:cNvSpPr/>
            <p:nvPr/>
          </p:nvSpPr>
          <p:spPr>
            <a:xfrm>
              <a:off x="4423094" y="3509513"/>
              <a:ext cx="1621953" cy="720780"/>
            </a:xfrm>
            <a:custGeom>
              <a:avLst/>
              <a:gdLst>
                <a:gd name="connsiteX0" fmla="*/ 172 w 1621953"/>
                <a:gd name="connsiteY0" fmla="*/ -31 h 720780"/>
                <a:gd name="connsiteX1" fmla="*/ 1622126 w 1621953"/>
                <a:gd name="connsiteY1" fmla="*/ 720749 h 720780"/>
              </a:gdLst>
              <a:ahLst/>
              <a:cxnLst>
                <a:cxn ang="0">
                  <a:pos x="connsiteX0" y="connsiteY0"/>
                </a:cxn>
                <a:cxn ang="0">
                  <a:pos x="connsiteX1" y="connsiteY1"/>
                </a:cxn>
              </a:cxnLst>
              <a:rect l="l" t="t" r="r" b="b"/>
              <a:pathLst>
                <a:path w="1621953" h="720780">
                  <a:moveTo>
                    <a:pt x="172" y="-31"/>
                  </a:moveTo>
                  <a:lnTo>
                    <a:pt x="1622126" y="720749"/>
                  </a:lnTo>
                </a:path>
              </a:pathLst>
            </a:custGeom>
            <a:noFill/>
            <a:ln w="4501" cap="flat">
              <a:solidFill>
                <a:srgbClr val="505050">
                  <a:alpha val="41000"/>
                </a:srgbClr>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005917B-AD45-0A20-089B-2AE9E16E5323}"/>
                </a:ext>
              </a:extLst>
            </p:cNvPr>
            <p:cNvSpPr/>
            <p:nvPr/>
          </p:nvSpPr>
          <p:spPr>
            <a:xfrm>
              <a:off x="4423094" y="3509513"/>
              <a:ext cx="1621953" cy="1081170"/>
            </a:xfrm>
            <a:custGeom>
              <a:avLst/>
              <a:gdLst>
                <a:gd name="connsiteX0" fmla="*/ 172 w 1621953"/>
                <a:gd name="connsiteY0" fmla="*/ -26 h 1081170"/>
                <a:gd name="connsiteX1" fmla="*/ 1622126 w 1621953"/>
                <a:gd name="connsiteY1" fmla="*/ 1081144 h 1081170"/>
              </a:gdLst>
              <a:ahLst/>
              <a:cxnLst>
                <a:cxn ang="0">
                  <a:pos x="connsiteX0" y="connsiteY0"/>
                </a:cxn>
                <a:cxn ang="0">
                  <a:pos x="connsiteX1" y="connsiteY1"/>
                </a:cxn>
              </a:cxnLst>
              <a:rect l="l" t="t" r="r" b="b"/>
              <a:pathLst>
                <a:path w="1621953" h="1081170">
                  <a:moveTo>
                    <a:pt x="172" y="-26"/>
                  </a:moveTo>
                  <a:lnTo>
                    <a:pt x="1622126" y="1081144"/>
                  </a:lnTo>
                </a:path>
              </a:pathLst>
            </a:custGeom>
            <a:noFill/>
            <a:ln w="4501" cap="flat">
              <a:solidFill>
                <a:srgbClr val="505050">
                  <a:alpha val="55000"/>
                </a:srgbClr>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DB06F1A-BA2E-ABF5-CD75-2EDACC2B396C}"/>
                </a:ext>
              </a:extLst>
            </p:cNvPr>
            <p:cNvSpPr/>
            <p:nvPr/>
          </p:nvSpPr>
          <p:spPr>
            <a:xfrm>
              <a:off x="4423094" y="3509513"/>
              <a:ext cx="1621953" cy="1441560"/>
            </a:xfrm>
            <a:custGeom>
              <a:avLst/>
              <a:gdLst>
                <a:gd name="connsiteX0" fmla="*/ 172 w 1621953"/>
                <a:gd name="connsiteY0" fmla="*/ -22 h 1441560"/>
                <a:gd name="connsiteX1" fmla="*/ 1622126 w 1621953"/>
                <a:gd name="connsiteY1" fmla="*/ 1441539 h 1441560"/>
              </a:gdLst>
              <a:ahLst/>
              <a:cxnLst>
                <a:cxn ang="0">
                  <a:pos x="connsiteX0" y="connsiteY0"/>
                </a:cxn>
                <a:cxn ang="0">
                  <a:pos x="connsiteX1" y="connsiteY1"/>
                </a:cxn>
              </a:cxnLst>
              <a:rect l="l" t="t" r="r" b="b"/>
              <a:pathLst>
                <a:path w="1621953" h="1441560">
                  <a:moveTo>
                    <a:pt x="172" y="-22"/>
                  </a:moveTo>
                  <a:lnTo>
                    <a:pt x="1622126" y="1441539"/>
                  </a:lnTo>
                </a:path>
              </a:pathLst>
            </a:custGeom>
            <a:noFill/>
            <a:ln w="4501" cap="flat">
              <a:solidFill>
                <a:srgbClr val="505050">
                  <a:alpha val="50000"/>
                </a:srgbClr>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9D6AD03-1B52-5CC3-1E20-10F595530499}"/>
                </a:ext>
              </a:extLst>
            </p:cNvPr>
            <p:cNvSpPr/>
            <p:nvPr/>
          </p:nvSpPr>
          <p:spPr>
            <a:xfrm>
              <a:off x="4423094" y="3509513"/>
              <a:ext cx="1621953" cy="1801950"/>
            </a:xfrm>
            <a:custGeom>
              <a:avLst/>
              <a:gdLst>
                <a:gd name="connsiteX0" fmla="*/ 172 w 1621953"/>
                <a:gd name="connsiteY0" fmla="*/ -17 h 1801950"/>
                <a:gd name="connsiteX1" fmla="*/ 1622126 w 1621953"/>
                <a:gd name="connsiteY1" fmla="*/ 1801934 h 1801950"/>
              </a:gdLst>
              <a:ahLst/>
              <a:cxnLst>
                <a:cxn ang="0">
                  <a:pos x="connsiteX0" y="connsiteY0"/>
                </a:cxn>
                <a:cxn ang="0">
                  <a:pos x="connsiteX1" y="connsiteY1"/>
                </a:cxn>
              </a:cxnLst>
              <a:rect l="l" t="t" r="r" b="b"/>
              <a:pathLst>
                <a:path w="1621953" h="1801950">
                  <a:moveTo>
                    <a:pt x="172" y="-17"/>
                  </a:moveTo>
                  <a:lnTo>
                    <a:pt x="1622126" y="1801934"/>
                  </a:lnTo>
                </a:path>
              </a:pathLst>
            </a:custGeom>
            <a:noFill/>
            <a:ln w="4501" cap="flat">
              <a:solidFill>
                <a:srgbClr val="505050">
                  <a:alpha val="21000"/>
                </a:srgbClr>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23458AF-2121-7C51-E762-AB4F888858C6}"/>
                </a:ext>
              </a:extLst>
            </p:cNvPr>
            <p:cNvSpPr/>
            <p:nvPr/>
          </p:nvSpPr>
          <p:spPr>
            <a:xfrm>
              <a:off x="4423094" y="2428342"/>
              <a:ext cx="1621953" cy="1441560"/>
            </a:xfrm>
            <a:custGeom>
              <a:avLst/>
              <a:gdLst>
                <a:gd name="connsiteX0" fmla="*/ 172 w 1621953"/>
                <a:gd name="connsiteY0" fmla="*/ 1441510 h 1441560"/>
                <a:gd name="connsiteX1" fmla="*/ 1622126 w 1621953"/>
                <a:gd name="connsiteY1" fmla="*/ -50 h 1441560"/>
              </a:gdLst>
              <a:ahLst/>
              <a:cxnLst>
                <a:cxn ang="0">
                  <a:pos x="connsiteX0" y="connsiteY0"/>
                </a:cxn>
                <a:cxn ang="0">
                  <a:pos x="connsiteX1" y="connsiteY1"/>
                </a:cxn>
              </a:cxnLst>
              <a:rect l="l" t="t" r="r" b="b"/>
              <a:pathLst>
                <a:path w="1621953" h="1441560">
                  <a:moveTo>
                    <a:pt x="172" y="1441510"/>
                  </a:moveTo>
                  <a:lnTo>
                    <a:pt x="1622126" y="-50"/>
                  </a:lnTo>
                </a:path>
              </a:pathLst>
            </a:custGeom>
            <a:noFill/>
            <a:ln w="4501" cap="flat">
              <a:solidFill>
                <a:srgbClr val="505050">
                  <a:alpha val="35000"/>
                </a:srgbClr>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5D28178-6D38-E88B-EE5D-BC1B7AAB0A2F}"/>
                </a:ext>
              </a:extLst>
            </p:cNvPr>
            <p:cNvSpPr/>
            <p:nvPr/>
          </p:nvSpPr>
          <p:spPr>
            <a:xfrm>
              <a:off x="4423094" y="2788732"/>
              <a:ext cx="1621953" cy="1081170"/>
            </a:xfrm>
            <a:custGeom>
              <a:avLst/>
              <a:gdLst>
                <a:gd name="connsiteX0" fmla="*/ 172 w 1621953"/>
                <a:gd name="connsiteY0" fmla="*/ 1081125 h 1081170"/>
                <a:gd name="connsiteX1" fmla="*/ 1622126 w 1621953"/>
                <a:gd name="connsiteY1" fmla="*/ -46 h 1081170"/>
              </a:gdLst>
              <a:ahLst/>
              <a:cxnLst>
                <a:cxn ang="0">
                  <a:pos x="connsiteX0" y="connsiteY0"/>
                </a:cxn>
                <a:cxn ang="0">
                  <a:pos x="connsiteX1" y="connsiteY1"/>
                </a:cxn>
              </a:cxnLst>
              <a:rect l="l" t="t" r="r" b="b"/>
              <a:pathLst>
                <a:path w="1621953" h="1081170">
                  <a:moveTo>
                    <a:pt x="172" y="1081125"/>
                  </a:moveTo>
                  <a:lnTo>
                    <a:pt x="1622126" y="-46"/>
                  </a:lnTo>
                </a:path>
              </a:pathLst>
            </a:custGeom>
            <a:noFill/>
            <a:ln w="4501" cap="flat">
              <a:solidFill>
                <a:srgbClr val="505050">
                  <a:alpha val="38000"/>
                </a:srgbClr>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F37E278-EBD4-C04F-CCFE-04AB042DC48E}"/>
                </a:ext>
              </a:extLst>
            </p:cNvPr>
            <p:cNvSpPr/>
            <p:nvPr/>
          </p:nvSpPr>
          <p:spPr>
            <a:xfrm>
              <a:off x="4423094" y="3149123"/>
              <a:ext cx="1621953" cy="720780"/>
            </a:xfrm>
            <a:custGeom>
              <a:avLst/>
              <a:gdLst>
                <a:gd name="connsiteX0" fmla="*/ 172 w 1621953"/>
                <a:gd name="connsiteY0" fmla="*/ 720740 h 720780"/>
                <a:gd name="connsiteX1" fmla="*/ 1622126 w 1621953"/>
                <a:gd name="connsiteY1" fmla="*/ -41 h 720780"/>
              </a:gdLst>
              <a:ahLst/>
              <a:cxnLst>
                <a:cxn ang="0">
                  <a:pos x="connsiteX0" y="connsiteY0"/>
                </a:cxn>
                <a:cxn ang="0">
                  <a:pos x="connsiteX1" y="connsiteY1"/>
                </a:cxn>
              </a:cxnLst>
              <a:rect l="l" t="t" r="r" b="b"/>
              <a:pathLst>
                <a:path w="1621953" h="720780">
                  <a:moveTo>
                    <a:pt x="172" y="720740"/>
                  </a:moveTo>
                  <a:lnTo>
                    <a:pt x="1622126" y="-41"/>
                  </a:lnTo>
                </a:path>
              </a:pathLst>
            </a:custGeom>
            <a:noFill/>
            <a:ln w="4501" cap="flat">
              <a:solidFill>
                <a:srgbClr val="505050">
                  <a:alpha val="12000"/>
                </a:srgbClr>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8B89CA-429D-657A-0E55-5BF6DE9C093C}"/>
                </a:ext>
              </a:extLst>
            </p:cNvPr>
            <p:cNvSpPr/>
            <p:nvPr/>
          </p:nvSpPr>
          <p:spPr>
            <a:xfrm>
              <a:off x="4423094" y="3509513"/>
              <a:ext cx="1621953" cy="360390"/>
            </a:xfrm>
            <a:custGeom>
              <a:avLst/>
              <a:gdLst>
                <a:gd name="connsiteX0" fmla="*/ 172 w 1621953"/>
                <a:gd name="connsiteY0" fmla="*/ 360354 h 360390"/>
                <a:gd name="connsiteX1" fmla="*/ 1622126 w 1621953"/>
                <a:gd name="connsiteY1" fmla="*/ -36 h 360390"/>
              </a:gdLst>
              <a:ahLst/>
              <a:cxnLst>
                <a:cxn ang="0">
                  <a:pos x="connsiteX0" y="connsiteY0"/>
                </a:cxn>
                <a:cxn ang="0">
                  <a:pos x="connsiteX1" y="connsiteY1"/>
                </a:cxn>
              </a:cxnLst>
              <a:rect l="l" t="t" r="r" b="b"/>
              <a:pathLst>
                <a:path w="1621953" h="360390">
                  <a:moveTo>
                    <a:pt x="172" y="360354"/>
                  </a:moveTo>
                  <a:lnTo>
                    <a:pt x="1622126" y="-36"/>
                  </a:lnTo>
                </a:path>
              </a:pathLst>
            </a:custGeom>
            <a:noFill/>
            <a:ln w="4501" cap="flat">
              <a:solidFill>
                <a:srgbClr val="505050">
                  <a:alpha val="60000"/>
                </a:srgbClr>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48601E-3982-C392-A772-929A03ED9E4C}"/>
                </a:ext>
              </a:extLst>
            </p:cNvPr>
            <p:cNvSpPr/>
            <p:nvPr/>
          </p:nvSpPr>
          <p:spPr>
            <a:xfrm>
              <a:off x="4423094" y="3869903"/>
              <a:ext cx="1621953" cy="7267"/>
            </a:xfrm>
            <a:custGeom>
              <a:avLst/>
              <a:gdLst>
                <a:gd name="connsiteX0" fmla="*/ 172 w 1621953"/>
                <a:gd name="connsiteY0" fmla="*/ -31 h 7267"/>
                <a:gd name="connsiteX1" fmla="*/ 1622126 w 1621953"/>
                <a:gd name="connsiteY1" fmla="*/ -31 h 7267"/>
              </a:gdLst>
              <a:ahLst/>
              <a:cxnLst>
                <a:cxn ang="0">
                  <a:pos x="connsiteX0" y="connsiteY0"/>
                </a:cxn>
                <a:cxn ang="0">
                  <a:pos x="connsiteX1" y="connsiteY1"/>
                </a:cxn>
              </a:cxnLst>
              <a:rect l="l" t="t" r="r" b="b"/>
              <a:pathLst>
                <a:path w="1621953" h="7267">
                  <a:moveTo>
                    <a:pt x="172" y="-31"/>
                  </a:moveTo>
                  <a:lnTo>
                    <a:pt x="1622126" y="-31"/>
                  </a:lnTo>
                </a:path>
              </a:pathLst>
            </a:custGeom>
            <a:noFill/>
            <a:ln w="4501" cap="flat">
              <a:solidFill>
                <a:srgbClr val="505050">
                  <a:alpha val="96000"/>
                </a:srgbClr>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9799976-B7C7-B1A5-B095-BE7721A7BD56}"/>
                </a:ext>
              </a:extLst>
            </p:cNvPr>
            <p:cNvSpPr/>
            <p:nvPr/>
          </p:nvSpPr>
          <p:spPr>
            <a:xfrm>
              <a:off x="4423094" y="3869903"/>
              <a:ext cx="1621953" cy="360390"/>
            </a:xfrm>
            <a:custGeom>
              <a:avLst/>
              <a:gdLst>
                <a:gd name="connsiteX0" fmla="*/ 172 w 1621953"/>
                <a:gd name="connsiteY0" fmla="*/ -26 h 360390"/>
                <a:gd name="connsiteX1" fmla="*/ 1622126 w 1621953"/>
                <a:gd name="connsiteY1" fmla="*/ 360364 h 360390"/>
              </a:gdLst>
              <a:ahLst/>
              <a:cxnLst>
                <a:cxn ang="0">
                  <a:pos x="connsiteX0" y="connsiteY0"/>
                </a:cxn>
                <a:cxn ang="0">
                  <a:pos x="connsiteX1" y="connsiteY1"/>
                </a:cxn>
              </a:cxnLst>
              <a:rect l="l" t="t" r="r" b="b"/>
              <a:pathLst>
                <a:path w="1621953" h="360390">
                  <a:moveTo>
                    <a:pt x="172" y="-26"/>
                  </a:moveTo>
                  <a:lnTo>
                    <a:pt x="1622126" y="360364"/>
                  </a:lnTo>
                </a:path>
              </a:pathLst>
            </a:custGeom>
            <a:noFill/>
            <a:ln w="4501" cap="flat">
              <a:solidFill>
                <a:srgbClr val="505050">
                  <a:alpha val="25000"/>
                </a:srgbClr>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3A07657-F3A9-62DF-6FC9-7EFCD113ACF8}"/>
                </a:ext>
              </a:extLst>
            </p:cNvPr>
            <p:cNvSpPr/>
            <p:nvPr/>
          </p:nvSpPr>
          <p:spPr>
            <a:xfrm>
              <a:off x="4423094" y="3869903"/>
              <a:ext cx="1621953" cy="720780"/>
            </a:xfrm>
            <a:custGeom>
              <a:avLst/>
              <a:gdLst>
                <a:gd name="connsiteX0" fmla="*/ 172 w 1621953"/>
                <a:gd name="connsiteY0" fmla="*/ -22 h 720780"/>
                <a:gd name="connsiteX1" fmla="*/ 1622126 w 1621953"/>
                <a:gd name="connsiteY1" fmla="*/ 720759 h 720780"/>
              </a:gdLst>
              <a:ahLst/>
              <a:cxnLst>
                <a:cxn ang="0">
                  <a:pos x="connsiteX0" y="connsiteY0"/>
                </a:cxn>
                <a:cxn ang="0">
                  <a:pos x="connsiteX1" y="connsiteY1"/>
                </a:cxn>
              </a:cxnLst>
              <a:rect l="l" t="t" r="r" b="b"/>
              <a:pathLst>
                <a:path w="1621953" h="720780">
                  <a:moveTo>
                    <a:pt x="172" y="-22"/>
                  </a:moveTo>
                  <a:lnTo>
                    <a:pt x="1622126" y="720759"/>
                  </a:lnTo>
                </a:path>
              </a:pathLst>
            </a:custGeom>
            <a:noFill/>
            <a:ln w="4501" cap="flat">
              <a:solidFill>
                <a:srgbClr val="505050">
                  <a:alpha val="42000"/>
                </a:srgbClr>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06BDA7C-C295-F98E-D9D0-224E2DB07496}"/>
                </a:ext>
              </a:extLst>
            </p:cNvPr>
            <p:cNvSpPr/>
            <p:nvPr/>
          </p:nvSpPr>
          <p:spPr>
            <a:xfrm>
              <a:off x="4423094" y="3869903"/>
              <a:ext cx="1621953" cy="1081170"/>
            </a:xfrm>
            <a:custGeom>
              <a:avLst/>
              <a:gdLst>
                <a:gd name="connsiteX0" fmla="*/ 172 w 1621953"/>
                <a:gd name="connsiteY0" fmla="*/ -17 h 1081170"/>
                <a:gd name="connsiteX1" fmla="*/ 1622126 w 1621953"/>
                <a:gd name="connsiteY1" fmla="*/ 1081154 h 1081170"/>
              </a:gdLst>
              <a:ahLst/>
              <a:cxnLst>
                <a:cxn ang="0">
                  <a:pos x="connsiteX0" y="connsiteY0"/>
                </a:cxn>
                <a:cxn ang="0">
                  <a:pos x="connsiteX1" y="connsiteY1"/>
                </a:cxn>
              </a:cxnLst>
              <a:rect l="l" t="t" r="r" b="b"/>
              <a:pathLst>
                <a:path w="1621953" h="1081170">
                  <a:moveTo>
                    <a:pt x="172" y="-17"/>
                  </a:moveTo>
                  <a:lnTo>
                    <a:pt x="1622126" y="1081154"/>
                  </a:lnTo>
                </a:path>
              </a:pathLst>
            </a:custGeom>
            <a:noFill/>
            <a:ln w="4501" cap="flat">
              <a:solidFill>
                <a:srgbClr val="505050">
                  <a:alpha val="81000"/>
                </a:srgbClr>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7158B19-0C19-D88A-9509-C4AE9A4373AC}"/>
                </a:ext>
              </a:extLst>
            </p:cNvPr>
            <p:cNvSpPr/>
            <p:nvPr/>
          </p:nvSpPr>
          <p:spPr>
            <a:xfrm>
              <a:off x="4423094" y="3869903"/>
              <a:ext cx="1621953" cy="1441560"/>
            </a:xfrm>
            <a:custGeom>
              <a:avLst/>
              <a:gdLst>
                <a:gd name="connsiteX0" fmla="*/ 172 w 1621953"/>
                <a:gd name="connsiteY0" fmla="*/ -12 h 1441560"/>
                <a:gd name="connsiteX1" fmla="*/ 1622126 w 1621953"/>
                <a:gd name="connsiteY1" fmla="*/ 1441549 h 1441560"/>
              </a:gdLst>
              <a:ahLst/>
              <a:cxnLst>
                <a:cxn ang="0">
                  <a:pos x="connsiteX0" y="connsiteY0"/>
                </a:cxn>
                <a:cxn ang="0">
                  <a:pos x="connsiteX1" y="connsiteY1"/>
                </a:cxn>
              </a:cxnLst>
              <a:rect l="l" t="t" r="r" b="b"/>
              <a:pathLst>
                <a:path w="1621953" h="1441560">
                  <a:moveTo>
                    <a:pt x="172" y="-12"/>
                  </a:moveTo>
                  <a:lnTo>
                    <a:pt x="1622126" y="1441549"/>
                  </a:lnTo>
                </a:path>
              </a:pathLst>
            </a:custGeom>
            <a:noFill/>
            <a:ln w="4501" cap="flat">
              <a:solidFill>
                <a:srgbClr val="505050">
                  <a:alpha val="18000"/>
                </a:srgbClr>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20F8949-FFB6-7121-B616-62C57D961415}"/>
                </a:ext>
              </a:extLst>
            </p:cNvPr>
            <p:cNvSpPr/>
            <p:nvPr/>
          </p:nvSpPr>
          <p:spPr>
            <a:xfrm>
              <a:off x="6045048" y="2067952"/>
              <a:ext cx="1621953" cy="1441560"/>
            </a:xfrm>
            <a:custGeom>
              <a:avLst/>
              <a:gdLst>
                <a:gd name="connsiteX0" fmla="*/ 215 w 1621953"/>
                <a:gd name="connsiteY0" fmla="*/ -60 h 1441560"/>
                <a:gd name="connsiteX1" fmla="*/ 1622169 w 1621953"/>
                <a:gd name="connsiteY1" fmla="*/ 1441501 h 1441560"/>
              </a:gdLst>
              <a:ahLst/>
              <a:cxnLst>
                <a:cxn ang="0">
                  <a:pos x="connsiteX0" y="connsiteY0"/>
                </a:cxn>
                <a:cxn ang="0">
                  <a:pos x="connsiteX1" y="connsiteY1"/>
                </a:cxn>
              </a:cxnLst>
              <a:rect l="l" t="t" r="r" b="b"/>
              <a:pathLst>
                <a:path w="1621953" h="1441560">
                  <a:moveTo>
                    <a:pt x="215" y="-60"/>
                  </a:moveTo>
                  <a:lnTo>
                    <a:pt x="1622169" y="1441501"/>
                  </a:lnTo>
                </a:path>
              </a:pathLst>
            </a:custGeom>
            <a:noFill/>
            <a:ln w="4501" cap="flat">
              <a:solidFill>
                <a:srgbClr val="505050">
                  <a:alpha val="64000"/>
                </a:srgbClr>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E870318-75EB-2BAD-BD70-FE4660DF2E3A}"/>
                </a:ext>
              </a:extLst>
            </p:cNvPr>
            <p:cNvSpPr/>
            <p:nvPr/>
          </p:nvSpPr>
          <p:spPr>
            <a:xfrm>
              <a:off x="6045048" y="2067952"/>
              <a:ext cx="1621953" cy="1801950"/>
            </a:xfrm>
            <a:custGeom>
              <a:avLst/>
              <a:gdLst>
                <a:gd name="connsiteX0" fmla="*/ 215 w 1621953"/>
                <a:gd name="connsiteY0" fmla="*/ -55 h 1801950"/>
                <a:gd name="connsiteX1" fmla="*/ 1622169 w 1621953"/>
                <a:gd name="connsiteY1" fmla="*/ 1801896 h 1801950"/>
              </a:gdLst>
              <a:ahLst/>
              <a:cxnLst>
                <a:cxn ang="0">
                  <a:pos x="connsiteX0" y="connsiteY0"/>
                </a:cxn>
                <a:cxn ang="0">
                  <a:pos x="connsiteX1" y="connsiteY1"/>
                </a:cxn>
              </a:cxnLst>
              <a:rect l="l" t="t" r="r" b="b"/>
              <a:pathLst>
                <a:path w="1621953" h="1801950">
                  <a:moveTo>
                    <a:pt x="215" y="-55"/>
                  </a:moveTo>
                  <a:lnTo>
                    <a:pt x="1622169" y="1801896"/>
                  </a:lnTo>
                </a:path>
              </a:pathLst>
            </a:custGeom>
            <a:noFill/>
            <a:ln w="4501" cap="flat">
              <a:solidFill>
                <a:srgbClr val="505050">
                  <a:alpha val="26000"/>
                </a:srgbClr>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71C2310-9E22-194E-5DB3-120AA1F4860B}"/>
                </a:ext>
              </a:extLst>
            </p:cNvPr>
            <p:cNvSpPr/>
            <p:nvPr/>
          </p:nvSpPr>
          <p:spPr>
            <a:xfrm>
              <a:off x="6045048" y="2428342"/>
              <a:ext cx="1621953" cy="1081170"/>
            </a:xfrm>
            <a:custGeom>
              <a:avLst/>
              <a:gdLst>
                <a:gd name="connsiteX0" fmla="*/ 215 w 1621953"/>
                <a:gd name="connsiteY0" fmla="*/ -55 h 1081170"/>
                <a:gd name="connsiteX1" fmla="*/ 1622169 w 1621953"/>
                <a:gd name="connsiteY1" fmla="*/ 1081115 h 1081170"/>
              </a:gdLst>
              <a:ahLst/>
              <a:cxnLst>
                <a:cxn ang="0">
                  <a:pos x="connsiteX0" y="connsiteY0"/>
                </a:cxn>
                <a:cxn ang="0">
                  <a:pos x="connsiteX1" y="connsiteY1"/>
                </a:cxn>
              </a:cxnLst>
              <a:rect l="l" t="t" r="r" b="b"/>
              <a:pathLst>
                <a:path w="1621953" h="1081170">
                  <a:moveTo>
                    <a:pt x="215" y="-55"/>
                  </a:moveTo>
                  <a:lnTo>
                    <a:pt x="1622169" y="1081115"/>
                  </a:lnTo>
                </a:path>
              </a:pathLst>
            </a:custGeom>
            <a:noFill/>
            <a:ln w="4501" cap="flat">
              <a:solidFill>
                <a:srgbClr val="505050">
                  <a:alpha val="21000"/>
                </a:srgbClr>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8E3CE53-6AD4-7448-532D-71FA06828520}"/>
                </a:ext>
              </a:extLst>
            </p:cNvPr>
            <p:cNvSpPr/>
            <p:nvPr/>
          </p:nvSpPr>
          <p:spPr>
            <a:xfrm>
              <a:off x="6045048" y="2428342"/>
              <a:ext cx="1621953" cy="1441560"/>
            </a:xfrm>
            <a:custGeom>
              <a:avLst/>
              <a:gdLst>
                <a:gd name="connsiteX0" fmla="*/ 215 w 1621953"/>
                <a:gd name="connsiteY0" fmla="*/ -50 h 1441560"/>
                <a:gd name="connsiteX1" fmla="*/ 1622169 w 1621953"/>
                <a:gd name="connsiteY1" fmla="*/ 1441510 h 1441560"/>
              </a:gdLst>
              <a:ahLst/>
              <a:cxnLst>
                <a:cxn ang="0">
                  <a:pos x="connsiteX0" y="connsiteY0"/>
                </a:cxn>
                <a:cxn ang="0">
                  <a:pos x="connsiteX1" y="connsiteY1"/>
                </a:cxn>
              </a:cxnLst>
              <a:rect l="l" t="t" r="r" b="b"/>
              <a:pathLst>
                <a:path w="1621953" h="1441560">
                  <a:moveTo>
                    <a:pt x="215" y="-50"/>
                  </a:moveTo>
                  <a:lnTo>
                    <a:pt x="1622169" y="1441510"/>
                  </a:lnTo>
                </a:path>
              </a:pathLst>
            </a:custGeom>
            <a:noFill/>
            <a:ln w="4501" cap="flat">
              <a:solidFill>
                <a:srgbClr val="505050">
                  <a:alpha val="22000"/>
                </a:srgbClr>
              </a:solid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5554E3-8C51-0BDA-2A55-29159DC8AF10}"/>
                </a:ext>
              </a:extLst>
            </p:cNvPr>
            <p:cNvSpPr/>
            <p:nvPr/>
          </p:nvSpPr>
          <p:spPr>
            <a:xfrm>
              <a:off x="6045048" y="2788732"/>
              <a:ext cx="1621953" cy="720780"/>
            </a:xfrm>
            <a:custGeom>
              <a:avLst/>
              <a:gdLst>
                <a:gd name="connsiteX0" fmla="*/ 215 w 1621953"/>
                <a:gd name="connsiteY0" fmla="*/ -50 h 720780"/>
                <a:gd name="connsiteX1" fmla="*/ 1622169 w 1621953"/>
                <a:gd name="connsiteY1" fmla="*/ 720730 h 720780"/>
              </a:gdLst>
              <a:ahLst/>
              <a:cxnLst>
                <a:cxn ang="0">
                  <a:pos x="connsiteX0" y="connsiteY0"/>
                </a:cxn>
                <a:cxn ang="0">
                  <a:pos x="connsiteX1" y="connsiteY1"/>
                </a:cxn>
              </a:cxnLst>
              <a:rect l="l" t="t" r="r" b="b"/>
              <a:pathLst>
                <a:path w="1621953" h="720780">
                  <a:moveTo>
                    <a:pt x="215" y="-50"/>
                  </a:moveTo>
                  <a:lnTo>
                    <a:pt x="1622169" y="720730"/>
                  </a:lnTo>
                </a:path>
              </a:pathLst>
            </a:custGeom>
            <a:noFill/>
            <a:ln w="4501" cap="flat">
              <a:solidFill>
                <a:srgbClr val="505050">
                  <a:alpha val="87000"/>
                </a:srgbClr>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850FBD7-2F9D-3F20-28D5-C8FB6A902B1A}"/>
                </a:ext>
              </a:extLst>
            </p:cNvPr>
            <p:cNvSpPr/>
            <p:nvPr/>
          </p:nvSpPr>
          <p:spPr>
            <a:xfrm>
              <a:off x="6045048" y="2788732"/>
              <a:ext cx="1621953" cy="1081170"/>
            </a:xfrm>
            <a:custGeom>
              <a:avLst/>
              <a:gdLst>
                <a:gd name="connsiteX0" fmla="*/ 215 w 1621953"/>
                <a:gd name="connsiteY0" fmla="*/ -46 h 1081170"/>
                <a:gd name="connsiteX1" fmla="*/ 1622169 w 1621953"/>
                <a:gd name="connsiteY1" fmla="*/ 1081125 h 1081170"/>
              </a:gdLst>
              <a:ahLst/>
              <a:cxnLst>
                <a:cxn ang="0">
                  <a:pos x="connsiteX0" y="connsiteY0"/>
                </a:cxn>
                <a:cxn ang="0">
                  <a:pos x="connsiteX1" y="connsiteY1"/>
                </a:cxn>
              </a:cxnLst>
              <a:rect l="l" t="t" r="r" b="b"/>
              <a:pathLst>
                <a:path w="1621953" h="1081170">
                  <a:moveTo>
                    <a:pt x="215" y="-46"/>
                  </a:moveTo>
                  <a:lnTo>
                    <a:pt x="1622169" y="1081125"/>
                  </a:lnTo>
                </a:path>
              </a:pathLst>
            </a:custGeom>
            <a:noFill/>
            <a:ln w="4501" cap="flat">
              <a:solidFill>
                <a:srgbClr val="505050">
                  <a:alpha val="40000"/>
                </a:srgbClr>
              </a:solid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D58DE8A-CE7B-DFF3-5A84-F88D4857EE60}"/>
                </a:ext>
              </a:extLst>
            </p:cNvPr>
            <p:cNvSpPr/>
            <p:nvPr/>
          </p:nvSpPr>
          <p:spPr>
            <a:xfrm>
              <a:off x="6045048" y="3149123"/>
              <a:ext cx="1621953" cy="360390"/>
            </a:xfrm>
            <a:custGeom>
              <a:avLst/>
              <a:gdLst>
                <a:gd name="connsiteX0" fmla="*/ 215 w 1621953"/>
                <a:gd name="connsiteY0" fmla="*/ -46 h 360390"/>
                <a:gd name="connsiteX1" fmla="*/ 1622169 w 1621953"/>
                <a:gd name="connsiteY1" fmla="*/ 360345 h 360390"/>
              </a:gdLst>
              <a:ahLst/>
              <a:cxnLst>
                <a:cxn ang="0">
                  <a:pos x="connsiteX0" y="connsiteY0"/>
                </a:cxn>
                <a:cxn ang="0">
                  <a:pos x="connsiteX1" y="connsiteY1"/>
                </a:cxn>
              </a:cxnLst>
              <a:rect l="l" t="t" r="r" b="b"/>
              <a:pathLst>
                <a:path w="1621953" h="360390">
                  <a:moveTo>
                    <a:pt x="215" y="-46"/>
                  </a:moveTo>
                  <a:lnTo>
                    <a:pt x="1622169" y="360345"/>
                  </a:lnTo>
                </a:path>
              </a:pathLst>
            </a:custGeom>
            <a:noFill/>
            <a:ln w="4501" cap="flat">
              <a:solidFill>
                <a:srgbClr val="505050">
                  <a:alpha val="81000"/>
                </a:srgbClr>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62984CB-4F89-67C0-E080-4BC47DB85D67}"/>
                </a:ext>
              </a:extLst>
            </p:cNvPr>
            <p:cNvSpPr/>
            <p:nvPr/>
          </p:nvSpPr>
          <p:spPr>
            <a:xfrm>
              <a:off x="6045048" y="3149123"/>
              <a:ext cx="1621953" cy="720780"/>
            </a:xfrm>
            <a:custGeom>
              <a:avLst/>
              <a:gdLst>
                <a:gd name="connsiteX0" fmla="*/ 215 w 1621953"/>
                <a:gd name="connsiteY0" fmla="*/ -41 h 720780"/>
                <a:gd name="connsiteX1" fmla="*/ 1622169 w 1621953"/>
                <a:gd name="connsiteY1" fmla="*/ 720740 h 720780"/>
              </a:gdLst>
              <a:ahLst/>
              <a:cxnLst>
                <a:cxn ang="0">
                  <a:pos x="connsiteX0" y="connsiteY0"/>
                </a:cxn>
                <a:cxn ang="0">
                  <a:pos x="connsiteX1" y="connsiteY1"/>
                </a:cxn>
              </a:cxnLst>
              <a:rect l="l" t="t" r="r" b="b"/>
              <a:pathLst>
                <a:path w="1621953" h="720780">
                  <a:moveTo>
                    <a:pt x="215" y="-41"/>
                  </a:moveTo>
                  <a:lnTo>
                    <a:pt x="1622169" y="720740"/>
                  </a:lnTo>
                </a:path>
              </a:pathLst>
            </a:custGeom>
            <a:noFill/>
            <a:ln w="4501" cap="flat">
              <a:solidFill>
                <a:srgbClr val="505050">
                  <a:alpha val="58000"/>
                </a:srgbClr>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78457BF-4FB7-123D-D360-C6660CA76514}"/>
                </a:ext>
              </a:extLst>
            </p:cNvPr>
            <p:cNvSpPr/>
            <p:nvPr/>
          </p:nvSpPr>
          <p:spPr>
            <a:xfrm>
              <a:off x="6045048" y="3509513"/>
              <a:ext cx="1621953" cy="7267"/>
            </a:xfrm>
            <a:custGeom>
              <a:avLst/>
              <a:gdLst>
                <a:gd name="connsiteX0" fmla="*/ 215 w 1621953"/>
                <a:gd name="connsiteY0" fmla="*/ -41 h 7267"/>
                <a:gd name="connsiteX1" fmla="*/ 1622169 w 1621953"/>
                <a:gd name="connsiteY1" fmla="*/ -41 h 7267"/>
              </a:gdLst>
              <a:ahLst/>
              <a:cxnLst>
                <a:cxn ang="0">
                  <a:pos x="connsiteX0" y="connsiteY0"/>
                </a:cxn>
                <a:cxn ang="0">
                  <a:pos x="connsiteX1" y="connsiteY1"/>
                </a:cxn>
              </a:cxnLst>
              <a:rect l="l" t="t" r="r" b="b"/>
              <a:pathLst>
                <a:path w="1621953" h="7267">
                  <a:moveTo>
                    <a:pt x="215" y="-41"/>
                  </a:moveTo>
                  <a:lnTo>
                    <a:pt x="1622169" y="-41"/>
                  </a:lnTo>
                </a:path>
              </a:pathLst>
            </a:custGeom>
            <a:noFill/>
            <a:ln w="4501" cap="flat">
              <a:solidFill>
                <a:srgbClr val="505050">
                  <a:alpha val="86000"/>
                </a:srgbClr>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F8C32E2-DCD3-EF13-125E-57AFFB838ACF}"/>
                </a:ext>
              </a:extLst>
            </p:cNvPr>
            <p:cNvSpPr/>
            <p:nvPr/>
          </p:nvSpPr>
          <p:spPr>
            <a:xfrm>
              <a:off x="6045048" y="3509513"/>
              <a:ext cx="1621953" cy="360390"/>
            </a:xfrm>
            <a:custGeom>
              <a:avLst/>
              <a:gdLst>
                <a:gd name="connsiteX0" fmla="*/ 215 w 1621953"/>
                <a:gd name="connsiteY0" fmla="*/ -36 h 360390"/>
                <a:gd name="connsiteX1" fmla="*/ 1622169 w 1621953"/>
                <a:gd name="connsiteY1" fmla="*/ 360354 h 360390"/>
              </a:gdLst>
              <a:ahLst/>
              <a:cxnLst>
                <a:cxn ang="0">
                  <a:pos x="connsiteX0" y="connsiteY0"/>
                </a:cxn>
                <a:cxn ang="0">
                  <a:pos x="connsiteX1" y="connsiteY1"/>
                </a:cxn>
              </a:cxnLst>
              <a:rect l="l" t="t" r="r" b="b"/>
              <a:pathLst>
                <a:path w="1621953" h="360390">
                  <a:moveTo>
                    <a:pt x="215" y="-36"/>
                  </a:moveTo>
                  <a:lnTo>
                    <a:pt x="1622169" y="360354"/>
                  </a:lnTo>
                </a:path>
              </a:pathLst>
            </a:custGeom>
            <a:noFill/>
            <a:ln w="4501" cap="flat">
              <a:solidFill>
                <a:srgbClr val="505050">
                  <a:alpha val="94000"/>
                </a:srgbClr>
              </a:solid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E6D2598-BDA1-C3EE-4C00-65146C5BA5A3}"/>
                </a:ext>
              </a:extLst>
            </p:cNvPr>
            <p:cNvSpPr/>
            <p:nvPr/>
          </p:nvSpPr>
          <p:spPr>
            <a:xfrm>
              <a:off x="6045048" y="3509513"/>
              <a:ext cx="1621953" cy="360390"/>
            </a:xfrm>
            <a:custGeom>
              <a:avLst/>
              <a:gdLst>
                <a:gd name="connsiteX0" fmla="*/ 215 w 1621953"/>
                <a:gd name="connsiteY0" fmla="*/ 360354 h 360390"/>
                <a:gd name="connsiteX1" fmla="*/ 1622169 w 1621953"/>
                <a:gd name="connsiteY1" fmla="*/ -36 h 360390"/>
              </a:gdLst>
              <a:ahLst/>
              <a:cxnLst>
                <a:cxn ang="0">
                  <a:pos x="connsiteX0" y="connsiteY0"/>
                </a:cxn>
                <a:cxn ang="0">
                  <a:pos x="connsiteX1" y="connsiteY1"/>
                </a:cxn>
              </a:cxnLst>
              <a:rect l="l" t="t" r="r" b="b"/>
              <a:pathLst>
                <a:path w="1621953" h="360390">
                  <a:moveTo>
                    <a:pt x="215" y="360354"/>
                  </a:moveTo>
                  <a:lnTo>
                    <a:pt x="1622169" y="-36"/>
                  </a:lnTo>
                </a:path>
              </a:pathLst>
            </a:custGeom>
            <a:noFill/>
            <a:ln w="4501" cap="flat">
              <a:solidFill>
                <a:srgbClr val="505050">
                  <a:alpha val="83000"/>
                </a:srgbClr>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C1FCE5C-6D2A-455D-5F4A-60A04B14E553}"/>
                </a:ext>
              </a:extLst>
            </p:cNvPr>
            <p:cNvSpPr/>
            <p:nvPr/>
          </p:nvSpPr>
          <p:spPr>
            <a:xfrm>
              <a:off x="6045048" y="3869903"/>
              <a:ext cx="1621953" cy="7267"/>
            </a:xfrm>
            <a:custGeom>
              <a:avLst/>
              <a:gdLst>
                <a:gd name="connsiteX0" fmla="*/ 215 w 1621953"/>
                <a:gd name="connsiteY0" fmla="*/ -31 h 7267"/>
                <a:gd name="connsiteX1" fmla="*/ 1622169 w 1621953"/>
                <a:gd name="connsiteY1" fmla="*/ -31 h 7267"/>
              </a:gdLst>
              <a:ahLst/>
              <a:cxnLst>
                <a:cxn ang="0">
                  <a:pos x="connsiteX0" y="connsiteY0"/>
                </a:cxn>
                <a:cxn ang="0">
                  <a:pos x="connsiteX1" y="connsiteY1"/>
                </a:cxn>
              </a:cxnLst>
              <a:rect l="l" t="t" r="r" b="b"/>
              <a:pathLst>
                <a:path w="1621953" h="7267">
                  <a:moveTo>
                    <a:pt x="215" y="-31"/>
                  </a:moveTo>
                  <a:lnTo>
                    <a:pt x="1622169" y="-31"/>
                  </a:lnTo>
                </a:path>
              </a:pathLst>
            </a:custGeom>
            <a:noFill/>
            <a:ln w="4501" cap="flat">
              <a:solidFill>
                <a:srgbClr val="505050">
                  <a:alpha val="1000"/>
                </a:srgbClr>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784AC96-BA22-8235-31D7-CCE4BC14DE89}"/>
                </a:ext>
              </a:extLst>
            </p:cNvPr>
            <p:cNvSpPr/>
            <p:nvPr/>
          </p:nvSpPr>
          <p:spPr>
            <a:xfrm>
              <a:off x="6045048" y="3509513"/>
              <a:ext cx="1621953" cy="720780"/>
            </a:xfrm>
            <a:custGeom>
              <a:avLst/>
              <a:gdLst>
                <a:gd name="connsiteX0" fmla="*/ 215 w 1621953"/>
                <a:gd name="connsiteY0" fmla="*/ 720749 h 720780"/>
                <a:gd name="connsiteX1" fmla="*/ 1622169 w 1621953"/>
                <a:gd name="connsiteY1" fmla="*/ -31 h 720780"/>
              </a:gdLst>
              <a:ahLst/>
              <a:cxnLst>
                <a:cxn ang="0">
                  <a:pos x="connsiteX0" y="connsiteY0"/>
                </a:cxn>
                <a:cxn ang="0">
                  <a:pos x="connsiteX1" y="connsiteY1"/>
                </a:cxn>
              </a:cxnLst>
              <a:rect l="l" t="t" r="r" b="b"/>
              <a:pathLst>
                <a:path w="1621953" h="720780">
                  <a:moveTo>
                    <a:pt x="215" y="720749"/>
                  </a:moveTo>
                  <a:lnTo>
                    <a:pt x="1622169" y="-31"/>
                  </a:lnTo>
                </a:path>
              </a:pathLst>
            </a:custGeom>
            <a:noFill/>
            <a:ln w="4501" cap="flat">
              <a:solidFill>
                <a:srgbClr val="505050">
                  <a:alpha val="25000"/>
                </a:srgbClr>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0E5F00-8194-D787-A50F-F4EE991975D7}"/>
                </a:ext>
              </a:extLst>
            </p:cNvPr>
            <p:cNvSpPr/>
            <p:nvPr/>
          </p:nvSpPr>
          <p:spPr>
            <a:xfrm>
              <a:off x="6045048" y="3869903"/>
              <a:ext cx="1621953" cy="360390"/>
            </a:xfrm>
            <a:custGeom>
              <a:avLst/>
              <a:gdLst>
                <a:gd name="connsiteX0" fmla="*/ 215 w 1621953"/>
                <a:gd name="connsiteY0" fmla="*/ 360364 h 360390"/>
                <a:gd name="connsiteX1" fmla="*/ 1622169 w 1621953"/>
                <a:gd name="connsiteY1" fmla="*/ -26 h 360390"/>
              </a:gdLst>
              <a:ahLst/>
              <a:cxnLst>
                <a:cxn ang="0">
                  <a:pos x="connsiteX0" y="connsiteY0"/>
                </a:cxn>
                <a:cxn ang="0">
                  <a:pos x="connsiteX1" y="connsiteY1"/>
                </a:cxn>
              </a:cxnLst>
              <a:rect l="l" t="t" r="r" b="b"/>
              <a:pathLst>
                <a:path w="1621953" h="360390">
                  <a:moveTo>
                    <a:pt x="215" y="360364"/>
                  </a:moveTo>
                  <a:lnTo>
                    <a:pt x="1622169" y="-26"/>
                  </a:lnTo>
                </a:path>
              </a:pathLst>
            </a:custGeom>
            <a:noFill/>
            <a:ln w="4501" cap="flat">
              <a:solidFill>
                <a:srgbClr val="505050">
                  <a:alpha val="54000"/>
                </a:srgbClr>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588373B-B21F-A8BD-1457-1DE104ADE5F7}"/>
                </a:ext>
              </a:extLst>
            </p:cNvPr>
            <p:cNvSpPr/>
            <p:nvPr/>
          </p:nvSpPr>
          <p:spPr>
            <a:xfrm>
              <a:off x="6045048" y="3509513"/>
              <a:ext cx="1621953" cy="1081170"/>
            </a:xfrm>
            <a:custGeom>
              <a:avLst/>
              <a:gdLst>
                <a:gd name="connsiteX0" fmla="*/ 215 w 1621953"/>
                <a:gd name="connsiteY0" fmla="*/ 1081144 h 1081170"/>
                <a:gd name="connsiteX1" fmla="*/ 1622169 w 1621953"/>
                <a:gd name="connsiteY1" fmla="*/ -26 h 1081170"/>
              </a:gdLst>
              <a:ahLst/>
              <a:cxnLst>
                <a:cxn ang="0">
                  <a:pos x="connsiteX0" y="connsiteY0"/>
                </a:cxn>
                <a:cxn ang="0">
                  <a:pos x="connsiteX1" y="connsiteY1"/>
                </a:cxn>
              </a:cxnLst>
              <a:rect l="l" t="t" r="r" b="b"/>
              <a:pathLst>
                <a:path w="1621953" h="1081170">
                  <a:moveTo>
                    <a:pt x="215" y="1081144"/>
                  </a:moveTo>
                  <a:lnTo>
                    <a:pt x="1622169" y="-26"/>
                  </a:lnTo>
                </a:path>
              </a:pathLst>
            </a:custGeom>
            <a:noFill/>
            <a:ln w="4501" cap="flat">
              <a:solidFill>
                <a:srgbClr val="505050">
                  <a:alpha val="20000"/>
                </a:srgbClr>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C4F17DA-BB5E-80F5-EEF4-FA2224A9A5CA}"/>
                </a:ext>
              </a:extLst>
            </p:cNvPr>
            <p:cNvSpPr/>
            <p:nvPr/>
          </p:nvSpPr>
          <p:spPr>
            <a:xfrm>
              <a:off x="6045048" y="3869903"/>
              <a:ext cx="1621953" cy="720780"/>
            </a:xfrm>
            <a:custGeom>
              <a:avLst/>
              <a:gdLst>
                <a:gd name="connsiteX0" fmla="*/ 215 w 1621953"/>
                <a:gd name="connsiteY0" fmla="*/ 720759 h 720780"/>
                <a:gd name="connsiteX1" fmla="*/ 1622169 w 1621953"/>
                <a:gd name="connsiteY1" fmla="*/ -22 h 720780"/>
              </a:gdLst>
              <a:ahLst/>
              <a:cxnLst>
                <a:cxn ang="0">
                  <a:pos x="connsiteX0" y="connsiteY0"/>
                </a:cxn>
                <a:cxn ang="0">
                  <a:pos x="connsiteX1" y="connsiteY1"/>
                </a:cxn>
              </a:cxnLst>
              <a:rect l="l" t="t" r="r" b="b"/>
              <a:pathLst>
                <a:path w="1621953" h="720780">
                  <a:moveTo>
                    <a:pt x="215" y="720759"/>
                  </a:moveTo>
                  <a:lnTo>
                    <a:pt x="1622169" y="-22"/>
                  </a:lnTo>
                </a:path>
              </a:pathLst>
            </a:custGeom>
            <a:noFill/>
            <a:ln w="4501" cap="flat">
              <a:solidFill>
                <a:srgbClr val="505050">
                  <a:alpha val="10000"/>
                </a:srgbClr>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C054D20-07D8-8919-1495-92AEF62295DE}"/>
                </a:ext>
              </a:extLst>
            </p:cNvPr>
            <p:cNvSpPr/>
            <p:nvPr/>
          </p:nvSpPr>
          <p:spPr>
            <a:xfrm>
              <a:off x="6045048" y="3509513"/>
              <a:ext cx="1621953" cy="1441560"/>
            </a:xfrm>
            <a:custGeom>
              <a:avLst/>
              <a:gdLst>
                <a:gd name="connsiteX0" fmla="*/ 215 w 1621953"/>
                <a:gd name="connsiteY0" fmla="*/ 1441539 h 1441560"/>
                <a:gd name="connsiteX1" fmla="*/ 1622169 w 1621953"/>
                <a:gd name="connsiteY1" fmla="*/ -22 h 1441560"/>
              </a:gdLst>
              <a:ahLst/>
              <a:cxnLst>
                <a:cxn ang="0">
                  <a:pos x="connsiteX0" y="connsiteY0"/>
                </a:cxn>
                <a:cxn ang="0">
                  <a:pos x="connsiteX1" y="connsiteY1"/>
                </a:cxn>
              </a:cxnLst>
              <a:rect l="l" t="t" r="r" b="b"/>
              <a:pathLst>
                <a:path w="1621953" h="1441560">
                  <a:moveTo>
                    <a:pt x="215" y="1441539"/>
                  </a:moveTo>
                  <a:lnTo>
                    <a:pt x="1622169" y="-22"/>
                  </a:lnTo>
                </a:path>
              </a:pathLst>
            </a:custGeom>
            <a:noFill/>
            <a:ln w="4501" cap="flat">
              <a:solidFill>
                <a:srgbClr val="505050">
                  <a:alpha val="80000"/>
                </a:srgbClr>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C96D7A7-EF14-2FF1-14D3-0F5F1B461E8E}"/>
                </a:ext>
              </a:extLst>
            </p:cNvPr>
            <p:cNvSpPr/>
            <p:nvPr/>
          </p:nvSpPr>
          <p:spPr>
            <a:xfrm>
              <a:off x="6045048" y="3869903"/>
              <a:ext cx="1621953" cy="1081170"/>
            </a:xfrm>
            <a:custGeom>
              <a:avLst/>
              <a:gdLst>
                <a:gd name="connsiteX0" fmla="*/ 215 w 1621953"/>
                <a:gd name="connsiteY0" fmla="*/ 1081154 h 1081170"/>
                <a:gd name="connsiteX1" fmla="*/ 1622169 w 1621953"/>
                <a:gd name="connsiteY1" fmla="*/ -17 h 1081170"/>
              </a:gdLst>
              <a:ahLst/>
              <a:cxnLst>
                <a:cxn ang="0">
                  <a:pos x="connsiteX0" y="connsiteY0"/>
                </a:cxn>
                <a:cxn ang="0">
                  <a:pos x="connsiteX1" y="connsiteY1"/>
                </a:cxn>
              </a:cxnLst>
              <a:rect l="l" t="t" r="r" b="b"/>
              <a:pathLst>
                <a:path w="1621953" h="1081170">
                  <a:moveTo>
                    <a:pt x="215" y="1081154"/>
                  </a:moveTo>
                  <a:lnTo>
                    <a:pt x="1622169" y="-17"/>
                  </a:lnTo>
                </a:path>
              </a:pathLst>
            </a:custGeom>
            <a:noFill/>
            <a:ln w="4501" cap="flat">
              <a:solidFill>
                <a:srgbClr val="505050">
                  <a:alpha val="92000"/>
                </a:srgbClr>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0A41CF1-4036-9F7F-9E4C-9590E43E61B4}"/>
                </a:ext>
              </a:extLst>
            </p:cNvPr>
            <p:cNvSpPr/>
            <p:nvPr/>
          </p:nvSpPr>
          <p:spPr>
            <a:xfrm>
              <a:off x="6045048" y="3509513"/>
              <a:ext cx="1621953" cy="1801950"/>
            </a:xfrm>
            <a:custGeom>
              <a:avLst/>
              <a:gdLst>
                <a:gd name="connsiteX0" fmla="*/ 215 w 1621953"/>
                <a:gd name="connsiteY0" fmla="*/ 1801934 h 1801950"/>
                <a:gd name="connsiteX1" fmla="*/ 1622169 w 1621953"/>
                <a:gd name="connsiteY1" fmla="*/ -17 h 1801950"/>
              </a:gdLst>
              <a:ahLst/>
              <a:cxnLst>
                <a:cxn ang="0">
                  <a:pos x="connsiteX0" y="connsiteY0"/>
                </a:cxn>
                <a:cxn ang="0">
                  <a:pos x="connsiteX1" y="connsiteY1"/>
                </a:cxn>
              </a:cxnLst>
              <a:rect l="l" t="t" r="r" b="b"/>
              <a:pathLst>
                <a:path w="1621953" h="1801950">
                  <a:moveTo>
                    <a:pt x="215" y="1801934"/>
                  </a:moveTo>
                  <a:lnTo>
                    <a:pt x="1622169" y="-17"/>
                  </a:lnTo>
                </a:path>
              </a:pathLst>
            </a:custGeom>
            <a:noFill/>
            <a:ln w="4501" cap="flat">
              <a:solidFill>
                <a:srgbClr val="505050">
                  <a:alpha val="44000"/>
                </a:srgbClr>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47A2779-CFC0-976C-95CF-B7E136595019}"/>
                </a:ext>
              </a:extLst>
            </p:cNvPr>
            <p:cNvSpPr/>
            <p:nvPr/>
          </p:nvSpPr>
          <p:spPr>
            <a:xfrm>
              <a:off x="6045048" y="3869903"/>
              <a:ext cx="1621953" cy="1441560"/>
            </a:xfrm>
            <a:custGeom>
              <a:avLst/>
              <a:gdLst>
                <a:gd name="connsiteX0" fmla="*/ 215 w 1621953"/>
                <a:gd name="connsiteY0" fmla="*/ 1441549 h 1441560"/>
                <a:gd name="connsiteX1" fmla="*/ 1622169 w 1621953"/>
                <a:gd name="connsiteY1" fmla="*/ -12 h 1441560"/>
              </a:gdLst>
              <a:ahLst/>
              <a:cxnLst>
                <a:cxn ang="0">
                  <a:pos x="connsiteX0" y="connsiteY0"/>
                </a:cxn>
                <a:cxn ang="0">
                  <a:pos x="connsiteX1" y="connsiteY1"/>
                </a:cxn>
              </a:cxnLst>
              <a:rect l="l" t="t" r="r" b="b"/>
              <a:pathLst>
                <a:path w="1621953" h="1441560">
                  <a:moveTo>
                    <a:pt x="215" y="1441549"/>
                  </a:moveTo>
                  <a:lnTo>
                    <a:pt x="1622169" y="-12"/>
                  </a:lnTo>
                </a:path>
              </a:pathLst>
            </a:custGeom>
            <a:noFill/>
            <a:ln w="4501" cap="flat">
              <a:solidFill>
                <a:srgbClr val="505050">
                  <a:alpha val="62000"/>
                </a:srgbClr>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D7C9247-E4BD-93F6-2357-E43A5949236C}"/>
                </a:ext>
              </a:extLst>
            </p:cNvPr>
            <p:cNvSpPr/>
            <p:nvPr/>
          </p:nvSpPr>
          <p:spPr>
            <a:xfrm>
              <a:off x="4423094" y="2067952"/>
              <a:ext cx="1621953" cy="1441560"/>
            </a:xfrm>
            <a:custGeom>
              <a:avLst/>
              <a:gdLst>
                <a:gd name="connsiteX0" fmla="*/ 172 w 1621953"/>
                <a:gd name="connsiteY0" fmla="*/ 1441501 h 1441560"/>
                <a:gd name="connsiteX1" fmla="*/ 1622126 w 1621953"/>
                <a:gd name="connsiteY1" fmla="*/ -60 h 1441560"/>
              </a:gdLst>
              <a:ahLst/>
              <a:cxnLst>
                <a:cxn ang="0">
                  <a:pos x="connsiteX0" y="connsiteY0"/>
                </a:cxn>
                <a:cxn ang="0">
                  <a:pos x="connsiteX1" y="connsiteY1"/>
                </a:cxn>
              </a:cxnLst>
              <a:rect l="l" t="t" r="r" b="b"/>
              <a:pathLst>
                <a:path w="1621953" h="1441560">
                  <a:moveTo>
                    <a:pt x="172" y="1441501"/>
                  </a:moveTo>
                  <a:lnTo>
                    <a:pt x="1622126" y="-60"/>
                  </a:lnTo>
                </a:path>
              </a:pathLst>
            </a:custGeom>
            <a:noFill/>
            <a:ln w="4501" cap="flat">
              <a:solidFill>
                <a:srgbClr val="505050">
                  <a:alpha val="75000"/>
                </a:srgbClr>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8B637C6-29A8-7001-E13B-F1B32EB81828}"/>
                </a:ext>
              </a:extLst>
            </p:cNvPr>
            <p:cNvSpPr/>
            <p:nvPr/>
          </p:nvSpPr>
          <p:spPr>
            <a:xfrm>
              <a:off x="4423094" y="2067952"/>
              <a:ext cx="1621953" cy="1801950"/>
            </a:xfrm>
            <a:custGeom>
              <a:avLst/>
              <a:gdLst>
                <a:gd name="connsiteX0" fmla="*/ 172 w 1621953"/>
                <a:gd name="connsiteY0" fmla="*/ 1801896 h 1801950"/>
                <a:gd name="connsiteX1" fmla="*/ 1622126 w 1621953"/>
                <a:gd name="connsiteY1" fmla="*/ -55 h 1801950"/>
              </a:gdLst>
              <a:ahLst/>
              <a:cxnLst>
                <a:cxn ang="0">
                  <a:pos x="connsiteX0" y="connsiteY0"/>
                </a:cxn>
                <a:cxn ang="0">
                  <a:pos x="connsiteX1" y="connsiteY1"/>
                </a:cxn>
              </a:cxnLst>
              <a:rect l="l" t="t" r="r" b="b"/>
              <a:pathLst>
                <a:path w="1621953" h="1801950">
                  <a:moveTo>
                    <a:pt x="172" y="1801896"/>
                  </a:moveTo>
                  <a:lnTo>
                    <a:pt x="1622126" y="-55"/>
                  </a:lnTo>
                </a:path>
              </a:pathLst>
            </a:custGeom>
            <a:noFill/>
            <a:ln w="4501" cap="flat">
              <a:solidFill>
                <a:srgbClr val="505050">
                  <a:alpha val="7000"/>
                </a:srgbClr>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9EF8108-01EC-219A-76C2-F5382CDE8DC2}"/>
                </a:ext>
              </a:extLst>
            </p:cNvPr>
            <p:cNvSpPr/>
            <p:nvPr/>
          </p:nvSpPr>
          <p:spPr>
            <a:xfrm>
              <a:off x="4332985" y="3419415"/>
              <a:ext cx="180217" cy="180195"/>
            </a:xfrm>
            <a:custGeom>
              <a:avLst/>
              <a:gdLst>
                <a:gd name="connsiteX0" fmla="*/ 180368 w 180217"/>
                <a:gd name="connsiteY0" fmla="*/ 90057 h 180195"/>
                <a:gd name="connsiteX1" fmla="*/ 90259 w 180217"/>
                <a:gd name="connsiteY1" fmla="*/ 180154 h 180195"/>
                <a:gd name="connsiteX2" fmla="*/ 151 w 180217"/>
                <a:gd name="connsiteY2" fmla="*/ 90057 h 180195"/>
                <a:gd name="connsiteX3" fmla="*/ 90259 w 180217"/>
                <a:gd name="connsiteY3" fmla="*/ -41 h 180195"/>
                <a:gd name="connsiteX4" fmla="*/ 180368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57"/>
                  </a:moveTo>
                  <a:cubicBezTo>
                    <a:pt x="180368" y="139816"/>
                    <a:pt x="140025" y="180154"/>
                    <a:pt x="90259" y="180154"/>
                  </a:cubicBezTo>
                  <a:cubicBezTo>
                    <a:pt x="40494" y="180154"/>
                    <a:pt x="151" y="139816"/>
                    <a:pt x="151" y="90057"/>
                  </a:cubicBezTo>
                  <a:cubicBezTo>
                    <a:pt x="151" y="40297"/>
                    <a:pt x="40494" y="-41"/>
                    <a:pt x="90259" y="-41"/>
                  </a:cubicBezTo>
                  <a:cubicBezTo>
                    <a:pt x="140025" y="-41"/>
                    <a:pt x="180368" y="40297"/>
                    <a:pt x="180368" y="90057"/>
                  </a:cubicBezTo>
                  <a:close/>
                </a:path>
              </a:pathLst>
            </a:custGeom>
            <a:solidFill>
              <a:schemeClr val="accent6">
                <a:alpha val="75989"/>
              </a:schemeClr>
            </a:solidFill>
            <a:ln w="9004" cap="flat">
              <a:solidFill>
                <a:srgbClr val="333333"/>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5E43C2E-0F8C-770A-5829-E8F967A55F7D}"/>
                </a:ext>
              </a:extLst>
            </p:cNvPr>
            <p:cNvSpPr/>
            <p:nvPr/>
          </p:nvSpPr>
          <p:spPr>
            <a:xfrm>
              <a:off x="4332985" y="3779805"/>
              <a:ext cx="180217" cy="180195"/>
            </a:xfrm>
            <a:custGeom>
              <a:avLst/>
              <a:gdLst>
                <a:gd name="connsiteX0" fmla="*/ 180368 w 180217"/>
                <a:gd name="connsiteY0" fmla="*/ 90066 h 180195"/>
                <a:gd name="connsiteX1" fmla="*/ 90259 w 180217"/>
                <a:gd name="connsiteY1" fmla="*/ 180164 h 180195"/>
                <a:gd name="connsiteX2" fmla="*/ 151 w 180217"/>
                <a:gd name="connsiteY2" fmla="*/ 90066 h 180195"/>
                <a:gd name="connsiteX3" fmla="*/ 90259 w 180217"/>
                <a:gd name="connsiteY3" fmla="*/ -31 h 180195"/>
                <a:gd name="connsiteX4" fmla="*/ 180368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66"/>
                  </a:moveTo>
                  <a:cubicBezTo>
                    <a:pt x="180368" y="139826"/>
                    <a:pt x="140025" y="180164"/>
                    <a:pt x="90259" y="180164"/>
                  </a:cubicBezTo>
                  <a:cubicBezTo>
                    <a:pt x="40494" y="180164"/>
                    <a:pt x="151" y="139826"/>
                    <a:pt x="151" y="90066"/>
                  </a:cubicBezTo>
                  <a:cubicBezTo>
                    <a:pt x="151" y="40307"/>
                    <a:pt x="40494" y="-31"/>
                    <a:pt x="90259" y="-31"/>
                  </a:cubicBezTo>
                  <a:cubicBezTo>
                    <a:pt x="140025" y="-31"/>
                    <a:pt x="180368" y="40307"/>
                    <a:pt x="180368" y="90066"/>
                  </a:cubicBezTo>
                  <a:close/>
                </a:path>
              </a:pathLst>
            </a:custGeom>
            <a:solidFill>
              <a:schemeClr val="accent6">
                <a:alpha val="41000"/>
              </a:schemeClr>
            </a:solidFill>
            <a:ln w="9004" cap="flat">
              <a:solidFill>
                <a:srgbClr val="333333"/>
              </a:solid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5172FA05-DD29-50F6-8F00-6D14B230B513}"/>
                </a:ext>
              </a:extLst>
            </p:cNvPr>
            <p:cNvSpPr/>
            <p:nvPr/>
          </p:nvSpPr>
          <p:spPr>
            <a:xfrm>
              <a:off x="5954939" y="1977854"/>
              <a:ext cx="180217" cy="180195"/>
            </a:xfrm>
            <a:custGeom>
              <a:avLst/>
              <a:gdLst>
                <a:gd name="connsiteX0" fmla="*/ 180411 w 180217"/>
                <a:gd name="connsiteY0" fmla="*/ 90018 h 180195"/>
                <a:gd name="connsiteX1" fmla="*/ 90302 w 180217"/>
                <a:gd name="connsiteY1" fmla="*/ 180116 h 180195"/>
                <a:gd name="connsiteX2" fmla="*/ 194 w 180217"/>
                <a:gd name="connsiteY2" fmla="*/ 90018 h 180195"/>
                <a:gd name="connsiteX3" fmla="*/ 90302 w 180217"/>
                <a:gd name="connsiteY3" fmla="*/ -79 h 180195"/>
                <a:gd name="connsiteX4" fmla="*/ 180411 w 180217"/>
                <a:gd name="connsiteY4" fmla="*/ 9001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18"/>
                  </a:moveTo>
                  <a:cubicBezTo>
                    <a:pt x="180411" y="139778"/>
                    <a:pt x="140068" y="180116"/>
                    <a:pt x="90302" y="180116"/>
                  </a:cubicBezTo>
                  <a:cubicBezTo>
                    <a:pt x="40537" y="180116"/>
                    <a:pt x="194" y="139778"/>
                    <a:pt x="194" y="90018"/>
                  </a:cubicBezTo>
                  <a:cubicBezTo>
                    <a:pt x="194" y="40259"/>
                    <a:pt x="40537" y="-79"/>
                    <a:pt x="90302" y="-79"/>
                  </a:cubicBezTo>
                  <a:cubicBezTo>
                    <a:pt x="140068" y="-79"/>
                    <a:pt x="180411" y="40259"/>
                    <a:pt x="180411" y="90018"/>
                  </a:cubicBezTo>
                  <a:close/>
                </a:path>
              </a:pathLst>
            </a:custGeom>
            <a:solidFill>
              <a:srgbClr val="87A9FF">
                <a:alpha val="92824"/>
              </a:srgbClr>
            </a:solidFill>
            <a:ln w="9004" cap="flat">
              <a:solidFill>
                <a:srgbClr val="333333"/>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AC90EFE-AE34-6A4B-1C7D-C75691F4E9C5}"/>
                </a:ext>
              </a:extLst>
            </p:cNvPr>
            <p:cNvSpPr/>
            <p:nvPr/>
          </p:nvSpPr>
          <p:spPr>
            <a:xfrm>
              <a:off x="5954939" y="2338245"/>
              <a:ext cx="180217" cy="180195"/>
            </a:xfrm>
            <a:custGeom>
              <a:avLst/>
              <a:gdLst>
                <a:gd name="connsiteX0" fmla="*/ 180411 w 180217"/>
                <a:gd name="connsiteY0" fmla="*/ 90028 h 180195"/>
                <a:gd name="connsiteX1" fmla="*/ 90302 w 180217"/>
                <a:gd name="connsiteY1" fmla="*/ 180126 h 180195"/>
                <a:gd name="connsiteX2" fmla="*/ 194 w 180217"/>
                <a:gd name="connsiteY2" fmla="*/ 90028 h 180195"/>
                <a:gd name="connsiteX3" fmla="*/ 90302 w 180217"/>
                <a:gd name="connsiteY3" fmla="*/ -69 h 180195"/>
                <a:gd name="connsiteX4" fmla="*/ 180411 w 180217"/>
                <a:gd name="connsiteY4" fmla="*/ 9002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28"/>
                  </a:moveTo>
                  <a:cubicBezTo>
                    <a:pt x="180411" y="139788"/>
                    <a:pt x="140068" y="180126"/>
                    <a:pt x="90302" y="180126"/>
                  </a:cubicBezTo>
                  <a:cubicBezTo>
                    <a:pt x="40537" y="180126"/>
                    <a:pt x="194" y="139788"/>
                    <a:pt x="194" y="90028"/>
                  </a:cubicBezTo>
                  <a:cubicBezTo>
                    <a:pt x="194" y="40268"/>
                    <a:pt x="40537" y="-69"/>
                    <a:pt x="90302" y="-69"/>
                  </a:cubicBezTo>
                  <a:cubicBezTo>
                    <a:pt x="140068" y="-69"/>
                    <a:pt x="180411" y="40268"/>
                    <a:pt x="180411" y="90028"/>
                  </a:cubicBezTo>
                  <a:close/>
                </a:path>
              </a:pathLst>
            </a:custGeom>
            <a:solidFill>
              <a:srgbClr val="87A9FF">
                <a:alpha val="28000"/>
              </a:srgbClr>
            </a:solidFill>
            <a:ln w="9004" cap="flat">
              <a:solidFill>
                <a:srgbClr val="333333"/>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D378DB6-2235-CDE1-39C2-0B4CE27005C0}"/>
                </a:ext>
              </a:extLst>
            </p:cNvPr>
            <p:cNvSpPr/>
            <p:nvPr/>
          </p:nvSpPr>
          <p:spPr>
            <a:xfrm>
              <a:off x="5954939" y="2698635"/>
              <a:ext cx="180217" cy="180195"/>
            </a:xfrm>
            <a:custGeom>
              <a:avLst/>
              <a:gdLst>
                <a:gd name="connsiteX0" fmla="*/ 180411 w 180217"/>
                <a:gd name="connsiteY0" fmla="*/ 90038 h 180195"/>
                <a:gd name="connsiteX1" fmla="*/ 90302 w 180217"/>
                <a:gd name="connsiteY1" fmla="*/ 180135 h 180195"/>
                <a:gd name="connsiteX2" fmla="*/ 194 w 180217"/>
                <a:gd name="connsiteY2" fmla="*/ 90038 h 180195"/>
                <a:gd name="connsiteX3" fmla="*/ 90302 w 180217"/>
                <a:gd name="connsiteY3" fmla="*/ -60 h 180195"/>
                <a:gd name="connsiteX4" fmla="*/ 180411 w 180217"/>
                <a:gd name="connsiteY4" fmla="*/ 9003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38"/>
                  </a:moveTo>
                  <a:cubicBezTo>
                    <a:pt x="180411" y="139797"/>
                    <a:pt x="140068" y="180135"/>
                    <a:pt x="90302" y="180135"/>
                  </a:cubicBezTo>
                  <a:cubicBezTo>
                    <a:pt x="40537" y="180135"/>
                    <a:pt x="194" y="139797"/>
                    <a:pt x="194" y="90038"/>
                  </a:cubicBezTo>
                  <a:cubicBezTo>
                    <a:pt x="194" y="40278"/>
                    <a:pt x="40537" y="-60"/>
                    <a:pt x="90302" y="-60"/>
                  </a:cubicBezTo>
                  <a:cubicBezTo>
                    <a:pt x="140068" y="-60"/>
                    <a:pt x="180411" y="40278"/>
                    <a:pt x="180411" y="90038"/>
                  </a:cubicBezTo>
                  <a:close/>
                </a:path>
              </a:pathLst>
            </a:custGeom>
            <a:solidFill>
              <a:srgbClr val="87A9FF">
                <a:alpha val="10133"/>
              </a:srgbClr>
            </a:solidFill>
            <a:ln w="9004" cap="flat">
              <a:solidFill>
                <a:srgbClr val="333333"/>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99B3146-917D-FD84-1425-41DFDF316458}"/>
                </a:ext>
              </a:extLst>
            </p:cNvPr>
            <p:cNvSpPr/>
            <p:nvPr/>
          </p:nvSpPr>
          <p:spPr>
            <a:xfrm>
              <a:off x="5954939" y="3059025"/>
              <a:ext cx="180217" cy="180195"/>
            </a:xfrm>
            <a:custGeom>
              <a:avLst/>
              <a:gdLst>
                <a:gd name="connsiteX0" fmla="*/ 180411 w 180217"/>
                <a:gd name="connsiteY0" fmla="*/ 90047 h 180195"/>
                <a:gd name="connsiteX1" fmla="*/ 90302 w 180217"/>
                <a:gd name="connsiteY1" fmla="*/ 180145 h 180195"/>
                <a:gd name="connsiteX2" fmla="*/ 194 w 180217"/>
                <a:gd name="connsiteY2" fmla="*/ 90047 h 180195"/>
                <a:gd name="connsiteX3" fmla="*/ 90302 w 180217"/>
                <a:gd name="connsiteY3" fmla="*/ -50 h 180195"/>
                <a:gd name="connsiteX4" fmla="*/ 180411 w 180217"/>
                <a:gd name="connsiteY4" fmla="*/ 9004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47"/>
                  </a:moveTo>
                  <a:cubicBezTo>
                    <a:pt x="180411" y="139807"/>
                    <a:pt x="140068" y="180145"/>
                    <a:pt x="90302" y="180145"/>
                  </a:cubicBezTo>
                  <a:cubicBezTo>
                    <a:pt x="40537" y="180145"/>
                    <a:pt x="194" y="139807"/>
                    <a:pt x="194" y="90047"/>
                  </a:cubicBezTo>
                  <a:cubicBezTo>
                    <a:pt x="194" y="40288"/>
                    <a:pt x="40537" y="-50"/>
                    <a:pt x="90302" y="-50"/>
                  </a:cubicBezTo>
                  <a:cubicBezTo>
                    <a:pt x="140068" y="-50"/>
                    <a:pt x="180411" y="40288"/>
                    <a:pt x="180411" y="90047"/>
                  </a:cubicBezTo>
                  <a:close/>
                </a:path>
              </a:pathLst>
            </a:custGeom>
            <a:solidFill>
              <a:srgbClr val="87A9FF">
                <a:alpha val="76085"/>
              </a:srgbClr>
            </a:solidFill>
            <a:ln w="9004" cap="flat">
              <a:solidFill>
                <a:srgbClr val="333333"/>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5506E01-7A7A-6561-D31D-D7122A7FA5EB}"/>
                </a:ext>
              </a:extLst>
            </p:cNvPr>
            <p:cNvSpPr/>
            <p:nvPr/>
          </p:nvSpPr>
          <p:spPr>
            <a:xfrm>
              <a:off x="5954939" y="3419415"/>
              <a:ext cx="180217" cy="180195"/>
            </a:xfrm>
            <a:custGeom>
              <a:avLst/>
              <a:gdLst>
                <a:gd name="connsiteX0" fmla="*/ 180411 w 180217"/>
                <a:gd name="connsiteY0" fmla="*/ 90057 h 180195"/>
                <a:gd name="connsiteX1" fmla="*/ 90302 w 180217"/>
                <a:gd name="connsiteY1" fmla="*/ 180154 h 180195"/>
                <a:gd name="connsiteX2" fmla="*/ 194 w 180217"/>
                <a:gd name="connsiteY2" fmla="*/ 90057 h 180195"/>
                <a:gd name="connsiteX3" fmla="*/ 90302 w 180217"/>
                <a:gd name="connsiteY3" fmla="*/ -41 h 180195"/>
                <a:gd name="connsiteX4" fmla="*/ 180411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57"/>
                  </a:moveTo>
                  <a:cubicBezTo>
                    <a:pt x="180411" y="139816"/>
                    <a:pt x="140068" y="180154"/>
                    <a:pt x="90302" y="180154"/>
                  </a:cubicBezTo>
                  <a:cubicBezTo>
                    <a:pt x="40537" y="180154"/>
                    <a:pt x="194" y="139816"/>
                    <a:pt x="194" y="90057"/>
                  </a:cubicBezTo>
                  <a:cubicBezTo>
                    <a:pt x="194" y="40297"/>
                    <a:pt x="40537" y="-41"/>
                    <a:pt x="90302" y="-41"/>
                  </a:cubicBezTo>
                  <a:cubicBezTo>
                    <a:pt x="140068" y="-41"/>
                    <a:pt x="180411" y="40297"/>
                    <a:pt x="180411" y="90057"/>
                  </a:cubicBezTo>
                  <a:close/>
                </a:path>
              </a:pathLst>
            </a:custGeom>
            <a:solidFill>
              <a:srgbClr val="87A9FF">
                <a:alpha val="47082"/>
              </a:srgbClr>
            </a:solidFill>
            <a:ln w="9004" cap="flat">
              <a:solidFill>
                <a:srgbClr val="333333"/>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6522ADB-A47D-8A5C-6AE6-6CFA9316FA15}"/>
                </a:ext>
              </a:extLst>
            </p:cNvPr>
            <p:cNvSpPr/>
            <p:nvPr/>
          </p:nvSpPr>
          <p:spPr>
            <a:xfrm>
              <a:off x="5954939" y="3779805"/>
              <a:ext cx="180217" cy="180195"/>
            </a:xfrm>
            <a:custGeom>
              <a:avLst/>
              <a:gdLst>
                <a:gd name="connsiteX0" fmla="*/ 180411 w 180217"/>
                <a:gd name="connsiteY0" fmla="*/ 90066 h 180195"/>
                <a:gd name="connsiteX1" fmla="*/ 90302 w 180217"/>
                <a:gd name="connsiteY1" fmla="*/ 180164 h 180195"/>
                <a:gd name="connsiteX2" fmla="*/ 194 w 180217"/>
                <a:gd name="connsiteY2" fmla="*/ 90066 h 180195"/>
                <a:gd name="connsiteX3" fmla="*/ 90302 w 180217"/>
                <a:gd name="connsiteY3" fmla="*/ -31 h 180195"/>
                <a:gd name="connsiteX4" fmla="*/ 180411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66"/>
                  </a:moveTo>
                  <a:cubicBezTo>
                    <a:pt x="180411" y="139826"/>
                    <a:pt x="140068" y="180164"/>
                    <a:pt x="90302" y="180164"/>
                  </a:cubicBezTo>
                  <a:cubicBezTo>
                    <a:pt x="40537" y="180164"/>
                    <a:pt x="194" y="139826"/>
                    <a:pt x="194" y="90066"/>
                  </a:cubicBezTo>
                  <a:cubicBezTo>
                    <a:pt x="194" y="40307"/>
                    <a:pt x="40537" y="-31"/>
                    <a:pt x="90302" y="-31"/>
                  </a:cubicBezTo>
                  <a:cubicBezTo>
                    <a:pt x="140068" y="-31"/>
                    <a:pt x="180411" y="40307"/>
                    <a:pt x="180411" y="90066"/>
                  </a:cubicBezTo>
                  <a:close/>
                </a:path>
              </a:pathLst>
            </a:custGeom>
            <a:solidFill>
              <a:srgbClr val="87A9FF">
                <a:alpha val="80489"/>
              </a:srgbClr>
            </a:solidFill>
            <a:ln w="9004" cap="flat">
              <a:solidFill>
                <a:srgbClr val="333333"/>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0D0754B-910A-16E4-78F2-FB35E5D12DE7}"/>
                </a:ext>
              </a:extLst>
            </p:cNvPr>
            <p:cNvSpPr/>
            <p:nvPr/>
          </p:nvSpPr>
          <p:spPr>
            <a:xfrm>
              <a:off x="5954939" y="4140195"/>
              <a:ext cx="180217" cy="180195"/>
            </a:xfrm>
            <a:custGeom>
              <a:avLst/>
              <a:gdLst>
                <a:gd name="connsiteX0" fmla="*/ 180411 w 180217"/>
                <a:gd name="connsiteY0" fmla="*/ 90076 h 180195"/>
                <a:gd name="connsiteX1" fmla="*/ 90302 w 180217"/>
                <a:gd name="connsiteY1" fmla="*/ 180174 h 180195"/>
                <a:gd name="connsiteX2" fmla="*/ 194 w 180217"/>
                <a:gd name="connsiteY2" fmla="*/ 90076 h 180195"/>
                <a:gd name="connsiteX3" fmla="*/ 90302 w 180217"/>
                <a:gd name="connsiteY3" fmla="*/ -22 h 180195"/>
                <a:gd name="connsiteX4" fmla="*/ 180411 w 180217"/>
                <a:gd name="connsiteY4" fmla="*/ 9007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76"/>
                  </a:moveTo>
                  <a:cubicBezTo>
                    <a:pt x="180411" y="139836"/>
                    <a:pt x="140068" y="180174"/>
                    <a:pt x="90302" y="180174"/>
                  </a:cubicBezTo>
                  <a:cubicBezTo>
                    <a:pt x="40537" y="180174"/>
                    <a:pt x="194" y="139836"/>
                    <a:pt x="194" y="90076"/>
                  </a:cubicBezTo>
                  <a:cubicBezTo>
                    <a:pt x="194" y="40316"/>
                    <a:pt x="40537" y="-22"/>
                    <a:pt x="90302" y="-22"/>
                  </a:cubicBezTo>
                  <a:cubicBezTo>
                    <a:pt x="140068" y="-22"/>
                    <a:pt x="180411" y="40316"/>
                    <a:pt x="180411" y="90076"/>
                  </a:cubicBezTo>
                  <a:close/>
                </a:path>
              </a:pathLst>
            </a:custGeom>
            <a:solidFill>
              <a:srgbClr val="87A9FF">
                <a:alpha val="73029"/>
              </a:srgbClr>
            </a:solidFill>
            <a:ln w="9004" cap="flat">
              <a:solidFill>
                <a:srgbClr val="333333"/>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2054036-8168-0AB8-F22E-4D6229033C5C}"/>
                </a:ext>
              </a:extLst>
            </p:cNvPr>
            <p:cNvSpPr/>
            <p:nvPr/>
          </p:nvSpPr>
          <p:spPr>
            <a:xfrm>
              <a:off x="5954939" y="4500586"/>
              <a:ext cx="180217" cy="180195"/>
            </a:xfrm>
            <a:custGeom>
              <a:avLst/>
              <a:gdLst>
                <a:gd name="connsiteX0" fmla="*/ 180411 w 180217"/>
                <a:gd name="connsiteY0" fmla="*/ 90086 h 180195"/>
                <a:gd name="connsiteX1" fmla="*/ 90302 w 180217"/>
                <a:gd name="connsiteY1" fmla="*/ 180183 h 180195"/>
                <a:gd name="connsiteX2" fmla="*/ 194 w 180217"/>
                <a:gd name="connsiteY2" fmla="*/ 90086 h 180195"/>
                <a:gd name="connsiteX3" fmla="*/ 90302 w 180217"/>
                <a:gd name="connsiteY3" fmla="*/ -12 h 180195"/>
                <a:gd name="connsiteX4" fmla="*/ 180411 w 180217"/>
                <a:gd name="connsiteY4" fmla="*/ 9008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86"/>
                  </a:moveTo>
                  <a:cubicBezTo>
                    <a:pt x="180411" y="139845"/>
                    <a:pt x="140068" y="180183"/>
                    <a:pt x="90302" y="180183"/>
                  </a:cubicBezTo>
                  <a:cubicBezTo>
                    <a:pt x="40537" y="180183"/>
                    <a:pt x="194" y="139845"/>
                    <a:pt x="194" y="90086"/>
                  </a:cubicBezTo>
                  <a:cubicBezTo>
                    <a:pt x="194" y="40326"/>
                    <a:pt x="40537" y="-12"/>
                    <a:pt x="90302" y="-12"/>
                  </a:cubicBezTo>
                  <a:cubicBezTo>
                    <a:pt x="140068" y="-12"/>
                    <a:pt x="180411" y="40326"/>
                    <a:pt x="180411" y="90086"/>
                  </a:cubicBezTo>
                  <a:close/>
                </a:path>
              </a:pathLst>
            </a:custGeom>
            <a:solidFill>
              <a:srgbClr val="87A9FF">
                <a:alpha val="36320"/>
              </a:srgbClr>
            </a:solidFill>
            <a:ln w="9004" cap="flat">
              <a:solidFill>
                <a:srgbClr val="333333"/>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A55907-3C05-F4D0-DCCA-64D4AE8C33B0}"/>
                </a:ext>
              </a:extLst>
            </p:cNvPr>
            <p:cNvSpPr/>
            <p:nvPr/>
          </p:nvSpPr>
          <p:spPr>
            <a:xfrm>
              <a:off x="5954939" y="4860976"/>
              <a:ext cx="180217" cy="180195"/>
            </a:xfrm>
            <a:custGeom>
              <a:avLst/>
              <a:gdLst>
                <a:gd name="connsiteX0" fmla="*/ 180411 w 180217"/>
                <a:gd name="connsiteY0" fmla="*/ 90095 h 180195"/>
                <a:gd name="connsiteX1" fmla="*/ 90302 w 180217"/>
                <a:gd name="connsiteY1" fmla="*/ 180193 h 180195"/>
                <a:gd name="connsiteX2" fmla="*/ 194 w 180217"/>
                <a:gd name="connsiteY2" fmla="*/ 90095 h 180195"/>
                <a:gd name="connsiteX3" fmla="*/ 90302 w 180217"/>
                <a:gd name="connsiteY3" fmla="*/ -2 h 180195"/>
                <a:gd name="connsiteX4" fmla="*/ 180411 w 180217"/>
                <a:gd name="connsiteY4" fmla="*/ 9009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95"/>
                  </a:moveTo>
                  <a:cubicBezTo>
                    <a:pt x="180411" y="139854"/>
                    <a:pt x="140068" y="180193"/>
                    <a:pt x="90302" y="180193"/>
                  </a:cubicBezTo>
                  <a:cubicBezTo>
                    <a:pt x="40537" y="180193"/>
                    <a:pt x="194" y="139854"/>
                    <a:pt x="194" y="90095"/>
                  </a:cubicBezTo>
                  <a:cubicBezTo>
                    <a:pt x="194" y="40336"/>
                    <a:pt x="40537" y="-2"/>
                    <a:pt x="90302" y="-2"/>
                  </a:cubicBezTo>
                  <a:cubicBezTo>
                    <a:pt x="140068" y="-2"/>
                    <a:pt x="180411" y="40336"/>
                    <a:pt x="180411" y="90095"/>
                  </a:cubicBezTo>
                  <a:close/>
                </a:path>
              </a:pathLst>
            </a:custGeom>
            <a:solidFill>
              <a:srgbClr val="87A9FF">
                <a:alpha val="89092"/>
              </a:srgbClr>
            </a:solidFill>
            <a:ln w="9004" cap="flat">
              <a:solidFill>
                <a:srgbClr val="333333"/>
              </a:solid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D238C55-FE43-DB84-DE9E-550651D518FD}"/>
                </a:ext>
              </a:extLst>
            </p:cNvPr>
            <p:cNvSpPr/>
            <p:nvPr/>
          </p:nvSpPr>
          <p:spPr>
            <a:xfrm>
              <a:off x="5954939" y="5221366"/>
              <a:ext cx="180217" cy="180195"/>
            </a:xfrm>
            <a:custGeom>
              <a:avLst/>
              <a:gdLst>
                <a:gd name="connsiteX0" fmla="*/ 180411 w 180217"/>
                <a:gd name="connsiteY0" fmla="*/ 90105 h 180195"/>
                <a:gd name="connsiteX1" fmla="*/ 90302 w 180217"/>
                <a:gd name="connsiteY1" fmla="*/ 180202 h 180195"/>
                <a:gd name="connsiteX2" fmla="*/ 194 w 180217"/>
                <a:gd name="connsiteY2" fmla="*/ 90105 h 180195"/>
                <a:gd name="connsiteX3" fmla="*/ 90302 w 180217"/>
                <a:gd name="connsiteY3" fmla="*/ 7 h 180195"/>
                <a:gd name="connsiteX4" fmla="*/ 180411 w 180217"/>
                <a:gd name="connsiteY4" fmla="*/ 9010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105"/>
                  </a:moveTo>
                  <a:cubicBezTo>
                    <a:pt x="180411" y="139864"/>
                    <a:pt x="140068" y="180202"/>
                    <a:pt x="90302" y="180202"/>
                  </a:cubicBezTo>
                  <a:cubicBezTo>
                    <a:pt x="40537" y="180202"/>
                    <a:pt x="194" y="139864"/>
                    <a:pt x="194" y="90105"/>
                  </a:cubicBezTo>
                  <a:cubicBezTo>
                    <a:pt x="194" y="40345"/>
                    <a:pt x="40537" y="7"/>
                    <a:pt x="90302" y="7"/>
                  </a:cubicBezTo>
                  <a:cubicBezTo>
                    <a:pt x="140068" y="7"/>
                    <a:pt x="180411" y="40345"/>
                    <a:pt x="180411" y="90105"/>
                  </a:cubicBezTo>
                  <a:close/>
                </a:path>
              </a:pathLst>
            </a:custGeom>
            <a:solidFill>
              <a:srgbClr val="87A9FF">
                <a:alpha val="83000"/>
              </a:srgbClr>
            </a:solidFill>
            <a:ln w="9004" cap="flat">
              <a:solidFill>
                <a:srgbClr val="333333"/>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9C5CC8CF-2C57-DD18-5AC2-E256D34A9664}"/>
                </a:ext>
              </a:extLst>
            </p:cNvPr>
            <p:cNvSpPr/>
            <p:nvPr/>
          </p:nvSpPr>
          <p:spPr>
            <a:xfrm>
              <a:off x="7576893" y="3419415"/>
              <a:ext cx="180217" cy="180195"/>
            </a:xfrm>
            <a:custGeom>
              <a:avLst/>
              <a:gdLst>
                <a:gd name="connsiteX0" fmla="*/ 180454 w 180217"/>
                <a:gd name="connsiteY0" fmla="*/ 90057 h 180195"/>
                <a:gd name="connsiteX1" fmla="*/ 90346 w 180217"/>
                <a:gd name="connsiteY1" fmla="*/ 180154 h 180195"/>
                <a:gd name="connsiteX2" fmla="*/ 237 w 180217"/>
                <a:gd name="connsiteY2" fmla="*/ 90057 h 180195"/>
                <a:gd name="connsiteX3" fmla="*/ 90346 w 180217"/>
                <a:gd name="connsiteY3" fmla="*/ -41 h 180195"/>
                <a:gd name="connsiteX4" fmla="*/ 180454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57"/>
                  </a:moveTo>
                  <a:cubicBezTo>
                    <a:pt x="180454" y="139816"/>
                    <a:pt x="140111" y="180154"/>
                    <a:pt x="90346" y="180154"/>
                  </a:cubicBezTo>
                  <a:cubicBezTo>
                    <a:pt x="40580" y="180154"/>
                    <a:pt x="237" y="139816"/>
                    <a:pt x="237" y="90057"/>
                  </a:cubicBezTo>
                  <a:cubicBezTo>
                    <a:pt x="237" y="40297"/>
                    <a:pt x="40580" y="-41"/>
                    <a:pt x="90346" y="-41"/>
                  </a:cubicBezTo>
                  <a:cubicBezTo>
                    <a:pt x="140111" y="-41"/>
                    <a:pt x="180454" y="40297"/>
                    <a:pt x="180454" y="90057"/>
                  </a:cubicBezTo>
                  <a:close/>
                </a:path>
              </a:pathLst>
            </a:custGeom>
            <a:solidFill>
              <a:srgbClr val="7030A0">
                <a:alpha val="17176"/>
              </a:srgbClr>
            </a:solidFill>
            <a:ln w="9004" cap="flat">
              <a:solidFill>
                <a:srgbClr val="333333"/>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1EE296E6-69D4-EF2E-C658-B7CC4517F712}"/>
                </a:ext>
              </a:extLst>
            </p:cNvPr>
            <p:cNvSpPr/>
            <p:nvPr/>
          </p:nvSpPr>
          <p:spPr>
            <a:xfrm>
              <a:off x="7576894" y="3779805"/>
              <a:ext cx="180217" cy="180195"/>
            </a:xfrm>
            <a:custGeom>
              <a:avLst/>
              <a:gdLst>
                <a:gd name="connsiteX0" fmla="*/ 180454 w 180217"/>
                <a:gd name="connsiteY0" fmla="*/ 90066 h 180195"/>
                <a:gd name="connsiteX1" fmla="*/ 90346 w 180217"/>
                <a:gd name="connsiteY1" fmla="*/ 180164 h 180195"/>
                <a:gd name="connsiteX2" fmla="*/ 237 w 180217"/>
                <a:gd name="connsiteY2" fmla="*/ 90066 h 180195"/>
                <a:gd name="connsiteX3" fmla="*/ 90346 w 180217"/>
                <a:gd name="connsiteY3" fmla="*/ -31 h 180195"/>
                <a:gd name="connsiteX4" fmla="*/ 180454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66"/>
                  </a:moveTo>
                  <a:cubicBezTo>
                    <a:pt x="180454" y="139826"/>
                    <a:pt x="140111" y="180164"/>
                    <a:pt x="90346" y="180164"/>
                  </a:cubicBezTo>
                  <a:cubicBezTo>
                    <a:pt x="40580" y="180164"/>
                    <a:pt x="237" y="139826"/>
                    <a:pt x="237" y="90066"/>
                  </a:cubicBezTo>
                  <a:cubicBezTo>
                    <a:pt x="237" y="40307"/>
                    <a:pt x="40580" y="-31"/>
                    <a:pt x="90346" y="-31"/>
                  </a:cubicBezTo>
                  <a:cubicBezTo>
                    <a:pt x="140111" y="-31"/>
                    <a:pt x="180454" y="40307"/>
                    <a:pt x="180454" y="90066"/>
                  </a:cubicBezTo>
                  <a:close/>
                </a:path>
              </a:pathLst>
            </a:custGeom>
            <a:solidFill>
              <a:srgbClr val="7030A0">
                <a:alpha val="78000"/>
              </a:srgbClr>
            </a:solidFill>
            <a:ln w="9004" cap="flat">
              <a:solidFill>
                <a:srgbClr val="333333"/>
              </a:solidFill>
              <a:prstDash val="solid"/>
              <a:miter/>
            </a:ln>
          </p:spPr>
          <p:txBody>
            <a:bodyPr rtlCol="0" anchor="ctr"/>
            <a:lstStyle/>
            <a:p>
              <a:endParaRPr lang="en-US"/>
            </a:p>
          </p:txBody>
        </p:sp>
      </p:grpSp>
      <p:sp>
        <p:nvSpPr>
          <p:cNvPr id="123" name="TextBox 122">
            <a:extLst>
              <a:ext uri="{FF2B5EF4-FFF2-40B4-BE49-F238E27FC236}">
                <a16:creationId xmlns:a16="http://schemas.microsoft.com/office/drawing/2014/main" id="{1035C7AC-ED5A-E8DA-3AA6-863748749074}"/>
              </a:ext>
            </a:extLst>
          </p:cNvPr>
          <p:cNvSpPr txBox="1"/>
          <p:nvPr/>
        </p:nvSpPr>
        <p:spPr>
          <a:xfrm>
            <a:off x="10620618" y="3148319"/>
            <a:ext cx="1107996" cy="1200329"/>
          </a:xfrm>
          <a:prstGeom prst="rect">
            <a:avLst/>
          </a:prstGeom>
          <a:noFill/>
        </p:spPr>
        <p:txBody>
          <a:bodyPr wrap="none" rtlCol="0">
            <a:spAutoFit/>
          </a:bodyPr>
          <a:lstStyle/>
          <a:p>
            <a:r>
              <a:rPr lang="en-US" sz="7200" dirty="0"/>
              <a:t>👍</a:t>
            </a:r>
          </a:p>
        </p:txBody>
      </p:sp>
      <p:sp>
        <p:nvSpPr>
          <p:cNvPr id="63" name="TextBox 62">
            <a:extLst>
              <a:ext uri="{FF2B5EF4-FFF2-40B4-BE49-F238E27FC236}">
                <a16:creationId xmlns:a16="http://schemas.microsoft.com/office/drawing/2014/main" id="{84DD7E23-2DF5-A736-93DD-4C800A7974CD}"/>
              </a:ext>
            </a:extLst>
          </p:cNvPr>
          <p:cNvSpPr txBox="1"/>
          <p:nvPr/>
        </p:nvSpPr>
        <p:spPr>
          <a:xfrm>
            <a:off x="8710514" y="3440993"/>
            <a:ext cx="1930337" cy="523220"/>
          </a:xfrm>
          <a:prstGeom prst="rect">
            <a:avLst/>
          </a:prstGeom>
          <a:noFill/>
        </p:spPr>
        <p:txBody>
          <a:bodyPr wrap="none" rtlCol="0">
            <a:spAutoFit/>
          </a:bodyPr>
          <a:lstStyle/>
          <a:p>
            <a:r>
              <a:rPr lang="en-US" sz="2800" dirty="0"/>
              <a:t>P(🐱) = 0.99</a:t>
            </a:r>
          </a:p>
        </p:txBody>
      </p:sp>
      <p:sp>
        <p:nvSpPr>
          <p:cNvPr id="64" name="Right Arrow 63">
            <a:extLst>
              <a:ext uri="{FF2B5EF4-FFF2-40B4-BE49-F238E27FC236}">
                <a16:creationId xmlns:a16="http://schemas.microsoft.com/office/drawing/2014/main" id="{5BCDF804-F5A6-88A0-8F5D-6124795CFA29}"/>
              </a:ext>
            </a:extLst>
          </p:cNvPr>
          <p:cNvSpPr/>
          <p:nvPr/>
        </p:nvSpPr>
        <p:spPr>
          <a:xfrm>
            <a:off x="8176749" y="3580195"/>
            <a:ext cx="537031" cy="266006"/>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26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592-DBAA-EEBF-CE6D-8E066213BC32}"/>
              </a:ext>
            </a:extLst>
          </p:cNvPr>
          <p:cNvSpPr>
            <a:spLocks noGrp="1"/>
          </p:cNvSpPr>
          <p:nvPr>
            <p:ph type="title"/>
          </p:nvPr>
        </p:nvSpPr>
        <p:spPr/>
        <p:txBody>
          <a:bodyPr/>
          <a:lstStyle/>
          <a:p>
            <a:r>
              <a:rPr lang="en-US" dirty="0"/>
              <a:t>Inference tests</a:t>
            </a:r>
          </a:p>
        </p:txBody>
      </p:sp>
      <p:sp>
        <p:nvSpPr>
          <p:cNvPr id="4" name="Date Placeholder 3">
            <a:extLst>
              <a:ext uri="{FF2B5EF4-FFF2-40B4-BE49-F238E27FC236}">
                <a16:creationId xmlns:a16="http://schemas.microsoft.com/office/drawing/2014/main" id="{3E4D1E6C-3465-9954-F93E-4F92268566EE}"/>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C75BD42D-A151-F038-EC40-0AB65C666437}"/>
              </a:ext>
            </a:extLst>
          </p:cNvPr>
          <p:cNvSpPr>
            <a:spLocks noGrp="1"/>
          </p:cNvSpPr>
          <p:nvPr>
            <p:ph type="sldNum" sz="quarter" idx="12"/>
          </p:nvPr>
        </p:nvSpPr>
        <p:spPr/>
        <p:txBody>
          <a:bodyPr/>
          <a:lstStyle/>
          <a:p>
            <a:fld id="{7D6B6BCA-0F02-1C4A-A7FD-5289AC363B05}" type="slidenum">
              <a:rPr lang="en-US" smtClean="0"/>
              <a:t>17</a:t>
            </a:fld>
            <a:endParaRPr lang="en-US"/>
          </a:p>
        </p:txBody>
      </p:sp>
      <p:pic>
        <p:nvPicPr>
          <p:cNvPr id="6" name="Picture 5" descr="A child eating a sandwich on a beach&#10;&#10;Description automatically generated">
            <a:extLst>
              <a:ext uri="{FF2B5EF4-FFF2-40B4-BE49-F238E27FC236}">
                <a16:creationId xmlns:a16="http://schemas.microsoft.com/office/drawing/2014/main" id="{DE1CEB96-B9C3-8264-7087-D6820A19CB5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8680" y="2962656"/>
            <a:ext cx="1828800" cy="1828800"/>
          </a:xfrm>
          <a:prstGeom prst="rect">
            <a:avLst/>
          </a:prstGeom>
        </p:spPr>
      </p:pic>
      <p:pic>
        <p:nvPicPr>
          <p:cNvPr id="9" name="Picture 8" descr="A child eating a sandwich on a beach&#10;&#10;Description automatically generated">
            <a:extLst>
              <a:ext uri="{FF2B5EF4-FFF2-40B4-BE49-F238E27FC236}">
                <a16:creationId xmlns:a16="http://schemas.microsoft.com/office/drawing/2014/main" id="{38861007-8B66-DBF8-CDCC-F786328B3A21}"/>
              </a:ext>
            </a:extLst>
          </p:cNvPr>
          <p:cNvPicPr>
            <a:picLocks noChangeAspect="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artisticLightScreen gridSize="10"/>
                    </a14:imgEffect>
                  </a14:imgLayer>
                </a14:imgProps>
              </a:ext>
              <a:ext uri="{28A0092B-C50C-407E-A947-70E740481C1C}">
                <a14:useLocalDpi xmlns:a14="http://schemas.microsoft.com/office/drawing/2010/main"/>
              </a:ext>
            </a:extLst>
          </a:blip>
          <a:srcRect r="-1"/>
          <a:stretch/>
        </p:blipFill>
        <p:spPr>
          <a:xfrm>
            <a:off x="3128974" y="3063782"/>
            <a:ext cx="855610" cy="433759"/>
          </a:xfrm>
          <a:prstGeom prst="rect">
            <a:avLst/>
          </a:prstGeom>
        </p:spPr>
      </p:pic>
      <p:pic>
        <p:nvPicPr>
          <p:cNvPr id="10" name="Picture 9" descr="A child eating a sandwich on a beach&#10;&#10;Description automatically generated">
            <a:extLst>
              <a:ext uri="{FF2B5EF4-FFF2-40B4-BE49-F238E27FC236}">
                <a16:creationId xmlns:a16="http://schemas.microsoft.com/office/drawing/2014/main" id="{E3F97CAD-1BBC-4D48-9C85-92EB7FCDFDC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LightScreen gridSize="10"/>
                    </a14:imgEffect>
                    <a14:imgEffect>
                      <a14:saturation sat="0"/>
                    </a14:imgEffect>
                  </a14:imgLayer>
                </a14:imgProps>
              </a:ext>
              <a:ext uri="{28A0092B-C50C-407E-A947-70E740481C1C}">
                <a14:useLocalDpi xmlns:a14="http://schemas.microsoft.com/office/drawing/2010/main"/>
              </a:ext>
            </a:extLst>
          </a:blip>
          <a:srcRect/>
          <a:stretch/>
        </p:blipFill>
        <p:spPr>
          <a:xfrm>
            <a:off x="3116788" y="3864206"/>
            <a:ext cx="862910" cy="433760"/>
          </a:xfrm>
          <a:prstGeom prst="rect">
            <a:avLst/>
          </a:prstGeom>
        </p:spPr>
      </p:pic>
      <p:grpSp>
        <p:nvGrpSpPr>
          <p:cNvPr id="3" name="Content Placeholder 6">
            <a:extLst>
              <a:ext uri="{FF2B5EF4-FFF2-40B4-BE49-F238E27FC236}">
                <a16:creationId xmlns:a16="http://schemas.microsoft.com/office/drawing/2014/main" id="{1DF45328-9262-78EE-483F-FB604368471C}"/>
              </a:ext>
            </a:extLst>
          </p:cNvPr>
          <p:cNvGrpSpPr/>
          <p:nvPr/>
        </p:nvGrpSpPr>
        <p:grpSpPr>
          <a:xfrm>
            <a:off x="4059938" y="1699073"/>
            <a:ext cx="4099328" cy="4098824"/>
            <a:chOff x="4332985" y="1977854"/>
            <a:chExt cx="3424126" cy="3423707"/>
          </a:xfrm>
        </p:grpSpPr>
        <p:sp>
          <p:nvSpPr>
            <p:cNvPr id="11" name="Freeform 10">
              <a:extLst>
                <a:ext uri="{FF2B5EF4-FFF2-40B4-BE49-F238E27FC236}">
                  <a16:creationId xmlns:a16="http://schemas.microsoft.com/office/drawing/2014/main" id="{53269705-8980-846D-533E-F37E97AC0163}"/>
                </a:ext>
              </a:extLst>
            </p:cNvPr>
            <p:cNvSpPr/>
            <p:nvPr/>
          </p:nvSpPr>
          <p:spPr>
            <a:xfrm>
              <a:off x="4423094" y="2428342"/>
              <a:ext cx="1621953" cy="1081170"/>
            </a:xfrm>
            <a:custGeom>
              <a:avLst/>
              <a:gdLst>
                <a:gd name="connsiteX0" fmla="*/ 172 w 1621953"/>
                <a:gd name="connsiteY0" fmla="*/ 1081115 h 1081170"/>
                <a:gd name="connsiteX1" fmla="*/ 1622126 w 1621953"/>
                <a:gd name="connsiteY1" fmla="*/ -55 h 1081170"/>
              </a:gdLst>
              <a:ahLst/>
              <a:cxnLst>
                <a:cxn ang="0">
                  <a:pos x="connsiteX0" y="connsiteY0"/>
                </a:cxn>
                <a:cxn ang="0">
                  <a:pos x="connsiteX1" y="connsiteY1"/>
                </a:cxn>
              </a:cxnLst>
              <a:rect l="l" t="t" r="r" b="b"/>
              <a:pathLst>
                <a:path w="1621953" h="1081170">
                  <a:moveTo>
                    <a:pt x="172" y="1081115"/>
                  </a:moveTo>
                  <a:lnTo>
                    <a:pt x="1622126" y="-55"/>
                  </a:lnTo>
                </a:path>
              </a:pathLst>
            </a:custGeom>
            <a:noFill/>
            <a:ln w="4501" cap="flat">
              <a:solidFill>
                <a:srgbClr val="505050">
                  <a:alpha val="81000"/>
                </a:srgbClr>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CA65275-DF6F-86BA-2209-A39A21FA6698}"/>
                </a:ext>
              </a:extLst>
            </p:cNvPr>
            <p:cNvSpPr/>
            <p:nvPr/>
          </p:nvSpPr>
          <p:spPr>
            <a:xfrm>
              <a:off x="4423094" y="2788732"/>
              <a:ext cx="1621953" cy="720780"/>
            </a:xfrm>
            <a:custGeom>
              <a:avLst/>
              <a:gdLst>
                <a:gd name="connsiteX0" fmla="*/ 172 w 1621953"/>
                <a:gd name="connsiteY0" fmla="*/ 720730 h 720780"/>
                <a:gd name="connsiteX1" fmla="*/ 1622126 w 1621953"/>
                <a:gd name="connsiteY1" fmla="*/ -50 h 720780"/>
              </a:gdLst>
              <a:ahLst/>
              <a:cxnLst>
                <a:cxn ang="0">
                  <a:pos x="connsiteX0" y="connsiteY0"/>
                </a:cxn>
                <a:cxn ang="0">
                  <a:pos x="connsiteX1" y="connsiteY1"/>
                </a:cxn>
              </a:cxnLst>
              <a:rect l="l" t="t" r="r" b="b"/>
              <a:pathLst>
                <a:path w="1621953" h="720780">
                  <a:moveTo>
                    <a:pt x="172" y="720730"/>
                  </a:moveTo>
                  <a:lnTo>
                    <a:pt x="1622126" y="-50"/>
                  </a:lnTo>
                </a:path>
              </a:pathLst>
            </a:custGeom>
            <a:noFill/>
            <a:ln w="4501" cap="flat">
              <a:solidFill>
                <a:srgbClr val="505050">
                  <a:alpha val="33000"/>
                </a:srgb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1C17C26-B522-D0DA-AE74-E7BE0C69F08D}"/>
                </a:ext>
              </a:extLst>
            </p:cNvPr>
            <p:cNvSpPr/>
            <p:nvPr/>
          </p:nvSpPr>
          <p:spPr>
            <a:xfrm>
              <a:off x="4423094" y="3149123"/>
              <a:ext cx="1621953" cy="360390"/>
            </a:xfrm>
            <a:custGeom>
              <a:avLst/>
              <a:gdLst>
                <a:gd name="connsiteX0" fmla="*/ 172 w 1621953"/>
                <a:gd name="connsiteY0" fmla="*/ 360345 h 360390"/>
                <a:gd name="connsiteX1" fmla="*/ 1622126 w 1621953"/>
                <a:gd name="connsiteY1" fmla="*/ -46 h 360390"/>
              </a:gdLst>
              <a:ahLst/>
              <a:cxnLst>
                <a:cxn ang="0">
                  <a:pos x="connsiteX0" y="connsiteY0"/>
                </a:cxn>
                <a:cxn ang="0">
                  <a:pos x="connsiteX1" y="connsiteY1"/>
                </a:cxn>
              </a:cxnLst>
              <a:rect l="l" t="t" r="r" b="b"/>
              <a:pathLst>
                <a:path w="1621953" h="360390">
                  <a:moveTo>
                    <a:pt x="172" y="360345"/>
                  </a:moveTo>
                  <a:lnTo>
                    <a:pt x="1622126" y="-46"/>
                  </a:lnTo>
                </a:path>
              </a:pathLst>
            </a:custGeom>
            <a:noFill/>
            <a:ln w="4501" cap="flat">
              <a:solidFill>
                <a:srgbClr val="505050">
                  <a:alpha val="89000"/>
                </a:srgbClr>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7A4C3E4-2359-DCDB-B305-AB705353FE1C}"/>
                </a:ext>
              </a:extLst>
            </p:cNvPr>
            <p:cNvSpPr/>
            <p:nvPr/>
          </p:nvSpPr>
          <p:spPr>
            <a:xfrm>
              <a:off x="4423094" y="3509513"/>
              <a:ext cx="1621953" cy="7267"/>
            </a:xfrm>
            <a:custGeom>
              <a:avLst/>
              <a:gdLst>
                <a:gd name="connsiteX0" fmla="*/ 172 w 1621953"/>
                <a:gd name="connsiteY0" fmla="*/ -41 h 7267"/>
                <a:gd name="connsiteX1" fmla="*/ 1622126 w 1621953"/>
                <a:gd name="connsiteY1" fmla="*/ -41 h 7267"/>
              </a:gdLst>
              <a:ahLst/>
              <a:cxnLst>
                <a:cxn ang="0">
                  <a:pos x="connsiteX0" y="connsiteY0"/>
                </a:cxn>
                <a:cxn ang="0">
                  <a:pos x="connsiteX1" y="connsiteY1"/>
                </a:cxn>
              </a:cxnLst>
              <a:rect l="l" t="t" r="r" b="b"/>
              <a:pathLst>
                <a:path w="1621953" h="7267">
                  <a:moveTo>
                    <a:pt x="172" y="-41"/>
                  </a:moveTo>
                  <a:lnTo>
                    <a:pt x="1622126" y="-41"/>
                  </a:lnTo>
                </a:path>
              </a:pathLst>
            </a:custGeom>
            <a:noFill/>
            <a:ln w="4501" cap="flat">
              <a:solidFill>
                <a:srgbClr val="505050">
                  <a:alpha val="54000"/>
                </a:srgbClr>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A4C5755-014E-0B27-739E-7E9E7422796C}"/>
                </a:ext>
              </a:extLst>
            </p:cNvPr>
            <p:cNvSpPr/>
            <p:nvPr/>
          </p:nvSpPr>
          <p:spPr>
            <a:xfrm>
              <a:off x="4423094" y="3509513"/>
              <a:ext cx="1621953" cy="360390"/>
            </a:xfrm>
            <a:custGeom>
              <a:avLst/>
              <a:gdLst>
                <a:gd name="connsiteX0" fmla="*/ 172 w 1621953"/>
                <a:gd name="connsiteY0" fmla="*/ -36 h 360390"/>
                <a:gd name="connsiteX1" fmla="*/ 1622126 w 1621953"/>
                <a:gd name="connsiteY1" fmla="*/ 360354 h 360390"/>
              </a:gdLst>
              <a:ahLst/>
              <a:cxnLst>
                <a:cxn ang="0">
                  <a:pos x="connsiteX0" y="connsiteY0"/>
                </a:cxn>
                <a:cxn ang="0">
                  <a:pos x="connsiteX1" y="connsiteY1"/>
                </a:cxn>
              </a:cxnLst>
              <a:rect l="l" t="t" r="r" b="b"/>
              <a:pathLst>
                <a:path w="1621953" h="360390">
                  <a:moveTo>
                    <a:pt x="172" y="-36"/>
                  </a:moveTo>
                  <a:lnTo>
                    <a:pt x="1622126" y="360354"/>
                  </a:lnTo>
                </a:path>
              </a:pathLst>
            </a:custGeom>
            <a:noFill/>
            <a:ln w="4501" cap="flat">
              <a:solidFill>
                <a:srgbClr val="505050">
                  <a:alpha val="81000"/>
                </a:srgbClr>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D1A195A-0A8F-45E4-EED5-B83F951D63C0}"/>
                </a:ext>
              </a:extLst>
            </p:cNvPr>
            <p:cNvSpPr/>
            <p:nvPr/>
          </p:nvSpPr>
          <p:spPr>
            <a:xfrm>
              <a:off x="4423094" y="3509513"/>
              <a:ext cx="1621953" cy="720780"/>
            </a:xfrm>
            <a:custGeom>
              <a:avLst/>
              <a:gdLst>
                <a:gd name="connsiteX0" fmla="*/ 172 w 1621953"/>
                <a:gd name="connsiteY0" fmla="*/ -31 h 720780"/>
                <a:gd name="connsiteX1" fmla="*/ 1622126 w 1621953"/>
                <a:gd name="connsiteY1" fmla="*/ 720749 h 720780"/>
              </a:gdLst>
              <a:ahLst/>
              <a:cxnLst>
                <a:cxn ang="0">
                  <a:pos x="connsiteX0" y="connsiteY0"/>
                </a:cxn>
                <a:cxn ang="0">
                  <a:pos x="connsiteX1" y="connsiteY1"/>
                </a:cxn>
              </a:cxnLst>
              <a:rect l="l" t="t" r="r" b="b"/>
              <a:pathLst>
                <a:path w="1621953" h="720780">
                  <a:moveTo>
                    <a:pt x="172" y="-31"/>
                  </a:moveTo>
                  <a:lnTo>
                    <a:pt x="1622126" y="720749"/>
                  </a:lnTo>
                </a:path>
              </a:pathLst>
            </a:custGeom>
            <a:noFill/>
            <a:ln w="4501" cap="flat">
              <a:solidFill>
                <a:srgbClr val="505050">
                  <a:alpha val="41000"/>
                </a:srgbClr>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D7761D4-76B1-48FC-4FDB-EEF7633B625D}"/>
                </a:ext>
              </a:extLst>
            </p:cNvPr>
            <p:cNvSpPr/>
            <p:nvPr/>
          </p:nvSpPr>
          <p:spPr>
            <a:xfrm>
              <a:off x="4423094" y="3509513"/>
              <a:ext cx="1621953" cy="1081170"/>
            </a:xfrm>
            <a:custGeom>
              <a:avLst/>
              <a:gdLst>
                <a:gd name="connsiteX0" fmla="*/ 172 w 1621953"/>
                <a:gd name="connsiteY0" fmla="*/ -26 h 1081170"/>
                <a:gd name="connsiteX1" fmla="*/ 1622126 w 1621953"/>
                <a:gd name="connsiteY1" fmla="*/ 1081144 h 1081170"/>
              </a:gdLst>
              <a:ahLst/>
              <a:cxnLst>
                <a:cxn ang="0">
                  <a:pos x="connsiteX0" y="connsiteY0"/>
                </a:cxn>
                <a:cxn ang="0">
                  <a:pos x="connsiteX1" y="connsiteY1"/>
                </a:cxn>
              </a:cxnLst>
              <a:rect l="l" t="t" r="r" b="b"/>
              <a:pathLst>
                <a:path w="1621953" h="1081170">
                  <a:moveTo>
                    <a:pt x="172" y="-26"/>
                  </a:moveTo>
                  <a:lnTo>
                    <a:pt x="1622126" y="1081144"/>
                  </a:lnTo>
                </a:path>
              </a:pathLst>
            </a:custGeom>
            <a:noFill/>
            <a:ln w="4501" cap="flat">
              <a:solidFill>
                <a:srgbClr val="505050">
                  <a:alpha val="55000"/>
                </a:srgbClr>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8F52E-8B74-9E84-0994-B64DA8DEB4A0}"/>
                </a:ext>
              </a:extLst>
            </p:cNvPr>
            <p:cNvSpPr/>
            <p:nvPr/>
          </p:nvSpPr>
          <p:spPr>
            <a:xfrm>
              <a:off x="4423094" y="3509513"/>
              <a:ext cx="1621953" cy="1441560"/>
            </a:xfrm>
            <a:custGeom>
              <a:avLst/>
              <a:gdLst>
                <a:gd name="connsiteX0" fmla="*/ 172 w 1621953"/>
                <a:gd name="connsiteY0" fmla="*/ -22 h 1441560"/>
                <a:gd name="connsiteX1" fmla="*/ 1622126 w 1621953"/>
                <a:gd name="connsiteY1" fmla="*/ 1441539 h 1441560"/>
              </a:gdLst>
              <a:ahLst/>
              <a:cxnLst>
                <a:cxn ang="0">
                  <a:pos x="connsiteX0" y="connsiteY0"/>
                </a:cxn>
                <a:cxn ang="0">
                  <a:pos x="connsiteX1" y="connsiteY1"/>
                </a:cxn>
              </a:cxnLst>
              <a:rect l="l" t="t" r="r" b="b"/>
              <a:pathLst>
                <a:path w="1621953" h="1441560">
                  <a:moveTo>
                    <a:pt x="172" y="-22"/>
                  </a:moveTo>
                  <a:lnTo>
                    <a:pt x="1622126" y="1441539"/>
                  </a:lnTo>
                </a:path>
              </a:pathLst>
            </a:custGeom>
            <a:noFill/>
            <a:ln w="4501" cap="flat">
              <a:solidFill>
                <a:srgbClr val="505050">
                  <a:alpha val="50000"/>
                </a:srgbClr>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48B116C-C373-B398-AB22-14D1CEE8C32A}"/>
                </a:ext>
              </a:extLst>
            </p:cNvPr>
            <p:cNvSpPr/>
            <p:nvPr/>
          </p:nvSpPr>
          <p:spPr>
            <a:xfrm>
              <a:off x="4423094" y="3509513"/>
              <a:ext cx="1621953" cy="1801950"/>
            </a:xfrm>
            <a:custGeom>
              <a:avLst/>
              <a:gdLst>
                <a:gd name="connsiteX0" fmla="*/ 172 w 1621953"/>
                <a:gd name="connsiteY0" fmla="*/ -17 h 1801950"/>
                <a:gd name="connsiteX1" fmla="*/ 1622126 w 1621953"/>
                <a:gd name="connsiteY1" fmla="*/ 1801934 h 1801950"/>
              </a:gdLst>
              <a:ahLst/>
              <a:cxnLst>
                <a:cxn ang="0">
                  <a:pos x="connsiteX0" y="connsiteY0"/>
                </a:cxn>
                <a:cxn ang="0">
                  <a:pos x="connsiteX1" y="connsiteY1"/>
                </a:cxn>
              </a:cxnLst>
              <a:rect l="l" t="t" r="r" b="b"/>
              <a:pathLst>
                <a:path w="1621953" h="1801950">
                  <a:moveTo>
                    <a:pt x="172" y="-17"/>
                  </a:moveTo>
                  <a:lnTo>
                    <a:pt x="1622126" y="1801934"/>
                  </a:lnTo>
                </a:path>
              </a:pathLst>
            </a:custGeom>
            <a:noFill/>
            <a:ln w="4501" cap="flat">
              <a:solidFill>
                <a:srgbClr val="505050">
                  <a:alpha val="21000"/>
                </a:srgbClr>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03E4784-35F7-916B-9411-770490476BED}"/>
                </a:ext>
              </a:extLst>
            </p:cNvPr>
            <p:cNvSpPr/>
            <p:nvPr/>
          </p:nvSpPr>
          <p:spPr>
            <a:xfrm>
              <a:off x="4423094" y="2428342"/>
              <a:ext cx="1621953" cy="1441560"/>
            </a:xfrm>
            <a:custGeom>
              <a:avLst/>
              <a:gdLst>
                <a:gd name="connsiteX0" fmla="*/ 172 w 1621953"/>
                <a:gd name="connsiteY0" fmla="*/ 1441510 h 1441560"/>
                <a:gd name="connsiteX1" fmla="*/ 1622126 w 1621953"/>
                <a:gd name="connsiteY1" fmla="*/ -50 h 1441560"/>
              </a:gdLst>
              <a:ahLst/>
              <a:cxnLst>
                <a:cxn ang="0">
                  <a:pos x="connsiteX0" y="connsiteY0"/>
                </a:cxn>
                <a:cxn ang="0">
                  <a:pos x="connsiteX1" y="connsiteY1"/>
                </a:cxn>
              </a:cxnLst>
              <a:rect l="l" t="t" r="r" b="b"/>
              <a:pathLst>
                <a:path w="1621953" h="1441560">
                  <a:moveTo>
                    <a:pt x="172" y="1441510"/>
                  </a:moveTo>
                  <a:lnTo>
                    <a:pt x="1622126" y="-50"/>
                  </a:lnTo>
                </a:path>
              </a:pathLst>
            </a:custGeom>
            <a:noFill/>
            <a:ln w="4501" cap="flat">
              <a:solidFill>
                <a:srgbClr val="505050">
                  <a:alpha val="35000"/>
                </a:srgbClr>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2D6EC27-677A-7C32-F384-B72AC5AF804D}"/>
                </a:ext>
              </a:extLst>
            </p:cNvPr>
            <p:cNvSpPr/>
            <p:nvPr/>
          </p:nvSpPr>
          <p:spPr>
            <a:xfrm>
              <a:off x="4423094" y="2788732"/>
              <a:ext cx="1621953" cy="1081170"/>
            </a:xfrm>
            <a:custGeom>
              <a:avLst/>
              <a:gdLst>
                <a:gd name="connsiteX0" fmla="*/ 172 w 1621953"/>
                <a:gd name="connsiteY0" fmla="*/ 1081125 h 1081170"/>
                <a:gd name="connsiteX1" fmla="*/ 1622126 w 1621953"/>
                <a:gd name="connsiteY1" fmla="*/ -46 h 1081170"/>
              </a:gdLst>
              <a:ahLst/>
              <a:cxnLst>
                <a:cxn ang="0">
                  <a:pos x="connsiteX0" y="connsiteY0"/>
                </a:cxn>
                <a:cxn ang="0">
                  <a:pos x="connsiteX1" y="connsiteY1"/>
                </a:cxn>
              </a:cxnLst>
              <a:rect l="l" t="t" r="r" b="b"/>
              <a:pathLst>
                <a:path w="1621953" h="1081170">
                  <a:moveTo>
                    <a:pt x="172" y="1081125"/>
                  </a:moveTo>
                  <a:lnTo>
                    <a:pt x="1622126" y="-46"/>
                  </a:lnTo>
                </a:path>
              </a:pathLst>
            </a:custGeom>
            <a:noFill/>
            <a:ln w="4501" cap="flat">
              <a:solidFill>
                <a:srgbClr val="505050">
                  <a:alpha val="38000"/>
                </a:srgbClr>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0A75EDE-A1D2-9EFC-01FC-D8F0250406F7}"/>
                </a:ext>
              </a:extLst>
            </p:cNvPr>
            <p:cNvSpPr/>
            <p:nvPr/>
          </p:nvSpPr>
          <p:spPr>
            <a:xfrm>
              <a:off x="4423094" y="3149123"/>
              <a:ext cx="1621953" cy="720780"/>
            </a:xfrm>
            <a:custGeom>
              <a:avLst/>
              <a:gdLst>
                <a:gd name="connsiteX0" fmla="*/ 172 w 1621953"/>
                <a:gd name="connsiteY0" fmla="*/ 720740 h 720780"/>
                <a:gd name="connsiteX1" fmla="*/ 1622126 w 1621953"/>
                <a:gd name="connsiteY1" fmla="*/ -41 h 720780"/>
              </a:gdLst>
              <a:ahLst/>
              <a:cxnLst>
                <a:cxn ang="0">
                  <a:pos x="connsiteX0" y="connsiteY0"/>
                </a:cxn>
                <a:cxn ang="0">
                  <a:pos x="connsiteX1" y="connsiteY1"/>
                </a:cxn>
              </a:cxnLst>
              <a:rect l="l" t="t" r="r" b="b"/>
              <a:pathLst>
                <a:path w="1621953" h="720780">
                  <a:moveTo>
                    <a:pt x="172" y="720740"/>
                  </a:moveTo>
                  <a:lnTo>
                    <a:pt x="1622126" y="-41"/>
                  </a:lnTo>
                </a:path>
              </a:pathLst>
            </a:custGeom>
            <a:noFill/>
            <a:ln w="4501" cap="flat">
              <a:solidFill>
                <a:srgbClr val="505050">
                  <a:alpha val="12000"/>
                </a:srgbClr>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1C6F93F-58CC-770F-13C9-6601F90EA782}"/>
                </a:ext>
              </a:extLst>
            </p:cNvPr>
            <p:cNvSpPr/>
            <p:nvPr/>
          </p:nvSpPr>
          <p:spPr>
            <a:xfrm>
              <a:off x="4423094" y="3509513"/>
              <a:ext cx="1621953" cy="360390"/>
            </a:xfrm>
            <a:custGeom>
              <a:avLst/>
              <a:gdLst>
                <a:gd name="connsiteX0" fmla="*/ 172 w 1621953"/>
                <a:gd name="connsiteY0" fmla="*/ 360354 h 360390"/>
                <a:gd name="connsiteX1" fmla="*/ 1622126 w 1621953"/>
                <a:gd name="connsiteY1" fmla="*/ -36 h 360390"/>
              </a:gdLst>
              <a:ahLst/>
              <a:cxnLst>
                <a:cxn ang="0">
                  <a:pos x="connsiteX0" y="connsiteY0"/>
                </a:cxn>
                <a:cxn ang="0">
                  <a:pos x="connsiteX1" y="connsiteY1"/>
                </a:cxn>
              </a:cxnLst>
              <a:rect l="l" t="t" r="r" b="b"/>
              <a:pathLst>
                <a:path w="1621953" h="360390">
                  <a:moveTo>
                    <a:pt x="172" y="360354"/>
                  </a:moveTo>
                  <a:lnTo>
                    <a:pt x="1622126" y="-36"/>
                  </a:lnTo>
                </a:path>
              </a:pathLst>
            </a:custGeom>
            <a:noFill/>
            <a:ln w="4501" cap="flat">
              <a:solidFill>
                <a:srgbClr val="505050">
                  <a:alpha val="60000"/>
                </a:srgbClr>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A1EED3C-A96B-FC20-279C-FEA79C50216C}"/>
                </a:ext>
              </a:extLst>
            </p:cNvPr>
            <p:cNvSpPr/>
            <p:nvPr/>
          </p:nvSpPr>
          <p:spPr>
            <a:xfrm>
              <a:off x="4423094" y="3869903"/>
              <a:ext cx="1621953" cy="7267"/>
            </a:xfrm>
            <a:custGeom>
              <a:avLst/>
              <a:gdLst>
                <a:gd name="connsiteX0" fmla="*/ 172 w 1621953"/>
                <a:gd name="connsiteY0" fmla="*/ -31 h 7267"/>
                <a:gd name="connsiteX1" fmla="*/ 1622126 w 1621953"/>
                <a:gd name="connsiteY1" fmla="*/ -31 h 7267"/>
              </a:gdLst>
              <a:ahLst/>
              <a:cxnLst>
                <a:cxn ang="0">
                  <a:pos x="connsiteX0" y="connsiteY0"/>
                </a:cxn>
                <a:cxn ang="0">
                  <a:pos x="connsiteX1" y="connsiteY1"/>
                </a:cxn>
              </a:cxnLst>
              <a:rect l="l" t="t" r="r" b="b"/>
              <a:pathLst>
                <a:path w="1621953" h="7267">
                  <a:moveTo>
                    <a:pt x="172" y="-31"/>
                  </a:moveTo>
                  <a:lnTo>
                    <a:pt x="1622126" y="-31"/>
                  </a:lnTo>
                </a:path>
              </a:pathLst>
            </a:custGeom>
            <a:noFill/>
            <a:ln w="4501" cap="flat">
              <a:solidFill>
                <a:srgbClr val="505050">
                  <a:alpha val="96000"/>
                </a:srgbClr>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BE1E722-F9EC-0160-B240-40A07AA6F6DE}"/>
                </a:ext>
              </a:extLst>
            </p:cNvPr>
            <p:cNvSpPr/>
            <p:nvPr/>
          </p:nvSpPr>
          <p:spPr>
            <a:xfrm>
              <a:off x="4423094" y="3869903"/>
              <a:ext cx="1621953" cy="360390"/>
            </a:xfrm>
            <a:custGeom>
              <a:avLst/>
              <a:gdLst>
                <a:gd name="connsiteX0" fmla="*/ 172 w 1621953"/>
                <a:gd name="connsiteY0" fmla="*/ -26 h 360390"/>
                <a:gd name="connsiteX1" fmla="*/ 1622126 w 1621953"/>
                <a:gd name="connsiteY1" fmla="*/ 360364 h 360390"/>
              </a:gdLst>
              <a:ahLst/>
              <a:cxnLst>
                <a:cxn ang="0">
                  <a:pos x="connsiteX0" y="connsiteY0"/>
                </a:cxn>
                <a:cxn ang="0">
                  <a:pos x="connsiteX1" y="connsiteY1"/>
                </a:cxn>
              </a:cxnLst>
              <a:rect l="l" t="t" r="r" b="b"/>
              <a:pathLst>
                <a:path w="1621953" h="360390">
                  <a:moveTo>
                    <a:pt x="172" y="-26"/>
                  </a:moveTo>
                  <a:lnTo>
                    <a:pt x="1622126" y="360364"/>
                  </a:lnTo>
                </a:path>
              </a:pathLst>
            </a:custGeom>
            <a:noFill/>
            <a:ln w="4501" cap="flat">
              <a:solidFill>
                <a:srgbClr val="505050">
                  <a:alpha val="25000"/>
                </a:srgbClr>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3519D4E-D93C-A4EA-D0AF-5A86C57436F4}"/>
                </a:ext>
              </a:extLst>
            </p:cNvPr>
            <p:cNvSpPr/>
            <p:nvPr/>
          </p:nvSpPr>
          <p:spPr>
            <a:xfrm>
              <a:off x="4423094" y="3869903"/>
              <a:ext cx="1621953" cy="720780"/>
            </a:xfrm>
            <a:custGeom>
              <a:avLst/>
              <a:gdLst>
                <a:gd name="connsiteX0" fmla="*/ 172 w 1621953"/>
                <a:gd name="connsiteY0" fmla="*/ -22 h 720780"/>
                <a:gd name="connsiteX1" fmla="*/ 1622126 w 1621953"/>
                <a:gd name="connsiteY1" fmla="*/ 720759 h 720780"/>
              </a:gdLst>
              <a:ahLst/>
              <a:cxnLst>
                <a:cxn ang="0">
                  <a:pos x="connsiteX0" y="connsiteY0"/>
                </a:cxn>
                <a:cxn ang="0">
                  <a:pos x="connsiteX1" y="connsiteY1"/>
                </a:cxn>
              </a:cxnLst>
              <a:rect l="l" t="t" r="r" b="b"/>
              <a:pathLst>
                <a:path w="1621953" h="720780">
                  <a:moveTo>
                    <a:pt x="172" y="-22"/>
                  </a:moveTo>
                  <a:lnTo>
                    <a:pt x="1622126" y="720759"/>
                  </a:lnTo>
                </a:path>
              </a:pathLst>
            </a:custGeom>
            <a:noFill/>
            <a:ln w="4501" cap="flat">
              <a:solidFill>
                <a:srgbClr val="505050">
                  <a:alpha val="42000"/>
                </a:srgbClr>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1D5CB8C-AF0C-E6BC-5A15-1FE9BBB23CB5}"/>
                </a:ext>
              </a:extLst>
            </p:cNvPr>
            <p:cNvSpPr/>
            <p:nvPr/>
          </p:nvSpPr>
          <p:spPr>
            <a:xfrm>
              <a:off x="4423094" y="3869903"/>
              <a:ext cx="1621953" cy="1081170"/>
            </a:xfrm>
            <a:custGeom>
              <a:avLst/>
              <a:gdLst>
                <a:gd name="connsiteX0" fmla="*/ 172 w 1621953"/>
                <a:gd name="connsiteY0" fmla="*/ -17 h 1081170"/>
                <a:gd name="connsiteX1" fmla="*/ 1622126 w 1621953"/>
                <a:gd name="connsiteY1" fmla="*/ 1081154 h 1081170"/>
              </a:gdLst>
              <a:ahLst/>
              <a:cxnLst>
                <a:cxn ang="0">
                  <a:pos x="connsiteX0" y="connsiteY0"/>
                </a:cxn>
                <a:cxn ang="0">
                  <a:pos x="connsiteX1" y="connsiteY1"/>
                </a:cxn>
              </a:cxnLst>
              <a:rect l="l" t="t" r="r" b="b"/>
              <a:pathLst>
                <a:path w="1621953" h="1081170">
                  <a:moveTo>
                    <a:pt x="172" y="-17"/>
                  </a:moveTo>
                  <a:lnTo>
                    <a:pt x="1622126" y="1081154"/>
                  </a:lnTo>
                </a:path>
              </a:pathLst>
            </a:custGeom>
            <a:noFill/>
            <a:ln w="4501" cap="flat">
              <a:solidFill>
                <a:srgbClr val="505050">
                  <a:alpha val="81000"/>
                </a:srgbClr>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405E7E7-97E0-CEB7-5686-A6C7076ECBF9}"/>
                </a:ext>
              </a:extLst>
            </p:cNvPr>
            <p:cNvSpPr/>
            <p:nvPr/>
          </p:nvSpPr>
          <p:spPr>
            <a:xfrm>
              <a:off x="4423094" y="3869903"/>
              <a:ext cx="1621953" cy="1441560"/>
            </a:xfrm>
            <a:custGeom>
              <a:avLst/>
              <a:gdLst>
                <a:gd name="connsiteX0" fmla="*/ 172 w 1621953"/>
                <a:gd name="connsiteY0" fmla="*/ -12 h 1441560"/>
                <a:gd name="connsiteX1" fmla="*/ 1622126 w 1621953"/>
                <a:gd name="connsiteY1" fmla="*/ 1441549 h 1441560"/>
              </a:gdLst>
              <a:ahLst/>
              <a:cxnLst>
                <a:cxn ang="0">
                  <a:pos x="connsiteX0" y="connsiteY0"/>
                </a:cxn>
                <a:cxn ang="0">
                  <a:pos x="connsiteX1" y="connsiteY1"/>
                </a:cxn>
              </a:cxnLst>
              <a:rect l="l" t="t" r="r" b="b"/>
              <a:pathLst>
                <a:path w="1621953" h="1441560">
                  <a:moveTo>
                    <a:pt x="172" y="-12"/>
                  </a:moveTo>
                  <a:lnTo>
                    <a:pt x="1622126" y="1441549"/>
                  </a:lnTo>
                </a:path>
              </a:pathLst>
            </a:custGeom>
            <a:noFill/>
            <a:ln w="4501" cap="flat">
              <a:solidFill>
                <a:srgbClr val="505050">
                  <a:alpha val="18000"/>
                </a:srgbClr>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E0B50B6-BDCD-2962-DEDC-2725F55E2E65}"/>
                </a:ext>
              </a:extLst>
            </p:cNvPr>
            <p:cNvSpPr/>
            <p:nvPr/>
          </p:nvSpPr>
          <p:spPr>
            <a:xfrm>
              <a:off x="6045048" y="2067952"/>
              <a:ext cx="1621953" cy="1441560"/>
            </a:xfrm>
            <a:custGeom>
              <a:avLst/>
              <a:gdLst>
                <a:gd name="connsiteX0" fmla="*/ 215 w 1621953"/>
                <a:gd name="connsiteY0" fmla="*/ -60 h 1441560"/>
                <a:gd name="connsiteX1" fmla="*/ 1622169 w 1621953"/>
                <a:gd name="connsiteY1" fmla="*/ 1441501 h 1441560"/>
              </a:gdLst>
              <a:ahLst/>
              <a:cxnLst>
                <a:cxn ang="0">
                  <a:pos x="connsiteX0" y="connsiteY0"/>
                </a:cxn>
                <a:cxn ang="0">
                  <a:pos x="connsiteX1" y="connsiteY1"/>
                </a:cxn>
              </a:cxnLst>
              <a:rect l="l" t="t" r="r" b="b"/>
              <a:pathLst>
                <a:path w="1621953" h="1441560">
                  <a:moveTo>
                    <a:pt x="215" y="-60"/>
                  </a:moveTo>
                  <a:lnTo>
                    <a:pt x="1622169" y="1441501"/>
                  </a:lnTo>
                </a:path>
              </a:pathLst>
            </a:custGeom>
            <a:noFill/>
            <a:ln w="4501" cap="flat">
              <a:solidFill>
                <a:srgbClr val="505050">
                  <a:alpha val="64000"/>
                </a:srgbClr>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E0D2088-8C2B-8C21-5FC0-52FB1FE11C1A}"/>
                </a:ext>
              </a:extLst>
            </p:cNvPr>
            <p:cNvSpPr/>
            <p:nvPr/>
          </p:nvSpPr>
          <p:spPr>
            <a:xfrm>
              <a:off x="6045048" y="2067952"/>
              <a:ext cx="1621953" cy="1801950"/>
            </a:xfrm>
            <a:custGeom>
              <a:avLst/>
              <a:gdLst>
                <a:gd name="connsiteX0" fmla="*/ 215 w 1621953"/>
                <a:gd name="connsiteY0" fmla="*/ -55 h 1801950"/>
                <a:gd name="connsiteX1" fmla="*/ 1622169 w 1621953"/>
                <a:gd name="connsiteY1" fmla="*/ 1801896 h 1801950"/>
              </a:gdLst>
              <a:ahLst/>
              <a:cxnLst>
                <a:cxn ang="0">
                  <a:pos x="connsiteX0" y="connsiteY0"/>
                </a:cxn>
                <a:cxn ang="0">
                  <a:pos x="connsiteX1" y="connsiteY1"/>
                </a:cxn>
              </a:cxnLst>
              <a:rect l="l" t="t" r="r" b="b"/>
              <a:pathLst>
                <a:path w="1621953" h="1801950">
                  <a:moveTo>
                    <a:pt x="215" y="-55"/>
                  </a:moveTo>
                  <a:lnTo>
                    <a:pt x="1622169" y="1801896"/>
                  </a:lnTo>
                </a:path>
              </a:pathLst>
            </a:custGeom>
            <a:noFill/>
            <a:ln w="4501" cap="flat">
              <a:solidFill>
                <a:srgbClr val="505050">
                  <a:alpha val="26000"/>
                </a:srgbClr>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577146B-3A06-18C9-F200-9ADF194DDCD8}"/>
                </a:ext>
              </a:extLst>
            </p:cNvPr>
            <p:cNvSpPr/>
            <p:nvPr/>
          </p:nvSpPr>
          <p:spPr>
            <a:xfrm>
              <a:off x="6045048" y="2428342"/>
              <a:ext cx="1621953" cy="1081170"/>
            </a:xfrm>
            <a:custGeom>
              <a:avLst/>
              <a:gdLst>
                <a:gd name="connsiteX0" fmla="*/ 215 w 1621953"/>
                <a:gd name="connsiteY0" fmla="*/ -55 h 1081170"/>
                <a:gd name="connsiteX1" fmla="*/ 1622169 w 1621953"/>
                <a:gd name="connsiteY1" fmla="*/ 1081115 h 1081170"/>
              </a:gdLst>
              <a:ahLst/>
              <a:cxnLst>
                <a:cxn ang="0">
                  <a:pos x="connsiteX0" y="connsiteY0"/>
                </a:cxn>
                <a:cxn ang="0">
                  <a:pos x="connsiteX1" y="connsiteY1"/>
                </a:cxn>
              </a:cxnLst>
              <a:rect l="l" t="t" r="r" b="b"/>
              <a:pathLst>
                <a:path w="1621953" h="1081170">
                  <a:moveTo>
                    <a:pt x="215" y="-55"/>
                  </a:moveTo>
                  <a:lnTo>
                    <a:pt x="1622169" y="1081115"/>
                  </a:lnTo>
                </a:path>
              </a:pathLst>
            </a:custGeom>
            <a:noFill/>
            <a:ln w="4501" cap="flat">
              <a:solidFill>
                <a:srgbClr val="505050">
                  <a:alpha val="21000"/>
                </a:srgbClr>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5E0B2C-57D7-F99A-AE93-9CD84782B27C}"/>
                </a:ext>
              </a:extLst>
            </p:cNvPr>
            <p:cNvSpPr/>
            <p:nvPr/>
          </p:nvSpPr>
          <p:spPr>
            <a:xfrm>
              <a:off x="6045048" y="2428342"/>
              <a:ext cx="1621953" cy="1441560"/>
            </a:xfrm>
            <a:custGeom>
              <a:avLst/>
              <a:gdLst>
                <a:gd name="connsiteX0" fmla="*/ 215 w 1621953"/>
                <a:gd name="connsiteY0" fmla="*/ -50 h 1441560"/>
                <a:gd name="connsiteX1" fmla="*/ 1622169 w 1621953"/>
                <a:gd name="connsiteY1" fmla="*/ 1441510 h 1441560"/>
              </a:gdLst>
              <a:ahLst/>
              <a:cxnLst>
                <a:cxn ang="0">
                  <a:pos x="connsiteX0" y="connsiteY0"/>
                </a:cxn>
                <a:cxn ang="0">
                  <a:pos x="connsiteX1" y="connsiteY1"/>
                </a:cxn>
              </a:cxnLst>
              <a:rect l="l" t="t" r="r" b="b"/>
              <a:pathLst>
                <a:path w="1621953" h="1441560">
                  <a:moveTo>
                    <a:pt x="215" y="-50"/>
                  </a:moveTo>
                  <a:lnTo>
                    <a:pt x="1622169" y="1441510"/>
                  </a:lnTo>
                </a:path>
              </a:pathLst>
            </a:custGeom>
            <a:noFill/>
            <a:ln w="4501" cap="flat">
              <a:solidFill>
                <a:srgbClr val="505050">
                  <a:alpha val="22000"/>
                </a:srgbClr>
              </a:solid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41362D5-3C25-7C83-A9F6-48200E2F9B14}"/>
                </a:ext>
              </a:extLst>
            </p:cNvPr>
            <p:cNvSpPr/>
            <p:nvPr/>
          </p:nvSpPr>
          <p:spPr>
            <a:xfrm>
              <a:off x="6045048" y="2788732"/>
              <a:ext cx="1621953" cy="720780"/>
            </a:xfrm>
            <a:custGeom>
              <a:avLst/>
              <a:gdLst>
                <a:gd name="connsiteX0" fmla="*/ 215 w 1621953"/>
                <a:gd name="connsiteY0" fmla="*/ -50 h 720780"/>
                <a:gd name="connsiteX1" fmla="*/ 1622169 w 1621953"/>
                <a:gd name="connsiteY1" fmla="*/ 720730 h 720780"/>
              </a:gdLst>
              <a:ahLst/>
              <a:cxnLst>
                <a:cxn ang="0">
                  <a:pos x="connsiteX0" y="connsiteY0"/>
                </a:cxn>
                <a:cxn ang="0">
                  <a:pos x="connsiteX1" y="connsiteY1"/>
                </a:cxn>
              </a:cxnLst>
              <a:rect l="l" t="t" r="r" b="b"/>
              <a:pathLst>
                <a:path w="1621953" h="720780">
                  <a:moveTo>
                    <a:pt x="215" y="-50"/>
                  </a:moveTo>
                  <a:lnTo>
                    <a:pt x="1622169" y="720730"/>
                  </a:lnTo>
                </a:path>
              </a:pathLst>
            </a:custGeom>
            <a:noFill/>
            <a:ln w="4501" cap="flat">
              <a:solidFill>
                <a:srgbClr val="505050">
                  <a:alpha val="87000"/>
                </a:srgbClr>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8F8528E-5827-281F-8B71-3331245D92C1}"/>
                </a:ext>
              </a:extLst>
            </p:cNvPr>
            <p:cNvSpPr/>
            <p:nvPr/>
          </p:nvSpPr>
          <p:spPr>
            <a:xfrm>
              <a:off x="6045048" y="2788732"/>
              <a:ext cx="1621953" cy="1081170"/>
            </a:xfrm>
            <a:custGeom>
              <a:avLst/>
              <a:gdLst>
                <a:gd name="connsiteX0" fmla="*/ 215 w 1621953"/>
                <a:gd name="connsiteY0" fmla="*/ -46 h 1081170"/>
                <a:gd name="connsiteX1" fmla="*/ 1622169 w 1621953"/>
                <a:gd name="connsiteY1" fmla="*/ 1081125 h 1081170"/>
              </a:gdLst>
              <a:ahLst/>
              <a:cxnLst>
                <a:cxn ang="0">
                  <a:pos x="connsiteX0" y="connsiteY0"/>
                </a:cxn>
                <a:cxn ang="0">
                  <a:pos x="connsiteX1" y="connsiteY1"/>
                </a:cxn>
              </a:cxnLst>
              <a:rect l="l" t="t" r="r" b="b"/>
              <a:pathLst>
                <a:path w="1621953" h="1081170">
                  <a:moveTo>
                    <a:pt x="215" y="-46"/>
                  </a:moveTo>
                  <a:lnTo>
                    <a:pt x="1622169" y="1081125"/>
                  </a:lnTo>
                </a:path>
              </a:pathLst>
            </a:custGeom>
            <a:noFill/>
            <a:ln w="4501" cap="flat">
              <a:solidFill>
                <a:srgbClr val="505050">
                  <a:alpha val="40000"/>
                </a:srgbClr>
              </a:solid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5AB170D-FC64-3B2E-DB62-5A2F57801AB6}"/>
                </a:ext>
              </a:extLst>
            </p:cNvPr>
            <p:cNvSpPr/>
            <p:nvPr/>
          </p:nvSpPr>
          <p:spPr>
            <a:xfrm>
              <a:off x="6045048" y="3149123"/>
              <a:ext cx="1621953" cy="360390"/>
            </a:xfrm>
            <a:custGeom>
              <a:avLst/>
              <a:gdLst>
                <a:gd name="connsiteX0" fmla="*/ 215 w 1621953"/>
                <a:gd name="connsiteY0" fmla="*/ -46 h 360390"/>
                <a:gd name="connsiteX1" fmla="*/ 1622169 w 1621953"/>
                <a:gd name="connsiteY1" fmla="*/ 360345 h 360390"/>
              </a:gdLst>
              <a:ahLst/>
              <a:cxnLst>
                <a:cxn ang="0">
                  <a:pos x="connsiteX0" y="connsiteY0"/>
                </a:cxn>
                <a:cxn ang="0">
                  <a:pos x="connsiteX1" y="connsiteY1"/>
                </a:cxn>
              </a:cxnLst>
              <a:rect l="l" t="t" r="r" b="b"/>
              <a:pathLst>
                <a:path w="1621953" h="360390">
                  <a:moveTo>
                    <a:pt x="215" y="-46"/>
                  </a:moveTo>
                  <a:lnTo>
                    <a:pt x="1622169" y="360345"/>
                  </a:lnTo>
                </a:path>
              </a:pathLst>
            </a:custGeom>
            <a:noFill/>
            <a:ln w="4501" cap="flat">
              <a:solidFill>
                <a:srgbClr val="505050">
                  <a:alpha val="81000"/>
                </a:srgbClr>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62FD343-F5AD-262F-2BF6-CAEC11557BAD}"/>
                </a:ext>
              </a:extLst>
            </p:cNvPr>
            <p:cNvSpPr/>
            <p:nvPr/>
          </p:nvSpPr>
          <p:spPr>
            <a:xfrm>
              <a:off x="6045048" y="3149123"/>
              <a:ext cx="1621953" cy="720780"/>
            </a:xfrm>
            <a:custGeom>
              <a:avLst/>
              <a:gdLst>
                <a:gd name="connsiteX0" fmla="*/ 215 w 1621953"/>
                <a:gd name="connsiteY0" fmla="*/ -41 h 720780"/>
                <a:gd name="connsiteX1" fmla="*/ 1622169 w 1621953"/>
                <a:gd name="connsiteY1" fmla="*/ 720740 h 720780"/>
              </a:gdLst>
              <a:ahLst/>
              <a:cxnLst>
                <a:cxn ang="0">
                  <a:pos x="connsiteX0" y="connsiteY0"/>
                </a:cxn>
                <a:cxn ang="0">
                  <a:pos x="connsiteX1" y="connsiteY1"/>
                </a:cxn>
              </a:cxnLst>
              <a:rect l="l" t="t" r="r" b="b"/>
              <a:pathLst>
                <a:path w="1621953" h="720780">
                  <a:moveTo>
                    <a:pt x="215" y="-41"/>
                  </a:moveTo>
                  <a:lnTo>
                    <a:pt x="1622169" y="720740"/>
                  </a:lnTo>
                </a:path>
              </a:pathLst>
            </a:custGeom>
            <a:noFill/>
            <a:ln w="4501" cap="flat">
              <a:solidFill>
                <a:srgbClr val="505050">
                  <a:alpha val="58000"/>
                </a:srgbClr>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1D2761-5E2F-5ABF-58F3-6A5C676CE018}"/>
                </a:ext>
              </a:extLst>
            </p:cNvPr>
            <p:cNvSpPr/>
            <p:nvPr/>
          </p:nvSpPr>
          <p:spPr>
            <a:xfrm>
              <a:off x="6045048" y="3509513"/>
              <a:ext cx="1621953" cy="7267"/>
            </a:xfrm>
            <a:custGeom>
              <a:avLst/>
              <a:gdLst>
                <a:gd name="connsiteX0" fmla="*/ 215 w 1621953"/>
                <a:gd name="connsiteY0" fmla="*/ -41 h 7267"/>
                <a:gd name="connsiteX1" fmla="*/ 1622169 w 1621953"/>
                <a:gd name="connsiteY1" fmla="*/ -41 h 7267"/>
              </a:gdLst>
              <a:ahLst/>
              <a:cxnLst>
                <a:cxn ang="0">
                  <a:pos x="connsiteX0" y="connsiteY0"/>
                </a:cxn>
                <a:cxn ang="0">
                  <a:pos x="connsiteX1" y="connsiteY1"/>
                </a:cxn>
              </a:cxnLst>
              <a:rect l="l" t="t" r="r" b="b"/>
              <a:pathLst>
                <a:path w="1621953" h="7267">
                  <a:moveTo>
                    <a:pt x="215" y="-41"/>
                  </a:moveTo>
                  <a:lnTo>
                    <a:pt x="1622169" y="-41"/>
                  </a:lnTo>
                </a:path>
              </a:pathLst>
            </a:custGeom>
            <a:noFill/>
            <a:ln w="4501" cap="flat">
              <a:solidFill>
                <a:srgbClr val="505050">
                  <a:alpha val="86000"/>
                </a:srgbClr>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5189B9A-E7C7-F6E2-4732-0E47054E2C93}"/>
                </a:ext>
              </a:extLst>
            </p:cNvPr>
            <p:cNvSpPr/>
            <p:nvPr/>
          </p:nvSpPr>
          <p:spPr>
            <a:xfrm>
              <a:off x="6045048" y="3509513"/>
              <a:ext cx="1621953" cy="360390"/>
            </a:xfrm>
            <a:custGeom>
              <a:avLst/>
              <a:gdLst>
                <a:gd name="connsiteX0" fmla="*/ 215 w 1621953"/>
                <a:gd name="connsiteY0" fmla="*/ -36 h 360390"/>
                <a:gd name="connsiteX1" fmla="*/ 1622169 w 1621953"/>
                <a:gd name="connsiteY1" fmla="*/ 360354 h 360390"/>
              </a:gdLst>
              <a:ahLst/>
              <a:cxnLst>
                <a:cxn ang="0">
                  <a:pos x="connsiteX0" y="connsiteY0"/>
                </a:cxn>
                <a:cxn ang="0">
                  <a:pos x="connsiteX1" y="connsiteY1"/>
                </a:cxn>
              </a:cxnLst>
              <a:rect l="l" t="t" r="r" b="b"/>
              <a:pathLst>
                <a:path w="1621953" h="360390">
                  <a:moveTo>
                    <a:pt x="215" y="-36"/>
                  </a:moveTo>
                  <a:lnTo>
                    <a:pt x="1622169" y="360354"/>
                  </a:lnTo>
                </a:path>
              </a:pathLst>
            </a:custGeom>
            <a:noFill/>
            <a:ln w="4501" cap="flat">
              <a:solidFill>
                <a:srgbClr val="505050">
                  <a:alpha val="94000"/>
                </a:srgbClr>
              </a:solid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A9F95ED-57E9-98AF-DC9A-C43D6E139C00}"/>
                </a:ext>
              </a:extLst>
            </p:cNvPr>
            <p:cNvSpPr/>
            <p:nvPr/>
          </p:nvSpPr>
          <p:spPr>
            <a:xfrm>
              <a:off x="6045048" y="3509513"/>
              <a:ext cx="1621953" cy="360390"/>
            </a:xfrm>
            <a:custGeom>
              <a:avLst/>
              <a:gdLst>
                <a:gd name="connsiteX0" fmla="*/ 215 w 1621953"/>
                <a:gd name="connsiteY0" fmla="*/ 360354 h 360390"/>
                <a:gd name="connsiteX1" fmla="*/ 1622169 w 1621953"/>
                <a:gd name="connsiteY1" fmla="*/ -36 h 360390"/>
              </a:gdLst>
              <a:ahLst/>
              <a:cxnLst>
                <a:cxn ang="0">
                  <a:pos x="connsiteX0" y="connsiteY0"/>
                </a:cxn>
                <a:cxn ang="0">
                  <a:pos x="connsiteX1" y="connsiteY1"/>
                </a:cxn>
              </a:cxnLst>
              <a:rect l="l" t="t" r="r" b="b"/>
              <a:pathLst>
                <a:path w="1621953" h="360390">
                  <a:moveTo>
                    <a:pt x="215" y="360354"/>
                  </a:moveTo>
                  <a:lnTo>
                    <a:pt x="1622169" y="-36"/>
                  </a:lnTo>
                </a:path>
              </a:pathLst>
            </a:custGeom>
            <a:noFill/>
            <a:ln w="4501" cap="flat">
              <a:solidFill>
                <a:srgbClr val="505050">
                  <a:alpha val="83000"/>
                </a:srgbClr>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AD5D491-0A4A-F645-5BFF-8F197263C64C}"/>
                </a:ext>
              </a:extLst>
            </p:cNvPr>
            <p:cNvSpPr/>
            <p:nvPr/>
          </p:nvSpPr>
          <p:spPr>
            <a:xfrm>
              <a:off x="6045048" y="3869903"/>
              <a:ext cx="1621953" cy="7267"/>
            </a:xfrm>
            <a:custGeom>
              <a:avLst/>
              <a:gdLst>
                <a:gd name="connsiteX0" fmla="*/ 215 w 1621953"/>
                <a:gd name="connsiteY0" fmla="*/ -31 h 7267"/>
                <a:gd name="connsiteX1" fmla="*/ 1622169 w 1621953"/>
                <a:gd name="connsiteY1" fmla="*/ -31 h 7267"/>
              </a:gdLst>
              <a:ahLst/>
              <a:cxnLst>
                <a:cxn ang="0">
                  <a:pos x="connsiteX0" y="connsiteY0"/>
                </a:cxn>
                <a:cxn ang="0">
                  <a:pos x="connsiteX1" y="connsiteY1"/>
                </a:cxn>
              </a:cxnLst>
              <a:rect l="l" t="t" r="r" b="b"/>
              <a:pathLst>
                <a:path w="1621953" h="7267">
                  <a:moveTo>
                    <a:pt x="215" y="-31"/>
                  </a:moveTo>
                  <a:lnTo>
                    <a:pt x="1622169" y="-31"/>
                  </a:lnTo>
                </a:path>
              </a:pathLst>
            </a:custGeom>
            <a:noFill/>
            <a:ln w="4501" cap="flat">
              <a:solidFill>
                <a:srgbClr val="505050">
                  <a:alpha val="1000"/>
                </a:srgbClr>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CD01203-561A-F600-6BBD-D0B480D496DB}"/>
                </a:ext>
              </a:extLst>
            </p:cNvPr>
            <p:cNvSpPr/>
            <p:nvPr/>
          </p:nvSpPr>
          <p:spPr>
            <a:xfrm>
              <a:off x="6045048" y="3509513"/>
              <a:ext cx="1621953" cy="720780"/>
            </a:xfrm>
            <a:custGeom>
              <a:avLst/>
              <a:gdLst>
                <a:gd name="connsiteX0" fmla="*/ 215 w 1621953"/>
                <a:gd name="connsiteY0" fmla="*/ 720749 h 720780"/>
                <a:gd name="connsiteX1" fmla="*/ 1622169 w 1621953"/>
                <a:gd name="connsiteY1" fmla="*/ -31 h 720780"/>
              </a:gdLst>
              <a:ahLst/>
              <a:cxnLst>
                <a:cxn ang="0">
                  <a:pos x="connsiteX0" y="connsiteY0"/>
                </a:cxn>
                <a:cxn ang="0">
                  <a:pos x="connsiteX1" y="connsiteY1"/>
                </a:cxn>
              </a:cxnLst>
              <a:rect l="l" t="t" r="r" b="b"/>
              <a:pathLst>
                <a:path w="1621953" h="720780">
                  <a:moveTo>
                    <a:pt x="215" y="720749"/>
                  </a:moveTo>
                  <a:lnTo>
                    <a:pt x="1622169" y="-31"/>
                  </a:lnTo>
                </a:path>
              </a:pathLst>
            </a:custGeom>
            <a:noFill/>
            <a:ln w="4501" cap="flat">
              <a:solidFill>
                <a:srgbClr val="505050">
                  <a:alpha val="25000"/>
                </a:srgbClr>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F118DEA-9C29-2DD6-610C-EBA739B14378}"/>
                </a:ext>
              </a:extLst>
            </p:cNvPr>
            <p:cNvSpPr/>
            <p:nvPr/>
          </p:nvSpPr>
          <p:spPr>
            <a:xfrm>
              <a:off x="6045048" y="3869903"/>
              <a:ext cx="1621953" cy="360390"/>
            </a:xfrm>
            <a:custGeom>
              <a:avLst/>
              <a:gdLst>
                <a:gd name="connsiteX0" fmla="*/ 215 w 1621953"/>
                <a:gd name="connsiteY0" fmla="*/ 360364 h 360390"/>
                <a:gd name="connsiteX1" fmla="*/ 1622169 w 1621953"/>
                <a:gd name="connsiteY1" fmla="*/ -26 h 360390"/>
              </a:gdLst>
              <a:ahLst/>
              <a:cxnLst>
                <a:cxn ang="0">
                  <a:pos x="connsiteX0" y="connsiteY0"/>
                </a:cxn>
                <a:cxn ang="0">
                  <a:pos x="connsiteX1" y="connsiteY1"/>
                </a:cxn>
              </a:cxnLst>
              <a:rect l="l" t="t" r="r" b="b"/>
              <a:pathLst>
                <a:path w="1621953" h="360390">
                  <a:moveTo>
                    <a:pt x="215" y="360364"/>
                  </a:moveTo>
                  <a:lnTo>
                    <a:pt x="1622169" y="-26"/>
                  </a:lnTo>
                </a:path>
              </a:pathLst>
            </a:custGeom>
            <a:noFill/>
            <a:ln w="4501" cap="flat">
              <a:solidFill>
                <a:srgbClr val="505050">
                  <a:alpha val="54000"/>
                </a:srgbClr>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938E81E-9380-F63E-7FE1-B17DC0486963}"/>
                </a:ext>
              </a:extLst>
            </p:cNvPr>
            <p:cNvSpPr/>
            <p:nvPr/>
          </p:nvSpPr>
          <p:spPr>
            <a:xfrm>
              <a:off x="6045048" y="3509513"/>
              <a:ext cx="1621953" cy="1081170"/>
            </a:xfrm>
            <a:custGeom>
              <a:avLst/>
              <a:gdLst>
                <a:gd name="connsiteX0" fmla="*/ 215 w 1621953"/>
                <a:gd name="connsiteY0" fmla="*/ 1081144 h 1081170"/>
                <a:gd name="connsiteX1" fmla="*/ 1622169 w 1621953"/>
                <a:gd name="connsiteY1" fmla="*/ -26 h 1081170"/>
              </a:gdLst>
              <a:ahLst/>
              <a:cxnLst>
                <a:cxn ang="0">
                  <a:pos x="connsiteX0" y="connsiteY0"/>
                </a:cxn>
                <a:cxn ang="0">
                  <a:pos x="connsiteX1" y="connsiteY1"/>
                </a:cxn>
              </a:cxnLst>
              <a:rect l="l" t="t" r="r" b="b"/>
              <a:pathLst>
                <a:path w="1621953" h="1081170">
                  <a:moveTo>
                    <a:pt x="215" y="1081144"/>
                  </a:moveTo>
                  <a:lnTo>
                    <a:pt x="1622169" y="-26"/>
                  </a:lnTo>
                </a:path>
              </a:pathLst>
            </a:custGeom>
            <a:noFill/>
            <a:ln w="4501" cap="flat">
              <a:solidFill>
                <a:srgbClr val="505050">
                  <a:alpha val="20000"/>
                </a:srgbClr>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549C361-8586-6E23-F6B5-3E71CA7AD2BB}"/>
                </a:ext>
              </a:extLst>
            </p:cNvPr>
            <p:cNvSpPr/>
            <p:nvPr/>
          </p:nvSpPr>
          <p:spPr>
            <a:xfrm>
              <a:off x="6045048" y="3869903"/>
              <a:ext cx="1621953" cy="720780"/>
            </a:xfrm>
            <a:custGeom>
              <a:avLst/>
              <a:gdLst>
                <a:gd name="connsiteX0" fmla="*/ 215 w 1621953"/>
                <a:gd name="connsiteY0" fmla="*/ 720759 h 720780"/>
                <a:gd name="connsiteX1" fmla="*/ 1622169 w 1621953"/>
                <a:gd name="connsiteY1" fmla="*/ -22 h 720780"/>
              </a:gdLst>
              <a:ahLst/>
              <a:cxnLst>
                <a:cxn ang="0">
                  <a:pos x="connsiteX0" y="connsiteY0"/>
                </a:cxn>
                <a:cxn ang="0">
                  <a:pos x="connsiteX1" y="connsiteY1"/>
                </a:cxn>
              </a:cxnLst>
              <a:rect l="l" t="t" r="r" b="b"/>
              <a:pathLst>
                <a:path w="1621953" h="720780">
                  <a:moveTo>
                    <a:pt x="215" y="720759"/>
                  </a:moveTo>
                  <a:lnTo>
                    <a:pt x="1622169" y="-22"/>
                  </a:lnTo>
                </a:path>
              </a:pathLst>
            </a:custGeom>
            <a:noFill/>
            <a:ln w="4501" cap="flat">
              <a:solidFill>
                <a:srgbClr val="505050">
                  <a:alpha val="10000"/>
                </a:srgbClr>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8E37D02-4066-2BB7-F2D8-5B7EF8FFB577}"/>
                </a:ext>
              </a:extLst>
            </p:cNvPr>
            <p:cNvSpPr/>
            <p:nvPr/>
          </p:nvSpPr>
          <p:spPr>
            <a:xfrm>
              <a:off x="6045048" y="3509513"/>
              <a:ext cx="1621953" cy="1441560"/>
            </a:xfrm>
            <a:custGeom>
              <a:avLst/>
              <a:gdLst>
                <a:gd name="connsiteX0" fmla="*/ 215 w 1621953"/>
                <a:gd name="connsiteY0" fmla="*/ 1441539 h 1441560"/>
                <a:gd name="connsiteX1" fmla="*/ 1622169 w 1621953"/>
                <a:gd name="connsiteY1" fmla="*/ -22 h 1441560"/>
              </a:gdLst>
              <a:ahLst/>
              <a:cxnLst>
                <a:cxn ang="0">
                  <a:pos x="connsiteX0" y="connsiteY0"/>
                </a:cxn>
                <a:cxn ang="0">
                  <a:pos x="connsiteX1" y="connsiteY1"/>
                </a:cxn>
              </a:cxnLst>
              <a:rect l="l" t="t" r="r" b="b"/>
              <a:pathLst>
                <a:path w="1621953" h="1441560">
                  <a:moveTo>
                    <a:pt x="215" y="1441539"/>
                  </a:moveTo>
                  <a:lnTo>
                    <a:pt x="1622169" y="-22"/>
                  </a:lnTo>
                </a:path>
              </a:pathLst>
            </a:custGeom>
            <a:noFill/>
            <a:ln w="4501" cap="flat">
              <a:solidFill>
                <a:srgbClr val="505050">
                  <a:alpha val="80000"/>
                </a:srgbClr>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2D9950E-C31C-5B65-E038-C07186CD540B}"/>
                </a:ext>
              </a:extLst>
            </p:cNvPr>
            <p:cNvSpPr/>
            <p:nvPr/>
          </p:nvSpPr>
          <p:spPr>
            <a:xfrm>
              <a:off x="6045048" y="3869903"/>
              <a:ext cx="1621953" cy="1081170"/>
            </a:xfrm>
            <a:custGeom>
              <a:avLst/>
              <a:gdLst>
                <a:gd name="connsiteX0" fmla="*/ 215 w 1621953"/>
                <a:gd name="connsiteY0" fmla="*/ 1081154 h 1081170"/>
                <a:gd name="connsiteX1" fmla="*/ 1622169 w 1621953"/>
                <a:gd name="connsiteY1" fmla="*/ -17 h 1081170"/>
              </a:gdLst>
              <a:ahLst/>
              <a:cxnLst>
                <a:cxn ang="0">
                  <a:pos x="connsiteX0" y="connsiteY0"/>
                </a:cxn>
                <a:cxn ang="0">
                  <a:pos x="connsiteX1" y="connsiteY1"/>
                </a:cxn>
              </a:cxnLst>
              <a:rect l="l" t="t" r="r" b="b"/>
              <a:pathLst>
                <a:path w="1621953" h="1081170">
                  <a:moveTo>
                    <a:pt x="215" y="1081154"/>
                  </a:moveTo>
                  <a:lnTo>
                    <a:pt x="1622169" y="-17"/>
                  </a:lnTo>
                </a:path>
              </a:pathLst>
            </a:custGeom>
            <a:noFill/>
            <a:ln w="4501" cap="flat">
              <a:solidFill>
                <a:srgbClr val="505050">
                  <a:alpha val="92000"/>
                </a:srgbClr>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438A7A3-46DB-C25C-4CBF-7139DECD0AA1}"/>
                </a:ext>
              </a:extLst>
            </p:cNvPr>
            <p:cNvSpPr/>
            <p:nvPr/>
          </p:nvSpPr>
          <p:spPr>
            <a:xfrm>
              <a:off x="6045048" y="3509513"/>
              <a:ext cx="1621953" cy="1801950"/>
            </a:xfrm>
            <a:custGeom>
              <a:avLst/>
              <a:gdLst>
                <a:gd name="connsiteX0" fmla="*/ 215 w 1621953"/>
                <a:gd name="connsiteY0" fmla="*/ 1801934 h 1801950"/>
                <a:gd name="connsiteX1" fmla="*/ 1622169 w 1621953"/>
                <a:gd name="connsiteY1" fmla="*/ -17 h 1801950"/>
              </a:gdLst>
              <a:ahLst/>
              <a:cxnLst>
                <a:cxn ang="0">
                  <a:pos x="connsiteX0" y="connsiteY0"/>
                </a:cxn>
                <a:cxn ang="0">
                  <a:pos x="connsiteX1" y="connsiteY1"/>
                </a:cxn>
              </a:cxnLst>
              <a:rect l="l" t="t" r="r" b="b"/>
              <a:pathLst>
                <a:path w="1621953" h="1801950">
                  <a:moveTo>
                    <a:pt x="215" y="1801934"/>
                  </a:moveTo>
                  <a:lnTo>
                    <a:pt x="1622169" y="-17"/>
                  </a:lnTo>
                </a:path>
              </a:pathLst>
            </a:custGeom>
            <a:noFill/>
            <a:ln w="4501" cap="flat">
              <a:solidFill>
                <a:srgbClr val="505050">
                  <a:alpha val="44000"/>
                </a:srgbClr>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7F847A3-E643-6A57-3BC9-16170E9BE9B0}"/>
                </a:ext>
              </a:extLst>
            </p:cNvPr>
            <p:cNvSpPr/>
            <p:nvPr/>
          </p:nvSpPr>
          <p:spPr>
            <a:xfrm>
              <a:off x="6045048" y="3869903"/>
              <a:ext cx="1621953" cy="1441560"/>
            </a:xfrm>
            <a:custGeom>
              <a:avLst/>
              <a:gdLst>
                <a:gd name="connsiteX0" fmla="*/ 215 w 1621953"/>
                <a:gd name="connsiteY0" fmla="*/ 1441549 h 1441560"/>
                <a:gd name="connsiteX1" fmla="*/ 1622169 w 1621953"/>
                <a:gd name="connsiteY1" fmla="*/ -12 h 1441560"/>
              </a:gdLst>
              <a:ahLst/>
              <a:cxnLst>
                <a:cxn ang="0">
                  <a:pos x="connsiteX0" y="connsiteY0"/>
                </a:cxn>
                <a:cxn ang="0">
                  <a:pos x="connsiteX1" y="connsiteY1"/>
                </a:cxn>
              </a:cxnLst>
              <a:rect l="l" t="t" r="r" b="b"/>
              <a:pathLst>
                <a:path w="1621953" h="1441560">
                  <a:moveTo>
                    <a:pt x="215" y="1441549"/>
                  </a:moveTo>
                  <a:lnTo>
                    <a:pt x="1622169" y="-12"/>
                  </a:lnTo>
                </a:path>
              </a:pathLst>
            </a:custGeom>
            <a:noFill/>
            <a:ln w="4501" cap="flat">
              <a:solidFill>
                <a:srgbClr val="505050">
                  <a:alpha val="62000"/>
                </a:srgbClr>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FA74DD3-03FC-D75F-4650-CD9569B06FA9}"/>
                </a:ext>
              </a:extLst>
            </p:cNvPr>
            <p:cNvSpPr/>
            <p:nvPr/>
          </p:nvSpPr>
          <p:spPr>
            <a:xfrm>
              <a:off x="4423094" y="2067952"/>
              <a:ext cx="1621953" cy="1441560"/>
            </a:xfrm>
            <a:custGeom>
              <a:avLst/>
              <a:gdLst>
                <a:gd name="connsiteX0" fmla="*/ 172 w 1621953"/>
                <a:gd name="connsiteY0" fmla="*/ 1441501 h 1441560"/>
                <a:gd name="connsiteX1" fmla="*/ 1622126 w 1621953"/>
                <a:gd name="connsiteY1" fmla="*/ -60 h 1441560"/>
              </a:gdLst>
              <a:ahLst/>
              <a:cxnLst>
                <a:cxn ang="0">
                  <a:pos x="connsiteX0" y="connsiteY0"/>
                </a:cxn>
                <a:cxn ang="0">
                  <a:pos x="connsiteX1" y="connsiteY1"/>
                </a:cxn>
              </a:cxnLst>
              <a:rect l="l" t="t" r="r" b="b"/>
              <a:pathLst>
                <a:path w="1621953" h="1441560">
                  <a:moveTo>
                    <a:pt x="172" y="1441501"/>
                  </a:moveTo>
                  <a:lnTo>
                    <a:pt x="1622126" y="-60"/>
                  </a:lnTo>
                </a:path>
              </a:pathLst>
            </a:custGeom>
            <a:noFill/>
            <a:ln w="4501" cap="flat">
              <a:solidFill>
                <a:srgbClr val="505050">
                  <a:alpha val="75000"/>
                </a:srgbClr>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2D7FD93-A927-F198-9EF8-8C065A245241}"/>
                </a:ext>
              </a:extLst>
            </p:cNvPr>
            <p:cNvSpPr/>
            <p:nvPr/>
          </p:nvSpPr>
          <p:spPr>
            <a:xfrm>
              <a:off x="4423094" y="2067952"/>
              <a:ext cx="1621953" cy="1801950"/>
            </a:xfrm>
            <a:custGeom>
              <a:avLst/>
              <a:gdLst>
                <a:gd name="connsiteX0" fmla="*/ 172 w 1621953"/>
                <a:gd name="connsiteY0" fmla="*/ 1801896 h 1801950"/>
                <a:gd name="connsiteX1" fmla="*/ 1622126 w 1621953"/>
                <a:gd name="connsiteY1" fmla="*/ -55 h 1801950"/>
              </a:gdLst>
              <a:ahLst/>
              <a:cxnLst>
                <a:cxn ang="0">
                  <a:pos x="connsiteX0" y="connsiteY0"/>
                </a:cxn>
                <a:cxn ang="0">
                  <a:pos x="connsiteX1" y="connsiteY1"/>
                </a:cxn>
              </a:cxnLst>
              <a:rect l="l" t="t" r="r" b="b"/>
              <a:pathLst>
                <a:path w="1621953" h="1801950">
                  <a:moveTo>
                    <a:pt x="172" y="1801896"/>
                  </a:moveTo>
                  <a:lnTo>
                    <a:pt x="1622126" y="-55"/>
                  </a:lnTo>
                </a:path>
              </a:pathLst>
            </a:custGeom>
            <a:noFill/>
            <a:ln w="4501" cap="flat">
              <a:solidFill>
                <a:srgbClr val="505050">
                  <a:alpha val="7000"/>
                </a:srgbClr>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0B3DE86-E103-E4DF-D705-21734EC02D37}"/>
                </a:ext>
              </a:extLst>
            </p:cNvPr>
            <p:cNvSpPr/>
            <p:nvPr/>
          </p:nvSpPr>
          <p:spPr>
            <a:xfrm>
              <a:off x="4332985" y="3419415"/>
              <a:ext cx="180217" cy="180195"/>
            </a:xfrm>
            <a:custGeom>
              <a:avLst/>
              <a:gdLst>
                <a:gd name="connsiteX0" fmla="*/ 180368 w 180217"/>
                <a:gd name="connsiteY0" fmla="*/ 90057 h 180195"/>
                <a:gd name="connsiteX1" fmla="*/ 90259 w 180217"/>
                <a:gd name="connsiteY1" fmla="*/ 180154 h 180195"/>
                <a:gd name="connsiteX2" fmla="*/ 151 w 180217"/>
                <a:gd name="connsiteY2" fmla="*/ 90057 h 180195"/>
                <a:gd name="connsiteX3" fmla="*/ 90259 w 180217"/>
                <a:gd name="connsiteY3" fmla="*/ -41 h 180195"/>
                <a:gd name="connsiteX4" fmla="*/ 180368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57"/>
                  </a:moveTo>
                  <a:cubicBezTo>
                    <a:pt x="180368" y="139816"/>
                    <a:pt x="140025" y="180154"/>
                    <a:pt x="90259" y="180154"/>
                  </a:cubicBezTo>
                  <a:cubicBezTo>
                    <a:pt x="40494" y="180154"/>
                    <a:pt x="151" y="139816"/>
                    <a:pt x="151" y="90057"/>
                  </a:cubicBezTo>
                  <a:cubicBezTo>
                    <a:pt x="151" y="40297"/>
                    <a:pt x="40494" y="-41"/>
                    <a:pt x="90259" y="-41"/>
                  </a:cubicBezTo>
                  <a:cubicBezTo>
                    <a:pt x="140025" y="-41"/>
                    <a:pt x="180368" y="40297"/>
                    <a:pt x="180368" y="90057"/>
                  </a:cubicBezTo>
                  <a:close/>
                </a:path>
              </a:pathLst>
            </a:custGeom>
            <a:solidFill>
              <a:schemeClr val="accent6">
                <a:alpha val="75989"/>
              </a:schemeClr>
            </a:solidFill>
            <a:ln w="9004" cap="flat">
              <a:solidFill>
                <a:srgbClr val="333333"/>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172065-24E3-61D0-8FBE-4E65F7FD6B4A}"/>
                </a:ext>
              </a:extLst>
            </p:cNvPr>
            <p:cNvSpPr/>
            <p:nvPr/>
          </p:nvSpPr>
          <p:spPr>
            <a:xfrm>
              <a:off x="4332985" y="3779805"/>
              <a:ext cx="180217" cy="180195"/>
            </a:xfrm>
            <a:custGeom>
              <a:avLst/>
              <a:gdLst>
                <a:gd name="connsiteX0" fmla="*/ 180368 w 180217"/>
                <a:gd name="connsiteY0" fmla="*/ 90066 h 180195"/>
                <a:gd name="connsiteX1" fmla="*/ 90259 w 180217"/>
                <a:gd name="connsiteY1" fmla="*/ 180164 h 180195"/>
                <a:gd name="connsiteX2" fmla="*/ 151 w 180217"/>
                <a:gd name="connsiteY2" fmla="*/ 90066 h 180195"/>
                <a:gd name="connsiteX3" fmla="*/ 90259 w 180217"/>
                <a:gd name="connsiteY3" fmla="*/ -31 h 180195"/>
                <a:gd name="connsiteX4" fmla="*/ 180368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66"/>
                  </a:moveTo>
                  <a:cubicBezTo>
                    <a:pt x="180368" y="139826"/>
                    <a:pt x="140025" y="180164"/>
                    <a:pt x="90259" y="180164"/>
                  </a:cubicBezTo>
                  <a:cubicBezTo>
                    <a:pt x="40494" y="180164"/>
                    <a:pt x="151" y="139826"/>
                    <a:pt x="151" y="90066"/>
                  </a:cubicBezTo>
                  <a:cubicBezTo>
                    <a:pt x="151" y="40307"/>
                    <a:pt x="40494" y="-31"/>
                    <a:pt x="90259" y="-31"/>
                  </a:cubicBezTo>
                  <a:cubicBezTo>
                    <a:pt x="140025" y="-31"/>
                    <a:pt x="180368" y="40307"/>
                    <a:pt x="180368" y="90066"/>
                  </a:cubicBezTo>
                  <a:close/>
                </a:path>
              </a:pathLst>
            </a:custGeom>
            <a:solidFill>
              <a:schemeClr val="accent6">
                <a:alpha val="41000"/>
              </a:schemeClr>
            </a:solidFill>
            <a:ln w="9004" cap="flat">
              <a:solidFill>
                <a:srgbClr val="333333"/>
              </a:solid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A5FDDEA-801C-36CB-9FAD-6F9168E10090}"/>
                </a:ext>
              </a:extLst>
            </p:cNvPr>
            <p:cNvSpPr/>
            <p:nvPr/>
          </p:nvSpPr>
          <p:spPr>
            <a:xfrm>
              <a:off x="5954939" y="1977854"/>
              <a:ext cx="180217" cy="180195"/>
            </a:xfrm>
            <a:custGeom>
              <a:avLst/>
              <a:gdLst>
                <a:gd name="connsiteX0" fmla="*/ 180411 w 180217"/>
                <a:gd name="connsiteY0" fmla="*/ 90018 h 180195"/>
                <a:gd name="connsiteX1" fmla="*/ 90302 w 180217"/>
                <a:gd name="connsiteY1" fmla="*/ 180116 h 180195"/>
                <a:gd name="connsiteX2" fmla="*/ 194 w 180217"/>
                <a:gd name="connsiteY2" fmla="*/ 90018 h 180195"/>
                <a:gd name="connsiteX3" fmla="*/ 90302 w 180217"/>
                <a:gd name="connsiteY3" fmla="*/ -79 h 180195"/>
                <a:gd name="connsiteX4" fmla="*/ 180411 w 180217"/>
                <a:gd name="connsiteY4" fmla="*/ 9001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18"/>
                  </a:moveTo>
                  <a:cubicBezTo>
                    <a:pt x="180411" y="139778"/>
                    <a:pt x="140068" y="180116"/>
                    <a:pt x="90302" y="180116"/>
                  </a:cubicBezTo>
                  <a:cubicBezTo>
                    <a:pt x="40537" y="180116"/>
                    <a:pt x="194" y="139778"/>
                    <a:pt x="194" y="90018"/>
                  </a:cubicBezTo>
                  <a:cubicBezTo>
                    <a:pt x="194" y="40259"/>
                    <a:pt x="40537" y="-79"/>
                    <a:pt x="90302" y="-79"/>
                  </a:cubicBezTo>
                  <a:cubicBezTo>
                    <a:pt x="140068" y="-79"/>
                    <a:pt x="180411" y="40259"/>
                    <a:pt x="180411" y="90018"/>
                  </a:cubicBezTo>
                  <a:close/>
                </a:path>
              </a:pathLst>
            </a:custGeom>
            <a:solidFill>
              <a:srgbClr val="87A9FF">
                <a:alpha val="66708"/>
              </a:srgbClr>
            </a:solidFill>
            <a:ln w="9004" cap="flat">
              <a:solidFill>
                <a:srgbClr val="333333"/>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CAB1EFC-A52E-628D-1560-7B4695D7FC06}"/>
                </a:ext>
              </a:extLst>
            </p:cNvPr>
            <p:cNvSpPr/>
            <p:nvPr/>
          </p:nvSpPr>
          <p:spPr>
            <a:xfrm>
              <a:off x="5954939" y="2338245"/>
              <a:ext cx="180217" cy="180195"/>
            </a:xfrm>
            <a:custGeom>
              <a:avLst/>
              <a:gdLst>
                <a:gd name="connsiteX0" fmla="*/ 180411 w 180217"/>
                <a:gd name="connsiteY0" fmla="*/ 90028 h 180195"/>
                <a:gd name="connsiteX1" fmla="*/ 90302 w 180217"/>
                <a:gd name="connsiteY1" fmla="*/ 180126 h 180195"/>
                <a:gd name="connsiteX2" fmla="*/ 194 w 180217"/>
                <a:gd name="connsiteY2" fmla="*/ 90028 h 180195"/>
                <a:gd name="connsiteX3" fmla="*/ 90302 w 180217"/>
                <a:gd name="connsiteY3" fmla="*/ -69 h 180195"/>
                <a:gd name="connsiteX4" fmla="*/ 180411 w 180217"/>
                <a:gd name="connsiteY4" fmla="*/ 9002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28"/>
                  </a:moveTo>
                  <a:cubicBezTo>
                    <a:pt x="180411" y="139788"/>
                    <a:pt x="140068" y="180126"/>
                    <a:pt x="90302" y="180126"/>
                  </a:cubicBezTo>
                  <a:cubicBezTo>
                    <a:pt x="40537" y="180126"/>
                    <a:pt x="194" y="139788"/>
                    <a:pt x="194" y="90028"/>
                  </a:cubicBezTo>
                  <a:cubicBezTo>
                    <a:pt x="194" y="40268"/>
                    <a:pt x="40537" y="-69"/>
                    <a:pt x="90302" y="-69"/>
                  </a:cubicBezTo>
                  <a:cubicBezTo>
                    <a:pt x="140068" y="-69"/>
                    <a:pt x="180411" y="40268"/>
                    <a:pt x="180411" y="90028"/>
                  </a:cubicBezTo>
                  <a:close/>
                </a:path>
              </a:pathLst>
            </a:custGeom>
            <a:solidFill>
              <a:srgbClr val="87A9FF">
                <a:alpha val="57935"/>
              </a:srgbClr>
            </a:solidFill>
            <a:ln w="9004" cap="flat">
              <a:solidFill>
                <a:srgbClr val="333333"/>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4B95E12-92E0-EDD6-3B74-1382C284D77B}"/>
                </a:ext>
              </a:extLst>
            </p:cNvPr>
            <p:cNvSpPr/>
            <p:nvPr/>
          </p:nvSpPr>
          <p:spPr>
            <a:xfrm>
              <a:off x="5954939" y="2698635"/>
              <a:ext cx="180217" cy="180195"/>
            </a:xfrm>
            <a:custGeom>
              <a:avLst/>
              <a:gdLst>
                <a:gd name="connsiteX0" fmla="*/ 180411 w 180217"/>
                <a:gd name="connsiteY0" fmla="*/ 90038 h 180195"/>
                <a:gd name="connsiteX1" fmla="*/ 90302 w 180217"/>
                <a:gd name="connsiteY1" fmla="*/ 180135 h 180195"/>
                <a:gd name="connsiteX2" fmla="*/ 194 w 180217"/>
                <a:gd name="connsiteY2" fmla="*/ 90038 h 180195"/>
                <a:gd name="connsiteX3" fmla="*/ 90302 w 180217"/>
                <a:gd name="connsiteY3" fmla="*/ -60 h 180195"/>
                <a:gd name="connsiteX4" fmla="*/ 180411 w 180217"/>
                <a:gd name="connsiteY4" fmla="*/ 9003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38"/>
                  </a:moveTo>
                  <a:cubicBezTo>
                    <a:pt x="180411" y="139797"/>
                    <a:pt x="140068" y="180135"/>
                    <a:pt x="90302" y="180135"/>
                  </a:cubicBezTo>
                  <a:cubicBezTo>
                    <a:pt x="40537" y="180135"/>
                    <a:pt x="194" y="139797"/>
                    <a:pt x="194" y="90038"/>
                  </a:cubicBezTo>
                  <a:cubicBezTo>
                    <a:pt x="194" y="40278"/>
                    <a:pt x="40537" y="-60"/>
                    <a:pt x="90302" y="-60"/>
                  </a:cubicBezTo>
                  <a:cubicBezTo>
                    <a:pt x="140068" y="-60"/>
                    <a:pt x="180411" y="40278"/>
                    <a:pt x="180411" y="90038"/>
                  </a:cubicBezTo>
                  <a:close/>
                </a:path>
              </a:pathLst>
            </a:custGeom>
            <a:solidFill>
              <a:srgbClr val="87A9FF">
                <a:alpha val="58000"/>
              </a:srgbClr>
            </a:solidFill>
            <a:ln w="9004" cap="flat">
              <a:solidFill>
                <a:srgbClr val="333333"/>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6DFCD79-0B69-BFFB-01F1-8BDDA77D1812}"/>
                </a:ext>
              </a:extLst>
            </p:cNvPr>
            <p:cNvSpPr/>
            <p:nvPr/>
          </p:nvSpPr>
          <p:spPr>
            <a:xfrm>
              <a:off x="5954939" y="3059025"/>
              <a:ext cx="180217" cy="180195"/>
            </a:xfrm>
            <a:custGeom>
              <a:avLst/>
              <a:gdLst>
                <a:gd name="connsiteX0" fmla="*/ 180411 w 180217"/>
                <a:gd name="connsiteY0" fmla="*/ 90047 h 180195"/>
                <a:gd name="connsiteX1" fmla="*/ 90302 w 180217"/>
                <a:gd name="connsiteY1" fmla="*/ 180145 h 180195"/>
                <a:gd name="connsiteX2" fmla="*/ 194 w 180217"/>
                <a:gd name="connsiteY2" fmla="*/ 90047 h 180195"/>
                <a:gd name="connsiteX3" fmla="*/ 90302 w 180217"/>
                <a:gd name="connsiteY3" fmla="*/ -50 h 180195"/>
                <a:gd name="connsiteX4" fmla="*/ 180411 w 180217"/>
                <a:gd name="connsiteY4" fmla="*/ 9004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47"/>
                  </a:moveTo>
                  <a:cubicBezTo>
                    <a:pt x="180411" y="139807"/>
                    <a:pt x="140068" y="180145"/>
                    <a:pt x="90302" y="180145"/>
                  </a:cubicBezTo>
                  <a:cubicBezTo>
                    <a:pt x="40537" y="180145"/>
                    <a:pt x="194" y="139807"/>
                    <a:pt x="194" y="90047"/>
                  </a:cubicBezTo>
                  <a:cubicBezTo>
                    <a:pt x="194" y="40288"/>
                    <a:pt x="40537" y="-50"/>
                    <a:pt x="90302" y="-50"/>
                  </a:cubicBezTo>
                  <a:cubicBezTo>
                    <a:pt x="140068" y="-50"/>
                    <a:pt x="180411" y="40288"/>
                    <a:pt x="180411" y="90047"/>
                  </a:cubicBezTo>
                  <a:close/>
                </a:path>
              </a:pathLst>
            </a:custGeom>
            <a:solidFill>
              <a:srgbClr val="87A9FF">
                <a:alpha val="78625"/>
              </a:srgbClr>
            </a:solidFill>
            <a:ln w="9004" cap="flat">
              <a:solidFill>
                <a:srgbClr val="333333"/>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143FE28-4545-0B4B-07F4-670E8988A51A}"/>
                </a:ext>
              </a:extLst>
            </p:cNvPr>
            <p:cNvSpPr/>
            <p:nvPr/>
          </p:nvSpPr>
          <p:spPr>
            <a:xfrm>
              <a:off x="5954939" y="3419415"/>
              <a:ext cx="180217" cy="180195"/>
            </a:xfrm>
            <a:custGeom>
              <a:avLst/>
              <a:gdLst>
                <a:gd name="connsiteX0" fmla="*/ 180411 w 180217"/>
                <a:gd name="connsiteY0" fmla="*/ 90057 h 180195"/>
                <a:gd name="connsiteX1" fmla="*/ 90302 w 180217"/>
                <a:gd name="connsiteY1" fmla="*/ 180154 h 180195"/>
                <a:gd name="connsiteX2" fmla="*/ 194 w 180217"/>
                <a:gd name="connsiteY2" fmla="*/ 90057 h 180195"/>
                <a:gd name="connsiteX3" fmla="*/ 90302 w 180217"/>
                <a:gd name="connsiteY3" fmla="*/ -41 h 180195"/>
                <a:gd name="connsiteX4" fmla="*/ 180411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57"/>
                  </a:moveTo>
                  <a:cubicBezTo>
                    <a:pt x="180411" y="139816"/>
                    <a:pt x="140068" y="180154"/>
                    <a:pt x="90302" y="180154"/>
                  </a:cubicBezTo>
                  <a:cubicBezTo>
                    <a:pt x="40537" y="180154"/>
                    <a:pt x="194" y="139816"/>
                    <a:pt x="194" y="90057"/>
                  </a:cubicBezTo>
                  <a:cubicBezTo>
                    <a:pt x="194" y="40297"/>
                    <a:pt x="40537" y="-41"/>
                    <a:pt x="90302" y="-41"/>
                  </a:cubicBezTo>
                  <a:cubicBezTo>
                    <a:pt x="140068" y="-41"/>
                    <a:pt x="180411" y="40297"/>
                    <a:pt x="180411" y="90057"/>
                  </a:cubicBezTo>
                  <a:close/>
                </a:path>
              </a:pathLst>
            </a:custGeom>
            <a:solidFill>
              <a:srgbClr val="87A9FF">
                <a:alpha val="34176"/>
              </a:srgbClr>
            </a:solidFill>
            <a:ln w="9004" cap="flat">
              <a:solidFill>
                <a:srgbClr val="333333"/>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4A6D163-9CD0-E9E2-031C-A4CA7C84C69C}"/>
                </a:ext>
              </a:extLst>
            </p:cNvPr>
            <p:cNvSpPr/>
            <p:nvPr/>
          </p:nvSpPr>
          <p:spPr>
            <a:xfrm>
              <a:off x="5954939" y="3779805"/>
              <a:ext cx="180217" cy="180195"/>
            </a:xfrm>
            <a:custGeom>
              <a:avLst/>
              <a:gdLst>
                <a:gd name="connsiteX0" fmla="*/ 180411 w 180217"/>
                <a:gd name="connsiteY0" fmla="*/ 90066 h 180195"/>
                <a:gd name="connsiteX1" fmla="*/ 90302 w 180217"/>
                <a:gd name="connsiteY1" fmla="*/ 180164 h 180195"/>
                <a:gd name="connsiteX2" fmla="*/ 194 w 180217"/>
                <a:gd name="connsiteY2" fmla="*/ 90066 h 180195"/>
                <a:gd name="connsiteX3" fmla="*/ 90302 w 180217"/>
                <a:gd name="connsiteY3" fmla="*/ -31 h 180195"/>
                <a:gd name="connsiteX4" fmla="*/ 180411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66"/>
                  </a:moveTo>
                  <a:cubicBezTo>
                    <a:pt x="180411" y="139826"/>
                    <a:pt x="140068" y="180164"/>
                    <a:pt x="90302" y="180164"/>
                  </a:cubicBezTo>
                  <a:cubicBezTo>
                    <a:pt x="40537" y="180164"/>
                    <a:pt x="194" y="139826"/>
                    <a:pt x="194" y="90066"/>
                  </a:cubicBezTo>
                  <a:cubicBezTo>
                    <a:pt x="194" y="40307"/>
                    <a:pt x="40537" y="-31"/>
                    <a:pt x="90302" y="-31"/>
                  </a:cubicBezTo>
                  <a:cubicBezTo>
                    <a:pt x="140068" y="-31"/>
                    <a:pt x="180411" y="40307"/>
                    <a:pt x="180411" y="90066"/>
                  </a:cubicBezTo>
                  <a:close/>
                </a:path>
              </a:pathLst>
            </a:custGeom>
            <a:solidFill>
              <a:srgbClr val="87A9FF">
                <a:alpha val="20053"/>
              </a:srgbClr>
            </a:solidFill>
            <a:ln w="9004" cap="flat">
              <a:solidFill>
                <a:srgbClr val="333333"/>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4A35C82-4951-03D5-770E-89661DDAF743}"/>
                </a:ext>
              </a:extLst>
            </p:cNvPr>
            <p:cNvSpPr/>
            <p:nvPr/>
          </p:nvSpPr>
          <p:spPr>
            <a:xfrm>
              <a:off x="5954939" y="4140195"/>
              <a:ext cx="180217" cy="180195"/>
            </a:xfrm>
            <a:custGeom>
              <a:avLst/>
              <a:gdLst>
                <a:gd name="connsiteX0" fmla="*/ 180411 w 180217"/>
                <a:gd name="connsiteY0" fmla="*/ 90076 h 180195"/>
                <a:gd name="connsiteX1" fmla="*/ 90302 w 180217"/>
                <a:gd name="connsiteY1" fmla="*/ 180174 h 180195"/>
                <a:gd name="connsiteX2" fmla="*/ 194 w 180217"/>
                <a:gd name="connsiteY2" fmla="*/ 90076 h 180195"/>
                <a:gd name="connsiteX3" fmla="*/ 90302 w 180217"/>
                <a:gd name="connsiteY3" fmla="*/ -22 h 180195"/>
                <a:gd name="connsiteX4" fmla="*/ 180411 w 180217"/>
                <a:gd name="connsiteY4" fmla="*/ 9007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76"/>
                  </a:moveTo>
                  <a:cubicBezTo>
                    <a:pt x="180411" y="139836"/>
                    <a:pt x="140068" y="180174"/>
                    <a:pt x="90302" y="180174"/>
                  </a:cubicBezTo>
                  <a:cubicBezTo>
                    <a:pt x="40537" y="180174"/>
                    <a:pt x="194" y="139836"/>
                    <a:pt x="194" y="90076"/>
                  </a:cubicBezTo>
                  <a:cubicBezTo>
                    <a:pt x="194" y="40316"/>
                    <a:pt x="40537" y="-22"/>
                    <a:pt x="90302" y="-22"/>
                  </a:cubicBezTo>
                  <a:cubicBezTo>
                    <a:pt x="140068" y="-22"/>
                    <a:pt x="180411" y="40316"/>
                    <a:pt x="180411" y="90076"/>
                  </a:cubicBezTo>
                  <a:close/>
                </a:path>
              </a:pathLst>
            </a:custGeom>
            <a:solidFill>
              <a:srgbClr val="87A9FF">
                <a:alpha val="89475"/>
              </a:srgbClr>
            </a:solidFill>
            <a:ln w="9004" cap="flat">
              <a:solidFill>
                <a:srgbClr val="333333"/>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417BFE9-6437-2E1B-3E07-E5F2C10DD029}"/>
                </a:ext>
              </a:extLst>
            </p:cNvPr>
            <p:cNvSpPr/>
            <p:nvPr/>
          </p:nvSpPr>
          <p:spPr>
            <a:xfrm>
              <a:off x="5954939" y="4500586"/>
              <a:ext cx="180217" cy="180195"/>
            </a:xfrm>
            <a:custGeom>
              <a:avLst/>
              <a:gdLst>
                <a:gd name="connsiteX0" fmla="*/ 180411 w 180217"/>
                <a:gd name="connsiteY0" fmla="*/ 90086 h 180195"/>
                <a:gd name="connsiteX1" fmla="*/ 90302 w 180217"/>
                <a:gd name="connsiteY1" fmla="*/ 180183 h 180195"/>
                <a:gd name="connsiteX2" fmla="*/ 194 w 180217"/>
                <a:gd name="connsiteY2" fmla="*/ 90086 h 180195"/>
                <a:gd name="connsiteX3" fmla="*/ 90302 w 180217"/>
                <a:gd name="connsiteY3" fmla="*/ -12 h 180195"/>
                <a:gd name="connsiteX4" fmla="*/ 180411 w 180217"/>
                <a:gd name="connsiteY4" fmla="*/ 9008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86"/>
                  </a:moveTo>
                  <a:cubicBezTo>
                    <a:pt x="180411" y="139845"/>
                    <a:pt x="140068" y="180183"/>
                    <a:pt x="90302" y="180183"/>
                  </a:cubicBezTo>
                  <a:cubicBezTo>
                    <a:pt x="40537" y="180183"/>
                    <a:pt x="194" y="139845"/>
                    <a:pt x="194" y="90086"/>
                  </a:cubicBezTo>
                  <a:cubicBezTo>
                    <a:pt x="194" y="40326"/>
                    <a:pt x="40537" y="-12"/>
                    <a:pt x="90302" y="-12"/>
                  </a:cubicBezTo>
                  <a:cubicBezTo>
                    <a:pt x="140068" y="-12"/>
                    <a:pt x="180411" y="40326"/>
                    <a:pt x="180411" y="90086"/>
                  </a:cubicBezTo>
                  <a:close/>
                </a:path>
              </a:pathLst>
            </a:custGeom>
            <a:solidFill>
              <a:srgbClr val="87A9FF">
                <a:alpha val="9000"/>
              </a:srgbClr>
            </a:solidFill>
            <a:ln w="9004" cap="flat">
              <a:solidFill>
                <a:srgbClr val="333333"/>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A70D3EF-290C-D872-A938-6131CFC52659}"/>
                </a:ext>
              </a:extLst>
            </p:cNvPr>
            <p:cNvSpPr/>
            <p:nvPr/>
          </p:nvSpPr>
          <p:spPr>
            <a:xfrm>
              <a:off x="5954939" y="4860976"/>
              <a:ext cx="180217" cy="180195"/>
            </a:xfrm>
            <a:custGeom>
              <a:avLst/>
              <a:gdLst>
                <a:gd name="connsiteX0" fmla="*/ 180411 w 180217"/>
                <a:gd name="connsiteY0" fmla="*/ 90095 h 180195"/>
                <a:gd name="connsiteX1" fmla="*/ 90302 w 180217"/>
                <a:gd name="connsiteY1" fmla="*/ 180193 h 180195"/>
                <a:gd name="connsiteX2" fmla="*/ 194 w 180217"/>
                <a:gd name="connsiteY2" fmla="*/ 90095 h 180195"/>
                <a:gd name="connsiteX3" fmla="*/ 90302 w 180217"/>
                <a:gd name="connsiteY3" fmla="*/ -2 h 180195"/>
                <a:gd name="connsiteX4" fmla="*/ 180411 w 180217"/>
                <a:gd name="connsiteY4" fmla="*/ 9009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95"/>
                  </a:moveTo>
                  <a:cubicBezTo>
                    <a:pt x="180411" y="139854"/>
                    <a:pt x="140068" y="180193"/>
                    <a:pt x="90302" y="180193"/>
                  </a:cubicBezTo>
                  <a:cubicBezTo>
                    <a:pt x="40537" y="180193"/>
                    <a:pt x="194" y="139854"/>
                    <a:pt x="194" y="90095"/>
                  </a:cubicBezTo>
                  <a:cubicBezTo>
                    <a:pt x="194" y="40336"/>
                    <a:pt x="40537" y="-2"/>
                    <a:pt x="90302" y="-2"/>
                  </a:cubicBezTo>
                  <a:cubicBezTo>
                    <a:pt x="140068" y="-2"/>
                    <a:pt x="180411" y="40336"/>
                    <a:pt x="180411" y="90095"/>
                  </a:cubicBezTo>
                  <a:close/>
                </a:path>
              </a:pathLst>
            </a:custGeom>
            <a:solidFill>
              <a:srgbClr val="87A9FF">
                <a:alpha val="51401"/>
              </a:srgbClr>
            </a:solidFill>
            <a:ln w="9004" cap="flat">
              <a:solidFill>
                <a:srgbClr val="333333"/>
              </a:solid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53ED4C3-3A43-ECB1-97E9-3862F4E43BEB}"/>
                </a:ext>
              </a:extLst>
            </p:cNvPr>
            <p:cNvSpPr/>
            <p:nvPr/>
          </p:nvSpPr>
          <p:spPr>
            <a:xfrm>
              <a:off x="5954939" y="5221366"/>
              <a:ext cx="180217" cy="180195"/>
            </a:xfrm>
            <a:custGeom>
              <a:avLst/>
              <a:gdLst>
                <a:gd name="connsiteX0" fmla="*/ 180411 w 180217"/>
                <a:gd name="connsiteY0" fmla="*/ 90105 h 180195"/>
                <a:gd name="connsiteX1" fmla="*/ 90302 w 180217"/>
                <a:gd name="connsiteY1" fmla="*/ 180202 h 180195"/>
                <a:gd name="connsiteX2" fmla="*/ 194 w 180217"/>
                <a:gd name="connsiteY2" fmla="*/ 90105 h 180195"/>
                <a:gd name="connsiteX3" fmla="*/ 90302 w 180217"/>
                <a:gd name="connsiteY3" fmla="*/ 7 h 180195"/>
                <a:gd name="connsiteX4" fmla="*/ 180411 w 180217"/>
                <a:gd name="connsiteY4" fmla="*/ 9010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105"/>
                  </a:moveTo>
                  <a:cubicBezTo>
                    <a:pt x="180411" y="139864"/>
                    <a:pt x="140068" y="180202"/>
                    <a:pt x="90302" y="180202"/>
                  </a:cubicBezTo>
                  <a:cubicBezTo>
                    <a:pt x="40537" y="180202"/>
                    <a:pt x="194" y="139864"/>
                    <a:pt x="194" y="90105"/>
                  </a:cubicBezTo>
                  <a:cubicBezTo>
                    <a:pt x="194" y="40345"/>
                    <a:pt x="40537" y="7"/>
                    <a:pt x="90302" y="7"/>
                  </a:cubicBezTo>
                  <a:cubicBezTo>
                    <a:pt x="140068" y="7"/>
                    <a:pt x="180411" y="40345"/>
                    <a:pt x="180411" y="90105"/>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102B149-5F8C-8506-217C-F22EEB4B2ED6}"/>
                </a:ext>
              </a:extLst>
            </p:cNvPr>
            <p:cNvSpPr/>
            <p:nvPr/>
          </p:nvSpPr>
          <p:spPr>
            <a:xfrm>
              <a:off x="7576893" y="3419415"/>
              <a:ext cx="180217" cy="180195"/>
            </a:xfrm>
            <a:custGeom>
              <a:avLst/>
              <a:gdLst>
                <a:gd name="connsiteX0" fmla="*/ 180454 w 180217"/>
                <a:gd name="connsiteY0" fmla="*/ 90057 h 180195"/>
                <a:gd name="connsiteX1" fmla="*/ 90346 w 180217"/>
                <a:gd name="connsiteY1" fmla="*/ 180154 h 180195"/>
                <a:gd name="connsiteX2" fmla="*/ 237 w 180217"/>
                <a:gd name="connsiteY2" fmla="*/ 90057 h 180195"/>
                <a:gd name="connsiteX3" fmla="*/ 90346 w 180217"/>
                <a:gd name="connsiteY3" fmla="*/ -41 h 180195"/>
                <a:gd name="connsiteX4" fmla="*/ 180454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57"/>
                  </a:moveTo>
                  <a:cubicBezTo>
                    <a:pt x="180454" y="139816"/>
                    <a:pt x="140111" y="180154"/>
                    <a:pt x="90346" y="180154"/>
                  </a:cubicBezTo>
                  <a:cubicBezTo>
                    <a:pt x="40580" y="180154"/>
                    <a:pt x="237" y="139816"/>
                    <a:pt x="237" y="90057"/>
                  </a:cubicBezTo>
                  <a:cubicBezTo>
                    <a:pt x="237" y="40297"/>
                    <a:pt x="40580" y="-41"/>
                    <a:pt x="90346" y="-41"/>
                  </a:cubicBezTo>
                  <a:cubicBezTo>
                    <a:pt x="140111" y="-41"/>
                    <a:pt x="180454" y="40297"/>
                    <a:pt x="180454" y="90057"/>
                  </a:cubicBezTo>
                  <a:close/>
                </a:path>
              </a:pathLst>
            </a:custGeom>
            <a:solidFill>
              <a:srgbClr val="7030A0">
                <a:alpha val="17176"/>
              </a:srgbClr>
            </a:solidFill>
            <a:ln w="9004" cap="flat">
              <a:solidFill>
                <a:srgbClr val="333333"/>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3CF707-1F64-AEAC-F6AC-1B6FF4D8A60D}"/>
                </a:ext>
              </a:extLst>
            </p:cNvPr>
            <p:cNvSpPr/>
            <p:nvPr/>
          </p:nvSpPr>
          <p:spPr>
            <a:xfrm>
              <a:off x="7576894" y="3779805"/>
              <a:ext cx="180217" cy="180195"/>
            </a:xfrm>
            <a:custGeom>
              <a:avLst/>
              <a:gdLst>
                <a:gd name="connsiteX0" fmla="*/ 180454 w 180217"/>
                <a:gd name="connsiteY0" fmla="*/ 90066 h 180195"/>
                <a:gd name="connsiteX1" fmla="*/ 90346 w 180217"/>
                <a:gd name="connsiteY1" fmla="*/ 180164 h 180195"/>
                <a:gd name="connsiteX2" fmla="*/ 237 w 180217"/>
                <a:gd name="connsiteY2" fmla="*/ 90066 h 180195"/>
                <a:gd name="connsiteX3" fmla="*/ 90346 w 180217"/>
                <a:gd name="connsiteY3" fmla="*/ -31 h 180195"/>
                <a:gd name="connsiteX4" fmla="*/ 180454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66"/>
                  </a:moveTo>
                  <a:cubicBezTo>
                    <a:pt x="180454" y="139826"/>
                    <a:pt x="140111" y="180164"/>
                    <a:pt x="90346" y="180164"/>
                  </a:cubicBezTo>
                  <a:cubicBezTo>
                    <a:pt x="40580" y="180164"/>
                    <a:pt x="237" y="139826"/>
                    <a:pt x="237" y="90066"/>
                  </a:cubicBezTo>
                  <a:cubicBezTo>
                    <a:pt x="237" y="40307"/>
                    <a:pt x="40580" y="-31"/>
                    <a:pt x="90346" y="-31"/>
                  </a:cubicBezTo>
                  <a:cubicBezTo>
                    <a:pt x="140111" y="-31"/>
                    <a:pt x="180454" y="40307"/>
                    <a:pt x="180454" y="90066"/>
                  </a:cubicBezTo>
                  <a:close/>
                </a:path>
              </a:pathLst>
            </a:custGeom>
            <a:solidFill>
              <a:srgbClr val="7030A0">
                <a:alpha val="78000"/>
              </a:srgbClr>
            </a:solidFill>
            <a:ln w="9004" cap="flat">
              <a:solidFill>
                <a:srgbClr val="333333"/>
              </a:solidFill>
              <a:prstDash val="solid"/>
              <a:miter/>
            </a:ln>
          </p:spPr>
          <p:txBody>
            <a:bodyPr rtlCol="0" anchor="ctr"/>
            <a:lstStyle/>
            <a:p>
              <a:endParaRPr lang="en-US"/>
            </a:p>
          </p:txBody>
        </p:sp>
      </p:grpSp>
      <p:sp>
        <p:nvSpPr>
          <p:cNvPr id="123" name="TextBox 122">
            <a:extLst>
              <a:ext uri="{FF2B5EF4-FFF2-40B4-BE49-F238E27FC236}">
                <a16:creationId xmlns:a16="http://schemas.microsoft.com/office/drawing/2014/main" id="{33000F08-770A-CD2B-B935-FA5B6F197FBA}"/>
              </a:ext>
            </a:extLst>
          </p:cNvPr>
          <p:cNvSpPr txBox="1"/>
          <p:nvPr/>
        </p:nvSpPr>
        <p:spPr>
          <a:xfrm>
            <a:off x="10799802" y="3224307"/>
            <a:ext cx="1107996" cy="1200329"/>
          </a:xfrm>
          <a:prstGeom prst="rect">
            <a:avLst/>
          </a:prstGeom>
          <a:noFill/>
        </p:spPr>
        <p:txBody>
          <a:bodyPr wrap="none" rtlCol="0">
            <a:spAutoFit/>
          </a:bodyPr>
          <a:lstStyle/>
          <a:p>
            <a:r>
              <a:rPr lang="en-US" sz="7200" dirty="0"/>
              <a:t>🤔</a:t>
            </a:r>
          </a:p>
        </p:txBody>
      </p:sp>
      <p:sp>
        <p:nvSpPr>
          <p:cNvPr id="64" name="TextBox 63">
            <a:extLst>
              <a:ext uri="{FF2B5EF4-FFF2-40B4-BE49-F238E27FC236}">
                <a16:creationId xmlns:a16="http://schemas.microsoft.com/office/drawing/2014/main" id="{92926AF8-D497-D464-E9BD-2F2D4CC3068C}"/>
              </a:ext>
            </a:extLst>
          </p:cNvPr>
          <p:cNvSpPr txBox="1"/>
          <p:nvPr/>
        </p:nvSpPr>
        <p:spPr>
          <a:xfrm>
            <a:off x="8710514" y="3440993"/>
            <a:ext cx="1930337" cy="523220"/>
          </a:xfrm>
          <a:prstGeom prst="rect">
            <a:avLst/>
          </a:prstGeom>
          <a:noFill/>
        </p:spPr>
        <p:txBody>
          <a:bodyPr wrap="none" rtlCol="0">
            <a:spAutoFit/>
          </a:bodyPr>
          <a:lstStyle/>
          <a:p>
            <a:r>
              <a:rPr lang="en-US" sz="2800" dirty="0"/>
              <a:t>P(🐱) = 0.71</a:t>
            </a:r>
          </a:p>
        </p:txBody>
      </p:sp>
      <p:sp>
        <p:nvSpPr>
          <p:cNvPr id="65" name="Right Arrow 64">
            <a:extLst>
              <a:ext uri="{FF2B5EF4-FFF2-40B4-BE49-F238E27FC236}">
                <a16:creationId xmlns:a16="http://schemas.microsoft.com/office/drawing/2014/main" id="{AE235223-2345-10B0-DEFF-13F651F81BAB}"/>
              </a:ext>
            </a:extLst>
          </p:cNvPr>
          <p:cNvSpPr/>
          <p:nvPr/>
        </p:nvSpPr>
        <p:spPr>
          <a:xfrm>
            <a:off x="8176749" y="3580195"/>
            <a:ext cx="537031" cy="266006"/>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62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74CF-3FAA-9C87-4DF9-460D7DF54C97}"/>
              </a:ext>
            </a:extLst>
          </p:cNvPr>
          <p:cNvSpPr>
            <a:spLocks noGrp="1"/>
          </p:cNvSpPr>
          <p:nvPr>
            <p:ph type="title"/>
          </p:nvPr>
        </p:nvSpPr>
        <p:spPr/>
        <p:txBody>
          <a:bodyPr/>
          <a:lstStyle/>
          <a:p>
            <a:r>
              <a:rPr lang="en-US"/>
              <a:t>Limits of our model</a:t>
            </a:r>
          </a:p>
        </p:txBody>
      </p:sp>
      <p:sp>
        <p:nvSpPr>
          <p:cNvPr id="3" name="Content Placeholder 2">
            <a:extLst>
              <a:ext uri="{FF2B5EF4-FFF2-40B4-BE49-F238E27FC236}">
                <a16:creationId xmlns:a16="http://schemas.microsoft.com/office/drawing/2014/main" id="{FD1A5644-7BD6-43F8-9F03-9232E686B321}"/>
              </a:ext>
            </a:extLst>
          </p:cNvPr>
          <p:cNvSpPr>
            <a:spLocks noGrp="1"/>
          </p:cNvSpPr>
          <p:nvPr>
            <p:ph idx="1"/>
          </p:nvPr>
        </p:nvSpPr>
        <p:spPr/>
        <p:txBody>
          <a:bodyPr>
            <a:normAutofit lnSpcReduction="10000"/>
          </a:bodyPr>
          <a:lstStyle/>
          <a:p>
            <a:r>
              <a:rPr lang="en-US" dirty="0"/>
              <a:t>These weights were trained on our pets dataset. Weights (and therefore the hidden layer) of this model captured 💫✨</a:t>
            </a:r>
            <a:r>
              <a:rPr lang="en-US" i="1" dirty="0"/>
              <a:t>pet essence</a:t>
            </a:r>
            <a:r>
              <a:rPr lang="en-US" dirty="0"/>
              <a:t>✨💫. </a:t>
            </a:r>
          </a:p>
          <a:p>
            <a:r>
              <a:rPr lang="en-US" dirty="0"/>
              <a:t>Our model </a:t>
            </a:r>
            <a:r>
              <a:rPr lang="en-US" i="1" dirty="0"/>
              <a:t>does not know how to identify anything else. </a:t>
            </a:r>
            <a:r>
              <a:rPr lang="en-US" dirty="0"/>
              <a:t>A picture of my son is </a:t>
            </a:r>
            <a:r>
              <a:rPr lang="en-US" i="1" dirty="0"/>
              <a:t>outside of the training distribution</a:t>
            </a:r>
            <a:r>
              <a:rPr lang="en-US" dirty="0"/>
              <a:t> and we should not expect it to perform in this case.</a:t>
            </a:r>
          </a:p>
          <a:p>
            <a:r>
              <a:rPr lang="en-US" b="1" i="1" dirty="0"/>
              <a:t>Know your data and know your objective!</a:t>
            </a:r>
          </a:p>
          <a:p>
            <a:endParaRPr lang="en-US" i="1" dirty="0"/>
          </a:p>
          <a:p>
            <a:r>
              <a:rPr lang="en-US" dirty="0"/>
              <a:t>Let’s take a closer look at what this inference requires computationally..</a:t>
            </a:r>
          </a:p>
        </p:txBody>
      </p:sp>
      <p:sp>
        <p:nvSpPr>
          <p:cNvPr id="4" name="Date Placeholder 3">
            <a:extLst>
              <a:ext uri="{FF2B5EF4-FFF2-40B4-BE49-F238E27FC236}">
                <a16:creationId xmlns:a16="http://schemas.microsoft.com/office/drawing/2014/main" id="{8D36B442-0C54-20AE-A2F6-2DB813CD4FAD}"/>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034D1733-981E-6945-03EA-599EB647CF12}"/>
              </a:ext>
            </a:extLst>
          </p:cNvPr>
          <p:cNvSpPr>
            <a:spLocks noGrp="1"/>
          </p:cNvSpPr>
          <p:nvPr>
            <p:ph type="sldNum" sz="quarter" idx="12"/>
          </p:nvPr>
        </p:nvSpPr>
        <p:spPr/>
        <p:txBody>
          <a:bodyPr/>
          <a:lstStyle/>
          <a:p>
            <a:fld id="{7D6B6BCA-0F02-1C4A-A7FD-5289AC363B05}" type="slidenum">
              <a:rPr lang="en-US" smtClean="0"/>
              <a:t>18</a:t>
            </a:fld>
            <a:endParaRPr lang="en-US"/>
          </a:p>
        </p:txBody>
      </p:sp>
    </p:spTree>
    <p:extLst>
      <p:ext uri="{BB962C8B-B14F-4D97-AF65-F5344CB8AC3E}">
        <p14:creationId xmlns:p14="http://schemas.microsoft.com/office/powerpoint/2010/main" val="186621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83C02B4-5023-CFE5-B7F0-3685A065ADC9}"/>
              </a:ext>
            </a:extLst>
          </p:cNvPr>
          <p:cNvSpPr>
            <a:spLocks noGrp="1"/>
          </p:cNvSpPr>
          <p:nvPr>
            <p:ph type="title"/>
          </p:nvPr>
        </p:nvSpPr>
        <p:spPr/>
        <p:txBody>
          <a:bodyPr/>
          <a:lstStyle/>
          <a:p>
            <a:r>
              <a:rPr lang="en-US"/>
              <a:t>A bit of math…</a:t>
            </a:r>
          </a:p>
        </p:txBody>
      </p:sp>
      <p:sp>
        <p:nvSpPr>
          <p:cNvPr id="27" name="Content Placeholder 26">
            <a:extLst>
              <a:ext uri="{FF2B5EF4-FFF2-40B4-BE49-F238E27FC236}">
                <a16:creationId xmlns:a16="http://schemas.microsoft.com/office/drawing/2014/main" id="{DEDF1D8E-5192-1A01-BC53-2650F8EF31DB}"/>
              </a:ext>
            </a:extLst>
          </p:cNvPr>
          <p:cNvSpPr>
            <a:spLocks noGrp="1"/>
          </p:cNvSpPr>
          <p:nvPr>
            <p:ph sz="half" idx="1"/>
          </p:nvPr>
        </p:nvSpPr>
        <p:spPr/>
        <p:txBody>
          <a:bodyPr/>
          <a:lstStyle/>
          <a:p>
            <a:r>
              <a:rPr lang="en-US"/>
              <a:t>Nodes are a linear combination of weighted nodes from the previous layer:</a:t>
            </a:r>
          </a:p>
        </p:txBody>
      </p:sp>
      <p:sp>
        <p:nvSpPr>
          <p:cNvPr id="5" name="Slide Number Placeholder 4">
            <a:extLst>
              <a:ext uri="{FF2B5EF4-FFF2-40B4-BE49-F238E27FC236}">
                <a16:creationId xmlns:a16="http://schemas.microsoft.com/office/drawing/2014/main" id="{C75BD42D-A151-F038-EC40-0AB65C666437}"/>
              </a:ext>
            </a:extLst>
          </p:cNvPr>
          <p:cNvSpPr>
            <a:spLocks noGrp="1"/>
          </p:cNvSpPr>
          <p:nvPr>
            <p:ph type="sldNum" sz="quarter" idx="12"/>
          </p:nvPr>
        </p:nvSpPr>
        <p:spPr/>
        <p:txBody>
          <a:bodyPr/>
          <a:lstStyle/>
          <a:p>
            <a:fld id="{7D6B6BCA-0F02-1C4A-A7FD-5289AC363B05}" type="slidenum">
              <a:rPr lang="en-US" smtClean="0"/>
              <a:t>19</a:t>
            </a:fld>
            <a:endParaRPr lang="en-US"/>
          </a:p>
        </p:txBody>
      </p:sp>
      <p:sp>
        <p:nvSpPr>
          <p:cNvPr id="4" name="Date Placeholder 3">
            <a:extLst>
              <a:ext uri="{FF2B5EF4-FFF2-40B4-BE49-F238E27FC236}">
                <a16:creationId xmlns:a16="http://schemas.microsoft.com/office/drawing/2014/main" id="{3E4D1E6C-3465-9954-F93E-4F92268566EE}"/>
              </a:ext>
            </a:extLst>
          </p:cNvPr>
          <p:cNvSpPr>
            <a:spLocks noGrp="1"/>
          </p:cNvSpPr>
          <p:nvPr>
            <p:ph type="dt" sz="half" idx="10"/>
          </p:nvPr>
        </p:nvSpPr>
        <p:spPr/>
        <p:txBody>
          <a:bodyPr/>
          <a:lstStyle/>
          <a:p>
            <a:r>
              <a:rPr lang="en-US"/>
              <a:t>7/16/26</a:t>
            </a:r>
          </a:p>
        </p:txBody>
      </p:sp>
      <p:grpSp>
        <p:nvGrpSpPr>
          <p:cNvPr id="63" name="Content Placeholder 6">
            <a:extLst>
              <a:ext uri="{FF2B5EF4-FFF2-40B4-BE49-F238E27FC236}">
                <a16:creationId xmlns:a16="http://schemas.microsoft.com/office/drawing/2014/main" id="{1FDDA5CA-1CFD-FBAC-585D-6111ED328D15}"/>
              </a:ext>
            </a:extLst>
          </p:cNvPr>
          <p:cNvGrpSpPr/>
          <p:nvPr/>
        </p:nvGrpSpPr>
        <p:grpSpPr>
          <a:xfrm>
            <a:off x="7095815" y="1560851"/>
            <a:ext cx="4099326" cy="4098825"/>
            <a:chOff x="4332985" y="1977854"/>
            <a:chExt cx="3424125" cy="3423707"/>
          </a:xfrm>
        </p:grpSpPr>
        <p:sp>
          <p:nvSpPr>
            <p:cNvPr id="64" name="Freeform 63">
              <a:extLst>
                <a:ext uri="{FF2B5EF4-FFF2-40B4-BE49-F238E27FC236}">
                  <a16:creationId xmlns:a16="http://schemas.microsoft.com/office/drawing/2014/main" id="{16927207-1598-AF1C-5467-3B4434E08E63}"/>
                </a:ext>
              </a:extLst>
            </p:cNvPr>
            <p:cNvSpPr/>
            <p:nvPr/>
          </p:nvSpPr>
          <p:spPr>
            <a:xfrm>
              <a:off x="4423094" y="2428342"/>
              <a:ext cx="1621953" cy="1081170"/>
            </a:xfrm>
            <a:custGeom>
              <a:avLst/>
              <a:gdLst>
                <a:gd name="connsiteX0" fmla="*/ 172 w 1621953"/>
                <a:gd name="connsiteY0" fmla="*/ 1081115 h 1081170"/>
                <a:gd name="connsiteX1" fmla="*/ 1622126 w 1621953"/>
                <a:gd name="connsiteY1" fmla="*/ -55 h 1081170"/>
              </a:gdLst>
              <a:ahLst/>
              <a:cxnLst>
                <a:cxn ang="0">
                  <a:pos x="connsiteX0" y="connsiteY0"/>
                </a:cxn>
                <a:cxn ang="0">
                  <a:pos x="connsiteX1" y="connsiteY1"/>
                </a:cxn>
              </a:cxnLst>
              <a:rect l="l" t="t" r="r" b="b"/>
              <a:pathLst>
                <a:path w="1621953" h="1081170">
                  <a:moveTo>
                    <a:pt x="172" y="1081115"/>
                  </a:moveTo>
                  <a:lnTo>
                    <a:pt x="1622126" y="-55"/>
                  </a:lnTo>
                </a:path>
              </a:pathLst>
            </a:custGeom>
            <a:noFill/>
            <a:ln w="4501" cap="flat">
              <a:solidFill>
                <a:srgbClr val="505050">
                  <a:alpha val="81000"/>
                </a:srgbClr>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0DF5D6C-16F3-477F-CD2C-8BA10071F0C0}"/>
                </a:ext>
              </a:extLst>
            </p:cNvPr>
            <p:cNvSpPr/>
            <p:nvPr/>
          </p:nvSpPr>
          <p:spPr>
            <a:xfrm>
              <a:off x="4423094" y="2788732"/>
              <a:ext cx="1621953" cy="720780"/>
            </a:xfrm>
            <a:custGeom>
              <a:avLst/>
              <a:gdLst>
                <a:gd name="connsiteX0" fmla="*/ 172 w 1621953"/>
                <a:gd name="connsiteY0" fmla="*/ 720730 h 720780"/>
                <a:gd name="connsiteX1" fmla="*/ 1622126 w 1621953"/>
                <a:gd name="connsiteY1" fmla="*/ -50 h 720780"/>
              </a:gdLst>
              <a:ahLst/>
              <a:cxnLst>
                <a:cxn ang="0">
                  <a:pos x="connsiteX0" y="connsiteY0"/>
                </a:cxn>
                <a:cxn ang="0">
                  <a:pos x="connsiteX1" y="connsiteY1"/>
                </a:cxn>
              </a:cxnLst>
              <a:rect l="l" t="t" r="r" b="b"/>
              <a:pathLst>
                <a:path w="1621953" h="720780">
                  <a:moveTo>
                    <a:pt x="172" y="720730"/>
                  </a:moveTo>
                  <a:lnTo>
                    <a:pt x="1622126" y="-50"/>
                  </a:lnTo>
                </a:path>
              </a:pathLst>
            </a:custGeom>
            <a:noFill/>
            <a:ln w="4501" cap="flat">
              <a:solidFill>
                <a:srgbClr val="505050">
                  <a:alpha val="33000"/>
                </a:srgb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0BE84F3D-FD60-BCFB-BA6A-350E8DFE17CE}"/>
                </a:ext>
              </a:extLst>
            </p:cNvPr>
            <p:cNvSpPr/>
            <p:nvPr/>
          </p:nvSpPr>
          <p:spPr>
            <a:xfrm>
              <a:off x="4423094" y="3149123"/>
              <a:ext cx="1621953" cy="360390"/>
            </a:xfrm>
            <a:custGeom>
              <a:avLst/>
              <a:gdLst>
                <a:gd name="connsiteX0" fmla="*/ 172 w 1621953"/>
                <a:gd name="connsiteY0" fmla="*/ 360345 h 360390"/>
                <a:gd name="connsiteX1" fmla="*/ 1622126 w 1621953"/>
                <a:gd name="connsiteY1" fmla="*/ -46 h 360390"/>
              </a:gdLst>
              <a:ahLst/>
              <a:cxnLst>
                <a:cxn ang="0">
                  <a:pos x="connsiteX0" y="connsiteY0"/>
                </a:cxn>
                <a:cxn ang="0">
                  <a:pos x="connsiteX1" y="connsiteY1"/>
                </a:cxn>
              </a:cxnLst>
              <a:rect l="l" t="t" r="r" b="b"/>
              <a:pathLst>
                <a:path w="1621953" h="360390">
                  <a:moveTo>
                    <a:pt x="172" y="360345"/>
                  </a:moveTo>
                  <a:lnTo>
                    <a:pt x="1622126" y="-46"/>
                  </a:lnTo>
                </a:path>
              </a:pathLst>
            </a:custGeom>
            <a:noFill/>
            <a:ln w="4501" cap="flat">
              <a:solidFill>
                <a:srgbClr val="505050">
                  <a:alpha val="89000"/>
                </a:srgb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82FE000-02DE-8487-D217-956B497986DE}"/>
                </a:ext>
              </a:extLst>
            </p:cNvPr>
            <p:cNvSpPr/>
            <p:nvPr/>
          </p:nvSpPr>
          <p:spPr>
            <a:xfrm>
              <a:off x="4423094" y="3509513"/>
              <a:ext cx="1621953" cy="7267"/>
            </a:xfrm>
            <a:custGeom>
              <a:avLst/>
              <a:gdLst>
                <a:gd name="connsiteX0" fmla="*/ 172 w 1621953"/>
                <a:gd name="connsiteY0" fmla="*/ -41 h 7267"/>
                <a:gd name="connsiteX1" fmla="*/ 1622126 w 1621953"/>
                <a:gd name="connsiteY1" fmla="*/ -41 h 7267"/>
              </a:gdLst>
              <a:ahLst/>
              <a:cxnLst>
                <a:cxn ang="0">
                  <a:pos x="connsiteX0" y="connsiteY0"/>
                </a:cxn>
                <a:cxn ang="0">
                  <a:pos x="connsiteX1" y="connsiteY1"/>
                </a:cxn>
              </a:cxnLst>
              <a:rect l="l" t="t" r="r" b="b"/>
              <a:pathLst>
                <a:path w="1621953" h="7267">
                  <a:moveTo>
                    <a:pt x="172" y="-41"/>
                  </a:moveTo>
                  <a:lnTo>
                    <a:pt x="1622126" y="-41"/>
                  </a:lnTo>
                </a:path>
              </a:pathLst>
            </a:custGeom>
            <a:noFill/>
            <a:ln w="4501" cap="flat">
              <a:solidFill>
                <a:srgbClr val="505050">
                  <a:alpha val="54000"/>
                </a:srgb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115A634-703E-E106-EDF2-743AC4F7156A}"/>
                </a:ext>
              </a:extLst>
            </p:cNvPr>
            <p:cNvSpPr/>
            <p:nvPr/>
          </p:nvSpPr>
          <p:spPr>
            <a:xfrm>
              <a:off x="4423094" y="3509513"/>
              <a:ext cx="1621953" cy="360390"/>
            </a:xfrm>
            <a:custGeom>
              <a:avLst/>
              <a:gdLst>
                <a:gd name="connsiteX0" fmla="*/ 172 w 1621953"/>
                <a:gd name="connsiteY0" fmla="*/ -36 h 360390"/>
                <a:gd name="connsiteX1" fmla="*/ 1622126 w 1621953"/>
                <a:gd name="connsiteY1" fmla="*/ 360354 h 360390"/>
              </a:gdLst>
              <a:ahLst/>
              <a:cxnLst>
                <a:cxn ang="0">
                  <a:pos x="connsiteX0" y="connsiteY0"/>
                </a:cxn>
                <a:cxn ang="0">
                  <a:pos x="connsiteX1" y="connsiteY1"/>
                </a:cxn>
              </a:cxnLst>
              <a:rect l="l" t="t" r="r" b="b"/>
              <a:pathLst>
                <a:path w="1621953" h="360390">
                  <a:moveTo>
                    <a:pt x="172" y="-36"/>
                  </a:moveTo>
                  <a:lnTo>
                    <a:pt x="1622126" y="360354"/>
                  </a:lnTo>
                </a:path>
              </a:pathLst>
            </a:custGeom>
            <a:noFill/>
            <a:ln w="4501" cap="flat">
              <a:solidFill>
                <a:srgbClr val="505050">
                  <a:alpha val="81000"/>
                </a:srgb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6F67047-D8F5-0640-D584-4A0DCBC10DD8}"/>
                </a:ext>
              </a:extLst>
            </p:cNvPr>
            <p:cNvSpPr/>
            <p:nvPr/>
          </p:nvSpPr>
          <p:spPr>
            <a:xfrm>
              <a:off x="4423094" y="3509513"/>
              <a:ext cx="1621953" cy="720780"/>
            </a:xfrm>
            <a:custGeom>
              <a:avLst/>
              <a:gdLst>
                <a:gd name="connsiteX0" fmla="*/ 172 w 1621953"/>
                <a:gd name="connsiteY0" fmla="*/ -31 h 720780"/>
                <a:gd name="connsiteX1" fmla="*/ 1622126 w 1621953"/>
                <a:gd name="connsiteY1" fmla="*/ 720749 h 720780"/>
              </a:gdLst>
              <a:ahLst/>
              <a:cxnLst>
                <a:cxn ang="0">
                  <a:pos x="connsiteX0" y="connsiteY0"/>
                </a:cxn>
                <a:cxn ang="0">
                  <a:pos x="connsiteX1" y="connsiteY1"/>
                </a:cxn>
              </a:cxnLst>
              <a:rect l="l" t="t" r="r" b="b"/>
              <a:pathLst>
                <a:path w="1621953" h="720780">
                  <a:moveTo>
                    <a:pt x="172" y="-31"/>
                  </a:moveTo>
                  <a:lnTo>
                    <a:pt x="1622126" y="720749"/>
                  </a:lnTo>
                </a:path>
              </a:pathLst>
            </a:custGeom>
            <a:noFill/>
            <a:ln w="4501" cap="flat">
              <a:solidFill>
                <a:srgbClr val="505050">
                  <a:alpha val="41000"/>
                </a:srgbClr>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6C2875C-90FC-3D31-4079-B48E48E5EA2E}"/>
                </a:ext>
              </a:extLst>
            </p:cNvPr>
            <p:cNvSpPr/>
            <p:nvPr/>
          </p:nvSpPr>
          <p:spPr>
            <a:xfrm>
              <a:off x="4423094" y="3509513"/>
              <a:ext cx="1621953" cy="1081170"/>
            </a:xfrm>
            <a:custGeom>
              <a:avLst/>
              <a:gdLst>
                <a:gd name="connsiteX0" fmla="*/ 172 w 1621953"/>
                <a:gd name="connsiteY0" fmla="*/ -26 h 1081170"/>
                <a:gd name="connsiteX1" fmla="*/ 1622126 w 1621953"/>
                <a:gd name="connsiteY1" fmla="*/ 1081144 h 1081170"/>
              </a:gdLst>
              <a:ahLst/>
              <a:cxnLst>
                <a:cxn ang="0">
                  <a:pos x="connsiteX0" y="connsiteY0"/>
                </a:cxn>
                <a:cxn ang="0">
                  <a:pos x="connsiteX1" y="connsiteY1"/>
                </a:cxn>
              </a:cxnLst>
              <a:rect l="l" t="t" r="r" b="b"/>
              <a:pathLst>
                <a:path w="1621953" h="1081170">
                  <a:moveTo>
                    <a:pt x="172" y="-26"/>
                  </a:moveTo>
                  <a:lnTo>
                    <a:pt x="1622126" y="1081144"/>
                  </a:lnTo>
                </a:path>
              </a:pathLst>
            </a:custGeom>
            <a:noFill/>
            <a:ln w="4501" cap="flat">
              <a:solidFill>
                <a:srgbClr val="505050">
                  <a:alpha val="55000"/>
                </a:srgbClr>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9E700D-67CF-C510-9BC7-68D3B9351059}"/>
                </a:ext>
              </a:extLst>
            </p:cNvPr>
            <p:cNvSpPr/>
            <p:nvPr/>
          </p:nvSpPr>
          <p:spPr>
            <a:xfrm>
              <a:off x="4423094" y="3509513"/>
              <a:ext cx="1621953" cy="1441560"/>
            </a:xfrm>
            <a:custGeom>
              <a:avLst/>
              <a:gdLst>
                <a:gd name="connsiteX0" fmla="*/ 172 w 1621953"/>
                <a:gd name="connsiteY0" fmla="*/ -22 h 1441560"/>
                <a:gd name="connsiteX1" fmla="*/ 1622126 w 1621953"/>
                <a:gd name="connsiteY1" fmla="*/ 1441539 h 1441560"/>
              </a:gdLst>
              <a:ahLst/>
              <a:cxnLst>
                <a:cxn ang="0">
                  <a:pos x="connsiteX0" y="connsiteY0"/>
                </a:cxn>
                <a:cxn ang="0">
                  <a:pos x="connsiteX1" y="connsiteY1"/>
                </a:cxn>
              </a:cxnLst>
              <a:rect l="l" t="t" r="r" b="b"/>
              <a:pathLst>
                <a:path w="1621953" h="1441560">
                  <a:moveTo>
                    <a:pt x="172" y="-22"/>
                  </a:moveTo>
                  <a:lnTo>
                    <a:pt x="1622126" y="1441539"/>
                  </a:lnTo>
                </a:path>
              </a:pathLst>
            </a:custGeom>
            <a:noFill/>
            <a:ln w="4501" cap="flat">
              <a:solidFill>
                <a:srgbClr val="505050">
                  <a:alpha val="50000"/>
                </a:srgbClr>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AB0730D-D79B-16A0-7CBD-B339D817AB89}"/>
                </a:ext>
              </a:extLst>
            </p:cNvPr>
            <p:cNvSpPr/>
            <p:nvPr/>
          </p:nvSpPr>
          <p:spPr>
            <a:xfrm>
              <a:off x="4423094" y="3509513"/>
              <a:ext cx="1621953" cy="1801950"/>
            </a:xfrm>
            <a:custGeom>
              <a:avLst/>
              <a:gdLst>
                <a:gd name="connsiteX0" fmla="*/ 172 w 1621953"/>
                <a:gd name="connsiteY0" fmla="*/ -17 h 1801950"/>
                <a:gd name="connsiteX1" fmla="*/ 1622126 w 1621953"/>
                <a:gd name="connsiteY1" fmla="*/ 1801934 h 1801950"/>
              </a:gdLst>
              <a:ahLst/>
              <a:cxnLst>
                <a:cxn ang="0">
                  <a:pos x="connsiteX0" y="connsiteY0"/>
                </a:cxn>
                <a:cxn ang="0">
                  <a:pos x="connsiteX1" y="connsiteY1"/>
                </a:cxn>
              </a:cxnLst>
              <a:rect l="l" t="t" r="r" b="b"/>
              <a:pathLst>
                <a:path w="1621953" h="1801950">
                  <a:moveTo>
                    <a:pt x="172" y="-17"/>
                  </a:moveTo>
                  <a:lnTo>
                    <a:pt x="1622126" y="1801934"/>
                  </a:lnTo>
                </a:path>
              </a:pathLst>
            </a:custGeom>
            <a:noFill/>
            <a:ln w="4501" cap="flat">
              <a:solidFill>
                <a:srgbClr val="505050">
                  <a:alpha val="21000"/>
                </a:srgbClr>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E23CDC9-C546-3D14-7E1A-36979451B55B}"/>
                </a:ext>
              </a:extLst>
            </p:cNvPr>
            <p:cNvSpPr/>
            <p:nvPr/>
          </p:nvSpPr>
          <p:spPr>
            <a:xfrm>
              <a:off x="4423094" y="2428342"/>
              <a:ext cx="1621953" cy="1441560"/>
            </a:xfrm>
            <a:custGeom>
              <a:avLst/>
              <a:gdLst>
                <a:gd name="connsiteX0" fmla="*/ 172 w 1621953"/>
                <a:gd name="connsiteY0" fmla="*/ 1441510 h 1441560"/>
                <a:gd name="connsiteX1" fmla="*/ 1622126 w 1621953"/>
                <a:gd name="connsiteY1" fmla="*/ -50 h 1441560"/>
              </a:gdLst>
              <a:ahLst/>
              <a:cxnLst>
                <a:cxn ang="0">
                  <a:pos x="connsiteX0" y="connsiteY0"/>
                </a:cxn>
                <a:cxn ang="0">
                  <a:pos x="connsiteX1" y="connsiteY1"/>
                </a:cxn>
              </a:cxnLst>
              <a:rect l="l" t="t" r="r" b="b"/>
              <a:pathLst>
                <a:path w="1621953" h="1441560">
                  <a:moveTo>
                    <a:pt x="172" y="1441510"/>
                  </a:moveTo>
                  <a:lnTo>
                    <a:pt x="1622126" y="-50"/>
                  </a:lnTo>
                </a:path>
              </a:pathLst>
            </a:custGeom>
            <a:noFill/>
            <a:ln w="4501" cap="flat">
              <a:solidFill>
                <a:srgbClr val="505050">
                  <a:alpha val="35000"/>
                </a:srgbClr>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446254C-A1BB-B939-18C4-5951E5B8724F}"/>
                </a:ext>
              </a:extLst>
            </p:cNvPr>
            <p:cNvSpPr/>
            <p:nvPr/>
          </p:nvSpPr>
          <p:spPr>
            <a:xfrm>
              <a:off x="4423094" y="2788732"/>
              <a:ext cx="1621953" cy="1081170"/>
            </a:xfrm>
            <a:custGeom>
              <a:avLst/>
              <a:gdLst>
                <a:gd name="connsiteX0" fmla="*/ 172 w 1621953"/>
                <a:gd name="connsiteY0" fmla="*/ 1081125 h 1081170"/>
                <a:gd name="connsiteX1" fmla="*/ 1622126 w 1621953"/>
                <a:gd name="connsiteY1" fmla="*/ -46 h 1081170"/>
              </a:gdLst>
              <a:ahLst/>
              <a:cxnLst>
                <a:cxn ang="0">
                  <a:pos x="connsiteX0" y="connsiteY0"/>
                </a:cxn>
                <a:cxn ang="0">
                  <a:pos x="connsiteX1" y="connsiteY1"/>
                </a:cxn>
              </a:cxnLst>
              <a:rect l="l" t="t" r="r" b="b"/>
              <a:pathLst>
                <a:path w="1621953" h="1081170">
                  <a:moveTo>
                    <a:pt x="172" y="1081125"/>
                  </a:moveTo>
                  <a:lnTo>
                    <a:pt x="1622126" y="-46"/>
                  </a:lnTo>
                </a:path>
              </a:pathLst>
            </a:custGeom>
            <a:noFill/>
            <a:ln w="4501" cap="flat">
              <a:solidFill>
                <a:srgbClr val="505050">
                  <a:alpha val="38000"/>
                </a:srgbClr>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14ACB0-74CE-B869-40FA-4AB6F20BB6E4}"/>
                </a:ext>
              </a:extLst>
            </p:cNvPr>
            <p:cNvSpPr/>
            <p:nvPr/>
          </p:nvSpPr>
          <p:spPr>
            <a:xfrm>
              <a:off x="4423094" y="3149123"/>
              <a:ext cx="1621953" cy="720780"/>
            </a:xfrm>
            <a:custGeom>
              <a:avLst/>
              <a:gdLst>
                <a:gd name="connsiteX0" fmla="*/ 172 w 1621953"/>
                <a:gd name="connsiteY0" fmla="*/ 720740 h 720780"/>
                <a:gd name="connsiteX1" fmla="*/ 1622126 w 1621953"/>
                <a:gd name="connsiteY1" fmla="*/ -41 h 720780"/>
              </a:gdLst>
              <a:ahLst/>
              <a:cxnLst>
                <a:cxn ang="0">
                  <a:pos x="connsiteX0" y="connsiteY0"/>
                </a:cxn>
                <a:cxn ang="0">
                  <a:pos x="connsiteX1" y="connsiteY1"/>
                </a:cxn>
              </a:cxnLst>
              <a:rect l="l" t="t" r="r" b="b"/>
              <a:pathLst>
                <a:path w="1621953" h="720780">
                  <a:moveTo>
                    <a:pt x="172" y="720740"/>
                  </a:moveTo>
                  <a:lnTo>
                    <a:pt x="1622126" y="-41"/>
                  </a:lnTo>
                </a:path>
              </a:pathLst>
            </a:custGeom>
            <a:noFill/>
            <a:ln w="4501" cap="flat">
              <a:solidFill>
                <a:srgbClr val="505050">
                  <a:alpha val="12000"/>
                </a:srgbClr>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7C95BC1-6145-8087-C73D-ED654F798EBC}"/>
                </a:ext>
              </a:extLst>
            </p:cNvPr>
            <p:cNvSpPr/>
            <p:nvPr/>
          </p:nvSpPr>
          <p:spPr>
            <a:xfrm>
              <a:off x="4423094" y="3509513"/>
              <a:ext cx="1621953" cy="360390"/>
            </a:xfrm>
            <a:custGeom>
              <a:avLst/>
              <a:gdLst>
                <a:gd name="connsiteX0" fmla="*/ 172 w 1621953"/>
                <a:gd name="connsiteY0" fmla="*/ 360354 h 360390"/>
                <a:gd name="connsiteX1" fmla="*/ 1622126 w 1621953"/>
                <a:gd name="connsiteY1" fmla="*/ -36 h 360390"/>
              </a:gdLst>
              <a:ahLst/>
              <a:cxnLst>
                <a:cxn ang="0">
                  <a:pos x="connsiteX0" y="connsiteY0"/>
                </a:cxn>
                <a:cxn ang="0">
                  <a:pos x="connsiteX1" y="connsiteY1"/>
                </a:cxn>
              </a:cxnLst>
              <a:rect l="l" t="t" r="r" b="b"/>
              <a:pathLst>
                <a:path w="1621953" h="360390">
                  <a:moveTo>
                    <a:pt x="172" y="360354"/>
                  </a:moveTo>
                  <a:lnTo>
                    <a:pt x="1622126" y="-36"/>
                  </a:lnTo>
                </a:path>
              </a:pathLst>
            </a:custGeom>
            <a:noFill/>
            <a:ln w="4501" cap="flat">
              <a:solidFill>
                <a:srgbClr val="505050">
                  <a:alpha val="60000"/>
                </a:srgbClr>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D0A8980-7F0C-D76D-E6CD-EDBC06585595}"/>
                </a:ext>
              </a:extLst>
            </p:cNvPr>
            <p:cNvSpPr/>
            <p:nvPr/>
          </p:nvSpPr>
          <p:spPr>
            <a:xfrm>
              <a:off x="4423094" y="3869903"/>
              <a:ext cx="1621953" cy="7267"/>
            </a:xfrm>
            <a:custGeom>
              <a:avLst/>
              <a:gdLst>
                <a:gd name="connsiteX0" fmla="*/ 172 w 1621953"/>
                <a:gd name="connsiteY0" fmla="*/ -31 h 7267"/>
                <a:gd name="connsiteX1" fmla="*/ 1622126 w 1621953"/>
                <a:gd name="connsiteY1" fmla="*/ -31 h 7267"/>
              </a:gdLst>
              <a:ahLst/>
              <a:cxnLst>
                <a:cxn ang="0">
                  <a:pos x="connsiteX0" y="connsiteY0"/>
                </a:cxn>
                <a:cxn ang="0">
                  <a:pos x="connsiteX1" y="connsiteY1"/>
                </a:cxn>
              </a:cxnLst>
              <a:rect l="l" t="t" r="r" b="b"/>
              <a:pathLst>
                <a:path w="1621953" h="7267">
                  <a:moveTo>
                    <a:pt x="172" y="-31"/>
                  </a:moveTo>
                  <a:lnTo>
                    <a:pt x="1622126" y="-31"/>
                  </a:lnTo>
                </a:path>
              </a:pathLst>
            </a:custGeom>
            <a:noFill/>
            <a:ln w="4501" cap="flat">
              <a:solidFill>
                <a:srgbClr val="505050">
                  <a:alpha val="96000"/>
                </a:srgbClr>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8E9349A-4C8D-F63A-ED0C-38DF5174D68A}"/>
                </a:ext>
              </a:extLst>
            </p:cNvPr>
            <p:cNvSpPr/>
            <p:nvPr/>
          </p:nvSpPr>
          <p:spPr>
            <a:xfrm>
              <a:off x="4423094" y="3869903"/>
              <a:ext cx="1621953" cy="360390"/>
            </a:xfrm>
            <a:custGeom>
              <a:avLst/>
              <a:gdLst>
                <a:gd name="connsiteX0" fmla="*/ 172 w 1621953"/>
                <a:gd name="connsiteY0" fmla="*/ -26 h 360390"/>
                <a:gd name="connsiteX1" fmla="*/ 1622126 w 1621953"/>
                <a:gd name="connsiteY1" fmla="*/ 360364 h 360390"/>
              </a:gdLst>
              <a:ahLst/>
              <a:cxnLst>
                <a:cxn ang="0">
                  <a:pos x="connsiteX0" y="connsiteY0"/>
                </a:cxn>
                <a:cxn ang="0">
                  <a:pos x="connsiteX1" y="connsiteY1"/>
                </a:cxn>
              </a:cxnLst>
              <a:rect l="l" t="t" r="r" b="b"/>
              <a:pathLst>
                <a:path w="1621953" h="360390">
                  <a:moveTo>
                    <a:pt x="172" y="-26"/>
                  </a:moveTo>
                  <a:lnTo>
                    <a:pt x="1622126" y="360364"/>
                  </a:lnTo>
                </a:path>
              </a:pathLst>
            </a:custGeom>
            <a:noFill/>
            <a:ln w="4501" cap="flat">
              <a:solidFill>
                <a:srgbClr val="505050">
                  <a:alpha val="25000"/>
                </a:srgbClr>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21252ECF-5098-344E-3976-A81C486BA2C9}"/>
                </a:ext>
              </a:extLst>
            </p:cNvPr>
            <p:cNvSpPr/>
            <p:nvPr/>
          </p:nvSpPr>
          <p:spPr>
            <a:xfrm>
              <a:off x="4423094" y="3869903"/>
              <a:ext cx="1621953" cy="720780"/>
            </a:xfrm>
            <a:custGeom>
              <a:avLst/>
              <a:gdLst>
                <a:gd name="connsiteX0" fmla="*/ 172 w 1621953"/>
                <a:gd name="connsiteY0" fmla="*/ -22 h 720780"/>
                <a:gd name="connsiteX1" fmla="*/ 1622126 w 1621953"/>
                <a:gd name="connsiteY1" fmla="*/ 720759 h 720780"/>
              </a:gdLst>
              <a:ahLst/>
              <a:cxnLst>
                <a:cxn ang="0">
                  <a:pos x="connsiteX0" y="connsiteY0"/>
                </a:cxn>
                <a:cxn ang="0">
                  <a:pos x="connsiteX1" y="connsiteY1"/>
                </a:cxn>
              </a:cxnLst>
              <a:rect l="l" t="t" r="r" b="b"/>
              <a:pathLst>
                <a:path w="1621953" h="720780">
                  <a:moveTo>
                    <a:pt x="172" y="-22"/>
                  </a:moveTo>
                  <a:lnTo>
                    <a:pt x="1622126" y="720759"/>
                  </a:lnTo>
                </a:path>
              </a:pathLst>
            </a:custGeom>
            <a:noFill/>
            <a:ln w="4501" cap="flat">
              <a:solidFill>
                <a:srgbClr val="505050">
                  <a:alpha val="42000"/>
                </a:srgbClr>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7A80FD2-3C25-45E0-58DF-D3AFC1C14A84}"/>
                </a:ext>
              </a:extLst>
            </p:cNvPr>
            <p:cNvSpPr/>
            <p:nvPr/>
          </p:nvSpPr>
          <p:spPr>
            <a:xfrm>
              <a:off x="4423094" y="3869903"/>
              <a:ext cx="1621953" cy="1081170"/>
            </a:xfrm>
            <a:custGeom>
              <a:avLst/>
              <a:gdLst>
                <a:gd name="connsiteX0" fmla="*/ 172 w 1621953"/>
                <a:gd name="connsiteY0" fmla="*/ -17 h 1081170"/>
                <a:gd name="connsiteX1" fmla="*/ 1622126 w 1621953"/>
                <a:gd name="connsiteY1" fmla="*/ 1081154 h 1081170"/>
              </a:gdLst>
              <a:ahLst/>
              <a:cxnLst>
                <a:cxn ang="0">
                  <a:pos x="connsiteX0" y="connsiteY0"/>
                </a:cxn>
                <a:cxn ang="0">
                  <a:pos x="connsiteX1" y="connsiteY1"/>
                </a:cxn>
              </a:cxnLst>
              <a:rect l="l" t="t" r="r" b="b"/>
              <a:pathLst>
                <a:path w="1621953" h="1081170">
                  <a:moveTo>
                    <a:pt x="172" y="-17"/>
                  </a:moveTo>
                  <a:lnTo>
                    <a:pt x="1622126" y="1081154"/>
                  </a:lnTo>
                </a:path>
              </a:pathLst>
            </a:custGeom>
            <a:noFill/>
            <a:ln w="4501" cap="flat">
              <a:solidFill>
                <a:srgbClr val="505050">
                  <a:alpha val="81000"/>
                </a:srgbClr>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45F419F8-AC1E-AB1E-8072-67057F19EDBC}"/>
                </a:ext>
              </a:extLst>
            </p:cNvPr>
            <p:cNvSpPr/>
            <p:nvPr/>
          </p:nvSpPr>
          <p:spPr>
            <a:xfrm>
              <a:off x="4423094" y="3869903"/>
              <a:ext cx="1621953" cy="1441560"/>
            </a:xfrm>
            <a:custGeom>
              <a:avLst/>
              <a:gdLst>
                <a:gd name="connsiteX0" fmla="*/ 172 w 1621953"/>
                <a:gd name="connsiteY0" fmla="*/ -12 h 1441560"/>
                <a:gd name="connsiteX1" fmla="*/ 1622126 w 1621953"/>
                <a:gd name="connsiteY1" fmla="*/ 1441549 h 1441560"/>
              </a:gdLst>
              <a:ahLst/>
              <a:cxnLst>
                <a:cxn ang="0">
                  <a:pos x="connsiteX0" y="connsiteY0"/>
                </a:cxn>
                <a:cxn ang="0">
                  <a:pos x="connsiteX1" y="connsiteY1"/>
                </a:cxn>
              </a:cxnLst>
              <a:rect l="l" t="t" r="r" b="b"/>
              <a:pathLst>
                <a:path w="1621953" h="1441560">
                  <a:moveTo>
                    <a:pt x="172" y="-12"/>
                  </a:moveTo>
                  <a:lnTo>
                    <a:pt x="1622126" y="1441549"/>
                  </a:lnTo>
                </a:path>
              </a:pathLst>
            </a:custGeom>
            <a:noFill/>
            <a:ln w="4501" cap="flat">
              <a:solidFill>
                <a:srgbClr val="505050">
                  <a:alpha val="18000"/>
                </a:srgbClr>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834D291-65C4-F11C-F54F-4AAF665FF008}"/>
                </a:ext>
              </a:extLst>
            </p:cNvPr>
            <p:cNvSpPr/>
            <p:nvPr/>
          </p:nvSpPr>
          <p:spPr>
            <a:xfrm>
              <a:off x="6045048" y="2067952"/>
              <a:ext cx="1621953" cy="1441560"/>
            </a:xfrm>
            <a:custGeom>
              <a:avLst/>
              <a:gdLst>
                <a:gd name="connsiteX0" fmla="*/ 215 w 1621953"/>
                <a:gd name="connsiteY0" fmla="*/ -60 h 1441560"/>
                <a:gd name="connsiteX1" fmla="*/ 1622169 w 1621953"/>
                <a:gd name="connsiteY1" fmla="*/ 1441501 h 1441560"/>
              </a:gdLst>
              <a:ahLst/>
              <a:cxnLst>
                <a:cxn ang="0">
                  <a:pos x="connsiteX0" y="connsiteY0"/>
                </a:cxn>
                <a:cxn ang="0">
                  <a:pos x="connsiteX1" y="connsiteY1"/>
                </a:cxn>
              </a:cxnLst>
              <a:rect l="l" t="t" r="r" b="b"/>
              <a:pathLst>
                <a:path w="1621953" h="1441560">
                  <a:moveTo>
                    <a:pt x="215" y="-60"/>
                  </a:moveTo>
                  <a:lnTo>
                    <a:pt x="1622169" y="1441501"/>
                  </a:lnTo>
                </a:path>
              </a:pathLst>
            </a:custGeom>
            <a:noFill/>
            <a:ln w="4501" cap="flat">
              <a:solidFill>
                <a:srgbClr val="505050">
                  <a:alpha val="64000"/>
                </a:srgbClr>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491DC1A-3530-B92B-3AC3-13D99C6D0DC4}"/>
                </a:ext>
              </a:extLst>
            </p:cNvPr>
            <p:cNvSpPr/>
            <p:nvPr/>
          </p:nvSpPr>
          <p:spPr>
            <a:xfrm>
              <a:off x="6045048" y="2067952"/>
              <a:ext cx="1621953" cy="1801950"/>
            </a:xfrm>
            <a:custGeom>
              <a:avLst/>
              <a:gdLst>
                <a:gd name="connsiteX0" fmla="*/ 215 w 1621953"/>
                <a:gd name="connsiteY0" fmla="*/ -55 h 1801950"/>
                <a:gd name="connsiteX1" fmla="*/ 1622169 w 1621953"/>
                <a:gd name="connsiteY1" fmla="*/ 1801896 h 1801950"/>
              </a:gdLst>
              <a:ahLst/>
              <a:cxnLst>
                <a:cxn ang="0">
                  <a:pos x="connsiteX0" y="connsiteY0"/>
                </a:cxn>
                <a:cxn ang="0">
                  <a:pos x="connsiteX1" y="connsiteY1"/>
                </a:cxn>
              </a:cxnLst>
              <a:rect l="l" t="t" r="r" b="b"/>
              <a:pathLst>
                <a:path w="1621953" h="1801950">
                  <a:moveTo>
                    <a:pt x="215" y="-55"/>
                  </a:moveTo>
                  <a:lnTo>
                    <a:pt x="1622169" y="1801896"/>
                  </a:lnTo>
                </a:path>
              </a:pathLst>
            </a:custGeom>
            <a:noFill/>
            <a:ln w="4501" cap="flat">
              <a:solidFill>
                <a:srgbClr val="505050">
                  <a:alpha val="26000"/>
                </a:srgbClr>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6C8D8512-0413-4ED2-9711-1D631AE0CEB3}"/>
                </a:ext>
              </a:extLst>
            </p:cNvPr>
            <p:cNvSpPr/>
            <p:nvPr/>
          </p:nvSpPr>
          <p:spPr>
            <a:xfrm>
              <a:off x="6045048" y="2428342"/>
              <a:ext cx="1621953" cy="1081170"/>
            </a:xfrm>
            <a:custGeom>
              <a:avLst/>
              <a:gdLst>
                <a:gd name="connsiteX0" fmla="*/ 215 w 1621953"/>
                <a:gd name="connsiteY0" fmla="*/ -55 h 1081170"/>
                <a:gd name="connsiteX1" fmla="*/ 1622169 w 1621953"/>
                <a:gd name="connsiteY1" fmla="*/ 1081115 h 1081170"/>
              </a:gdLst>
              <a:ahLst/>
              <a:cxnLst>
                <a:cxn ang="0">
                  <a:pos x="connsiteX0" y="connsiteY0"/>
                </a:cxn>
                <a:cxn ang="0">
                  <a:pos x="connsiteX1" y="connsiteY1"/>
                </a:cxn>
              </a:cxnLst>
              <a:rect l="l" t="t" r="r" b="b"/>
              <a:pathLst>
                <a:path w="1621953" h="1081170">
                  <a:moveTo>
                    <a:pt x="215" y="-55"/>
                  </a:moveTo>
                  <a:lnTo>
                    <a:pt x="1622169" y="1081115"/>
                  </a:lnTo>
                </a:path>
              </a:pathLst>
            </a:custGeom>
            <a:noFill/>
            <a:ln w="4501" cap="flat">
              <a:solidFill>
                <a:srgbClr val="505050">
                  <a:alpha val="21000"/>
                </a:srgbClr>
              </a:solid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6B6222F-9181-3B15-7191-C234805C8854}"/>
                </a:ext>
              </a:extLst>
            </p:cNvPr>
            <p:cNvSpPr/>
            <p:nvPr/>
          </p:nvSpPr>
          <p:spPr>
            <a:xfrm>
              <a:off x="6045048" y="2428342"/>
              <a:ext cx="1621953" cy="1441560"/>
            </a:xfrm>
            <a:custGeom>
              <a:avLst/>
              <a:gdLst>
                <a:gd name="connsiteX0" fmla="*/ 215 w 1621953"/>
                <a:gd name="connsiteY0" fmla="*/ -50 h 1441560"/>
                <a:gd name="connsiteX1" fmla="*/ 1622169 w 1621953"/>
                <a:gd name="connsiteY1" fmla="*/ 1441510 h 1441560"/>
              </a:gdLst>
              <a:ahLst/>
              <a:cxnLst>
                <a:cxn ang="0">
                  <a:pos x="connsiteX0" y="connsiteY0"/>
                </a:cxn>
                <a:cxn ang="0">
                  <a:pos x="connsiteX1" y="connsiteY1"/>
                </a:cxn>
              </a:cxnLst>
              <a:rect l="l" t="t" r="r" b="b"/>
              <a:pathLst>
                <a:path w="1621953" h="1441560">
                  <a:moveTo>
                    <a:pt x="215" y="-50"/>
                  </a:moveTo>
                  <a:lnTo>
                    <a:pt x="1622169" y="1441510"/>
                  </a:lnTo>
                </a:path>
              </a:pathLst>
            </a:custGeom>
            <a:noFill/>
            <a:ln w="4501" cap="flat">
              <a:solidFill>
                <a:srgbClr val="505050">
                  <a:alpha val="22000"/>
                </a:srgbClr>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682A2A6-C0BA-183F-22D2-0CD9E1D0DB4B}"/>
                </a:ext>
              </a:extLst>
            </p:cNvPr>
            <p:cNvSpPr/>
            <p:nvPr/>
          </p:nvSpPr>
          <p:spPr>
            <a:xfrm>
              <a:off x="6045048" y="2788732"/>
              <a:ext cx="1621953" cy="720780"/>
            </a:xfrm>
            <a:custGeom>
              <a:avLst/>
              <a:gdLst>
                <a:gd name="connsiteX0" fmla="*/ 215 w 1621953"/>
                <a:gd name="connsiteY0" fmla="*/ -50 h 720780"/>
                <a:gd name="connsiteX1" fmla="*/ 1622169 w 1621953"/>
                <a:gd name="connsiteY1" fmla="*/ 720730 h 720780"/>
              </a:gdLst>
              <a:ahLst/>
              <a:cxnLst>
                <a:cxn ang="0">
                  <a:pos x="connsiteX0" y="connsiteY0"/>
                </a:cxn>
                <a:cxn ang="0">
                  <a:pos x="connsiteX1" y="connsiteY1"/>
                </a:cxn>
              </a:cxnLst>
              <a:rect l="l" t="t" r="r" b="b"/>
              <a:pathLst>
                <a:path w="1621953" h="720780">
                  <a:moveTo>
                    <a:pt x="215" y="-50"/>
                  </a:moveTo>
                  <a:lnTo>
                    <a:pt x="1622169" y="720730"/>
                  </a:lnTo>
                </a:path>
              </a:pathLst>
            </a:custGeom>
            <a:noFill/>
            <a:ln w="4501" cap="flat">
              <a:solidFill>
                <a:srgbClr val="505050">
                  <a:alpha val="87000"/>
                </a:srgbClr>
              </a:solid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12DDBB9-22FE-9657-1DE8-D4E49526815A}"/>
                </a:ext>
              </a:extLst>
            </p:cNvPr>
            <p:cNvSpPr/>
            <p:nvPr/>
          </p:nvSpPr>
          <p:spPr>
            <a:xfrm>
              <a:off x="6045048" y="2788732"/>
              <a:ext cx="1621953" cy="1081170"/>
            </a:xfrm>
            <a:custGeom>
              <a:avLst/>
              <a:gdLst>
                <a:gd name="connsiteX0" fmla="*/ 215 w 1621953"/>
                <a:gd name="connsiteY0" fmla="*/ -46 h 1081170"/>
                <a:gd name="connsiteX1" fmla="*/ 1622169 w 1621953"/>
                <a:gd name="connsiteY1" fmla="*/ 1081125 h 1081170"/>
              </a:gdLst>
              <a:ahLst/>
              <a:cxnLst>
                <a:cxn ang="0">
                  <a:pos x="connsiteX0" y="connsiteY0"/>
                </a:cxn>
                <a:cxn ang="0">
                  <a:pos x="connsiteX1" y="connsiteY1"/>
                </a:cxn>
              </a:cxnLst>
              <a:rect l="l" t="t" r="r" b="b"/>
              <a:pathLst>
                <a:path w="1621953" h="1081170">
                  <a:moveTo>
                    <a:pt x="215" y="-46"/>
                  </a:moveTo>
                  <a:lnTo>
                    <a:pt x="1622169" y="1081125"/>
                  </a:lnTo>
                </a:path>
              </a:pathLst>
            </a:custGeom>
            <a:noFill/>
            <a:ln w="4501" cap="flat">
              <a:solidFill>
                <a:srgbClr val="505050">
                  <a:alpha val="40000"/>
                </a:srgbClr>
              </a:solid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9D4CEA-881A-104E-826A-DFE3358FA446}"/>
                </a:ext>
              </a:extLst>
            </p:cNvPr>
            <p:cNvSpPr/>
            <p:nvPr/>
          </p:nvSpPr>
          <p:spPr>
            <a:xfrm>
              <a:off x="6045048" y="3149123"/>
              <a:ext cx="1621953" cy="360390"/>
            </a:xfrm>
            <a:custGeom>
              <a:avLst/>
              <a:gdLst>
                <a:gd name="connsiteX0" fmla="*/ 215 w 1621953"/>
                <a:gd name="connsiteY0" fmla="*/ -46 h 360390"/>
                <a:gd name="connsiteX1" fmla="*/ 1622169 w 1621953"/>
                <a:gd name="connsiteY1" fmla="*/ 360345 h 360390"/>
              </a:gdLst>
              <a:ahLst/>
              <a:cxnLst>
                <a:cxn ang="0">
                  <a:pos x="connsiteX0" y="connsiteY0"/>
                </a:cxn>
                <a:cxn ang="0">
                  <a:pos x="connsiteX1" y="connsiteY1"/>
                </a:cxn>
              </a:cxnLst>
              <a:rect l="l" t="t" r="r" b="b"/>
              <a:pathLst>
                <a:path w="1621953" h="360390">
                  <a:moveTo>
                    <a:pt x="215" y="-46"/>
                  </a:moveTo>
                  <a:lnTo>
                    <a:pt x="1622169" y="360345"/>
                  </a:lnTo>
                </a:path>
              </a:pathLst>
            </a:custGeom>
            <a:noFill/>
            <a:ln w="4501" cap="flat">
              <a:solidFill>
                <a:srgbClr val="505050">
                  <a:alpha val="81000"/>
                </a:srgbClr>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5A4805B-2144-9C97-EF54-7558A9FF57ED}"/>
                </a:ext>
              </a:extLst>
            </p:cNvPr>
            <p:cNvSpPr/>
            <p:nvPr/>
          </p:nvSpPr>
          <p:spPr>
            <a:xfrm>
              <a:off x="6045048" y="3149123"/>
              <a:ext cx="1621953" cy="720780"/>
            </a:xfrm>
            <a:custGeom>
              <a:avLst/>
              <a:gdLst>
                <a:gd name="connsiteX0" fmla="*/ 215 w 1621953"/>
                <a:gd name="connsiteY0" fmla="*/ -41 h 720780"/>
                <a:gd name="connsiteX1" fmla="*/ 1622169 w 1621953"/>
                <a:gd name="connsiteY1" fmla="*/ 720740 h 720780"/>
              </a:gdLst>
              <a:ahLst/>
              <a:cxnLst>
                <a:cxn ang="0">
                  <a:pos x="connsiteX0" y="connsiteY0"/>
                </a:cxn>
                <a:cxn ang="0">
                  <a:pos x="connsiteX1" y="connsiteY1"/>
                </a:cxn>
              </a:cxnLst>
              <a:rect l="l" t="t" r="r" b="b"/>
              <a:pathLst>
                <a:path w="1621953" h="720780">
                  <a:moveTo>
                    <a:pt x="215" y="-41"/>
                  </a:moveTo>
                  <a:lnTo>
                    <a:pt x="1622169" y="720740"/>
                  </a:lnTo>
                </a:path>
              </a:pathLst>
            </a:custGeom>
            <a:noFill/>
            <a:ln w="4501" cap="flat">
              <a:solidFill>
                <a:srgbClr val="505050">
                  <a:alpha val="58000"/>
                </a:srgbClr>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5425A0F-845B-FBA8-89F7-8FA13BE20427}"/>
                </a:ext>
              </a:extLst>
            </p:cNvPr>
            <p:cNvSpPr/>
            <p:nvPr/>
          </p:nvSpPr>
          <p:spPr>
            <a:xfrm>
              <a:off x="6045048" y="3509513"/>
              <a:ext cx="1621953" cy="7267"/>
            </a:xfrm>
            <a:custGeom>
              <a:avLst/>
              <a:gdLst>
                <a:gd name="connsiteX0" fmla="*/ 215 w 1621953"/>
                <a:gd name="connsiteY0" fmla="*/ -41 h 7267"/>
                <a:gd name="connsiteX1" fmla="*/ 1622169 w 1621953"/>
                <a:gd name="connsiteY1" fmla="*/ -41 h 7267"/>
              </a:gdLst>
              <a:ahLst/>
              <a:cxnLst>
                <a:cxn ang="0">
                  <a:pos x="connsiteX0" y="connsiteY0"/>
                </a:cxn>
                <a:cxn ang="0">
                  <a:pos x="connsiteX1" y="connsiteY1"/>
                </a:cxn>
              </a:cxnLst>
              <a:rect l="l" t="t" r="r" b="b"/>
              <a:pathLst>
                <a:path w="1621953" h="7267">
                  <a:moveTo>
                    <a:pt x="215" y="-41"/>
                  </a:moveTo>
                  <a:lnTo>
                    <a:pt x="1622169" y="-41"/>
                  </a:lnTo>
                </a:path>
              </a:pathLst>
            </a:custGeom>
            <a:noFill/>
            <a:ln w="4501" cap="flat">
              <a:solidFill>
                <a:srgbClr val="505050">
                  <a:alpha val="86000"/>
                </a:srgbClr>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ABBCB7-4BCB-2000-B322-60351783421A}"/>
                </a:ext>
              </a:extLst>
            </p:cNvPr>
            <p:cNvSpPr/>
            <p:nvPr/>
          </p:nvSpPr>
          <p:spPr>
            <a:xfrm>
              <a:off x="6045048" y="3509513"/>
              <a:ext cx="1621953" cy="360390"/>
            </a:xfrm>
            <a:custGeom>
              <a:avLst/>
              <a:gdLst>
                <a:gd name="connsiteX0" fmla="*/ 215 w 1621953"/>
                <a:gd name="connsiteY0" fmla="*/ -36 h 360390"/>
                <a:gd name="connsiteX1" fmla="*/ 1622169 w 1621953"/>
                <a:gd name="connsiteY1" fmla="*/ 360354 h 360390"/>
              </a:gdLst>
              <a:ahLst/>
              <a:cxnLst>
                <a:cxn ang="0">
                  <a:pos x="connsiteX0" y="connsiteY0"/>
                </a:cxn>
                <a:cxn ang="0">
                  <a:pos x="connsiteX1" y="connsiteY1"/>
                </a:cxn>
              </a:cxnLst>
              <a:rect l="l" t="t" r="r" b="b"/>
              <a:pathLst>
                <a:path w="1621953" h="360390">
                  <a:moveTo>
                    <a:pt x="215" y="-36"/>
                  </a:moveTo>
                  <a:lnTo>
                    <a:pt x="1622169" y="360354"/>
                  </a:lnTo>
                </a:path>
              </a:pathLst>
            </a:custGeom>
            <a:noFill/>
            <a:ln w="4501" cap="flat">
              <a:solidFill>
                <a:srgbClr val="505050">
                  <a:alpha val="94000"/>
                </a:srgbClr>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B50C7E04-10D2-59D1-A3F0-99A980CA77FF}"/>
                </a:ext>
              </a:extLst>
            </p:cNvPr>
            <p:cNvSpPr/>
            <p:nvPr/>
          </p:nvSpPr>
          <p:spPr>
            <a:xfrm>
              <a:off x="6045048" y="3509513"/>
              <a:ext cx="1621953" cy="360390"/>
            </a:xfrm>
            <a:custGeom>
              <a:avLst/>
              <a:gdLst>
                <a:gd name="connsiteX0" fmla="*/ 215 w 1621953"/>
                <a:gd name="connsiteY0" fmla="*/ 360354 h 360390"/>
                <a:gd name="connsiteX1" fmla="*/ 1622169 w 1621953"/>
                <a:gd name="connsiteY1" fmla="*/ -36 h 360390"/>
              </a:gdLst>
              <a:ahLst/>
              <a:cxnLst>
                <a:cxn ang="0">
                  <a:pos x="connsiteX0" y="connsiteY0"/>
                </a:cxn>
                <a:cxn ang="0">
                  <a:pos x="connsiteX1" y="connsiteY1"/>
                </a:cxn>
              </a:cxnLst>
              <a:rect l="l" t="t" r="r" b="b"/>
              <a:pathLst>
                <a:path w="1621953" h="360390">
                  <a:moveTo>
                    <a:pt x="215" y="360354"/>
                  </a:moveTo>
                  <a:lnTo>
                    <a:pt x="1622169" y="-36"/>
                  </a:lnTo>
                </a:path>
              </a:pathLst>
            </a:custGeom>
            <a:noFill/>
            <a:ln w="4501" cap="flat">
              <a:solidFill>
                <a:srgbClr val="505050">
                  <a:alpha val="83000"/>
                </a:srgbClr>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1F6946C-9188-3B93-92BA-A4A7CD0D958D}"/>
                </a:ext>
              </a:extLst>
            </p:cNvPr>
            <p:cNvSpPr/>
            <p:nvPr/>
          </p:nvSpPr>
          <p:spPr>
            <a:xfrm>
              <a:off x="6045048" y="3869903"/>
              <a:ext cx="1621953" cy="7267"/>
            </a:xfrm>
            <a:custGeom>
              <a:avLst/>
              <a:gdLst>
                <a:gd name="connsiteX0" fmla="*/ 215 w 1621953"/>
                <a:gd name="connsiteY0" fmla="*/ -31 h 7267"/>
                <a:gd name="connsiteX1" fmla="*/ 1622169 w 1621953"/>
                <a:gd name="connsiteY1" fmla="*/ -31 h 7267"/>
              </a:gdLst>
              <a:ahLst/>
              <a:cxnLst>
                <a:cxn ang="0">
                  <a:pos x="connsiteX0" y="connsiteY0"/>
                </a:cxn>
                <a:cxn ang="0">
                  <a:pos x="connsiteX1" y="connsiteY1"/>
                </a:cxn>
              </a:cxnLst>
              <a:rect l="l" t="t" r="r" b="b"/>
              <a:pathLst>
                <a:path w="1621953" h="7267">
                  <a:moveTo>
                    <a:pt x="215" y="-31"/>
                  </a:moveTo>
                  <a:lnTo>
                    <a:pt x="1622169" y="-31"/>
                  </a:lnTo>
                </a:path>
              </a:pathLst>
            </a:custGeom>
            <a:noFill/>
            <a:ln w="4501" cap="flat">
              <a:solidFill>
                <a:srgbClr val="505050">
                  <a:alpha val="1000"/>
                </a:srgbClr>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D1E9CEE-9B51-57A6-FD41-C0834CB49DB2}"/>
                </a:ext>
              </a:extLst>
            </p:cNvPr>
            <p:cNvSpPr/>
            <p:nvPr/>
          </p:nvSpPr>
          <p:spPr>
            <a:xfrm>
              <a:off x="6045048" y="3509513"/>
              <a:ext cx="1621953" cy="720780"/>
            </a:xfrm>
            <a:custGeom>
              <a:avLst/>
              <a:gdLst>
                <a:gd name="connsiteX0" fmla="*/ 215 w 1621953"/>
                <a:gd name="connsiteY0" fmla="*/ 720749 h 720780"/>
                <a:gd name="connsiteX1" fmla="*/ 1622169 w 1621953"/>
                <a:gd name="connsiteY1" fmla="*/ -31 h 720780"/>
              </a:gdLst>
              <a:ahLst/>
              <a:cxnLst>
                <a:cxn ang="0">
                  <a:pos x="connsiteX0" y="connsiteY0"/>
                </a:cxn>
                <a:cxn ang="0">
                  <a:pos x="connsiteX1" y="connsiteY1"/>
                </a:cxn>
              </a:cxnLst>
              <a:rect l="l" t="t" r="r" b="b"/>
              <a:pathLst>
                <a:path w="1621953" h="720780">
                  <a:moveTo>
                    <a:pt x="215" y="720749"/>
                  </a:moveTo>
                  <a:lnTo>
                    <a:pt x="1622169" y="-31"/>
                  </a:lnTo>
                </a:path>
              </a:pathLst>
            </a:custGeom>
            <a:noFill/>
            <a:ln w="4501" cap="flat">
              <a:solidFill>
                <a:srgbClr val="505050">
                  <a:alpha val="25000"/>
                </a:srgbClr>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74C0713-0597-F7A2-EEA5-6CE201A53143}"/>
                </a:ext>
              </a:extLst>
            </p:cNvPr>
            <p:cNvSpPr/>
            <p:nvPr/>
          </p:nvSpPr>
          <p:spPr>
            <a:xfrm>
              <a:off x="6045048" y="3869903"/>
              <a:ext cx="1621953" cy="360390"/>
            </a:xfrm>
            <a:custGeom>
              <a:avLst/>
              <a:gdLst>
                <a:gd name="connsiteX0" fmla="*/ 215 w 1621953"/>
                <a:gd name="connsiteY0" fmla="*/ 360364 h 360390"/>
                <a:gd name="connsiteX1" fmla="*/ 1622169 w 1621953"/>
                <a:gd name="connsiteY1" fmla="*/ -26 h 360390"/>
              </a:gdLst>
              <a:ahLst/>
              <a:cxnLst>
                <a:cxn ang="0">
                  <a:pos x="connsiteX0" y="connsiteY0"/>
                </a:cxn>
                <a:cxn ang="0">
                  <a:pos x="connsiteX1" y="connsiteY1"/>
                </a:cxn>
              </a:cxnLst>
              <a:rect l="l" t="t" r="r" b="b"/>
              <a:pathLst>
                <a:path w="1621953" h="360390">
                  <a:moveTo>
                    <a:pt x="215" y="360364"/>
                  </a:moveTo>
                  <a:lnTo>
                    <a:pt x="1622169" y="-26"/>
                  </a:lnTo>
                </a:path>
              </a:pathLst>
            </a:custGeom>
            <a:noFill/>
            <a:ln w="4501" cap="flat">
              <a:solidFill>
                <a:srgbClr val="505050">
                  <a:alpha val="54000"/>
                </a:srgbClr>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81A1939-F1EA-95C8-FBA4-8F0424ABAE18}"/>
                </a:ext>
              </a:extLst>
            </p:cNvPr>
            <p:cNvSpPr/>
            <p:nvPr/>
          </p:nvSpPr>
          <p:spPr>
            <a:xfrm>
              <a:off x="6045048" y="3509513"/>
              <a:ext cx="1621953" cy="1081170"/>
            </a:xfrm>
            <a:custGeom>
              <a:avLst/>
              <a:gdLst>
                <a:gd name="connsiteX0" fmla="*/ 215 w 1621953"/>
                <a:gd name="connsiteY0" fmla="*/ 1081144 h 1081170"/>
                <a:gd name="connsiteX1" fmla="*/ 1622169 w 1621953"/>
                <a:gd name="connsiteY1" fmla="*/ -26 h 1081170"/>
              </a:gdLst>
              <a:ahLst/>
              <a:cxnLst>
                <a:cxn ang="0">
                  <a:pos x="connsiteX0" y="connsiteY0"/>
                </a:cxn>
                <a:cxn ang="0">
                  <a:pos x="connsiteX1" y="connsiteY1"/>
                </a:cxn>
              </a:cxnLst>
              <a:rect l="l" t="t" r="r" b="b"/>
              <a:pathLst>
                <a:path w="1621953" h="1081170">
                  <a:moveTo>
                    <a:pt x="215" y="1081144"/>
                  </a:moveTo>
                  <a:lnTo>
                    <a:pt x="1622169" y="-26"/>
                  </a:lnTo>
                </a:path>
              </a:pathLst>
            </a:custGeom>
            <a:noFill/>
            <a:ln w="4501" cap="flat">
              <a:solidFill>
                <a:srgbClr val="505050">
                  <a:alpha val="20000"/>
                </a:srgbClr>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3BC76AF-C356-E8DF-7EDB-ECCC3583568B}"/>
                </a:ext>
              </a:extLst>
            </p:cNvPr>
            <p:cNvSpPr/>
            <p:nvPr/>
          </p:nvSpPr>
          <p:spPr>
            <a:xfrm>
              <a:off x="6045048" y="3869903"/>
              <a:ext cx="1621953" cy="720780"/>
            </a:xfrm>
            <a:custGeom>
              <a:avLst/>
              <a:gdLst>
                <a:gd name="connsiteX0" fmla="*/ 215 w 1621953"/>
                <a:gd name="connsiteY0" fmla="*/ 720759 h 720780"/>
                <a:gd name="connsiteX1" fmla="*/ 1622169 w 1621953"/>
                <a:gd name="connsiteY1" fmla="*/ -22 h 720780"/>
              </a:gdLst>
              <a:ahLst/>
              <a:cxnLst>
                <a:cxn ang="0">
                  <a:pos x="connsiteX0" y="connsiteY0"/>
                </a:cxn>
                <a:cxn ang="0">
                  <a:pos x="connsiteX1" y="connsiteY1"/>
                </a:cxn>
              </a:cxnLst>
              <a:rect l="l" t="t" r="r" b="b"/>
              <a:pathLst>
                <a:path w="1621953" h="720780">
                  <a:moveTo>
                    <a:pt x="215" y="720759"/>
                  </a:moveTo>
                  <a:lnTo>
                    <a:pt x="1622169" y="-22"/>
                  </a:lnTo>
                </a:path>
              </a:pathLst>
            </a:custGeom>
            <a:noFill/>
            <a:ln w="4501" cap="flat">
              <a:solidFill>
                <a:srgbClr val="505050">
                  <a:alpha val="10000"/>
                </a:srgbClr>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9710C1A-CD7D-E778-F7FF-E8D06D2F43B9}"/>
                </a:ext>
              </a:extLst>
            </p:cNvPr>
            <p:cNvSpPr/>
            <p:nvPr/>
          </p:nvSpPr>
          <p:spPr>
            <a:xfrm>
              <a:off x="6045048" y="3509513"/>
              <a:ext cx="1621953" cy="1441560"/>
            </a:xfrm>
            <a:custGeom>
              <a:avLst/>
              <a:gdLst>
                <a:gd name="connsiteX0" fmla="*/ 215 w 1621953"/>
                <a:gd name="connsiteY0" fmla="*/ 1441539 h 1441560"/>
                <a:gd name="connsiteX1" fmla="*/ 1622169 w 1621953"/>
                <a:gd name="connsiteY1" fmla="*/ -22 h 1441560"/>
              </a:gdLst>
              <a:ahLst/>
              <a:cxnLst>
                <a:cxn ang="0">
                  <a:pos x="connsiteX0" y="connsiteY0"/>
                </a:cxn>
                <a:cxn ang="0">
                  <a:pos x="connsiteX1" y="connsiteY1"/>
                </a:cxn>
              </a:cxnLst>
              <a:rect l="l" t="t" r="r" b="b"/>
              <a:pathLst>
                <a:path w="1621953" h="1441560">
                  <a:moveTo>
                    <a:pt x="215" y="1441539"/>
                  </a:moveTo>
                  <a:lnTo>
                    <a:pt x="1622169" y="-22"/>
                  </a:lnTo>
                </a:path>
              </a:pathLst>
            </a:custGeom>
            <a:noFill/>
            <a:ln w="4501" cap="flat">
              <a:solidFill>
                <a:srgbClr val="505050">
                  <a:alpha val="80000"/>
                </a:srgbClr>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B8D932F-D4EA-386E-C46E-658FBB7ADA13}"/>
                </a:ext>
              </a:extLst>
            </p:cNvPr>
            <p:cNvSpPr/>
            <p:nvPr/>
          </p:nvSpPr>
          <p:spPr>
            <a:xfrm>
              <a:off x="6045048" y="3869903"/>
              <a:ext cx="1621953" cy="1081170"/>
            </a:xfrm>
            <a:custGeom>
              <a:avLst/>
              <a:gdLst>
                <a:gd name="connsiteX0" fmla="*/ 215 w 1621953"/>
                <a:gd name="connsiteY0" fmla="*/ 1081154 h 1081170"/>
                <a:gd name="connsiteX1" fmla="*/ 1622169 w 1621953"/>
                <a:gd name="connsiteY1" fmla="*/ -17 h 1081170"/>
              </a:gdLst>
              <a:ahLst/>
              <a:cxnLst>
                <a:cxn ang="0">
                  <a:pos x="connsiteX0" y="connsiteY0"/>
                </a:cxn>
                <a:cxn ang="0">
                  <a:pos x="connsiteX1" y="connsiteY1"/>
                </a:cxn>
              </a:cxnLst>
              <a:rect l="l" t="t" r="r" b="b"/>
              <a:pathLst>
                <a:path w="1621953" h="1081170">
                  <a:moveTo>
                    <a:pt x="215" y="1081154"/>
                  </a:moveTo>
                  <a:lnTo>
                    <a:pt x="1622169" y="-17"/>
                  </a:lnTo>
                </a:path>
              </a:pathLst>
            </a:custGeom>
            <a:noFill/>
            <a:ln w="4501" cap="flat">
              <a:solidFill>
                <a:srgbClr val="505050">
                  <a:alpha val="92000"/>
                </a:srgbClr>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FFE2418-22BD-CD16-3D7D-09ED5CCDF4B8}"/>
                </a:ext>
              </a:extLst>
            </p:cNvPr>
            <p:cNvSpPr/>
            <p:nvPr/>
          </p:nvSpPr>
          <p:spPr>
            <a:xfrm>
              <a:off x="6045048" y="3509513"/>
              <a:ext cx="1621953" cy="1801950"/>
            </a:xfrm>
            <a:custGeom>
              <a:avLst/>
              <a:gdLst>
                <a:gd name="connsiteX0" fmla="*/ 215 w 1621953"/>
                <a:gd name="connsiteY0" fmla="*/ 1801934 h 1801950"/>
                <a:gd name="connsiteX1" fmla="*/ 1622169 w 1621953"/>
                <a:gd name="connsiteY1" fmla="*/ -17 h 1801950"/>
              </a:gdLst>
              <a:ahLst/>
              <a:cxnLst>
                <a:cxn ang="0">
                  <a:pos x="connsiteX0" y="connsiteY0"/>
                </a:cxn>
                <a:cxn ang="0">
                  <a:pos x="connsiteX1" y="connsiteY1"/>
                </a:cxn>
              </a:cxnLst>
              <a:rect l="l" t="t" r="r" b="b"/>
              <a:pathLst>
                <a:path w="1621953" h="1801950">
                  <a:moveTo>
                    <a:pt x="215" y="1801934"/>
                  </a:moveTo>
                  <a:lnTo>
                    <a:pt x="1622169" y="-17"/>
                  </a:lnTo>
                </a:path>
              </a:pathLst>
            </a:custGeom>
            <a:noFill/>
            <a:ln w="4501" cap="flat">
              <a:solidFill>
                <a:srgbClr val="505050">
                  <a:alpha val="44000"/>
                </a:srgbClr>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8C47820-BA53-AE5C-793F-351E34E8B2F3}"/>
                </a:ext>
              </a:extLst>
            </p:cNvPr>
            <p:cNvSpPr/>
            <p:nvPr/>
          </p:nvSpPr>
          <p:spPr>
            <a:xfrm>
              <a:off x="6045048" y="3869903"/>
              <a:ext cx="1621953" cy="1441560"/>
            </a:xfrm>
            <a:custGeom>
              <a:avLst/>
              <a:gdLst>
                <a:gd name="connsiteX0" fmla="*/ 215 w 1621953"/>
                <a:gd name="connsiteY0" fmla="*/ 1441549 h 1441560"/>
                <a:gd name="connsiteX1" fmla="*/ 1622169 w 1621953"/>
                <a:gd name="connsiteY1" fmla="*/ -12 h 1441560"/>
              </a:gdLst>
              <a:ahLst/>
              <a:cxnLst>
                <a:cxn ang="0">
                  <a:pos x="connsiteX0" y="connsiteY0"/>
                </a:cxn>
                <a:cxn ang="0">
                  <a:pos x="connsiteX1" y="connsiteY1"/>
                </a:cxn>
              </a:cxnLst>
              <a:rect l="l" t="t" r="r" b="b"/>
              <a:pathLst>
                <a:path w="1621953" h="1441560">
                  <a:moveTo>
                    <a:pt x="215" y="1441549"/>
                  </a:moveTo>
                  <a:lnTo>
                    <a:pt x="1622169" y="-12"/>
                  </a:lnTo>
                </a:path>
              </a:pathLst>
            </a:custGeom>
            <a:noFill/>
            <a:ln w="4501" cap="flat">
              <a:solidFill>
                <a:srgbClr val="505050">
                  <a:alpha val="62000"/>
                </a:srgbClr>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D278100-09A6-0D7B-3650-160B5A16F10F}"/>
                </a:ext>
              </a:extLst>
            </p:cNvPr>
            <p:cNvSpPr/>
            <p:nvPr/>
          </p:nvSpPr>
          <p:spPr>
            <a:xfrm>
              <a:off x="4423094" y="2067952"/>
              <a:ext cx="1621953" cy="1441560"/>
            </a:xfrm>
            <a:custGeom>
              <a:avLst/>
              <a:gdLst>
                <a:gd name="connsiteX0" fmla="*/ 172 w 1621953"/>
                <a:gd name="connsiteY0" fmla="*/ 1441501 h 1441560"/>
                <a:gd name="connsiteX1" fmla="*/ 1622126 w 1621953"/>
                <a:gd name="connsiteY1" fmla="*/ -60 h 1441560"/>
              </a:gdLst>
              <a:ahLst/>
              <a:cxnLst>
                <a:cxn ang="0">
                  <a:pos x="connsiteX0" y="connsiteY0"/>
                </a:cxn>
                <a:cxn ang="0">
                  <a:pos x="connsiteX1" y="connsiteY1"/>
                </a:cxn>
              </a:cxnLst>
              <a:rect l="l" t="t" r="r" b="b"/>
              <a:pathLst>
                <a:path w="1621953" h="1441560">
                  <a:moveTo>
                    <a:pt x="172" y="1441501"/>
                  </a:moveTo>
                  <a:lnTo>
                    <a:pt x="1622126" y="-60"/>
                  </a:lnTo>
                </a:path>
              </a:pathLst>
            </a:custGeom>
            <a:noFill/>
            <a:ln w="34925" cap="flat">
              <a:solidFill>
                <a:schemeClr val="tx1"/>
              </a:solid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531663-B17D-3ECE-125D-EA8B398472A3}"/>
                </a:ext>
              </a:extLst>
            </p:cNvPr>
            <p:cNvSpPr/>
            <p:nvPr/>
          </p:nvSpPr>
          <p:spPr>
            <a:xfrm>
              <a:off x="4423094" y="2067952"/>
              <a:ext cx="1621953" cy="1801950"/>
            </a:xfrm>
            <a:custGeom>
              <a:avLst/>
              <a:gdLst>
                <a:gd name="connsiteX0" fmla="*/ 172 w 1621953"/>
                <a:gd name="connsiteY0" fmla="*/ 1801896 h 1801950"/>
                <a:gd name="connsiteX1" fmla="*/ 1622126 w 1621953"/>
                <a:gd name="connsiteY1" fmla="*/ -55 h 1801950"/>
              </a:gdLst>
              <a:ahLst/>
              <a:cxnLst>
                <a:cxn ang="0">
                  <a:pos x="connsiteX0" y="connsiteY0"/>
                </a:cxn>
                <a:cxn ang="0">
                  <a:pos x="connsiteX1" y="connsiteY1"/>
                </a:cxn>
              </a:cxnLst>
              <a:rect l="l" t="t" r="r" b="b"/>
              <a:pathLst>
                <a:path w="1621953" h="1801950">
                  <a:moveTo>
                    <a:pt x="172" y="1801896"/>
                  </a:moveTo>
                  <a:lnTo>
                    <a:pt x="1622126" y="-55"/>
                  </a:lnTo>
                </a:path>
              </a:pathLst>
            </a:custGeom>
            <a:noFill/>
            <a:ln w="34925" cap="flat">
              <a:solidFill>
                <a:srgbClr val="505050"/>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878A436-9EEA-B2E9-7D35-EFE5BAF72195}"/>
                </a:ext>
              </a:extLst>
            </p:cNvPr>
            <p:cNvSpPr/>
            <p:nvPr/>
          </p:nvSpPr>
          <p:spPr>
            <a:xfrm>
              <a:off x="4332985" y="3419415"/>
              <a:ext cx="180217" cy="180195"/>
            </a:xfrm>
            <a:custGeom>
              <a:avLst/>
              <a:gdLst>
                <a:gd name="connsiteX0" fmla="*/ 180368 w 180217"/>
                <a:gd name="connsiteY0" fmla="*/ 90057 h 180195"/>
                <a:gd name="connsiteX1" fmla="*/ 90259 w 180217"/>
                <a:gd name="connsiteY1" fmla="*/ 180154 h 180195"/>
                <a:gd name="connsiteX2" fmla="*/ 151 w 180217"/>
                <a:gd name="connsiteY2" fmla="*/ 90057 h 180195"/>
                <a:gd name="connsiteX3" fmla="*/ 90259 w 180217"/>
                <a:gd name="connsiteY3" fmla="*/ -41 h 180195"/>
                <a:gd name="connsiteX4" fmla="*/ 180368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57"/>
                  </a:moveTo>
                  <a:cubicBezTo>
                    <a:pt x="180368" y="139816"/>
                    <a:pt x="140025" y="180154"/>
                    <a:pt x="90259" y="180154"/>
                  </a:cubicBezTo>
                  <a:cubicBezTo>
                    <a:pt x="40494" y="180154"/>
                    <a:pt x="151" y="139816"/>
                    <a:pt x="151" y="90057"/>
                  </a:cubicBezTo>
                  <a:cubicBezTo>
                    <a:pt x="151" y="40297"/>
                    <a:pt x="40494" y="-41"/>
                    <a:pt x="90259" y="-41"/>
                  </a:cubicBezTo>
                  <a:cubicBezTo>
                    <a:pt x="140025" y="-41"/>
                    <a:pt x="180368" y="40297"/>
                    <a:pt x="180368" y="90057"/>
                  </a:cubicBezTo>
                  <a:close/>
                </a:path>
              </a:pathLst>
            </a:custGeom>
            <a:solidFill>
              <a:schemeClr val="accent6">
                <a:alpha val="64000"/>
              </a:schemeClr>
            </a:solidFill>
            <a:ln w="9004" cap="flat">
              <a:solidFill>
                <a:srgbClr val="333333"/>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6F46A5FA-EC8E-6089-9D73-1AF71A63C6DD}"/>
                </a:ext>
              </a:extLst>
            </p:cNvPr>
            <p:cNvSpPr/>
            <p:nvPr/>
          </p:nvSpPr>
          <p:spPr>
            <a:xfrm>
              <a:off x="4332985" y="3779805"/>
              <a:ext cx="180217" cy="180195"/>
            </a:xfrm>
            <a:custGeom>
              <a:avLst/>
              <a:gdLst>
                <a:gd name="connsiteX0" fmla="*/ 180368 w 180217"/>
                <a:gd name="connsiteY0" fmla="*/ 90066 h 180195"/>
                <a:gd name="connsiteX1" fmla="*/ 90259 w 180217"/>
                <a:gd name="connsiteY1" fmla="*/ 180164 h 180195"/>
                <a:gd name="connsiteX2" fmla="*/ 151 w 180217"/>
                <a:gd name="connsiteY2" fmla="*/ 90066 h 180195"/>
                <a:gd name="connsiteX3" fmla="*/ 90259 w 180217"/>
                <a:gd name="connsiteY3" fmla="*/ -31 h 180195"/>
                <a:gd name="connsiteX4" fmla="*/ 180368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66"/>
                  </a:moveTo>
                  <a:cubicBezTo>
                    <a:pt x="180368" y="139826"/>
                    <a:pt x="140025" y="180164"/>
                    <a:pt x="90259" y="180164"/>
                  </a:cubicBezTo>
                  <a:cubicBezTo>
                    <a:pt x="40494" y="180164"/>
                    <a:pt x="151" y="139826"/>
                    <a:pt x="151" y="90066"/>
                  </a:cubicBezTo>
                  <a:cubicBezTo>
                    <a:pt x="151" y="40307"/>
                    <a:pt x="40494" y="-31"/>
                    <a:pt x="90259" y="-31"/>
                  </a:cubicBezTo>
                  <a:cubicBezTo>
                    <a:pt x="140025" y="-31"/>
                    <a:pt x="180368" y="40307"/>
                    <a:pt x="180368" y="90066"/>
                  </a:cubicBezTo>
                  <a:close/>
                </a:path>
              </a:pathLst>
            </a:custGeom>
            <a:solidFill>
              <a:schemeClr val="accent6">
                <a:alpha val="33398"/>
              </a:schemeClr>
            </a:solidFill>
            <a:ln w="9004" cap="flat">
              <a:solidFill>
                <a:srgbClr val="333333"/>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FA7EF6BC-916E-C224-F708-DE51D68CFF96}"/>
                </a:ext>
              </a:extLst>
            </p:cNvPr>
            <p:cNvSpPr/>
            <p:nvPr/>
          </p:nvSpPr>
          <p:spPr>
            <a:xfrm>
              <a:off x="5954939" y="1977854"/>
              <a:ext cx="180217" cy="180195"/>
            </a:xfrm>
            <a:custGeom>
              <a:avLst/>
              <a:gdLst>
                <a:gd name="connsiteX0" fmla="*/ 180411 w 180217"/>
                <a:gd name="connsiteY0" fmla="*/ 90018 h 180195"/>
                <a:gd name="connsiteX1" fmla="*/ 90302 w 180217"/>
                <a:gd name="connsiteY1" fmla="*/ 180116 h 180195"/>
                <a:gd name="connsiteX2" fmla="*/ 194 w 180217"/>
                <a:gd name="connsiteY2" fmla="*/ 90018 h 180195"/>
                <a:gd name="connsiteX3" fmla="*/ 90302 w 180217"/>
                <a:gd name="connsiteY3" fmla="*/ -79 h 180195"/>
                <a:gd name="connsiteX4" fmla="*/ 180411 w 180217"/>
                <a:gd name="connsiteY4" fmla="*/ 9001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18"/>
                  </a:moveTo>
                  <a:cubicBezTo>
                    <a:pt x="180411" y="139778"/>
                    <a:pt x="140068" y="180116"/>
                    <a:pt x="90302" y="180116"/>
                  </a:cubicBezTo>
                  <a:cubicBezTo>
                    <a:pt x="40537" y="180116"/>
                    <a:pt x="194" y="139778"/>
                    <a:pt x="194" y="90018"/>
                  </a:cubicBezTo>
                  <a:cubicBezTo>
                    <a:pt x="194" y="40259"/>
                    <a:pt x="40537" y="-79"/>
                    <a:pt x="90302" y="-79"/>
                  </a:cubicBezTo>
                  <a:cubicBezTo>
                    <a:pt x="140068" y="-79"/>
                    <a:pt x="180411" y="40259"/>
                    <a:pt x="180411" y="90018"/>
                  </a:cubicBezTo>
                  <a:close/>
                </a:path>
              </a:pathLst>
            </a:custGeom>
            <a:solidFill>
              <a:srgbClr val="87A9FF">
                <a:alpha val="53807"/>
              </a:srgbClr>
            </a:solidFill>
            <a:ln w="9004" cap="flat">
              <a:solidFill>
                <a:srgbClr val="333333"/>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AEFB834-1228-635C-94C1-CF25E49A0FF7}"/>
                </a:ext>
              </a:extLst>
            </p:cNvPr>
            <p:cNvSpPr/>
            <p:nvPr/>
          </p:nvSpPr>
          <p:spPr>
            <a:xfrm>
              <a:off x="5954939" y="2338245"/>
              <a:ext cx="180217" cy="180195"/>
            </a:xfrm>
            <a:custGeom>
              <a:avLst/>
              <a:gdLst>
                <a:gd name="connsiteX0" fmla="*/ 180411 w 180217"/>
                <a:gd name="connsiteY0" fmla="*/ 90028 h 180195"/>
                <a:gd name="connsiteX1" fmla="*/ 90302 w 180217"/>
                <a:gd name="connsiteY1" fmla="*/ 180126 h 180195"/>
                <a:gd name="connsiteX2" fmla="*/ 194 w 180217"/>
                <a:gd name="connsiteY2" fmla="*/ 90028 h 180195"/>
                <a:gd name="connsiteX3" fmla="*/ 90302 w 180217"/>
                <a:gd name="connsiteY3" fmla="*/ -69 h 180195"/>
                <a:gd name="connsiteX4" fmla="*/ 180411 w 180217"/>
                <a:gd name="connsiteY4" fmla="*/ 9002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28"/>
                  </a:moveTo>
                  <a:cubicBezTo>
                    <a:pt x="180411" y="139788"/>
                    <a:pt x="140068" y="180126"/>
                    <a:pt x="90302" y="180126"/>
                  </a:cubicBezTo>
                  <a:cubicBezTo>
                    <a:pt x="40537" y="180126"/>
                    <a:pt x="194" y="139788"/>
                    <a:pt x="194" y="90028"/>
                  </a:cubicBezTo>
                  <a:cubicBezTo>
                    <a:pt x="194" y="40268"/>
                    <a:pt x="40537" y="-69"/>
                    <a:pt x="90302" y="-69"/>
                  </a:cubicBezTo>
                  <a:cubicBezTo>
                    <a:pt x="140068" y="-69"/>
                    <a:pt x="180411" y="40268"/>
                    <a:pt x="180411" y="90028"/>
                  </a:cubicBezTo>
                  <a:close/>
                </a:path>
              </a:pathLst>
            </a:custGeom>
            <a:solidFill>
              <a:srgbClr val="87A9FF">
                <a:alpha val="33000"/>
              </a:srgbClr>
            </a:solidFill>
            <a:ln w="9004" cap="flat">
              <a:solidFill>
                <a:srgbClr val="333333"/>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A4A47E2D-87FE-75E5-442A-F09283F7BD30}"/>
                </a:ext>
              </a:extLst>
            </p:cNvPr>
            <p:cNvSpPr/>
            <p:nvPr/>
          </p:nvSpPr>
          <p:spPr>
            <a:xfrm>
              <a:off x="5954939" y="2698635"/>
              <a:ext cx="180217" cy="180195"/>
            </a:xfrm>
            <a:custGeom>
              <a:avLst/>
              <a:gdLst>
                <a:gd name="connsiteX0" fmla="*/ 180411 w 180217"/>
                <a:gd name="connsiteY0" fmla="*/ 90038 h 180195"/>
                <a:gd name="connsiteX1" fmla="*/ 90302 w 180217"/>
                <a:gd name="connsiteY1" fmla="*/ 180135 h 180195"/>
                <a:gd name="connsiteX2" fmla="*/ 194 w 180217"/>
                <a:gd name="connsiteY2" fmla="*/ 90038 h 180195"/>
                <a:gd name="connsiteX3" fmla="*/ 90302 w 180217"/>
                <a:gd name="connsiteY3" fmla="*/ -60 h 180195"/>
                <a:gd name="connsiteX4" fmla="*/ 180411 w 180217"/>
                <a:gd name="connsiteY4" fmla="*/ 9003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38"/>
                  </a:moveTo>
                  <a:cubicBezTo>
                    <a:pt x="180411" y="139797"/>
                    <a:pt x="140068" y="180135"/>
                    <a:pt x="90302" y="180135"/>
                  </a:cubicBezTo>
                  <a:cubicBezTo>
                    <a:pt x="40537" y="180135"/>
                    <a:pt x="194" y="139797"/>
                    <a:pt x="194" y="90038"/>
                  </a:cubicBezTo>
                  <a:cubicBezTo>
                    <a:pt x="194" y="40278"/>
                    <a:pt x="40537" y="-60"/>
                    <a:pt x="90302" y="-60"/>
                  </a:cubicBezTo>
                  <a:cubicBezTo>
                    <a:pt x="140068" y="-60"/>
                    <a:pt x="180411" y="40278"/>
                    <a:pt x="180411" y="90038"/>
                  </a:cubicBezTo>
                  <a:close/>
                </a:path>
              </a:pathLst>
            </a:custGeom>
            <a:solidFill>
              <a:srgbClr val="87A9FF">
                <a:alpha val="90254"/>
              </a:srgbClr>
            </a:solidFill>
            <a:ln w="9004" cap="flat">
              <a:solidFill>
                <a:srgbClr val="333333"/>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7AE541E-37A7-C145-20C8-3ECF3AE9B553}"/>
                </a:ext>
              </a:extLst>
            </p:cNvPr>
            <p:cNvSpPr/>
            <p:nvPr/>
          </p:nvSpPr>
          <p:spPr>
            <a:xfrm>
              <a:off x="5954939" y="3059025"/>
              <a:ext cx="180217" cy="180195"/>
            </a:xfrm>
            <a:custGeom>
              <a:avLst/>
              <a:gdLst>
                <a:gd name="connsiteX0" fmla="*/ 180411 w 180217"/>
                <a:gd name="connsiteY0" fmla="*/ 90047 h 180195"/>
                <a:gd name="connsiteX1" fmla="*/ 90302 w 180217"/>
                <a:gd name="connsiteY1" fmla="*/ 180145 h 180195"/>
                <a:gd name="connsiteX2" fmla="*/ 194 w 180217"/>
                <a:gd name="connsiteY2" fmla="*/ 90047 h 180195"/>
                <a:gd name="connsiteX3" fmla="*/ 90302 w 180217"/>
                <a:gd name="connsiteY3" fmla="*/ -50 h 180195"/>
                <a:gd name="connsiteX4" fmla="*/ 180411 w 180217"/>
                <a:gd name="connsiteY4" fmla="*/ 9004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47"/>
                  </a:moveTo>
                  <a:cubicBezTo>
                    <a:pt x="180411" y="139807"/>
                    <a:pt x="140068" y="180145"/>
                    <a:pt x="90302" y="180145"/>
                  </a:cubicBezTo>
                  <a:cubicBezTo>
                    <a:pt x="40537" y="180145"/>
                    <a:pt x="194" y="139807"/>
                    <a:pt x="194" y="90047"/>
                  </a:cubicBezTo>
                  <a:cubicBezTo>
                    <a:pt x="194" y="40288"/>
                    <a:pt x="40537" y="-50"/>
                    <a:pt x="90302" y="-50"/>
                  </a:cubicBezTo>
                  <a:cubicBezTo>
                    <a:pt x="140068" y="-50"/>
                    <a:pt x="180411" y="40288"/>
                    <a:pt x="180411" y="90047"/>
                  </a:cubicBezTo>
                  <a:close/>
                </a:path>
              </a:pathLst>
            </a:custGeom>
            <a:solidFill>
              <a:srgbClr val="87A9FF">
                <a:alpha val="19000"/>
              </a:srgbClr>
            </a:solidFill>
            <a:ln w="9004" cap="flat">
              <a:solidFill>
                <a:srgbClr val="333333"/>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F240894-C58F-1620-BFE9-362889B9667D}"/>
                </a:ext>
              </a:extLst>
            </p:cNvPr>
            <p:cNvSpPr/>
            <p:nvPr/>
          </p:nvSpPr>
          <p:spPr>
            <a:xfrm>
              <a:off x="5954939" y="3419415"/>
              <a:ext cx="180217" cy="180195"/>
            </a:xfrm>
            <a:custGeom>
              <a:avLst/>
              <a:gdLst>
                <a:gd name="connsiteX0" fmla="*/ 180411 w 180217"/>
                <a:gd name="connsiteY0" fmla="*/ 90057 h 180195"/>
                <a:gd name="connsiteX1" fmla="*/ 90302 w 180217"/>
                <a:gd name="connsiteY1" fmla="*/ 180154 h 180195"/>
                <a:gd name="connsiteX2" fmla="*/ 194 w 180217"/>
                <a:gd name="connsiteY2" fmla="*/ 90057 h 180195"/>
                <a:gd name="connsiteX3" fmla="*/ 90302 w 180217"/>
                <a:gd name="connsiteY3" fmla="*/ -41 h 180195"/>
                <a:gd name="connsiteX4" fmla="*/ 180411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57"/>
                  </a:moveTo>
                  <a:cubicBezTo>
                    <a:pt x="180411" y="139816"/>
                    <a:pt x="140068" y="180154"/>
                    <a:pt x="90302" y="180154"/>
                  </a:cubicBezTo>
                  <a:cubicBezTo>
                    <a:pt x="40537" y="180154"/>
                    <a:pt x="194" y="139816"/>
                    <a:pt x="194" y="90057"/>
                  </a:cubicBezTo>
                  <a:cubicBezTo>
                    <a:pt x="194" y="40297"/>
                    <a:pt x="40537" y="-41"/>
                    <a:pt x="90302" y="-41"/>
                  </a:cubicBezTo>
                  <a:cubicBezTo>
                    <a:pt x="140068" y="-41"/>
                    <a:pt x="180411" y="40297"/>
                    <a:pt x="180411" y="90057"/>
                  </a:cubicBezTo>
                  <a:close/>
                </a:path>
              </a:pathLst>
            </a:custGeom>
            <a:solidFill>
              <a:srgbClr val="87A9FF">
                <a:alpha val="16833"/>
              </a:srgbClr>
            </a:solidFill>
            <a:ln w="9004" cap="flat">
              <a:solidFill>
                <a:srgbClr val="333333"/>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F9859262-3CCE-ED1D-1CF5-050D798341CE}"/>
                </a:ext>
              </a:extLst>
            </p:cNvPr>
            <p:cNvSpPr/>
            <p:nvPr/>
          </p:nvSpPr>
          <p:spPr>
            <a:xfrm>
              <a:off x="5954939" y="3779805"/>
              <a:ext cx="180217" cy="180195"/>
            </a:xfrm>
            <a:custGeom>
              <a:avLst/>
              <a:gdLst>
                <a:gd name="connsiteX0" fmla="*/ 180411 w 180217"/>
                <a:gd name="connsiteY0" fmla="*/ 90066 h 180195"/>
                <a:gd name="connsiteX1" fmla="*/ 90302 w 180217"/>
                <a:gd name="connsiteY1" fmla="*/ 180164 h 180195"/>
                <a:gd name="connsiteX2" fmla="*/ 194 w 180217"/>
                <a:gd name="connsiteY2" fmla="*/ 90066 h 180195"/>
                <a:gd name="connsiteX3" fmla="*/ 90302 w 180217"/>
                <a:gd name="connsiteY3" fmla="*/ -31 h 180195"/>
                <a:gd name="connsiteX4" fmla="*/ 180411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66"/>
                  </a:moveTo>
                  <a:cubicBezTo>
                    <a:pt x="180411" y="139826"/>
                    <a:pt x="140068" y="180164"/>
                    <a:pt x="90302" y="180164"/>
                  </a:cubicBezTo>
                  <a:cubicBezTo>
                    <a:pt x="40537" y="180164"/>
                    <a:pt x="194" y="139826"/>
                    <a:pt x="194" y="90066"/>
                  </a:cubicBezTo>
                  <a:cubicBezTo>
                    <a:pt x="194" y="40307"/>
                    <a:pt x="40537" y="-31"/>
                    <a:pt x="90302" y="-31"/>
                  </a:cubicBezTo>
                  <a:cubicBezTo>
                    <a:pt x="140068" y="-31"/>
                    <a:pt x="180411" y="40307"/>
                    <a:pt x="180411" y="9006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13F7AEF-4845-DC44-3271-2A1D822D2176}"/>
                </a:ext>
              </a:extLst>
            </p:cNvPr>
            <p:cNvSpPr/>
            <p:nvPr/>
          </p:nvSpPr>
          <p:spPr>
            <a:xfrm>
              <a:off x="5954939" y="4140195"/>
              <a:ext cx="180217" cy="180195"/>
            </a:xfrm>
            <a:custGeom>
              <a:avLst/>
              <a:gdLst>
                <a:gd name="connsiteX0" fmla="*/ 180411 w 180217"/>
                <a:gd name="connsiteY0" fmla="*/ 90076 h 180195"/>
                <a:gd name="connsiteX1" fmla="*/ 90302 w 180217"/>
                <a:gd name="connsiteY1" fmla="*/ 180174 h 180195"/>
                <a:gd name="connsiteX2" fmla="*/ 194 w 180217"/>
                <a:gd name="connsiteY2" fmla="*/ 90076 h 180195"/>
                <a:gd name="connsiteX3" fmla="*/ 90302 w 180217"/>
                <a:gd name="connsiteY3" fmla="*/ -22 h 180195"/>
                <a:gd name="connsiteX4" fmla="*/ 180411 w 180217"/>
                <a:gd name="connsiteY4" fmla="*/ 9007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76"/>
                  </a:moveTo>
                  <a:cubicBezTo>
                    <a:pt x="180411" y="139836"/>
                    <a:pt x="140068" y="180174"/>
                    <a:pt x="90302" y="180174"/>
                  </a:cubicBezTo>
                  <a:cubicBezTo>
                    <a:pt x="40537" y="180174"/>
                    <a:pt x="194" y="139836"/>
                    <a:pt x="194" y="90076"/>
                  </a:cubicBezTo>
                  <a:cubicBezTo>
                    <a:pt x="194" y="40316"/>
                    <a:pt x="40537" y="-22"/>
                    <a:pt x="90302" y="-22"/>
                  </a:cubicBezTo>
                  <a:cubicBezTo>
                    <a:pt x="140068" y="-22"/>
                    <a:pt x="180411" y="40316"/>
                    <a:pt x="180411" y="90076"/>
                  </a:cubicBezTo>
                  <a:close/>
                </a:path>
              </a:pathLst>
            </a:custGeom>
            <a:solidFill>
              <a:srgbClr val="87A9FF">
                <a:alpha val="78073"/>
              </a:srgbClr>
            </a:solidFill>
            <a:ln w="9004" cap="flat">
              <a:solidFill>
                <a:srgbClr val="333333"/>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2D9701A-A047-BD88-6AFB-41720080FBC2}"/>
                </a:ext>
              </a:extLst>
            </p:cNvPr>
            <p:cNvSpPr/>
            <p:nvPr/>
          </p:nvSpPr>
          <p:spPr>
            <a:xfrm>
              <a:off x="5954939" y="4500586"/>
              <a:ext cx="180217" cy="180195"/>
            </a:xfrm>
            <a:custGeom>
              <a:avLst/>
              <a:gdLst>
                <a:gd name="connsiteX0" fmla="*/ 180411 w 180217"/>
                <a:gd name="connsiteY0" fmla="*/ 90086 h 180195"/>
                <a:gd name="connsiteX1" fmla="*/ 90302 w 180217"/>
                <a:gd name="connsiteY1" fmla="*/ 180183 h 180195"/>
                <a:gd name="connsiteX2" fmla="*/ 194 w 180217"/>
                <a:gd name="connsiteY2" fmla="*/ 90086 h 180195"/>
                <a:gd name="connsiteX3" fmla="*/ 90302 w 180217"/>
                <a:gd name="connsiteY3" fmla="*/ -12 h 180195"/>
                <a:gd name="connsiteX4" fmla="*/ 180411 w 180217"/>
                <a:gd name="connsiteY4" fmla="*/ 9008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86"/>
                  </a:moveTo>
                  <a:cubicBezTo>
                    <a:pt x="180411" y="139845"/>
                    <a:pt x="140068" y="180183"/>
                    <a:pt x="90302" y="180183"/>
                  </a:cubicBezTo>
                  <a:cubicBezTo>
                    <a:pt x="40537" y="180183"/>
                    <a:pt x="194" y="139845"/>
                    <a:pt x="194" y="90086"/>
                  </a:cubicBezTo>
                  <a:cubicBezTo>
                    <a:pt x="194" y="40326"/>
                    <a:pt x="40537" y="-12"/>
                    <a:pt x="90302" y="-12"/>
                  </a:cubicBezTo>
                  <a:cubicBezTo>
                    <a:pt x="140068" y="-12"/>
                    <a:pt x="180411" y="40326"/>
                    <a:pt x="180411" y="90086"/>
                  </a:cubicBezTo>
                  <a:close/>
                </a:path>
              </a:pathLst>
            </a:custGeom>
            <a:solidFill>
              <a:srgbClr val="87A9FF">
                <a:alpha val="31000"/>
              </a:srgbClr>
            </a:solidFill>
            <a:ln w="9004" cap="flat">
              <a:solidFill>
                <a:srgbClr val="333333"/>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E821B183-C89B-E569-526C-88F8BC44F851}"/>
                </a:ext>
              </a:extLst>
            </p:cNvPr>
            <p:cNvSpPr/>
            <p:nvPr/>
          </p:nvSpPr>
          <p:spPr>
            <a:xfrm>
              <a:off x="5954939" y="4860976"/>
              <a:ext cx="180217" cy="180195"/>
            </a:xfrm>
            <a:custGeom>
              <a:avLst/>
              <a:gdLst>
                <a:gd name="connsiteX0" fmla="*/ 180411 w 180217"/>
                <a:gd name="connsiteY0" fmla="*/ 90095 h 180195"/>
                <a:gd name="connsiteX1" fmla="*/ 90302 w 180217"/>
                <a:gd name="connsiteY1" fmla="*/ 180193 h 180195"/>
                <a:gd name="connsiteX2" fmla="*/ 194 w 180217"/>
                <a:gd name="connsiteY2" fmla="*/ 90095 h 180195"/>
                <a:gd name="connsiteX3" fmla="*/ 90302 w 180217"/>
                <a:gd name="connsiteY3" fmla="*/ -2 h 180195"/>
                <a:gd name="connsiteX4" fmla="*/ 180411 w 180217"/>
                <a:gd name="connsiteY4" fmla="*/ 9009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95"/>
                  </a:moveTo>
                  <a:cubicBezTo>
                    <a:pt x="180411" y="139854"/>
                    <a:pt x="140068" y="180193"/>
                    <a:pt x="90302" y="180193"/>
                  </a:cubicBezTo>
                  <a:cubicBezTo>
                    <a:pt x="40537" y="180193"/>
                    <a:pt x="194" y="139854"/>
                    <a:pt x="194" y="90095"/>
                  </a:cubicBezTo>
                  <a:cubicBezTo>
                    <a:pt x="194" y="40336"/>
                    <a:pt x="40537" y="-2"/>
                    <a:pt x="90302" y="-2"/>
                  </a:cubicBezTo>
                  <a:cubicBezTo>
                    <a:pt x="140068" y="-2"/>
                    <a:pt x="180411" y="40336"/>
                    <a:pt x="180411" y="90095"/>
                  </a:cubicBezTo>
                  <a:close/>
                </a:path>
              </a:pathLst>
            </a:custGeom>
            <a:solidFill>
              <a:srgbClr val="87A9FF">
                <a:alpha val="42000"/>
              </a:srgbClr>
            </a:solidFill>
            <a:ln w="9004" cap="flat">
              <a:solidFill>
                <a:srgbClr val="333333"/>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A518A27-A544-5EA7-C307-697EAFB9C58D}"/>
                </a:ext>
              </a:extLst>
            </p:cNvPr>
            <p:cNvSpPr/>
            <p:nvPr/>
          </p:nvSpPr>
          <p:spPr>
            <a:xfrm>
              <a:off x="5954939" y="5221366"/>
              <a:ext cx="180217" cy="180195"/>
            </a:xfrm>
            <a:custGeom>
              <a:avLst/>
              <a:gdLst>
                <a:gd name="connsiteX0" fmla="*/ 180411 w 180217"/>
                <a:gd name="connsiteY0" fmla="*/ 90105 h 180195"/>
                <a:gd name="connsiteX1" fmla="*/ 90302 w 180217"/>
                <a:gd name="connsiteY1" fmla="*/ 180202 h 180195"/>
                <a:gd name="connsiteX2" fmla="*/ 194 w 180217"/>
                <a:gd name="connsiteY2" fmla="*/ 90105 h 180195"/>
                <a:gd name="connsiteX3" fmla="*/ 90302 w 180217"/>
                <a:gd name="connsiteY3" fmla="*/ 7 h 180195"/>
                <a:gd name="connsiteX4" fmla="*/ 180411 w 180217"/>
                <a:gd name="connsiteY4" fmla="*/ 9010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105"/>
                  </a:moveTo>
                  <a:cubicBezTo>
                    <a:pt x="180411" y="139864"/>
                    <a:pt x="140068" y="180202"/>
                    <a:pt x="90302" y="180202"/>
                  </a:cubicBezTo>
                  <a:cubicBezTo>
                    <a:pt x="40537" y="180202"/>
                    <a:pt x="194" y="139864"/>
                    <a:pt x="194" y="90105"/>
                  </a:cubicBezTo>
                  <a:cubicBezTo>
                    <a:pt x="194" y="40345"/>
                    <a:pt x="40537" y="7"/>
                    <a:pt x="90302" y="7"/>
                  </a:cubicBezTo>
                  <a:cubicBezTo>
                    <a:pt x="140068" y="7"/>
                    <a:pt x="180411" y="40345"/>
                    <a:pt x="180411" y="90105"/>
                  </a:cubicBezTo>
                  <a:close/>
                </a:path>
              </a:pathLst>
            </a:custGeom>
            <a:solidFill>
              <a:srgbClr val="87A9FF">
                <a:alpha val="50957"/>
              </a:srgbClr>
            </a:solidFill>
            <a:ln w="9004" cap="flat">
              <a:solidFill>
                <a:srgbClr val="333333"/>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F99E2CBD-273B-75CC-F695-A95BB33DB0D9}"/>
                </a:ext>
              </a:extLst>
            </p:cNvPr>
            <p:cNvSpPr/>
            <p:nvPr/>
          </p:nvSpPr>
          <p:spPr>
            <a:xfrm>
              <a:off x="7576893" y="3419415"/>
              <a:ext cx="180217" cy="180195"/>
            </a:xfrm>
            <a:custGeom>
              <a:avLst/>
              <a:gdLst>
                <a:gd name="connsiteX0" fmla="*/ 180454 w 180217"/>
                <a:gd name="connsiteY0" fmla="*/ 90057 h 180195"/>
                <a:gd name="connsiteX1" fmla="*/ 90346 w 180217"/>
                <a:gd name="connsiteY1" fmla="*/ 180154 h 180195"/>
                <a:gd name="connsiteX2" fmla="*/ 237 w 180217"/>
                <a:gd name="connsiteY2" fmla="*/ 90057 h 180195"/>
                <a:gd name="connsiteX3" fmla="*/ 90346 w 180217"/>
                <a:gd name="connsiteY3" fmla="*/ -41 h 180195"/>
                <a:gd name="connsiteX4" fmla="*/ 180454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57"/>
                  </a:moveTo>
                  <a:cubicBezTo>
                    <a:pt x="180454" y="139816"/>
                    <a:pt x="140111" y="180154"/>
                    <a:pt x="90346" y="180154"/>
                  </a:cubicBezTo>
                  <a:cubicBezTo>
                    <a:pt x="40580" y="180154"/>
                    <a:pt x="237" y="139816"/>
                    <a:pt x="237" y="90057"/>
                  </a:cubicBezTo>
                  <a:cubicBezTo>
                    <a:pt x="237" y="40297"/>
                    <a:pt x="40580" y="-41"/>
                    <a:pt x="90346" y="-41"/>
                  </a:cubicBezTo>
                  <a:cubicBezTo>
                    <a:pt x="140111" y="-41"/>
                    <a:pt x="180454" y="40297"/>
                    <a:pt x="180454" y="90057"/>
                  </a:cubicBezTo>
                  <a:close/>
                </a:path>
              </a:pathLst>
            </a:custGeom>
            <a:solidFill>
              <a:srgbClr val="7030A0">
                <a:alpha val="72784"/>
              </a:srgbClr>
            </a:solidFill>
            <a:ln w="9004" cap="flat">
              <a:solidFill>
                <a:srgbClr val="333333"/>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B877ADD-7529-9093-369B-8F02E47A9CA9}"/>
                </a:ext>
              </a:extLst>
            </p:cNvPr>
            <p:cNvSpPr/>
            <p:nvPr/>
          </p:nvSpPr>
          <p:spPr>
            <a:xfrm>
              <a:off x="7576893" y="3779805"/>
              <a:ext cx="180217" cy="180195"/>
            </a:xfrm>
            <a:custGeom>
              <a:avLst/>
              <a:gdLst>
                <a:gd name="connsiteX0" fmla="*/ 180454 w 180217"/>
                <a:gd name="connsiteY0" fmla="*/ 90066 h 180195"/>
                <a:gd name="connsiteX1" fmla="*/ 90346 w 180217"/>
                <a:gd name="connsiteY1" fmla="*/ 180164 h 180195"/>
                <a:gd name="connsiteX2" fmla="*/ 237 w 180217"/>
                <a:gd name="connsiteY2" fmla="*/ 90066 h 180195"/>
                <a:gd name="connsiteX3" fmla="*/ 90346 w 180217"/>
                <a:gd name="connsiteY3" fmla="*/ -31 h 180195"/>
                <a:gd name="connsiteX4" fmla="*/ 180454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66"/>
                  </a:moveTo>
                  <a:cubicBezTo>
                    <a:pt x="180454" y="139826"/>
                    <a:pt x="140111" y="180164"/>
                    <a:pt x="90346" y="180164"/>
                  </a:cubicBezTo>
                  <a:cubicBezTo>
                    <a:pt x="40580" y="180164"/>
                    <a:pt x="237" y="139826"/>
                    <a:pt x="237" y="90066"/>
                  </a:cubicBezTo>
                  <a:cubicBezTo>
                    <a:pt x="237" y="40307"/>
                    <a:pt x="40580" y="-31"/>
                    <a:pt x="90346" y="-31"/>
                  </a:cubicBezTo>
                  <a:cubicBezTo>
                    <a:pt x="140111" y="-31"/>
                    <a:pt x="180454" y="40307"/>
                    <a:pt x="180454" y="90066"/>
                  </a:cubicBezTo>
                  <a:close/>
                </a:path>
              </a:pathLst>
            </a:custGeom>
            <a:solidFill>
              <a:srgbClr val="7030A0">
                <a:alpha val="35870"/>
              </a:srgbClr>
            </a:solidFill>
            <a:ln w="9004" cap="flat">
              <a:solidFill>
                <a:srgbClr val="333333"/>
              </a:solidFill>
              <a:prstDash val="solid"/>
              <a:miter/>
            </a:ln>
          </p:spPr>
          <p:txBody>
            <a:bodyPr rtlCol="0" anchor="ctr"/>
            <a:lstStyle/>
            <a:p>
              <a:endParaRPr lang="en-US"/>
            </a:p>
          </p:txBody>
        </p:sp>
      </p:grpSp>
      <p:sp>
        <p:nvSpPr>
          <p:cNvPr id="118" name="TextBox 117">
            <a:extLst>
              <a:ext uri="{FF2B5EF4-FFF2-40B4-BE49-F238E27FC236}">
                <a16:creationId xmlns:a16="http://schemas.microsoft.com/office/drawing/2014/main" id="{6D027422-76B2-071F-3089-94A0416CC6CB}"/>
              </a:ext>
            </a:extLst>
          </p:cNvPr>
          <p:cNvSpPr txBox="1"/>
          <p:nvPr/>
        </p:nvSpPr>
        <p:spPr>
          <a:xfrm>
            <a:off x="6861289" y="4149580"/>
            <a:ext cx="684803" cy="369332"/>
          </a:xfrm>
          <a:prstGeom prst="rect">
            <a:avLst/>
          </a:prstGeom>
          <a:noFill/>
        </p:spPr>
        <p:txBody>
          <a:bodyPr wrap="none" rtlCol="0">
            <a:spAutoFit/>
          </a:bodyPr>
          <a:lstStyle/>
          <a:p>
            <a:r>
              <a:rPr lang="en-US"/>
              <a:t>Input</a:t>
            </a:r>
          </a:p>
        </p:txBody>
      </p:sp>
      <p:sp>
        <p:nvSpPr>
          <p:cNvPr id="119" name="TextBox 118">
            <a:extLst>
              <a:ext uri="{FF2B5EF4-FFF2-40B4-BE49-F238E27FC236}">
                <a16:creationId xmlns:a16="http://schemas.microsoft.com/office/drawing/2014/main" id="{057F8543-5466-342B-53F0-18CB27B448C9}"/>
              </a:ext>
            </a:extLst>
          </p:cNvPr>
          <p:cNvSpPr txBox="1"/>
          <p:nvPr/>
        </p:nvSpPr>
        <p:spPr>
          <a:xfrm>
            <a:off x="8472286" y="5659675"/>
            <a:ext cx="1371786" cy="369332"/>
          </a:xfrm>
          <a:prstGeom prst="rect">
            <a:avLst/>
          </a:prstGeom>
          <a:noFill/>
        </p:spPr>
        <p:txBody>
          <a:bodyPr wrap="none" rtlCol="0">
            <a:spAutoFit/>
          </a:bodyPr>
          <a:lstStyle/>
          <a:p>
            <a:r>
              <a:rPr lang="en-US"/>
              <a:t>Hidden layer</a:t>
            </a:r>
          </a:p>
        </p:txBody>
      </p:sp>
      <p:sp>
        <p:nvSpPr>
          <p:cNvPr id="120" name="TextBox 119">
            <a:extLst>
              <a:ext uri="{FF2B5EF4-FFF2-40B4-BE49-F238E27FC236}">
                <a16:creationId xmlns:a16="http://schemas.microsoft.com/office/drawing/2014/main" id="{1298B002-1A28-5E78-D864-0F7B9A4566A2}"/>
              </a:ext>
            </a:extLst>
          </p:cNvPr>
          <p:cNvSpPr txBox="1"/>
          <p:nvPr/>
        </p:nvSpPr>
        <p:spPr>
          <a:xfrm>
            <a:off x="10659100" y="4120366"/>
            <a:ext cx="856325" cy="369332"/>
          </a:xfrm>
          <a:prstGeom prst="rect">
            <a:avLst/>
          </a:prstGeom>
          <a:noFill/>
        </p:spPr>
        <p:txBody>
          <a:bodyPr wrap="none" rtlCol="0">
            <a:spAutoFit/>
          </a:bodyPr>
          <a:lstStyle/>
          <a:p>
            <a:r>
              <a:rPr lang="en-US"/>
              <a:t>Output</a:t>
            </a:r>
          </a:p>
        </p:txBody>
      </p:sp>
      <p:sp>
        <p:nvSpPr>
          <p:cNvPr id="7" name="TextBox 6">
            <a:extLst>
              <a:ext uri="{FF2B5EF4-FFF2-40B4-BE49-F238E27FC236}">
                <a16:creationId xmlns:a16="http://schemas.microsoft.com/office/drawing/2014/main" id="{003FC71E-D4A9-3FD0-8F5E-90EB4BD050DF}"/>
              </a:ext>
            </a:extLst>
          </p:cNvPr>
          <p:cNvSpPr txBox="1"/>
          <p:nvPr/>
        </p:nvSpPr>
        <p:spPr>
          <a:xfrm>
            <a:off x="6787154" y="3191351"/>
            <a:ext cx="362600" cy="369332"/>
          </a:xfrm>
          <a:prstGeom prst="rect">
            <a:avLst/>
          </a:prstGeom>
          <a:noFill/>
        </p:spPr>
        <p:txBody>
          <a:bodyPr wrap="square" rtlCol="0">
            <a:spAutoFit/>
          </a:bodyPr>
          <a:lstStyle/>
          <a:p>
            <a:r>
              <a:rPr lang="en-US"/>
              <a:t>x</a:t>
            </a:r>
            <a:r>
              <a:rPr lang="en-US" baseline="-25000"/>
              <a:t>1</a:t>
            </a:r>
          </a:p>
        </p:txBody>
      </p:sp>
      <p:sp>
        <p:nvSpPr>
          <p:cNvPr id="8" name="TextBox 7">
            <a:extLst>
              <a:ext uri="{FF2B5EF4-FFF2-40B4-BE49-F238E27FC236}">
                <a16:creationId xmlns:a16="http://schemas.microsoft.com/office/drawing/2014/main" id="{7D6CB0E0-5ED8-6C4B-12D3-970B4A74ACFD}"/>
              </a:ext>
            </a:extLst>
          </p:cNvPr>
          <p:cNvSpPr txBox="1"/>
          <p:nvPr/>
        </p:nvSpPr>
        <p:spPr>
          <a:xfrm>
            <a:off x="6787154" y="3596433"/>
            <a:ext cx="362600" cy="369332"/>
          </a:xfrm>
          <a:prstGeom prst="rect">
            <a:avLst/>
          </a:prstGeom>
          <a:noFill/>
        </p:spPr>
        <p:txBody>
          <a:bodyPr wrap="none" rtlCol="0">
            <a:spAutoFit/>
          </a:bodyPr>
          <a:lstStyle/>
          <a:p>
            <a:r>
              <a:rPr lang="en-US"/>
              <a:t>x</a:t>
            </a:r>
            <a:r>
              <a:rPr lang="en-US" baseline="-25000"/>
              <a:t>2</a:t>
            </a:r>
          </a:p>
        </p:txBody>
      </p:sp>
      <p:sp>
        <p:nvSpPr>
          <p:cNvPr id="9" name="TextBox 8">
            <a:extLst>
              <a:ext uri="{FF2B5EF4-FFF2-40B4-BE49-F238E27FC236}">
                <a16:creationId xmlns:a16="http://schemas.microsoft.com/office/drawing/2014/main" id="{38F4D380-A308-2013-06F0-68C88F611EB7}"/>
              </a:ext>
            </a:extLst>
          </p:cNvPr>
          <p:cNvSpPr txBox="1"/>
          <p:nvPr/>
        </p:nvSpPr>
        <p:spPr>
          <a:xfrm>
            <a:off x="11195140" y="3155601"/>
            <a:ext cx="475285" cy="369332"/>
          </a:xfrm>
          <a:prstGeom prst="rect">
            <a:avLst/>
          </a:prstGeom>
          <a:noFill/>
        </p:spPr>
        <p:txBody>
          <a:bodyPr wrap="square" rtlCol="0">
            <a:spAutoFit/>
          </a:bodyPr>
          <a:lstStyle/>
          <a:p>
            <a:r>
              <a:rPr lang="en-US"/>
              <a:t>y</a:t>
            </a:r>
            <a:r>
              <a:rPr lang="en-US" baseline="-25000"/>
              <a:t>1</a:t>
            </a:r>
          </a:p>
        </p:txBody>
      </p:sp>
      <p:sp>
        <p:nvSpPr>
          <p:cNvPr id="10" name="TextBox 9">
            <a:extLst>
              <a:ext uri="{FF2B5EF4-FFF2-40B4-BE49-F238E27FC236}">
                <a16:creationId xmlns:a16="http://schemas.microsoft.com/office/drawing/2014/main" id="{263D4101-A62C-2546-136D-152E4C4AAE47}"/>
              </a:ext>
            </a:extLst>
          </p:cNvPr>
          <p:cNvSpPr txBox="1"/>
          <p:nvPr/>
        </p:nvSpPr>
        <p:spPr>
          <a:xfrm>
            <a:off x="11195141" y="3560683"/>
            <a:ext cx="367408" cy="369332"/>
          </a:xfrm>
          <a:prstGeom prst="rect">
            <a:avLst/>
          </a:prstGeom>
          <a:noFill/>
        </p:spPr>
        <p:txBody>
          <a:bodyPr wrap="none" rtlCol="0">
            <a:spAutoFit/>
          </a:bodyPr>
          <a:lstStyle/>
          <a:p>
            <a:r>
              <a:rPr lang="en-US"/>
              <a:t>y</a:t>
            </a:r>
            <a:r>
              <a:rPr lang="en-US" baseline="-25000"/>
              <a:t>2</a:t>
            </a:r>
          </a:p>
        </p:txBody>
      </p:sp>
      <p:sp>
        <p:nvSpPr>
          <p:cNvPr id="11" name="TextBox 10">
            <a:extLst>
              <a:ext uri="{FF2B5EF4-FFF2-40B4-BE49-F238E27FC236}">
                <a16:creationId xmlns:a16="http://schemas.microsoft.com/office/drawing/2014/main" id="{C1D63F53-6A5F-BF97-69D0-E5605C6E3EF6}"/>
              </a:ext>
            </a:extLst>
          </p:cNvPr>
          <p:cNvSpPr txBox="1"/>
          <p:nvPr/>
        </p:nvSpPr>
        <p:spPr>
          <a:xfrm>
            <a:off x="9253355" y="1435081"/>
            <a:ext cx="373820" cy="369332"/>
          </a:xfrm>
          <a:prstGeom prst="rect">
            <a:avLst/>
          </a:prstGeom>
          <a:noFill/>
        </p:spPr>
        <p:txBody>
          <a:bodyPr wrap="none" rtlCol="0">
            <a:spAutoFit/>
          </a:bodyPr>
          <a:lstStyle/>
          <a:p>
            <a:r>
              <a:rPr lang="en-US"/>
              <a:t>a</a:t>
            </a:r>
            <a:r>
              <a:rPr lang="en-US" baseline="-25000"/>
              <a:t>1</a:t>
            </a:r>
          </a:p>
        </p:txBody>
      </p:sp>
      <p:sp>
        <p:nvSpPr>
          <p:cNvPr id="12" name="TextBox 11">
            <a:extLst>
              <a:ext uri="{FF2B5EF4-FFF2-40B4-BE49-F238E27FC236}">
                <a16:creationId xmlns:a16="http://schemas.microsoft.com/office/drawing/2014/main" id="{4D95DE5F-EA2F-F928-3FB6-9C961D9E339E}"/>
              </a:ext>
            </a:extLst>
          </p:cNvPr>
          <p:cNvSpPr txBox="1"/>
          <p:nvPr/>
        </p:nvSpPr>
        <p:spPr>
          <a:xfrm>
            <a:off x="9253355" y="1884442"/>
            <a:ext cx="373820" cy="369332"/>
          </a:xfrm>
          <a:prstGeom prst="rect">
            <a:avLst/>
          </a:prstGeom>
          <a:noFill/>
        </p:spPr>
        <p:txBody>
          <a:bodyPr wrap="none" rtlCol="0">
            <a:spAutoFit/>
          </a:bodyPr>
          <a:lstStyle/>
          <a:p>
            <a:r>
              <a:rPr lang="en-US"/>
              <a:t>a</a:t>
            </a:r>
            <a:r>
              <a:rPr lang="en-US" baseline="-25000"/>
              <a:t>2</a:t>
            </a:r>
          </a:p>
        </p:txBody>
      </p:sp>
      <p:sp>
        <p:nvSpPr>
          <p:cNvPr id="13" name="TextBox 12">
            <a:extLst>
              <a:ext uri="{FF2B5EF4-FFF2-40B4-BE49-F238E27FC236}">
                <a16:creationId xmlns:a16="http://schemas.microsoft.com/office/drawing/2014/main" id="{64B04581-124C-BF77-3D74-6FBC9556D2C2}"/>
              </a:ext>
            </a:extLst>
          </p:cNvPr>
          <p:cNvSpPr txBox="1"/>
          <p:nvPr/>
        </p:nvSpPr>
        <p:spPr>
          <a:xfrm>
            <a:off x="9253355" y="2311967"/>
            <a:ext cx="373820" cy="369332"/>
          </a:xfrm>
          <a:prstGeom prst="rect">
            <a:avLst/>
          </a:prstGeom>
          <a:noFill/>
        </p:spPr>
        <p:txBody>
          <a:bodyPr wrap="none" rtlCol="0">
            <a:spAutoFit/>
          </a:bodyPr>
          <a:lstStyle/>
          <a:p>
            <a:r>
              <a:rPr lang="en-US"/>
              <a:t>a</a:t>
            </a:r>
            <a:r>
              <a:rPr lang="en-US" baseline="-25000"/>
              <a:t>3</a:t>
            </a:r>
          </a:p>
        </p:txBody>
      </p:sp>
      <p:sp>
        <p:nvSpPr>
          <p:cNvPr id="14" name="TextBox 13">
            <a:extLst>
              <a:ext uri="{FF2B5EF4-FFF2-40B4-BE49-F238E27FC236}">
                <a16:creationId xmlns:a16="http://schemas.microsoft.com/office/drawing/2014/main" id="{DDA80A80-0962-438B-E0AE-DD564458DF46}"/>
              </a:ext>
            </a:extLst>
          </p:cNvPr>
          <p:cNvSpPr txBox="1"/>
          <p:nvPr/>
        </p:nvSpPr>
        <p:spPr>
          <a:xfrm>
            <a:off x="9250149" y="2727788"/>
            <a:ext cx="373820" cy="369332"/>
          </a:xfrm>
          <a:prstGeom prst="rect">
            <a:avLst/>
          </a:prstGeom>
          <a:noFill/>
        </p:spPr>
        <p:txBody>
          <a:bodyPr wrap="none" rtlCol="0">
            <a:spAutoFit/>
          </a:bodyPr>
          <a:lstStyle/>
          <a:p>
            <a:r>
              <a:rPr lang="en-US"/>
              <a:t>a</a:t>
            </a:r>
            <a:r>
              <a:rPr lang="en-US" baseline="-25000"/>
              <a:t>4</a:t>
            </a:r>
          </a:p>
        </p:txBody>
      </p:sp>
      <p:sp>
        <p:nvSpPr>
          <p:cNvPr id="15" name="TextBox 14">
            <a:extLst>
              <a:ext uri="{FF2B5EF4-FFF2-40B4-BE49-F238E27FC236}">
                <a16:creationId xmlns:a16="http://schemas.microsoft.com/office/drawing/2014/main" id="{BFC76149-55F8-457E-CB0C-5B699E80998A}"/>
              </a:ext>
            </a:extLst>
          </p:cNvPr>
          <p:cNvSpPr txBox="1"/>
          <p:nvPr/>
        </p:nvSpPr>
        <p:spPr>
          <a:xfrm>
            <a:off x="9250149" y="3177149"/>
            <a:ext cx="373820" cy="369332"/>
          </a:xfrm>
          <a:prstGeom prst="rect">
            <a:avLst/>
          </a:prstGeom>
          <a:noFill/>
        </p:spPr>
        <p:txBody>
          <a:bodyPr wrap="none" rtlCol="0">
            <a:spAutoFit/>
          </a:bodyPr>
          <a:lstStyle/>
          <a:p>
            <a:r>
              <a:rPr lang="en-US"/>
              <a:t>a</a:t>
            </a:r>
            <a:r>
              <a:rPr lang="en-US" baseline="-25000"/>
              <a:t>5</a:t>
            </a:r>
          </a:p>
        </p:txBody>
      </p:sp>
      <p:sp>
        <p:nvSpPr>
          <p:cNvPr id="16" name="TextBox 15">
            <a:extLst>
              <a:ext uri="{FF2B5EF4-FFF2-40B4-BE49-F238E27FC236}">
                <a16:creationId xmlns:a16="http://schemas.microsoft.com/office/drawing/2014/main" id="{0A2FDE96-A5A9-E3A1-4F07-B933784173BC}"/>
              </a:ext>
            </a:extLst>
          </p:cNvPr>
          <p:cNvSpPr txBox="1"/>
          <p:nvPr/>
        </p:nvSpPr>
        <p:spPr>
          <a:xfrm>
            <a:off x="9250149" y="3604674"/>
            <a:ext cx="373820" cy="369332"/>
          </a:xfrm>
          <a:prstGeom prst="rect">
            <a:avLst/>
          </a:prstGeom>
          <a:noFill/>
        </p:spPr>
        <p:txBody>
          <a:bodyPr wrap="none" rtlCol="0">
            <a:spAutoFit/>
          </a:bodyPr>
          <a:lstStyle/>
          <a:p>
            <a:r>
              <a:rPr lang="en-US"/>
              <a:t>a</a:t>
            </a:r>
            <a:r>
              <a:rPr lang="en-US" baseline="-25000"/>
              <a:t>6</a:t>
            </a:r>
          </a:p>
        </p:txBody>
      </p:sp>
      <p:sp>
        <p:nvSpPr>
          <p:cNvPr id="17" name="TextBox 16">
            <a:extLst>
              <a:ext uri="{FF2B5EF4-FFF2-40B4-BE49-F238E27FC236}">
                <a16:creationId xmlns:a16="http://schemas.microsoft.com/office/drawing/2014/main" id="{7F876FEB-0BEC-8511-05EC-0A1F30ECD84E}"/>
              </a:ext>
            </a:extLst>
          </p:cNvPr>
          <p:cNvSpPr txBox="1"/>
          <p:nvPr/>
        </p:nvSpPr>
        <p:spPr>
          <a:xfrm>
            <a:off x="9256446" y="4039088"/>
            <a:ext cx="373820" cy="369332"/>
          </a:xfrm>
          <a:prstGeom prst="rect">
            <a:avLst/>
          </a:prstGeom>
          <a:noFill/>
        </p:spPr>
        <p:txBody>
          <a:bodyPr wrap="none" rtlCol="0">
            <a:spAutoFit/>
          </a:bodyPr>
          <a:lstStyle/>
          <a:p>
            <a:r>
              <a:rPr lang="en-US"/>
              <a:t>a</a:t>
            </a:r>
            <a:r>
              <a:rPr lang="en-US" baseline="-25000"/>
              <a:t>7</a:t>
            </a:r>
          </a:p>
        </p:txBody>
      </p:sp>
      <p:sp>
        <p:nvSpPr>
          <p:cNvPr id="18" name="TextBox 17">
            <a:extLst>
              <a:ext uri="{FF2B5EF4-FFF2-40B4-BE49-F238E27FC236}">
                <a16:creationId xmlns:a16="http://schemas.microsoft.com/office/drawing/2014/main" id="{89E2B5A3-4C6F-7F54-BCA3-6EEE806EC464}"/>
              </a:ext>
            </a:extLst>
          </p:cNvPr>
          <p:cNvSpPr txBox="1"/>
          <p:nvPr/>
        </p:nvSpPr>
        <p:spPr>
          <a:xfrm>
            <a:off x="9256446" y="4488449"/>
            <a:ext cx="373820" cy="369332"/>
          </a:xfrm>
          <a:prstGeom prst="rect">
            <a:avLst/>
          </a:prstGeom>
          <a:noFill/>
        </p:spPr>
        <p:txBody>
          <a:bodyPr wrap="none" rtlCol="0">
            <a:spAutoFit/>
          </a:bodyPr>
          <a:lstStyle/>
          <a:p>
            <a:r>
              <a:rPr lang="en-US"/>
              <a:t>a</a:t>
            </a:r>
            <a:r>
              <a:rPr lang="en-US" baseline="-25000"/>
              <a:t>8</a:t>
            </a:r>
          </a:p>
        </p:txBody>
      </p:sp>
      <p:sp>
        <p:nvSpPr>
          <p:cNvPr id="19" name="TextBox 18">
            <a:extLst>
              <a:ext uri="{FF2B5EF4-FFF2-40B4-BE49-F238E27FC236}">
                <a16:creationId xmlns:a16="http://schemas.microsoft.com/office/drawing/2014/main" id="{D932ED00-681A-373A-F4F3-45903FAB3F02}"/>
              </a:ext>
            </a:extLst>
          </p:cNvPr>
          <p:cNvSpPr txBox="1"/>
          <p:nvPr/>
        </p:nvSpPr>
        <p:spPr>
          <a:xfrm>
            <a:off x="9256446" y="4915974"/>
            <a:ext cx="373820" cy="369332"/>
          </a:xfrm>
          <a:prstGeom prst="rect">
            <a:avLst/>
          </a:prstGeom>
          <a:noFill/>
        </p:spPr>
        <p:txBody>
          <a:bodyPr wrap="none" rtlCol="0">
            <a:spAutoFit/>
          </a:bodyPr>
          <a:lstStyle/>
          <a:p>
            <a:r>
              <a:rPr lang="en-US"/>
              <a:t>a</a:t>
            </a:r>
            <a:r>
              <a:rPr lang="en-US" baseline="-25000"/>
              <a:t>9</a:t>
            </a:r>
          </a:p>
        </p:txBody>
      </p:sp>
      <p:sp>
        <p:nvSpPr>
          <p:cNvPr id="21" name="TextBox 20">
            <a:extLst>
              <a:ext uri="{FF2B5EF4-FFF2-40B4-BE49-F238E27FC236}">
                <a16:creationId xmlns:a16="http://schemas.microsoft.com/office/drawing/2014/main" id="{5A53B57F-B920-0560-D89B-A2D7FEE553F5}"/>
              </a:ext>
            </a:extLst>
          </p:cNvPr>
          <p:cNvSpPr txBox="1"/>
          <p:nvPr/>
        </p:nvSpPr>
        <p:spPr>
          <a:xfrm>
            <a:off x="9250149" y="5325746"/>
            <a:ext cx="452368" cy="369332"/>
          </a:xfrm>
          <a:prstGeom prst="rect">
            <a:avLst/>
          </a:prstGeom>
          <a:noFill/>
        </p:spPr>
        <p:txBody>
          <a:bodyPr wrap="none" rtlCol="0">
            <a:spAutoFit/>
          </a:bodyPr>
          <a:lstStyle/>
          <a:p>
            <a:r>
              <a:rPr lang="en-US"/>
              <a:t>a</a:t>
            </a:r>
            <a:r>
              <a:rPr lang="en-US" baseline="-25000"/>
              <a:t>10</a:t>
            </a:r>
          </a:p>
        </p:txBody>
      </p:sp>
      <p:sp>
        <p:nvSpPr>
          <p:cNvPr id="25" name="TextBox 24">
            <a:extLst>
              <a:ext uri="{FF2B5EF4-FFF2-40B4-BE49-F238E27FC236}">
                <a16:creationId xmlns:a16="http://schemas.microsoft.com/office/drawing/2014/main" id="{20AF8CF2-9DB9-496E-B1C0-19FA0D2ED528}"/>
              </a:ext>
            </a:extLst>
          </p:cNvPr>
          <p:cNvSpPr txBox="1"/>
          <p:nvPr/>
        </p:nvSpPr>
        <p:spPr>
          <a:xfrm>
            <a:off x="1574738" y="3446549"/>
            <a:ext cx="5176710" cy="523220"/>
          </a:xfrm>
          <a:prstGeom prst="rect">
            <a:avLst/>
          </a:prstGeom>
          <a:noFill/>
        </p:spPr>
        <p:txBody>
          <a:bodyPr wrap="square" rtlCol="0">
            <a:spAutoFit/>
          </a:bodyPr>
          <a:lstStyle/>
          <a:p>
            <a:r>
              <a:rPr lang="en-US" sz="2800"/>
              <a:t>a</a:t>
            </a:r>
            <a:r>
              <a:rPr lang="en-US" sz="2800" baseline="-25000"/>
              <a:t>1 </a:t>
            </a:r>
            <a:r>
              <a:rPr lang="en-US" sz="2800"/>
              <a:t>= W</a:t>
            </a:r>
            <a:r>
              <a:rPr lang="en-US" sz="2800" baseline="-25000"/>
              <a:t>11</a:t>
            </a:r>
            <a:r>
              <a:rPr lang="en-US" sz="2800"/>
              <a:t> * x</a:t>
            </a:r>
            <a:r>
              <a:rPr lang="en-US" sz="2800" baseline="-25000"/>
              <a:t>1</a:t>
            </a:r>
            <a:r>
              <a:rPr lang="en-US" sz="2800"/>
              <a:t> + W</a:t>
            </a:r>
            <a:r>
              <a:rPr lang="en-US" sz="2800" baseline="-25000"/>
              <a:t>21</a:t>
            </a:r>
            <a:r>
              <a:rPr lang="en-US" sz="2800"/>
              <a:t>*x</a:t>
            </a:r>
            <a:r>
              <a:rPr lang="en-US" sz="2800" baseline="-25000"/>
              <a:t>2</a:t>
            </a:r>
          </a:p>
        </p:txBody>
      </p:sp>
    </p:spTree>
    <p:extLst>
      <p:ext uri="{BB962C8B-B14F-4D97-AF65-F5344CB8AC3E}">
        <p14:creationId xmlns:p14="http://schemas.microsoft.com/office/powerpoint/2010/main" val="387420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C1017-5AD2-4452-59FD-778C1D5F748E}"/>
              </a:ext>
            </a:extLst>
          </p:cNvPr>
          <p:cNvSpPr>
            <a:spLocks noGrp="1"/>
          </p:cNvSpPr>
          <p:nvPr>
            <p:ph type="title"/>
          </p:nvPr>
        </p:nvSpPr>
        <p:spPr/>
        <p:txBody>
          <a:bodyPr>
            <a:normAutofit/>
          </a:bodyPr>
          <a:lstStyle/>
          <a:p>
            <a:r>
              <a:rPr lang="en-US" dirty="0"/>
              <a:t>Objectives</a:t>
            </a:r>
          </a:p>
        </p:txBody>
      </p:sp>
      <p:sp>
        <p:nvSpPr>
          <p:cNvPr id="3" name="Content Placeholder 2">
            <a:extLst>
              <a:ext uri="{FF2B5EF4-FFF2-40B4-BE49-F238E27FC236}">
                <a16:creationId xmlns:a16="http://schemas.microsoft.com/office/drawing/2014/main" id="{FE872CDA-7B99-7646-89B5-0A8E79312DD4}"/>
              </a:ext>
            </a:extLst>
          </p:cNvPr>
          <p:cNvSpPr>
            <a:spLocks noGrp="1"/>
          </p:cNvSpPr>
          <p:nvPr>
            <p:ph idx="1"/>
          </p:nvPr>
        </p:nvSpPr>
        <p:spPr>
          <a:xfrm>
            <a:off x="1665642" y="1847850"/>
            <a:ext cx="9529482" cy="4351338"/>
          </a:xfrm>
        </p:spPr>
        <p:txBody>
          <a:bodyPr/>
          <a:lstStyle/>
          <a:p>
            <a:pPr marL="0" indent="0">
              <a:buNone/>
            </a:pPr>
            <a:r>
              <a:rPr lang="en-US" dirty="0"/>
              <a:t>Provide a too-brief overview of artificial intelligence and machine learning (AI, ML)</a:t>
            </a:r>
          </a:p>
          <a:p>
            <a:pPr marL="0" indent="0">
              <a:buNone/>
            </a:pPr>
            <a:endParaRPr lang="en-US" dirty="0"/>
          </a:p>
          <a:p>
            <a:pPr marL="0" indent="0">
              <a:buNone/>
            </a:pPr>
            <a:r>
              <a:rPr lang="en-US" dirty="0"/>
              <a:t>Throughput Machine Learning</a:t>
            </a:r>
          </a:p>
          <a:p>
            <a:pPr marL="0" indent="0">
              <a:buNone/>
            </a:pPr>
            <a:endParaRPr lang="en-US" dirty="0"/>
          </a:p>
          <a:p>
            <a:pPr marL="0" indent="0">
              <a:buNone/>
            </a:pPr>
            <a:r>
              <a:rPr lang="en-US" dirty="0"/>
              <a:t>Planting some seeds</a:t>
            </a:r>
          </a:p>
          <a:p>
            <a:pPr marL="457200" lvl="1" indent="0">
              <a:buNone/>
            </a:pPr>
            <a:r>
              <a:rPr lang="en-US" dirty="0"/>
              <a:t>Is my ML work “HTC-able”?</a:t>
            </a:r>
          </a:p>
          <a:p>
            <a:pPr marL="457200" lvl="1" indent="0">
              <a:buNone/>
            </a:pPr>
            <a:r>
              <a:rPr lang="en-US" dirty="0"/>
              <a:t>If yes, how can I go about growing it?</a:t>
            </a:r>
          </a:p>
        </p:txBody>
      </p:sp>
      <p:sp>
        <p:nvSpPr>
          <p:cNvPr id="4" name="Date Placeholder 3">
            <a:extLst>
              <a:ext uri="{FF2B5EF4-FFF2-40B4-BE49-F238E27FC236}">
                <a16:creationId xmlns:a16="http://schemas.microsoft.com/office/drawing/2014/main" id="{9C85811C-E457-FCA6-D86F-122232254E29}"/>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D745BA56-B6D1-1AF9-B625-A672394BFEF1}"/>
              </a:ext>
            </a:extLst>
          </p:cNvPr>
          <p:cNvSpPr>
            <a:spLocks noGrp="1"/>
          </p:cNvSpPr>
          <p:nvPr>
            <p:ph type="sldNum" sz="quarter" idx="12"/>
          </p:nvPr>
        </p:nvSpPr>
        <p:spPr/>
        <p:txBody>
          <a:bodyPr/>
          <a:lstStyle/>
          <a:p>
            <a:fld id="{7D6B6BCA-0F02-1C4A-A7FD-5289AC363B05}" type="slidenum">
              <a:rPr lang="en-US" smtClean="0"/>
              <a:t>2</a:t>
            </a:fld>
            <a:endParaRPr lang="en-US"/>
          </a:p>
        </p:txBody>
      </p:sp>
      <p:pic>
        <p:nvPicPr>
          <p:cNvPr id="16" name="Picture 15">
            <a:extLst>
              <a:ext uri="{FF2B5EF4-FFF2-40B4-BE49-F238E27FC236}">
                <a16:creationId xmlns:a16="http://schemas.microsoft.com/office/drawing/2014/main" id="{85047632-7293-F1E8-B457-A9CB42F65291}"/>
              </a:ext>
            </a:extLst>
          </p:cNvPr>
          <p:cNvPicPr>
            <a:picLocks noChangeAspect="1"/>
          </p:cNvPicPr>
          <p:nvPr/>
        </p:nvPicPr>
        <p:blipFill>
          <a:blip r:embed="rId2"/>
          <a:stretch>
            <a:fillRect/>
          </a:stretch>
        </p:blipFill>
        <p:spPr>
          <a:xfrm>
            <a:off x="927722" y="4291056"/>
            <a:ext cx="533763" cy="533763"/>
          </a:xfrm>
          <a:prstGeom prst="rect">
            <a:avLst/>
          </a:prstGeom>
        </p:spPr>
      </p:pic>
      <p:pic>
        <p:nvPicPr>
          <p:cNvPr id="18" name="Picture 17">
            <a:extLst>
              <a:ext uri="{FF2B5EF4-FFF2-40B4-BE49-F238E27FC236}">
                <a16:creationId xmlns:a16="http://schemas.microsoft.com/office/drawing/2014/main" id="{A87139DB-644A-FE87-62C8-30AEB4D189CE}"/>
              </a:ext>
            </a:extLst>
          </p:cNvPr>
          <p:cNvPicPr>
            <a:picLocks noChangeAspect="1"/>
          </p:cNvPicPr>
          <p:nvPr/>
        </p:nvPicPr>
        <p:blipFill>
          <a:blip r:embed="rId3"/>
          <a:stretch>
            <a:fillRect/>
          </a:stretch>
        </p:blipFill>
        <p:spPr>
          <a:xfrm>
            <a:off x="910661" y="1927860"/>
            <a:ext cx="533763" cy="533763"/>
          </a:xfrm>
          <a:prstGeom prst="rect">
            <a:avLst/>
          </a:prstGeom>
        </p:spPr>
      </p:pic>
      <p:pic>
        <p:nvPicPr>
          <p:cNvPr id="20" name="Picture 19">
            <a:extLst>
              <a:ext uri="{FF2B5EF4-FFF2-40B4-BE49-F238E27FC236}">
                <a16:creationId xmlns:a16="http://schemas.microsoft.com/office/drawing/2014/main" id="{A6820CA2-EF6E-2E85-E1DB-4850281C575F}"/>
              </a:ext>
            </a:extLst>
          </p:cNvPr>
          <p:cNvPicPr>
            <a:picLocks noChangeAspect="1"/>
          </p:cNvPicPr>
          <p:nvPr/>
        </p:nvPicPr>
        <p:blipFill>
          <a:blip r:embed="rId4"/>
          <a:stretch>
            <a:fillRect/>
          </a:stretch>
        </p:blipFill>
        <p:spPr>
          <a:xfrm>
            <a:off x="910660" y="3242899"/>
            <a:ext cx="533763" cy="533763"/>
          </a:xfrm>
          <a:prstGeom prst="rect">
            <a:avLst/>
          </a:prstGeom>
        </p:spPr>
      </p:pic>
    </p:spTree>
    <p:extLst>
      <p:ext uri="{BB962C8B-B14F-4D97-AF65-F5344CB8AC3E}">
        <p14:creationId xmlns:p14="http://schemas.microsoft.com/office/powerpoint/2010/main" val="1900579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592-DBAA-EEBF-CE6D-8E066213BC32}"/>
              </a:ext>
            </a:extLst>
          </p:cNvPr>
          <p:cNvSpPr>
            <a:spLocks noGrp="1"/>
          </p:cNvSpPr>
          <p:nvPr>
            <p:ph type="title"/>
          </p:nvPr>
        </p:nvSpPr>
        <p:spPr/>
        <p:txBody>
          <a:bodyPr/>
          <a:lstStyle/>
          <a:p>
            <a:endParaRPr lang="en-US"/>
          </a:p>
        </p:txBody>
      </p:sp>
      <p:grpSp>
        <p:nvGrpSpPr>
          <p:cNvPr id="63" name="Content Placeholder 6">
            <a:extLst>
              <a:ext uri="{FF2B5EF4-FFF2-40B4-BE49-F238E27FC236}">
                <a16:creationId xmlns:a16="http://schemas.microsoft.com/office/drawing/2014/main" id="{1FDDA5CA-1CFD-FBAC-585D-6111ED328D15}"/>
              </a:ext>
            </a:extLst>
          </p:cNvPr>
          <p:cNvGrpSpPr/>
          <p:nvPr/>
        </p:nvGrpSpPr>
        <p:grpSpPr>
          <a:xfrm>
            <a:off x="7095815" y="1560851"/>
            <a:ext cx="4099326" cy="4098825"/>
            <a:chOff x="4332985" y="1977854"/>
            <a:chExt cx="3424125" cy="3423707"/>
          </a:xfrm>
        </p:grpSpPr>
        <p:sp>
          <p:nvSpPr>
            <p:cNvPr id="64" name="Freeform 63">
              <a:extLst>
                <a:ext uri="{FF2B5EF4-FFF2-40B4-BE49-F238E27FC236}">
                  <a16:creationId xmlns:a16="http://schemas.microsoft.com/office/drawing/2014/main" id="{16927207-1598-AF1C-5467-3B4434E08E63}"/>
                </a:ext>
              </a:extLst>
            </p:cNvPr>
            <p:cNvSpPr/>
            <p:nvPr/>
          </p:nvSpPr>
          <p:spPr>
            <a:xfrm>
              <a:off x="4423094" y="2428342"/>
              <a:ext cx="1621953" cy="1081170"/>
            </a:xfrm>
            <a:custGeom>
              <a:avLst/>
              <a:gdLst>
                <a:gd name="connsiteX0" fmla="*/ 172 w 1621953"/>
                <a:gd name="connsiteY0" fmla="*/ 1081115 h 1081170"/>
                <a:gd name="connsiteX1" fmla="*/ 1622126 w 1621953"/>
                <a:gd name="connsiteY1" fmla="*/ -55 h 1081170"/>
              </a:gdLst>
              <a:ahLst/>
              <a:cxnLst>
                <a:cxn ang="0">
                  <a:pos x="connsiteX0" y="connsiteY0"/>
                </a:cxn>
                <a:cxn ang="0">
                  <a:pos x="connsiteX1" y="connsiteY1"/>
                </a:cxn>
              </a:cxnLst>
              <a:rect l="l" t="t" r="r" b="b"/>
              <a:pathLst>
                <a:path w="1621953" h="1081170">
                  <a:moveTo>
                    <a:pt x="172" y="1081115"/>
                  </a:moveTo>
                  <a:lnTo>
                    <a:pt x="1622126" y="-55"/>
                  </a:lnTo>
                </a:path>
              </a:pathLst>
            </a:custGeom>
            <a:noFill/>
            <a:ln w="34925" cap="flat">
              <a:solidFill>
                <a:srgbClr val="505050"/>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0DF5D6C-16F3-477F-CD2C-8BA10071F0C0}"/>
                </a:ext>
              </a:extLst>
            </p:cNvPr>
            <p:cNvSpPr/>
            <p:nvPr/>
          </p:nvSpPr>
          <p:spPr>
            <a:xfrm>
              <a:off x="4423094" y="2788732"/>
              <a:ext cx="1621953" cy="720780"/>
            </a:xfrm>
            <a:custGeom>
              <a:avLst/>
              <a:gdLst>
                <a:gd name="connsiteX0" fmla="*/ 172 w 1621953"/>
                <a:gd name="connsiteY0" fmla="*/ 720730 h 720780"/>
                <a:gd name="connsiteX1" fmla="*/ 1622126 w 1621953"/>
                <a:gd name="connsiteY1" fmla="*/ -50 h 720780"/>
              </a:gdLst>
              <a:ahLst/>
              <a:cxnLst>
                <a:cxn ang="0">
                  <a:pos x="connsiteX0" y="connsiteY0"/>
                </a:cxn>
                <a:cxn ang="0">
                  <a:pos x="connsiteX1" y="connsiteY1"/>
                </a:cxn>
              </a:cxnLst>
              <a:rect l="l" t="t" r="r" b="b"/>
              <a:pathLst>
                <a:path w="1621953" h="720780">
                  <a:moveTo>
                    <a:pt x="172" y="720730"/>
                  </a:moveTo>
                  <a:lnTo>
                    <a:pt x="1622126" y="-50"/>
                  </a:lnTo>
                </a:path>
              </a:pathLst>
            </a:custGeom>
            <a:noFill/>
            <a:ln w="4501" cap="flat">
              <a:solidFill>
                <a:srgbClr val="505050">
                  <a:alpha val="33000"/>
                </a:srgb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0BE84F3D-FD60-BCFB-BA6A-350E8DFE17CE}"/>
                </a:ext>
              </a:extLst>
            </p:cNvPr>
            <p:cNvSpPr/>
            <p:nvPr/>
          </p:nvSpPr>
          <p:spPr>
            <a:xfrm>
              <a:off x="4423094" y="3149123"/>
              <a:ext cx="1621953" cy="360390"/>
            </a:xfrm>
            <a:custGeom>
              <a:avLst/>
              <a:gdLst>
                <a:gd name="connsiteX0" fmla="*/ 172 w 1621953"/>
                <a:gd name="connsiteY0" fmla="*/ 360345 h 360390"/>
                <a:gd name="connsiteX1" fmla="*/ 1622126 w 1621953"/>
                <a:gd name="connsiteY1" fmla="*/ -46 h 360390"/>
              </a:gdLst>
              <a:ahLst/>
              <a:cxnLst>
                <a:cxn ang="0">
                  <a:pos x="connsiteX0" y="connsiteY0"/>
                </a:cxn>
                <a:cxn ang="0">
                  <a:pos x="connsiteX1" y="connsiteY1"/>
                </a:cxn>
              </a:cxnLst>
              <a:rect l="l" t="t" r="r" b="b"/>
              <a:pathLst>
                <a:path w="1621953" h="360390">
                  <a:moveTo>
                    <a:pt x="172" y="360345"/>
                  </a:moveTo>
                  <a:lnTo>
                    <a:pt x="1622126" y="-46"/>
                  </a:lnTo>
                </a:path>
              </a:pathLst>
            </a:custGeom>
            <a:noFill/>
            <a:ln w="4501" cap="flat">
              <a:solidFill>
                <a:srgbClr val="505050">
                  <a:alpha val="89000"/>
                </a:srgb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82FE000-02DE-8487-D217-956B497986DE}"/>
                </a:ext>
              </a:extLst>
            </p:cNvPr>
            <p:cNvSpPr/>
            <p:nvPr/>
          </p:nvSpPr>
          <p:spPr>
            <a:xfrm>
              <a:off x="4423094" y="3509513"/>
              <a:ext cx="1621953" cy="7267"/>
            </a:xfrm>
            <a:custGeom>
              <a:avLst/>
              <a:gdLst>
                <a:gd name="connsiteX0" fmla="*/ 172 w 1621953"/>
                <a:gd name="connsiteY0" fmla="*/ -41 h 7267"/>
                <a:gd name="connsiteX1" fmla="*/ 1622126 w 1621953"/>
                <a:gd name="connsiteY1" fmla="*/ -41 h 7267"/>
              </a:gdLst>
              <a:ahLst/>
              <a:cxnLst>
                <a:cxn ang="0">
                  <a:pos x="connsiteX0" y="connsiteY0"/>
                </a:cxn>
                <a:cxn ang="0">
                  <a:pos x="connsiteX1" y="connsiteY1"/>
                </a:cxn>
              </a:cxnLst>
              <a:rect l="l" t="t" r="r" b="b"/>
              <a:pathLst>
                <a:path w="1621953" h="7267">
                  <a:moveTo>
                    <a:pt x="172" y="-41"/>
                  </a:moveTo>
                  <a:lnTo>
                    <a:pt x="1622126" y="-41"/>
                  </a:lnTo>
                </a:path>
              </a:pathLst>
            </a:custGeom>
            <a:noFill/>
            <a:ln w="4501" cap="flat">
              <a:solidFill>
                <a:srgbClr val="505050">
                  <a:alpha val="54000"/>
                </a:srgb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115A634-703E-E106-EDF2-743AC4F7156A}"/>
                </a:ext>
              </a:extLst>
            </p:cNvPr>
            <p:cNvSpPr/>
            <p:nvPr/>
          </p:nvSpPr>
          <p:spPr>
            <a:xfrm>
              <a:off x="4423094" y="3509513"/>
              <a:ext cx="1621953" cy="360390"/>
            </a:xfrm>
            <a:custGeom>
              <a:avLst/>
              <a:gdLst>
                <a:gd name="connsiteX0" fmla="*/ 172 w 1621953"/>
                <a:gd name="connsiteY0" fmla="*/ -36 h 360390"/>
                <a:gd name="connsiteX1" fmla="*/ 1622126 w 1621953"/>
                <a:gd name="connsiteY1" fmla="*/ 360354 h 360390"/>
              </a:gdLst>
              <a:ahLst/>
              <a:cxnLst>
                <a:cxn ang="0">
                  <a:pos x="connsiteX0" y="connsiteY0"/>
                </a:cxn>
                <a:cxn ang="0">
                  <a:pos x="connsiteX1" y="connsiteY1"/>
                </a:cxn>
              </a:cxnLst>
              <a:rect l="l" t="t" r="r" b="b"/>
              <a:pathLst>
                <a:path w="1621953" h="360390">
                  <a:moveTo>
                    <a:pt x="172" y="-36"/>
                  </a:moveTo>
                  <a:lnTo>
                    <a:pt x="1622126" y="360354"/>
                  </a:lnTo>
                </a:path>
              </a:pathLst>
            </a:custGeom>
            <a:noFill/>
            <a:ln w="4501" cap="flat">
              <a:solidFill>
                <a:srgbClr val="505050">
                  <a:alpha val="81000"/>
                </a:srgb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6F67047-D8F5-0640-D584-4A0DCBC10DD8}"/>
                </a:ext>
              </a:extLst>
            </p:cNvPr>
            <p:cNvSpPr/>
            <p:nvPr/>
          </p:nvSpPr>
          <p:spPr>
            <a:xfrm>
              <a:off x="4423094" y="3509513"/>
              <a:ext cx="1621953" cy="720780"/>
            </a:xfrm>
            <a:custGeom>
              <a:avLst/>
              <a:gdLst>
                <a:gd name="connsiteX0" fmla="*/ 172 w 1621953"/>
                <a:gd name="connsiteY0" fmla="*/ -31 h 720780"/>
                <a:gd name="connsiteX1" fmla="*/ 1622126 w 1621953"/>
                <a:gd name="connsiteY1" fmla="*/ 720749 h 720780"/>
              </a:gdLst>
              <a:ahLst/>
              <a:cxnLst>
                <a:cxn ang="0">
                  <a:pos x="connsiteX0" y="connsiteY0"/>
                </a:cxn>
                <a:cxn ang="0">
                  <a:pos x="connsiteX1" y="connsiteY1"/>
                </a:cxn>
              </a:cxnLst>
              <a:rect l="l" t="t" r="r" b="b"/>
              <a:pathLst>
                <a:path w="1621953" h="720780">
                  <a:moveTo>
                    <a:pt x="172" y="-31"/>
                  </a:moveTo>
                  <a:lnTo>
                    <a:pt x="1622126" y="720749"/>
                  </a:lnTo>
                </a:path>
              </a:pathLst>
            </a:custGeom>
            <a:noFill/>
            <a:ln w="4501" cap="flat">
              <a:solidFill>
                <a:srgbClr val="505050">
                  <a:alpha val="41000"/>
                </a:srgbClr>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6C2875C-90FC-3D31-4079-B48E48E5EA2E}"/>
                </a:ext>
              </a:extLst>
            </p:cNvPr>
            <p:cNvSpPr/>
            <p:nvPr/>
          </p:nvSpPr>
          <p:spPr>
            <a:xfrm>
              <a:off x="4423094" y="3509513"/>
              <a:ext cx="1621953" cy="1081170"/>
            </a:xfrm>
            <a:custGeom>
              <a:avLst/>
              <a:gdLst>
                <a:gd name="connsiteX0" fmla="*/ 172 w 1621953"/>
                <a:gd name="connsiteY0" fmla="*/ -26 h 1081170"/>
                <a:gd name="connsiteX1" fmla="*/ 1622126 w 1621953"/>
                <a:gd name="connsiteY1" fmla="*/ 1081144 h 1081170"/>
              </a:gdLst>
              <a:ahLst/>
              <a:cxnLst>
                <a:cxn ang="0">
                  <a:pos x="connsiteX0" y="connsiteY0"/>
                </a:cxn>
                <a:cxn ang="0">
                  <a:pos x="connsiteX1" y="connsiteY1"/>
                </a:cxn>
              </a:cxnLst>
              <a:rect l="l" t="t" r="r" b="b"/>
              <a:pathLst>
                <a:path w="1621953" h="1081170">
                  <a:moveTo>
                    <a:pt x="172" y="-26"/>
                  </a:moveTo>
                  <a:lnTo>
                    <a:pt x="1622126" y="1081144"/>
                  </a:lnTo>
                </a:path>
              </a:pathLst>
            </a:custGeom>
            <a:noFill/>
            <a:ln w="4501" cap="flat">
              <a:solidFill>
                <a:srgbClr val="505050">
                  <a:alpha val="55000"/>
                </a:srgbClr>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9E700D-67CF-C510-9BC7-68D3B9351059}"/>
                </a:ext>
              </a:extLst>
            </p:cNvPr>
            <p:cNvSpPr/>
            <p:nvPr/>
          </p:nvSpPr>
          <p:spPr>
            <a:xfrm>
              <a:off x="4423094" y="3509513"/>
              <a:ext cx="1621953" cy="1441560"/>
            </a:xfrm>
            <a:custGeom>
              <a:avLst/>
              <a:gdLst>
                <a:gd name="connsiteX0" fmla="*/ 172 w 1621953"/>
                <a:gd name="connsiteY0" fmla="*/ -22 h 1441560"/>
                <a:gd name="connsiteX1" fmla="*/ 1622126 w 1621953"/>
                <a:gd name="connsiteY1" fmla="*/ 1441539 h 1441560"/>
              </a:gdLst>
              <a:ahLst/>
              <a:cxnLst>
                <a:cxn ang="0">
                  <a:pos x="connsiteX0" y="connsiteY0"/>
                </a:cxn>
                <a:cxn ang="0">
                  <a:pos x="connsiteX1" y="connsiteY1"/>
                </a:cxn>
              </a:cxnLst>
              <a:rect l="l" t="t" r="r" b="b"/>
              <a:pathLst>
                <a:path w="1621953" h="1441560">
                  <a:moveTo>
                    <a:pt x="172" y="-22"/>
                  </a:moveTo>
                  <a:lnTo>
                    <a:pt x="1622126" y="1441539"/>
                  </a:lnTo>
                </a:path>
              </a:pathLst>
            </a:custGeom>
            <a:noFill/>
            <a:ln w="4501" cap="flat">
              <a:solidFill>
                <a:srgbClr val="505050">
                  <a:alpha val="50000"/>
                </a:srgbClr>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AB0730D-D79B-16A0-7CBD-B339D817AB89}"/>
                </a:ext>
              </a:extLst>
            </p:cNvPr>
            <p:cNvSpPr/>
            <p:nvPr/>
          </p:nvSpPr>
          <p:spPr>
            <a:xfrm>
              <a:off x="4423094" y="3509513"/>
              <a:ext cx="1621953" cy="1801950"/>
            </a:xfrm>
            <a:custGeom>
              <a:avLst/>
              <a:gdLst>
                <a:gd name="connsiteX0" fmla="*/ 172 w 1621953"/>
                <a:gd name="connsiteY0" fmla="*/ -17 h 1801950"/>
                <a:gd name="connsiteX1" fmla="*/ 1622126 w 1621953"/>
                <a:gd name="connsiteY1" fmla="*/ 1801934 h 1801950"/>
              </a:gdLst>
              <a:ahLst/>
              <a:cxnLst>
                <a:cxn ang="0">
                  <a:pos x="connsiteX0" y="connsiteY0"/>
                </a:cxn>
                <a:cxn ang="0">
                  <a:pos x="connsiteX1" y="connsiteY1"/>
                </a:cxn>
              </a:cxnLst>
              <a:rect l="l" t="t" r="r" b="b"/>
              <a:pathLst>
                <a:path w="1621953" h="1801950">
                  <a:moveTo>
                    <a:pt x="172" y="-17"/>
                  </a:moveTo>
                  <a:lnTo>
                    <a:pt x="1622126" y="1801934"/>
                  </a:lnTo>
                </a:path>
              </a:pathLst>
            </a:custGeom>
            <a:noFill/>
            <a:ln w="4501" cap="flat">
              <a:solidFill>
                <a:srgbClr val="505050">
                  <a:alpha val="21000"/>
                </a:srgbClr>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E23CDC9-C546-3D14-7E1A-36979451B55B}"/>
                </a:ext>
              </a:extLst>
            </p:cNvPr>
            <p:cNvSpPr/>
            <p:nvPr/>
          </p:nvSpPr>
          <p:spPr>
            <a:xfrm>
              <a:off x="4423094" y="2428342"/>
              <a:ext cx="1621953" cy="1441560"/>
            </a:xfrm>
            <a:custGeom>
              <a:avLst/>
              <a:gdLst>
                <a:gd name="connsiteX0" fmla="*/ 172 w 1621953"/>
                <a:gd name="connsiteY0" fmla="*/ 1441510 h 1441560"/>
                <a:gd name="connsiteX1" fmla="*/ 1622126 w 1621953"/>
                <a:gd name="connsiteY1" fmla="*/ -50 h 1441560"/>
              </a:gdLst>
              <a:ahLst/>
              <a:cxnLst>
                <a:cxn ang="0">
                  <a:pos x="connsiteX0" y="connsiteY0"/>
                </a:cxn>
                <a:cxn ang="0">
                  <a:pos x="connsiteX1" y="connsiteY1"/>
                </a:cxn>
              </a:cxnLst>
              <a:rect l="l" t="t" r="r" b="b"/>
              <a:pathLst>
                <a:path w="1621953" h="1441560">
                  <a:moveTo>
                    <a:pt x="172" y="1441510"/>
                  </a:moveTo>
                  <a:lnTo>
                    <a:pt x="1622126" y="-50"/>
                  </a:lnTo>
                </a:path>
              </a:pathLst>
            </a:custGeom>
            <a:noFill/>
            <a:ln w="34925" cap="flat">
              <a:solidFill>
                <a:srgbClr val="505050"/>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446254C-A1BB-B939-18C4-5951E5B8724F}"/>
                </a:ext>
              </a:extLst>
            </p:cNvPr>
            <p:cNvSpPr/>
            <p:nvPr/>
          </p:nvSpPr>
          <p:spPr>
            <a:xfrm>
              <a:off x="4423094" y="2788732"/>
              <a:ext cx="1621953" cy="1081170"/>
            </a:xfrm>
            <a:custGeom>
              <a:avLst/>
              <a:gdLst>
                <a:gd name="connsiteX0" fmla="*/ 172 w 1621953"/>
                <a:gd name="connsiteY0" fmla="*/ 1081125 h 1081170"/>
                <a:gd name="connsiteX1" fmla="*/ 1622126 w 1621953"/>
                <a:gd name="connsiteY1" fmla="*/ -46 h 1081170"/>
              </a:gdLst>
              <a:ahLst/>
              <a:cxnLst>
                <a:cxn ang="0">
                  <a:pos x="connsiteX0" y="connsiteY0"/>
                </a:cxn>
                <a:cxn ang="0">
                  <a:pos x="connsiteX1" y="connsiteY1"/>
                </a:cxn>
              </a:cxnLst>
              <a:rect l="l" t="t" r="r" b="b"/>
              <a:pathLst>
                <a:path w="1621953" h="1081170">
                  <a:moveTo>
                    <a:pt x="172" y="1081125"/>
                  </a:moveTo>
                  <a:lnTo>
                    <a:pt x="1622126" y="-46"/>
                  </a:lnTo>
                </a:path>
              </a:pathLst>
            </a:custGeom>
            <a:noFill/>
            <a:ln w="4501" cap="flat">
              <a:solidFill>
                <a:srgbClr val="505050">
                  <a:alpha val="38000"/>
                </a:srgbClr>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14ACB0-74CE-B869-40FA-4AB6F20BB6E4}"/>
                </a:ext>
              </a:extLst>
            </p:cNvPr>
            <p:cNvSpPr/>
            <p:nvPr/>
          </p:nvSpPr>
          <p:spPr>
            <a:xfrm>
              <a:off x="4423094" y="3149123"/>
              <a:ext cx="1621953" cy="720780"/>
            </a:xfrm>
            <a:custGeom>
              <a:avLst/>
              <a:gdLst>
                <a:gd name="connsiteX0" fmla="*/ 172 w 1621953"/>
                <a:gd name="connsiteY0" fmla="*/ 720740 h 720780"/>
                <a:gd name="connsiteX1" fmla="*/ 1622126 w 1621953"/>
                <a:gd name="connsiteY1" fmla="*/ -41 h 720780"/>
              </a:gdLst>
              <a:ahLst/>
              <a:cxnLst>
                <a:cxn ang="0">
                  <a:pos x="connsiteX0" y="connsiteY0"/>
                </a:cxn>
                <a:cxn ang="0">
                  <a:pos x="connsiteX1" y="connsiteY1"/>
                </a:cxn>
              </a:cxnLst>
              <a:rect l="l" t="t" r="r" b="b"/>
              <a:pathLst>
                <a:path w="1621953" h="720780">
                  <a:moveTo>
                    <a:pt x="172" y="720740"/>
                  </a:moveTo>
                  <a:lnTo>
                    <a:pt x="1622126" y="-41"/>
                  </a:lnTo>
                </a:path>
              </a:pathLst>
            </a:custGeom>
            <a:noFill/>
            <a:ln w="4501" cap="flat">
              <a:solidFill>
                <a:srgbClr val="505050">
                  <a:alpha val="12000"/>
                </a:srgbClr>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7C95BC1-6145-8087-C73D-ED654F798EBC}"/>
                </a:ext>
              </a:extLst>
            </p:cNvPr>
            <p:cNvSpPr/>
            <p:nvPr/>
          </p:nvSpPr>
          <p:spPr>
            <a:xfrm>
              <a:off x="4423094" y="3509513"/>
              <a:ext cx="1621953" cy="360390"/>
            </a:xfrm>
            <a:custGeom>
              <a:avLst/>
              <a:gdLst>
                <a:gd name="connsiteX0" fmla="*/ 172 w 1621953"/>
                <a:gd name="connsiteY0" fmla="*/ 360354 h 360390"/>
                <a:gd name="connsiteX1" fmla="*/ 1622126 w 1621953"/>
                <a:gd name="connsiteY1" fmla="*/ -36 h 360390"/>
              </a:gdLst>
              <a:ahLst/>
              <a:cxnLst>
                <a:cxn ang="0">
                  <a:pos x="connsiteX0" y="connsiteY0"/>
                </a:cxn>
                <a:cxn ang="0">
                  <a:pos x="connsiteX1" y="connsiteY1"/>
                </a:cxn>
              </a:cxnLst>
              <a:rect l="l" t="t" r="r" b="b"/>
              <a:pathLst>
                <a:path w="1621953" h="360390">
                  <a:moveTo>
                    <a:pt x="172" y="360354"/>
                  </a:moveTo>
                  <a:lnTo>
                    <a:pt x="1622126" y="-36"/>
                  </a:lnTo>
                </a:path>
              </a:pathLst>
            </a:custGeom>
            <a:noFill/>
            <a:ln w="4501" cap="flat">
              <a:solidFill>
                <a:srgbClr val="505050">
                  <a:alpha val="60000"/>
                </a:srgbClr>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D0A8980-7F0C-D76D-E6CD-EDBC06585595}"/>
                </a:ext>
              </a:extLst>
            </p:cNvPr>
            <p:cNvSpPr/>
            <p:nvPr/>
          </p:nvSpPr>
          <p:spPr>
            <a:xfrm>
              <a:off x="4423094" y="3869903"/>
              <a:ext cx="1621953" cy="7267"/>
            </a:xfrm>
            <a:custGeom>
              <a:avLst/>
              <a:gdLst>
                <a:gd name="connsiteX0" fmla="*/ 172 w 1621953"/>
                <a:gd name="connsiteY0" fmla="*/ -31 h 7267"/>
                <a:gd name="connsiteX1" fmla="*/ 1622126 w 1621953"/>
                <a:gd name="connsiteY1" fmla="*/ -31 h 7267"/>
              </a:gdLst>
              <a:ahLst/>
              <a:cxnLst>
                <a:cxn ang="0">
                  <a:pos x="connsiteX0" y="connsiteY0"/>
                </a:cxn>
                <a:cxn ang="0">
                  <a:pos x="connsiteX1" y="connsiteY1"/>
                </a:cxn>
              </a:cxnLst>
              <a:rect l="l" t="t" r="r" b="b"/>
              <a:pathLst>
                <a:path w="1621953" h="7267">
                  <a:moveTo>
                    <a:pt x="172" y="-31"/>
                  </a:moveTo>
                  <a:lnTo>
                    <a:pt x="1622126" y="-31"/>
                  </a:lnTo>
                </a:path>
              </a:pathLst>
            </a:custGeom>
            <a:noFill/>
            <a:ln w="4501" cap="flat">
              <a:solidFill>
                <a:srgbClr val="505050">
                  <a:alpha val="96000"/>
                </a:srgbClr>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8E9349A-4C8D-F63A-ED0C-38DF5174D68A}"/>
                </a:ext>
              </a:extLst>
            </p:cNvPr>
            <p:cNvSpPr/>
            <p:nvPr/>
          </p:nvSpPr>
          <p:spPr>
            <a:xfrm>
              <a:off x="4423094" y="3869903"/>
              <a:ext cx="1621953" cy="360390"/>
            </a:xfrm>
            <a:custGeom>
              <a:avLst/>
              <a:gdLst>
                <a:gd name="connsiteX0" fmla="*/ 172 w 1621953"/>
                <a:gd name="connsiteY0" fmla="*/ -26 h 360390"/>
                <a:gd name="connsiteX1" fmla="*/ 1622126 w 1621953"/>
                <a:gd name="connsiteY1" fmla="*/ 360364 h 360390"/>
              </a:gdLst>
              <a:ahLst/>
              <a:cxnLst>
                <a:cxn ang="0">
                  <a:pos x="connsiteX0" y="connsiteY0"/>
                </a:cxn>
                <a:cxn ang="0">
                  <a:pos x="connsiteX1" y="connsiteY1"/>
                </a:cxn>
              </a:cxnLst>
              <a:rect l="l" t="t" r="r" b="b"/>
              <a:pathLst>
                <a:path w="1621953" h="360390">
                  <a:moveTo>
                    <a:pt x="172" y="-26"/>
                  </a:moveTo>
                  <a:lnTo>
                    <a:pt x="1622126" y="360364"/>
                  </a:lnTo>
                </a:path>
              </a:pathLst>
            </a:custGeom>
            <a:noFill/>
            <a:ln w="4501" cap="flat">
              <a:solidFill>
                <a:srgbClr val="505050">
                  <a:alpha val="25000"/>
                </a:srgbClr>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21252ECF-5098-344E-3976-A81C486BA2C9}"/>
                </a:ext>
              </a:extLst>
            </p:cNvPr>
            <p:cNvSpPr/>
            <p:nvPr/>
          </p:nvSpPr>
          <p:spPr>
            <a:xfrm>
              <a:off x="4423094" y="3869903"/>
              <a:ext cx="1621953" cy="720780"/>
            </a:xfrm>
            <a:custGeom>
              <a:avLst/>
              <a:gdLst>
                <a:gd name="connsiteX0" fmla="*/ 172 w 1621953"/>
                <a:gd name="connsiteY0" fmla="*/ -22 h 720780"/>
                <a:gd name="connsiteX1" fmla="*/ 1622126 w 1621953"/>
                <a:gd name="connsiteY1" fmla="*/ 720759 h 720780"/>
              </a:gdLst>
              <a:ahLst/>
              <a:cxnLst>
                <a:cxn ang="0">
                  <a:pos x="connsiteX0" y="connsiteY0"/>
                </a:cxn>
                <a:cxn ang="0">
                  <a:pos x="connsiteX1" y="connsiteY1"/>
                </a:cxn>
              </a:cxnLst>
              <a:rect l="l" t="t" r="r" b="b"/>
              <a:pathLst>
                <a:path w="1621953" h="720780">
                  <a:moveTo>
                    <a:pt x="172" y="-22"/>
                  </a:moveTo>
                  <a:lnTo>
                    <a:pt x="1622126" y="720759"/>
                  </a:lnTo>
                </a:path>
              </a:pathLst>
            </a:custGeom>
            <a:noFill/>
            <a:ln w="4501" cap="flat">
              <a:solidFill>
                <a:srgbClr val="505050">
                  <a:alpha val="42000"/>
                </a:srgbClr>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7A80FD2-3C25-45E0-58DF-D3AFC1C14A84}"/>
                </a:ext>
              </a:extLst>
            </p:cNvPr>
            <p:cNvSpPr/>
            <p:nvPr/>
          </p:nvSpPr>
          <p:spPr>
            <a:xfrm>
              <a:off x="4423094" y="3869903"/>
              <a:ext cx="1621953" cy="1081170"/>
            </a:xfrm>
            <a:custGeom>
              <a:avLst/>
              <a:gdLst>
                <a:gd name="connsiteX0" fmla="*/ 172 w 1621953"/>
                <a:gd name="connsiteY0" fmla="*/ -17 h 1081170"/>
                <a:gd name="connsiteX1" fmla="*/ 1622126 w 1621953"/>
                <a:gd name="connsiteY1" fmla="*/ 1081154 h 1081170"/>
              </a:gdLst>
              <a:ahLst/>
              <a:cxnLst>
                <a:cxn ang="0">
                  <a:pos x="connsiteX0" y="connsiteY0"/>
                </a:cxn>
                <a:cxn ang="0">
                  <a:pos x="connsiteX1" y="connsiteY1"/>
                </a:cxn>
              </a:cxnLst>
              <a:rect l="l" t="t" r="r" b="b"/>
              <a:pathLst>
                <a:path w="1621953" h="1081170">
                  <a:moveTo>
                    <a:pt x="172" y="-17"/>
                  </a:moveTo>
                  <a:lnTo>
                    <a:pt x="1622126" y="1081154"/>
                  </a:lnTo>
                </a:path>
              </a:pathLst>
            </a:custGeom>
            <a:noFill/>
            <a:ln w="4501" cap="flat">
              <a:solidFill>
                <a:srgbClr val="505050">
                  <a:alpha val="81000"/>
                </a:srgbClr>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45F419F8-AC1E-AB1E-8072-67057F19EDBC}"/>
                </a:ext>
              </a:extLst>
            </p:cNvPr>
            <p:cNvSpPr/>
            <p:nvPr/>
          </p:nvSpPr>
          <p:spPr>
            <a:xfrm>
              <a:off x="4423094" y="3869903"/>
              <a:ext cx="1621953" cy="1441560"/>
            </a:xfrm>
            <a:custGeom>
              <a:avLst/>
              <a:gdLst>
                <a:gd name="connsiteX0" fmla="*/ 172 w 1621953"/>
                <a:gd name="connsiteY0" fmla="*/ -12 h 1441560"/>
                <a:gd name="connsiteX1" fmla="*/ 1622126 w 1621953"/>
                <a:gd name="connsiteY1" fmla="*/ 1441549 h 1441560"/>
              </a:gdLst>
              <a:ahLst/>
              <a:cxnLst>
                <a:cxn ang="0">
                  <a:pos x="connsiteX0" y="connsiteY0"/>
                </a:cxn>
                <a:cxn ang="0">
                  <a:pos x="connsiteX1" y="connsiteY1"/>
                </a:cxn>
              </a:cxnLst>
              <a:rect l="l" t="t" r="r" b="b"/>
              <a:pathLst>
                <a:path w="1621953" h="1441560">
                  <a:moveTo>
                    <a:pt x="172" y="-12"/>
                  </a:moveTo>
                  <a:lnTo>
                    <a:pt x="1622126" y="1441549"/>
                  </a:lnTo>
                </a:path>
              </a:pathLst>
            </a:custGeom>
            <a:noFill/>
            <a:ln w="4501" cap="flat">
              <a:solidFill>
                <a:srgbClr val="505050">
                  <a:alpha val="18000"/>
                </a:srgbClr>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834D291-65C4-F11C-F54F-4AAF665FF008}"/>
                </a:ext>
              </a:extLst>
            </p:cNvPr>
            <p:cNvSpPr/>
            <p:nvPr/>
          </p:nvSpPr>
          <p:spPr>
            <a:xfrm>
              <a:off x="6045048" y="2067952"/>
              <a:ext cx="1621953" cy="1441560"/>
            </a:xfrm>
            <a:custGeom>
              <a:avLst/>
              <a:gdLst>
                <a:gd name="connsiteX0" fmla="*/ 215 w 1621953"/>
                <a:gd name="connsiteY0" fmla="*/ -60 h 1441560"/>
                <a:gd name="connsiteX1" fmla="*/ 1622169 w 1621953"/>
                <a:gd name="connsiteY1" fmla="*/ 1441501 h 1441560"/>
              </a:gdLst>
              <a:ahLst/>
              <a:cxnLst>
                <a:cxn ang="0">
                  <a:pos x="connsiteX0" y="connsiteY0"/>
                </a:cxn>
                <a:cxn ang="0">
                  <a:pos x="connsiteX1" y="connsiteY1"/>
                </a:cxn>
              </a:cxnLst>
              <a:rect l="l" t="t" r="r" b="b"/>
              <a:pathLst>
                <a:path w="1621953" h="1441560">
                  <a:moveTo>
                    <a:pt x="215" y="-60"/>
                  </a:moveTo>
                  <a:lnTo>
                    <a:pt x="1622169" y="1441501"/>
                  </a:lnTo>
                </a:path>
              </a:pathLst>
            </a:custGeom>
            <a:noFill/>
            <a:ln w="4501" cap="flat">
              <a:solidFill>
                <a:srgbClr val="505050">
                  <a:alpha val="64000"/>
                </a:srgbClr>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491DC1A-3530-B92B-3AC3-13D99C6D0DC4}"/>
                </a:ext>
              </a:extLst>
            </p:cNvPr>
            <p:cNvSpPr/>
            <p:nvPr/>
          </p:nvSpPr>
          <p:spPr>
            <a:xfrm>
              <a:off x="6045048" y="2067952"/>
              <a:ext cx="1621953" cy="1801950"/>
            </a:xfrm>
            <a:custGeom>
              <a:avLst/>
              <a:gdLst>
                <a:gd name="connsiteX0" fmla="*/ 215 w 1621953"/>
                <a:gd name="connsiteY0" fmla="*/ -55 h 1801950"/>
                <a:gd name="connsiteX1" fmla="*/ 1622169 w 1621953"/>
                <a:gd name="connsiteY1" fmla="*/ 1801896 h 1801950"/>
              </a:gdLst>
              <a:ahLst/>
              <a:cxnLst>
                <a:cxn ang="0">
                  <a:pos x="connsiteX0" y="connsiteY0"/>
                </a:cxn>
                <a:cxn ang="0">
                  <a:pos x="connsiteX1" y="connsiteY1"/>
                </a:cxn>
              </a:cxnLst>
              <a:rect l="l" t="t" r="r" b="b"/>
              <a:pathLst>
                <a:path w="1621953" h="1801950">
                  <a:moveTo>
                    <a:pt x="215" y="-55"/>
                  </a:moveTo>
                  <a:lnTo>
                    <a:pt x="1622169" y="1801896"/>
                  </a:lnTo>
                </a:path>
              </a:pathLst>
            </a:custGeom>
            <a:noFill/>
            <a:ln w="4501" cap="flat">
              <a:solidFill>
                <a:srgbClr val="505050">
                  <a:alpha val="26000"/>
                </a:srgbClr>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6C8D8512-0413-4ED2-9711-1D631AE0CEB3}"/>
                </a:ext>
              </a:extLst>
            </p:cNvPr>
            <p:cNvSpPr/>
            <p:nvPr/>
          </p:nvSpPr>
          <p:spPr>
            <a:xfrm>
              <a:off x="6045048" y="2428342"/>
              <a:ext cx="1621953" cy="1081170"/>
            </a:xfrm>
            <a:custGeom>
              <a:avLst/>
              <a:gdLst>
                <a:gd name="connsiteX0" fmla="*/ 215 w 1621953"/>
                <a:gd name="connsiteY0" fmla="*/ -55 h 1081170"/>
                <a:gd name="connsiteX1" fmla="*/ 1622169 w 1621953"/>
                <a:gd name="connsiteY1" fmla="*/ 1081115 h 1081170"/>
              </a:gdLst>
              <a:ahLst/>
              <a:cxnLst>
                <a:cxn ang="0">
                  <a:pos x="connsiteX0" y="connsiteY0"/>
                </a:cxn>
                <a:cxn ang="0">
                  <a:pos x="connsiteX1" y="connsiteY1"/>
                </a:cxn>
              </a:cxnLst>
              <a:rect l="l" t="t" r="r" b="b"/>
              <a:pathLst>
                <a:path w="1621953" h="1081170">
                  <a:moveTo>
                    <a:pt x="215" y="-55"/>
                  </a:moveTo>
                  <a:lnTo>
                    <a:pt x="1622169" y="1081115"/>
                  </a:lnTo>
                </a:path>
              </a:pathLst>
            </a:custGeom>
            <a:noFill/>
            <a:ln w="4501" cap="flat">
              <a:solidFill>
                <a:srgbClr val="505050">
                  <a:alpha val="21000"/>
                </a:srgbClr>
              </a:solid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6B6222F-9181-3B15-7191-C234805C8854}"/>
                </a:ext>
              </a:extLst>
            </p:cNvPr>
            <p:cNvSpPr/>
            <p:nvPr/>
          </p:nvSpPr>
          <p:spPr>
            <a:xfrm>
              <a:off x="6045048" y="2428342"/>
              <a:ext cx="1621953" cy="1441560"/>
            </a:xfrm>
            <a:custGeom>
              <a:avLst/>
              <a:gdLst>
                <a:gd name="connsiteX0" fmla="*/ 215 w 1621953"/>
                <a:gd name="connsiteY0" fmla="*/ -50 h 1441560"/>
                <a:gd name="connsiteX1" fmla="*/ 1622169 w 1621953"/>
                <a:gd name="connsiteY1" fmla="*/ 1441510 h 1441560"/>
              </a:gdLst>
              <a:ahLst/>
              <a:cxnLst>
                <a:cxn ang="0">
                  <a:pos x="connsiteX0" y="connsiteY0"/>
                </a:cxn>
                <a:cxn ang="0">
                  <a:pos x="connsiteX1" y="connsiteY1"/>
                </a:cxn>
              </a:cxnLst>
              <a:rect l="l" t="t" r="r" b="b"/>
              <a:pathLst>
                <a:path w="1621953" h="1441560">
                  <a:moveTo>
                    <a:pt x="215" y="-50"/>
                  </a:moveTo>
                  <a:lnTo>
                    <a:pt x="1622169" y="1441510"/>
                  </a:lnTo>
                </a:path>
              </a:pathLst>
            </a:custGeom>
            <a:noFill/>
            <a:ln w="4501" cap="flat">
              <a:solidFill>
                <a:srgbClr val="505050">
                  <a:alpha val="22000"/>
                </a:srgbClr>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682A2A6-C0BA-183F-22D2-0CD9E1D0DB4B}"/>
                </a:ext>
              </a:extLst>
            </p:cNvPr>
            <p:cNvSpPr/>
            <p:nvPr/>
          </p:nvSpPr>
          <p:spPr>
            <a:xfrm>
              <a:off x="6045048" y="2788732"/>
              <a:ext cx="1621953" cy="720780"/>
            </a:xfrm>
            <a:custGeom>
              <a:avLst/>
              <a:gdLst>
                <a:gd name="connsiteX0" fmla="*/ 215 w 1621953"/>
                <a:gd name="connsiteY0" fmla="*/ -50 h 720780"/>
                <a:gd name="connsiteX1" fmla="*/ 1622169 w 1621953"/>
                <a:gd name="connsiteY1" fmla="*/ 720730 h 720780"/>
              </a:gdLst>
              <a:ahLst/>
              <a:cxnLst>
                <a:cxn ang="0">
                  <a:pos x="connsiteX0" y="connsiteY0"/>
                </a:cxn>
                <a:cxn ang="0">
                  <a:pos x="connsiteX1" y="connsiteY1"/>
                </a:cxn>
              </a:cxnLst>
              <a:rect l="l" t="t" r="r" b="b"/>
              <a:pathLst>
                <a:path w="1621953" h="720780">
                  <a:moveTo>
                    <a:pt x="215" y="-50"/>
                  </a:moveTo>
                  <a:lnTo>
                    <a:pt x="1622169" y="720730"/>
                  </a:lnTo>
                </a:path>
              </a:pathLst>
            </a:custGeom>
            <a:noFill/>
            <a:ln w="4501" cap="flat">
              <a:solidFill>
                <a:srgbClr val="505050">
                  <a:alpha val="87000"/>
                </a:srgbClr>
              </a:solid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12DDBB9-22FE-9657-1DE8-D4E49526815A}"/>
                </a:ext>
              </a:extLst>
            </p:cNvPr>
            <p:cNvSpPr/>
            <p:nvPr/>
          </p:nvSpPr>
          <p:spPr>
            <a:xfrm>
              <a:off x="6045048" y="2788732"/>
              <a:ext cx="1621953" cy="1081170"/>
            </a:xfrm>
            <a:custGeom>
              <a:avLst/>
              <a:gdLst>
                <a:gd name="connsiteX0" fmla="*/ 215 w 1621953"/>
                <a:gd name="connsiteY0" fmla="*/ -46 h 1081170"/>
                <a:gd name="connsiteX1" fmla="*/ 1622169 w 1621953"/>
                <a:gd name="connsiteY1" fmla="*/ 1081125 h 1081170"/>
              </a:gdLst>
              <a:ahLst/>
              <a:cxnLst>
                <a:cxn ang="0">
                  <a:pos x="connsiteX0" y="connsiteY0"/>
                </a:cxn>
                <a:cxn ang="0">
                  <a:pos x="connsiteX1" y="connsiteY1"/>
                </a:cxn>
              </a:cxnLst>
              <a:rect l="l" t="t" r="r" b="b"/>
              <a:pathLst>
                <a:path w="1621953" h="1081170">
                  <a:moveTo>
                    <a:pt x="215" y="-46"/>
                  </a:moveTo>
                  <a:lnTo>
                    <a:pt x="1622169" y="1081125"/>
                  </a:lnTo>
                </a:path>
              </a:pathLst>
            </a:custGeom>
            <a:noFill/>
            <a:ln w="4501" cap="flat">
              <a:solidFill>
                <a:srgbClr val="505050">
                  <a:alpha val="40000"/>
                </a:srgbClr>
              </a:solid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9D4CEA-881A-104E-826A-DFE3358FA446}"/>
                </a:ext>
              </a:extLst>
            </p:cNvPr>
            <p:cNvSpPr/>
            <p:nvPr/>
          </p:nvSpPr>
          <p:spPr>
            <a:xfrm>
              <a:off x="6045048" y="3149123"/>
              <a:ext cx="1621953" cy="360390"/>
            </a:xfrm>
            <a:custGeom>
              <a:avLst/>
              <a:gdLst>
                <a:gd name="connsiteX0" fmla="*/ 215 w 1621953"/>
                <a:gd name="connsiteY0" fmla="*/ -46 h 360390"/>
                <a:gd name="connsiteX1" fmla="*/ 1622169 w 1621953"/>
                <a:gd name="connsiteY1" fmla="*/ 360345 h 360390"/>
              </a:gdLst>
              <a:ahLst/>
              <a:cxnLst>
                <a:cxn ang="0">
                  <a:pos x="connsiteX0" y="connsiteY0"/>
                </a:cxn>
                <a:cxn ang="0">
                  <a:pos x="connsiteX1" y="connsiteY1"/>
                </a:cxn>
              </a:cxnLst>
              <a:rect l="l" t="t" r="r" b="b"/>
              <a:pathLst>
                <a:path w="1621953" h="360390">
                  <a:moveTo>
                    <a:pt x="215" y="-46"/>
                  </a:moveTo>
                  <a:lnTo>
                    <a:pt x="1622169" y="360345"/>
                  </a:lnTo>
                </a:path>
              </a:pathLst>
            </a:custGeom>
            <a:noFill/>
            <a:ln w="4501" cap="flat">
              <a:solidFill>
                <a:srgbClr val="505050">
                  <a:alpha val="81000"/>
                </a:srgbClr>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5A4805B-2144-9C97-EF54-7558A9FF57ED}"/>
                </a:ext>
              </a:extLst>
            </p:cNvPr>
            <p:cNvSpPr/>
            <p:nvPr/>
          </p:nvSpPr>
          <p:spPr>
            <a:xfrm>
              <a:off x="6045048" y="3149123"/>
              <a:ext cx="1621953" cy="720780"/>
            </a:xfrm>
            <a:custGeom>
              <a:avLst/>
              <a:gdLst>
                <a:gd name="connsiteX0" fmla="*/ 215 w 1621953"/>
                <a:gd name="connsiteY0" fmla="*/ -41 h 720780"/>
                <a:gd name="connsiteX1" fmla="*/ 1622169 w 1621953"/>
                <a:gd name="connsiteY1" fmla="*/ 720740 h 720780"/>
              </a:gdLst>
              <a:ahLst/>
              <a:cxnLst>
                <a:cxn ang="0">
                  <a:pos x="connsiteX0" y="connsiteY0"/>
                </a:cxn>
                <a:cxn ang="0">
                  <a:pos x="connsiteX1" y="connsiteY1"/>
                </a:cxn>
              </a:cxnLst>
              <a:rect l="l" t="t" r="r" b="b"/>
              <a:pathLst>
                <a:path w="1621953" h="720780">
                  <a:moveTo>
                    <a:pt x="215" y="-41"/>
                  </a:moveTo>
                  <a:lnTo>
                    <a:pt x="1622169" y="720740"/>
                  </a:lnTo>
                </a:path>
              </a:pathLst>
            </a:custGeom>
            <a:noFill/>
            <a:ln w="4501" cap="flat">
              <a:solidFill>
                <a:srgbClr val="505050">
                  <a:alpha val="58000"/>
                </a:srgbClr>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5425A0F-845B-FBA8-89F7-8FA13BE20427}"/>
                </a:ext>
              </a:extLst>
            </p:cNvPr>
            <p:cNvSpPr/>
            <p:nvPr/>
          </p:nvSpPr>
          <p:spPr>
            <a:xfrm>
              <a:off x="6045048" y="3509513"/>
              <a:ext cx="1621953" cy="7267"/>
            </a:xfrm>
            <a:custGeom>
              <a:avLst/>
              <a:gdLst>
                <a:gd name="connsiteX0" fmla="*/ 215 w 1621953"/>
                <a:gd name="connsiteY0" fmla="*/ -41 h 7267"/>
                <a:gd name="connsiteX1" fmla="*/ 1622169 w 1621953"/>
                <a:gd name="connsiteY1" fmla="*/ -41 h 7267"/>
              </a:gdLst>
              <a:ahLst/>
              <a:cxnLst>
                <a:cxn ang="0">
                  <a:pos x="connsiteX0" y="connsiteY0"/>
                </a:cxn>
                <a:cxn ang="0">
                  <a:pos x="connsiteX1" y="connsiteY1"/>
                </a:cxn>
              </a:cxnLst>
              <a:rect l="l" t="t" r="r" b="b"/>
              <a:pathLst>
                <a:path w="1621953" h="7267">
                  <a:moveTo>
                    <a:pt x="215" y="-41"/>
                  </a:moveTo>
                  <a:lnTo>
                    <a:pt x="1622169" y="-41"/>
                  </a:lnTo>
                </a:path>
              </a:pathLst>
            </a:custGeom>
            <a:noFill/>
            <a:ln w="4501" cap="flat">
              <a:solidFill>
                <a:srgbClr val="505050">
                  <a:alpha val="86000"/>
                </a:srgbClr>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ABBCB7-4BCB-2000-B322-60351783421A}"/>
                </a:ext>
              </a:extLst>
            </p:cNvPr>
            <p:cNvSpPr/>
            <p:nvPr/>
          </p:nvSpPr>
          <p:spPr>
            <a:xfrm>
              <a:off x="6045048" y="3509513"/>
              <a:ext cx="1621953" cy="360390"/>
            </a:xfrm>
            <a:custGeom>
              <a:avLst/>
              <a:gdLst>
                <a:gd name="connsiteX0" fmla="*/ 215 w 1621953"/>
                <a:gd name="connsiteY0" fmla="*/ -36 h 360390"/>
                <a:gd name="connsiteX1" fmla="*/ 1622169 w 1621953"/>
                <a:gd name="connsiteY1" fmla="*/ 360354 h 360390"/>
              </a:gdLst>
              <a:ahLst/>
              <a:cxnLst>
                <a:cxn ang="0">
                  <a:pos x="connsiteX0" y="connsiteY0"/>
                </a:cxn>
                <a:cxn ang="0">
                  <a:pos x="connsiteX1" y="connsiteY1"/>
                </a:cxn>
              </a:cxnLst>
              <a:rect l="l" t="t" r="r" b="b"/>
              <a:pathLst>
                <a:path w="1621953" h="360390">
                  <a:moveTo>
                    <a:pt x="215" y="-36"/>
                  </a:moveTo>
                  <a:lnTo>
                    <a:pt x="1622169" y="360354"/>
                  </a:lnTo>
                </a:path>
              </a:pathLst>
            </a:custGeom>
            <a:noFill/>
            <a:ln w="4501" cap="flat">
              <a:solidFill>
                <a:srgbClr val="505050">
                  <a:alpha val="94000"/>
                </a:srgbClr>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B50C7E04-10D2-59D1-A3F0-99A980CA77FF}"/>
                </a:ext>
              </a:extLst>
            </p:cNvPr>
            <p:cNvSpPr/>
            <p:nvPr/>
          </p:nvSpPr>
          <p:spPr>
            <a:xfrm>
              <a:off x="6045048" y="3509513"/>
              <a:ext cx="1621953" cy="360390"/>
            </a:xfrm>
            <a:custGeom>
              <a:avLst/>
              <a:gdLst>
                <a:gd name="connsiteX0" fmla="*/ 215 w 1621953"/>
                <a:gd name="connsiteY0" fmla="*/ 360354 h 360390"/>
                <a:gd name="connsiteX1" fmla="*/ 1622169 w 1621953"/>
                <a:gd name="connsiteY1" fmla="*/ -36 h 360390"/>
              </a:gdLst>
              <a:ahLst/>
              <a:cxnLst>
                <a:cxn ang="0">
                  <a:pos x="connsiteX0" y="connsiteY0"/>
                </a:cxn>
                <a:cxn ang="0">
                  <a:pos x="connsiteX1" y="connsiteY1"/>
                </a:cxn>
              </a:cxnLst>
              <a:rect l="l" t="t" r="r" b="b"/>
              <a:pathLst>
                <a:path w="1621953" h="360390">
                  <a:moveTo>
                    <a:pt x="215" y="360354"/>
                  </a:moveTo>
                  <a:lnTo>
                    <a:pt x="1622169" y="-36"/>
                  </a:lnTo>
                </a:path>
              </a:pathLst>
            </a:custGeom>
            <a:noFill/>
            <a:ln w="4501" cap="flat">
              <a:solidFill>
                <a:srgbClr val="505050">
                  <a:alpha val="83000"/>
                </a:srgbClr>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1F6946C-9188-3B93-92BA-A4A7CD0D958D}"/>
                </a:ext>
              </a:extLst>
            </p:cNvPr>
            <p:cNvSpPr/>
            <p:nvPr/>
          </p:nvSpPr>
          <p:spPr>
            <a:xfrm>
              <a:off x="6045048" y="3869903"/>
              <a:ext cx="1621953" cy="7267"/>
            </a:xfrm>
            <a:custGeom>
              <a:avLst/>
              <a:gdLst>
                <a:gd name="connsiteX0" fmla="*/ 215 w 1621953"/>
                <a:gd name="connsiteY0" fmla="*/ -31 h 7267"/>
                <a:gd name="connsiteX1" fmla="*/ 1622169 w 1621953"/>
                <a:gd name="connsiteY1" fmla="*/ -31 h 7267"/>
              </a:gdLst>
              <a:ahLst/>
              <a:cxnLst>
                <a:cxn ang="0">
                  <a:pos x="connsiteX0" y="connsiteY0"/>
                </a:cxn>
                <a:cxn ang="0">
                  <a:pos x="connsiteX1" y="connsiteY1"/>
                </a:cxn>
              </a:cxnLst>
              <a:rect l="l" t="t" r="r" b="b"/>
              <a:pathLst>
                <a:path w="1621953" h="7267">
                  <a:moveTo>
                    <a:pt x="215" y="-31"/>
                  </a:moveTo>
                  <a:lnTo>
                    <a:pt x="1622169" y="-31"/>
                  </a:lnTo>
                </a:path>
              </a:pathLst>
            </a:custGeom>
            <a:noFill/>
            <a:ln w="4501" cap="flat">
              <a:solidFill>
                <a:srgbClr val="505050">
                  <a:alpha val="1000"/>
                </a:srgbClr>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D1E9CEE-9B51-57A6-FD41-C0834CB49DB2}"/>
                </a:ext>
              </a:extLst>
            </p:cNvPr>
            <p:cNvSpPr/>
            <p:nvPr/>
          </p:nvSpPr>
          <p:spPr>
            <a:xfrm>
              <a:off x="6045048" y="3509513"/>
              <a:ext cx="1621953" cy="720780"/>
            </a:xfrm>
            <a:custGeom>
              <a:avLst/>
              <a:gdLst>
                <a:gd name="connsiteX0" fmla="*/ 215 w 1621953"/>
                <a:gd name="connsiteY0" fmla="*/ 720749 h 720780"/>
                <a:gd name="connsiteX1" fmla="*/ 1622169 w 1621953"/>
                <a:gd name="connsiteY1" fmla="*/ -31 h 720780"/>
              </a:gdLst>
              <a:ahLst/>
              <a:cxnLst>
                <a:cxn ang="0">
                  <a:pos x="connsiteX0" y="connsiteY0"/>
                </a:cxn>
                <a:cxn ang="0">
                  <a:pos x="connsiteX1" y="connsiteY1"/>
                </a:cxn>
              </a:cxnLst>
              <a:rect l="l" t="t" r="r" b="b"/>
              <a:pathLst>
                <a:path w="1621953" h="720780">
                  <a:moveTo>
                    <a:pt x="215" y="720749"/>
                  </a:moveTo>
                  <a:lnTo>
                    <a:pt x="1622169" y="-31"/>
                  </a:lnTo>
                </a:path>
              </a:pathLst>
            </a:custGeom>
            <a:noFill/>
            <a:ln w="4501" cap="flat">
              <a:solidFill>
                <a:srgbClr val="505050">
                  <a:alpha val="25000"/>
                </a:srgbClr>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74C0713-0597-F7A2-EEA5-6CE201A53143}"/>
                </a:ext>
              </a:extLst>
            </p:cNvPr>
            <p:cNvSpPr/>
            <p:nvPr/>
          </p:nvSpPr>
          <p:spPr>
            <a:xfrm>
              <a:off x="6045048" y="3869903"/>
              <a:ext cx="1621953" cy="360390"/>
            </a:xfrm>
            <a:custGeom>
              <a:avLst/>
              <a:gdLst>
                <a:gd name="connsiteX0" fmla="*/ 215 w 1621953"/>
                <a:gd name="connsiteY0" fmla="*/ 360364 h 360390"/>
                <a:gd name="connsiteX1" fmla="*/ 1622169 w 1621953"/>
                <a:gd name="connsiteY1" fmla="*/ -26 h 360390"/>
              </a:gdLst>
              <a:ahLst/>
              <a:cxnLst>
                <a:cxn ang="0">
                  <a:pos x="connsiteX0" y="connsiteY0"/>
                </a:cxn>
                <a:cxn ang="0">
                  <a:pos x="connsiteX1" y="connsiteY1"/>
                </a:cxn>
              </a:cxnLst>
              <a:rect l="l" t="t" r="r" b="b"/>
              <a:pathLst>
                <a:path w="1621953" h="360390">
                  <a:moveTo>
                    <a:pt x="215" y="360364"/>
                  </a:moveTo>
                  <a:lnTo>
                    <a:pt x="1622169" y="-26"/>
                  </a:lnTo>
                </a:path>
              </a:pathLst>
            </a:custGeom>
            <a:noFill/>
            <a:ln w="4501" cap="flat">
              <a:solidFill>
                <a:srgbClr val="505050">
                  <a:alpha val="54000"/>
                </a:srgbClr>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81A1939-F1EA-95C8-FBA4-8F0424ABAE18}"/>
                </a:ext>
              </a:extLst>
            </p:cNvPr>
            <p:cNvSpPr/>
            <p:nvPr/>
          </p:nvSpPr>
          <p:spPr>
            <a:xfrm>
              <a:off x="6045048" y="3509513"/>
              <a:ext cx="1621953" cy="1081170"/>
            </a:xfrm>
            <a:custGeom>
              <a:avLst/>
              <a:gdLst>
                <a:gd name="connsiteX0" fmla="*/ 215 w 1621953"/>
                <a:gd name="connsiteY0" fmla="*/ 1081144 h 1081170"/>
                <a:gd name="connsiteX1" fmla="*/ 1622169 w 1621953"/>
                <a:gd name="connsiteY1" fmla="*/ -26 h 1081170"/>
              </a:gdLst>
              <a:ahLst/>
              <a:cxnLst>
                <a:cxn ang="0">
                  <a:pos x="connsiteX0" y="connsiteY0"/>
                </a:cxn>
                <a:cxn ang="0">
                  <a:pos x="connsiteX1" y="connsiteY1"/>
                </a:cxn>
              </a:cxnLst>
              <a:rect l="l" t="t" r="r" b="b"/>
              <a:pathLst>
                <a:path w="1621953" h="1081170">
                  <a:moveTo>
                    <a:pt x="215" y="1081144"/>
                  </a:moveTo>
                  <a:lnTo>
                    <a:pt x="1622169" y="-26"/>
                  </a:lnTo>
                </a:path>
              </a:pathLst>
            </a:custGeom>
            <a:noFill/>
            <a:ln w="4501" cap="flat">
              <a:solidFill>
                <a:srgbClr val="505050">
                  <a:alpha val="20000"/>
                </a:srgbClr>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3BC76AF-C356-E8DF-7EDB-ECCC3583568B}"/>
                </a:ext>
              </a:extLst>
            </p:cNvPr>
            <p:cNvSpPr/>
            <p:nvPr/>
          </p:nvSpPr>
          <p:spPr>
            <a:xfrm>
              <a:off x="6045048" y="3869903"/>
              <a:ext cx="1621953" cy="720780"/>
            </a:xfrm>
            <a:custGeom>
              <a:avLst/>
              <a:gdLst>
                <a:gd name="connsiteX0" fmla="*/ 215 w 1621953"/>
                <a:gd name="connsiteY0" fmla="*/ 720759 h 720780"/>
                <a:gd name="connsiteX1" fmla="*/ 1622169 w 1621953"/>
                <a:gd name="connsiteY1" fmla="*/ -22 h 720780"/>
              </a:gdLst>
              <a:ahLst/>
              <a:cxnLst>
                <a:cxn ang="0">
                  <a:pos x="connsiteX0" y="connsiteY0"/>
                </a:cxn>
                <a:cxn ang="0">
                  <a:pos x="connsiteX1" y="connsiteY1"/>
                </a:cxn>
              </a:cxnLst>
              <a:rect l="l" t="t" r="r" b="b"/>
              <a:pathLst>
                <a:path w="1621953" h="720780">
                  <a:moveTo>
                    <a:pt x="215" y="720759"/>
                  </a:moveTo>
                  <a:lnTo>
                    <a:pt x="1622169" y="-22"/>
                  </a:lnTo>
                </a:path>
              </a:pathLst>
            </a:custGeom>
            <a:noFill/>
            <a:ln w="4501" cap="flat">
              <a:solidFill>
                <a:srgbClr val="505050">
                  <a:alpha val="10000"/>
                </a:srgbClr>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9710C1A-CD7D-E778-F7FF-E8D06D2F43B9}"/>
                </a:ext>
              </a:extLst>
            </p:cNvPr>
            <p:cNvSpPr/>
            <p:nvPr/>
          </p:nvSpPr>
          <p:spPr>
            <a:xfrm>
              <a:off x="6045048" y="3509513"/>
              <a:ext cx="1621953" cy="1441560"/>
            </a:xfrm>
            <a:custGeom>
              <a:avLst/>
              <a:gdLst>
                <a:gd name="connsiteX0" fmla="*/ 215 w 1621953"/>
                <a:gd name="connsiteY0" fmla="*/ 1441539 h 1441560"/>
                <a:gd name="connsiteX1" fmla="*/ 1622169 w 1621953"/>
                <a:gd name="connsiteY1" fmla="*/ -22 h 1441560"/>
              </a:gdLst>
              <a:ahLst/>
              <a:cxnLst>
                <a:cxn ang="0">
                  <a:pos x="connsiteX0" y="connsiteY0"/>
                </a:cxn>
                <a:cxn ang="0">
                  <a:pos x="connsiteX1" y="connsiteY1"/>
                </a:cxn>
              </a:cxnLst>
              <a:rect l="l" t="t" r="r" b="b"/>
              <a:pathLst>
                <a:path w="1621953" h="1441560">
                  <a:moveTo>
                    <a:pt x="215" y="1441539"/>
                  </a:moveTo>
                  <a:lnTo>
                    <a:pt x="1622169" y="-22"/>
                  </a:lnTo>
                </a:path>
              </a:pathLst>
            </a:custGeom>
            <a:noFill/>
            <a:ln w="4501" cap="flat">
              <a:solidFill>
                <a:srgbClr val="505050">
                  <a:alpha val="80000"/>
                </a:srgbClr>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B8D932F-D4EA-386E-C46E-658FBB7ADA13}"/>
                </a:ext>
              </a:extLst>
            </p:cNvPr>
            <p:cNvSpPr/>
            <p:nvPr/>
          </p:nvSpPr>
          <p:spPr>
            <a:xfrm>
              <a:off x="6045048" y="3869903"/>
              <a:ext cx="1621953" cy="1081170"/>
            </a:xfrm>
            <a:custGeom>
              <a:avLst/>
              <a:gdLst>
                <a:gd name="connsiteX0" fmla="*/ 215 w 1621953"/>
                <a:gd name="connsiteY0" fmla="*/ 1081154 h 1081170"/>
                <a:gd name="connsiteX1" fmla="*/ 1622169 w 1621953"/>
                <a:gd name="connsiteY1" fmla="*/ -17 h 1081170"/>
              </a:gdLst>
              <a:ahLst/>
              <a:cxnLst>
                <a:cxn ang="0">
                  <a:pos x="connsiteX0" y="connsiteY0"/>
                </a:cxn>
                <a:cxn ang="0">
                  <a:pos x="connsiteX1" y="connsiteY1"/>
                </a:cxn>
              </a:cxnLst>
              <a:rect l="l" t="t" r="r" b="b"/>
              <a:pathLst>
                <a:path w="1621953" h="1081170">
                  <a:moveTo>
                    <a:pt x="215" y="1081154"/>
                  </a:moveTo>
                  <a:lnTo>
                    <a:pt x="1622169" y="-17"/>
                  </a:lnTo>
                </a:path>
              </a:pathLst>
            </a:custGeom>
            <a:noFill/>
            <a:ln w="4501" cap="flat">
              <a:solidFill>
                <a:srgbClr val="505050">
                  <a:alpha val="92000"/>
                </a:srgbClr>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FFE2418-22BD-CD16-3D7D-09ED5CCDF4B8}"/>
                </a:ext>
              </a:extLst>
            </p:cNvPr>
            <p:cNvSpPr/>
            <p:nvPr/>
          </p:nvSpPr>
          <p:spPr>
            <a:xfrm>
              <a:off x="6045048" y="3509513"/>
              <a:ext cx="1621953" cy="1801950"/>
            </a:xfrm>
            <a:custGeom>
              <a:avLst/>
              <a:gdLst>
                <a:gd name="connsiteX0" fmla="*/ 215 w 1621953"/>
                <a:gd name="connsiteY0" fmla="*/ 1801934 h 1801950"/>
                <a:gd name="connsiteX1" fmla="*/ 1622169 w 1621953"/>
                <a:gd name="connsiteY1" fmla="*/ -17 h 1801950"/>
              </a:gdLst>
              <a:ahLst/>
              <a:cxnLst>
                <a:cxn ang="0">
                  <a:pos x="connsiteX0" y="connsiteY0"/>
                </a:cxn>
                <a:cxn ang="0">
                  <a:pos x="connsiteX1" y="connsiteY1"/>
                </a:cxn>
              </a:cxnLst>
              <a:rect l="l" t="t" r="r" b="b"/>
              <a:pathLst>
                <a:path w="1621953" h="1801950">
                  <a:moveTo>
                    <a:pt x="215" y="1801934"/>
                  </a:moveTo>
                  <a:lnTo>
                    <a:pt x="1622169" y="-17"/>
                  </a:lnTo>
                </a:path>
              </a:pathLst>
            </a:custGeom>
            <a:noFill/>
            <a:ln w="4501" cap="flat">
              <a:solidFill>
                <a:srgbClr val="505050">
                  <a:alpha val="44000"/>
                </a:srgbClr>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8C47820-BA53-AE5C-793F-351E34E8B2F3}"/>
                </a:ext>
              </a:extLst>
            </p:cNvPr>
            <p:cNvSpPr/>
            <p:nvPr/>
          </p:nvSpPr>
          <p:spPr>
            <a:xfrm>
              <a:off x="6045048" y="3869903"/>
              <a:ext cx="1621953" cy="1441560"/>
            </a:xfrm>
            <a:custGeom>
              <a:avLst/>
              <a:gdLst>
                <a:gd name="connsiteX0" fmla="*/ 215 w 1621953"/>
                <a:gd name="connsiteY0" fmla="*/ 1441549 h 1441560"/>
                <a:gd name="connsiteX1" fmla="*/ 1622169 w 1621953"/>
                <a:gd name="connsiteY1" fmla="*/ -12 h 1441560"/>
              </a:gdLst>
              <a:ahLst/>
              <a:cxnLst>
                <a:cxn ang="0">
                  <a:pos x="connsiteX0" y="connsiteY0"/>
                </a:cxn>
                <a:cxn ang="0">
                  <a:pos x="connsiteX1" y="connsiteY1"/>
                </a:cxn>
              </a:cxnLst>
              <a:rect l="l" t="t" r="r" b="b"/>
              <a:pathLst>
                <a:path w="1621953" h="1441560">
                  <a:moveTo>
                    <a:pt x="215" y="1441549"/>
                  </a:moveTo>
                  <a:lnTo>
                    <a:pt x="1622169" y="-12"/>
                  </a:lnTo>
                </a:path>
              </a:pathLst>
            </a:custGeom>
            <a:noFill/>
            <a:ln w="4501" cap="flat">
              <a:solidFill>
                <a:srgbClr val="505050">
                  <a:alpha val="62000"/>
                </a:srgbClr>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D278100-09A6-0D7B-3650-160B5A16F10F}"/>
                </a:ext>
              </a:extLst>
            </p:cNvPr>
            <p:cNvSpPr/>
            <p:nvPr/>
          </p:nvSpPr>
          <p:spPr>
            <a:xfrm>
              <a:off x="4423094" y="2067952"/>
              <a:ext cx="1621953" cy="1441560"/>
            </a:xfrm>
            <a:custGeom>
              <a:avLst/>
              <a:gdLst>
                <a:gd name="connsiteX0" fmla="*/ 172 w 1621953"/>
                <a:gd name="connsiteY0" fmla="*/ 1441501 h 1441560"/>
                <a:gd name="connsiteX1" fmla="*/ 1622126 w 1621953"/>
                <a:gd name="connsiteY1" fmla="*/ -60 h 1441560"/>
              </a:gdLst>
              <a:ahLst/>
              <a:cxnLst>
                <a:cxn ang="0">
                  <a:pos x="connsiteX0" y="connsiteY0"/>
                </a:cxn>
                <a:cxn ang="0">
                  <a:pos x="connsiteX1" y="connsiteY1"/>
                </a:cxn>
              </a:cxnLst>
              <a:rect l="l" t="t" r="r" b="b"/>
              <a:pathLst>
                <a:path w="1621953" h="1441560">
                  <a:moveTo>
                    <a:pt x="172" y="1441501"/>
                  </a:moveTo>
                  <a:lnTo>
                    <a:pt x="1622126" y="-60"/>
                  </a:lnTo>
                </a:path>
              </a:pathLst>
            </a:custGeom>
            <a:noFill/>
            <a:ln w="4445" cap="flat">
              <a:solidFill>
                <a:schemeClr val="tx1">
                  <a:alpha val="41195"/>
                </a:schemeClr>
              </a:solid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531663-B17D-3ECE-125D-EA8B398472A3}"/>
                </a:ext>
              </a:extLst>
            </p:cNvPr>
            <p:cNvSpPr/>
            <p:nvPr/>
          </p:nvSpPr>
          <p:spPr>
            <a:xfrm>
              <a:off x="4423094" y="2067952"/>
              <a:ext cx="1621953" cy="1801950"/>
            </a:xfrm>
            <a:custGeom>
              <a:avLst/>
              <a:gdLst>
                <a:gd name="connsiteX0" fmla="*/ 172 w 1621953"/>
                <a:gd name="connsiteY0" fmla="*/ 1801896 h 1801950"/>
                <a:gd name="connsiteX1" fmla="*/ 1622126 w 1621953"/>
                <a:gd name="connsiteY1" fmla="*/ -55 h 1801950"/>
              </a:gdLst>
              <a:ahLst/>
              <a:cxnLst>
                <a:cxn ang="0">
                  <a:pos x="connsiteX0" y="connsiteY0"/>
                </a:cxn>
                <a:cxn ang="0">
                  <a:pos x="connsiteX1" y="connsiteY1"/>
                </a:cxn>
              </a:cxnLst>
              <a:rect l="l" t="t" r="r" b="b"/>
              <a:pathLst>
                <a:path w="1621953" h="1801950">
                  <a:moveTo>
                    <a:pt x="172" y="1801896"/>
                  </a:moveTo>
                  <a:lnTo>
                    <a:pt x="1622126" y="-55"/>
                  </a:lnTo>
                </a:path>
              </a:pathLst>
            </a:custGeom>
            <a:noFill/>
            <a:ln w="4445" cap="flat">
              <a:solidFill>
                <a:srgbClr val="505050">
                  <a:alpha val="53000"/>
                </a:srgbClr>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878A436-9EEA-B2E9-7D35-EFE5BAF72195}"/>
                </a:ext>
              </a:extLst>
            </p:cNvPr>
            <p:cNvSpPr/>
            <p:nvPr/>
          </p:nvSpPr>
          <p:spPr>
            <a:xfrm>
              <a:off x="4332985" y="3419415"/>
              <a:ext cx="180217" cy="180195"/>
            </a:xfrm>
            <a:custGeom>
              <a:avLst/>
              <a:gdLst>
                <a:gd name="connsiteX0" fmla="*/ 180368 w 180217"/>
                <a:gd name="connsiteY0" fmla="*/ 90057 h 180195"/>
                <a:gd name="connsiteX1" fmla="*/ 90259 w 180217"/>
                <a:gd name="connsiteY1" fmla="*/ 180154 h 180195"/>
                <a:gd name="connsiteX2" fmla="*/ 151 w 180217"/>
                <a:gd name="connsiteY2" fmla="*/ 90057 h 180195"/>
                <a:gd name="connsiteX3" fmla="*/ 90259 w 180217"/>
                <a:gd name="connsiteY3" fmla="*/ -41 h 180195"/>
                <a:gd name="connsiteX4" fmla="*/ 180368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57"/>
                  </a:moveTo>
                  <a:cubicBezTo>
                    <a:pt x="180368" y="139816"/>
                    <a:pt x="140025" y="180154"/>
                    <a:pt x="90259" y="180154"/>
                  </a:cubicBezTo>
                  <a:cubicBezTo>
                    <a:pt x="40494" y="180154"/>
                    <a:pt x="151" y="139816"/>
                    <a:pt x="151" y="90057"/>
                  </a:cubicBezTo>
                  <a:cubicBezTo>
                    <a:pt x="151" y="40297"/>
                    <a:pt x="40494" y="-41"/>
                    <a:pt x="90259" y="-41"/>
                  </a:cubicBezTo>
                  <a:cubicBezTo>
                    <a:pt x="140025" y="-41"/>
                    <a:pt x="180368" y="40297"/>
                    <a:pt x="180368" y="90057"/>
                  </a:cubicBezTo>
                  <a:close/>
                </a:path>
              </a:pathLst>
            </a:custGeom>
            <a:solidFill>
              <a:schemeClr val="accent6">
                <a:alpha val="64000"/>
              </a:schemeClr>
            </a:solidFill>
            <a:ln w="9004" cap="flat">
              <a:solidFill>
                <a:srgbClr val="333333"/>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6F46A5FA-EC8E-6089-9D73-1AF71A63C6DD}"/>
                </a:ext>
              </a:extLst>
            </p:cNvPr>
            <p:cNvSpPr/>
            <p:nvPr/>
          </p:nvSpPr>
          <p:spPr>
            <a:xfrm>
              <a:off x="4332985" y="3779805"/>
              <a:ext cx="180217" cy="180195"/>
            </a:xfrm>
            <a:custGeom>
              <a:avLst/>
              <a:gdLst>
                <a:gd name="connsiteX0" fmla="*/ 180368 w 180217"/>
                <a:gd name="connsiteY0" fmla="*/ 90066 h 180195"/>
                <a:gd name="connsiteX1" fmla="*/ 90259 w 180217"/>
                <a:gd name="connsiteY1" fmla="*/ 180164 h 180195"/>
                <a:gd name="connsiteX2" fmla="*/ 151 w 180217"/>
                <a:gd name="connsiteY2" fmla="*/ 90066 h 180195"/>
                <a:gd name="connsiteX3" fmla="*/ 90259 w 180217"/>
                <a:gd name="connsiteY3" fmla="*/ -31 h 180195"/>
                <a:gd name="connsiteX4" fmla="*/ 180368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368" y="90066"/>
                  </a:moveTo>
                  <a:cubicBezTo>
                    <a:pt x="180368" y="139826"/>
                    <a:pt x="140025" y="180164"/>
                    <a:pt x="90259" y="180164"/>
                  </a:cubicBezTo>
                  <a:cubicBezTo>
                    <a:pt x="40494" y="180164"/>
                    <a:pt x="151" y="139826"/>
                    <a:pt x="151" y="90066"/>
                  </a:cubicBezTo>
                  <a:cubicBezTo>
                    <a:pt x="151" y="40307"/>
                    <a:pt x="40494" y="-31"/>
                    <a:pt x="90259" y="-31"/>
                  </a:cubicBezTo>
                  <a:cubicBezTo>
                    <a:pt x="140025" y="-31"/>
                    <a:pt x="180368" y="40307"/>
                    <a:pt x="180368" y="90066"/>
                  </a:cubicBezTo>
                  <a:close/>
                </a:path>
              </a:pathLst>
            </a:custGeom>
            <a:solidFill>
              <a:schemeClr val="accent6">
                <a:alpha val="33398"/>
              </a:schemeClr>
            </a:solidFill>
            <a:ln w="9004" cap="flat">
              <a:solidFill>
                <a:srgbClr val="333333"/>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FA7EF6BC-916E-C224-F708-DE51D68CFF96}"/>
                </a:ext>
              </a:extLst>
            </p:cNvPr>
            <p:cNvSpPr/>
            <p:nvPr/>
          </p:nvSpPr>
          <p:spPr>
            <a:xfrm>
              <a:off x="5954939" y="1977854"/>
              <a:ext cx="180217" cy="180195"/>
            </a:xfrm>
            <a:custGeom>
              <a:avLst/>
              <a:gdLst>
                <a:gd name="connsiteX0" fmla="*/ 180411 w 180217"/>
                <a:gd name="connsiteY0" fmla="*/ 90018 h 180195"/>
                <a:gd name="connsiteX1" fmla="*/ 90302 w 180217"/>
                <a:gd name="connsiteY1" fmla="*/ 180116 h 180195"/>
                <a:gd name="connsiteX2" fmla="*/ 194 w 180217"/>
                <a:gd name="connsiteY2" fmla="*/ 90018 h 180195"/>
                <a:gd name="connsiteX3" fmla="*/ 90302 w 180217"/>
                <a:gd name="connsiteY3" fmla="*/ -79 h 180195"/>
                <a:gd name="connsiteX4" fmla="*/ 180411 w 180217"/>
                <a:gd name="connsiteY4" fmla="*/ 9001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18"/>
                  </a:moveTo>
                  <a:cubicBezTo>
                    <a:pt x="180411" y="139778"/>
                    <a:pt x="140068" y="180116"/>
                    <a:pt x="90302" y="180116"/>
                  </a:cubicBezTo>
                  <a:cubicBezTo>
                    <a:pt x="40537" y="180116"/>
                    <a:pt x="194" y="139778"/>
                    <a:pt x="194" y="90018"/>
                  </a:cubicBezTo>
                  <a:cubicBezTo>
                    <a:pt x="194" y="40259"/>
                    <a:pt x="40537" y="-79"/>
                    <a:pt x="90302" y="-79"/>
                  </a:cubicBezTo>
                  <a:cubicBezTo>
                    <a:pt x="140068" y="-79"/>
                    <a:pt x="180411" y="40259"/>
                    <a:pt x="180411" y="90018"/>
                  </a:cubicBezTo>
                  <a:close/>
                </a:path>
              </a:pathLst>
            </a:custGeom>
            <a:solidFill>
              <a:srgbClr val="87A9FF">
                <a:alpha val="53807"/>
              </a:srgbClr>
            </a:solidFill>
            <a:ln w="9004" cap="flat">
              <a:solidFill>
                <a:srgbClr val="333333"/>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AEFB834-1228-635C-94C1-CF25E49A0FF7}"/>
                </a:ext>
              </a:extLst>
            </p:cNvPr>
            <p:cNvSpPr/>
            <p:nvPr/>
          </p:nvSpPr>
          <p:spPr>
            <a:xfrm>
              <a:off x="5954939" y="2338245"/>
              <a:ext cx="180217" cy="180195"/>
            </a:xfrm>
            <a:custGeom>
              <a:avLst/>
              <a:gdLst>
                <a:gd name="connsiteX0" fmla="*/ 180411 w 180217"/>
                <a:gd name="connsiteY0" fmla="*/ 90028 h 180195"/>
                <a:gd name="connsiteX1" fmla="*/ 90302 w 180217"/>
                <a:gd name="connsiteY1" fmla="*/ 180126 h 180195"/>
                <a:gd name="connsiteX2" fmla="*/ 194 w 180217"/>
                <a:gd name="connsiteY2" fmla="*/ 90028 h 180195"/>
                <a:gd name="connsiteX3" fmla="*/ 90302 w 180217"/>
                <a:gd name="connsiteY3" fmla="*/ -69 h 180195"/>
                <a:gd name="connsiteX4" fmla="*/ 180411 w 180217"/>
                <a:gd name="connsiteY4" fmla="*/ 9002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28"/>
                  </a:moveTo>
                  <a:cubicBezTo>
                    <a:pt x="180411" y="139788"/>
                    <a:pt x="140068" y="180126"/>
                    <a:pt x="90302" y="180126"/>
                  </a:cubicBezTo>
                  <a:cubicBezTo>
                    <a:pt x="40537" y="180126"/>
                    <a:pt x="194" y="139788"/>
                    <a:pt x="194" y="90028"/>
                  </a:cubicBezTo>
                  <a:cubicBezTo>
                    <a:pt x="194" y="40268"/>
                    <a:pt x="40537" y="-69"/>
                    <a:pt x="90302" y="-69"/>
                  </a:cubicBezTo>
                  <a:cubicBezTo>
                    <a:pt x="140068" y="-69"/>
                    <a:pt x="180411" y="40268"/>
                    <a:pt x="180411" y="90028"/>
                  </a:cubicBezTo>
                  <a:close/>
                </a:path>
              </a:pathLst>
            </a:custGeom>
            <a:solidFill>
              <a:srgbClr val="87A9FF">
                <a:alpha val="33000"/>
              </a:srgbClr>
            </a:solidFill>
            <a:ln w="9004" cap="flat">
              <a:solidFill>
                <a:srgbClr val="333333"/>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A4A47E2D-87FE-75E5-442A-F09283F7BD30}"/>
                </a:ext>
              </a:extLst>
            </p:cNvPr>
            <p:cNvSpPr/>
            <p:nvPr/>
          </p:nvSpPr>
          <p:spPr>
            <a:xfrm>
              <a:off x="5954939" y="2698635"/>
              <a:ext cx="180217" cy="180195"/>
            </a:xfrm>
            <a:custGeom>
              <a:avLst/>
              <a:gdLst>
                <a:gd name="connsiteX0" fmla="*/ 180411 w 180217"/>
                <a:gd name="connsiteY0" fmla="*/ 90038 h 180195"/>
                <a:gd name="connsiteX1" fmla="*/ 90302 w 180217"/>
                <a:gd name="connsiteY1" fmla="*/ 180135 h 180195"/>
                <a:gd name="connsiteX2" fmla="*/ 194 w 180217"/>
                <a:gd name="connsiteY2" fmla="*/ 90038 h 180195"/>
                <a:gd name="connsiteX3" fmla="*/ 90302 w 180217"/>
                <a:gd name="connsiteY3" fmla="*/ -60 h 180195"/>
                <a:gd name="connsiteX4" fmla="*/ 180411 w 180217"/>
                <a:gd name="connsiteY4" fmla="*/ 90038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38"/>
                  </a:moveTo>
                  <a:cubicBezTo>
                    <a:pt x="180411" y="139797"/>
                    <a:pt x="140068" y="180135"/>
                    <a:pt x="90302" y="180135"/>
                  </a:cubicBezTo>
                  <a:cubicBezTo>
                    <a:pt x="40537" y="180135"/>
                    <a:pt x="194" y="139797"/>
                    <a:pt x="194" y="90038"/>
                  </a:cubicBezTo>
                  <a:cubicBezTo>
                    <a:pt x="194" y="40278"/>
                    <a:pt x="40537" y="-60"/>
                    <a:pt x="90302" y="-60"/>
                  </a:cubicBezTo>
                  <a:cubicBezTo>
                    <a:pt x="140068" y="-60"/>
                    <a:pt x="180411" y="40278"/>
                    <a:pt x="180411" y="90038"/>
                  </a:cubicBezTo>
                  <a:close/>
                </a:path>
              </a:pathLst>
            </a:custGeom>
            <a:solidFill>
              <a:srgbClr val="87A9FF">
                <a:alpha val="90254"/>
              </a:srgbClr>
            </a:solidFill>
            <a:ln w="9004" cap="flat">
              <a:solidFill>
                <a:srgbClr val="333333"/>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7AE541E-37A7-C145-20C8-3ECF3AE9B553}"/>
                </a:ext>
              </a:extLst>
            </p:cNvPr>
            <p:cNvSpPr/>
            <p:nvPr/>
          </p:nvSpPr>
          <p:spPr>
            <a:xfrm>
              <a:off x="5954939" y="3059025"/>
              <a:ext cx="180217" cy="180195"/>
            </a:xfrm>
            <a:custGeom>
              <a:avLst/>
              <a:gdLst>
                <a:gd name="connsiteX0" fmla="*/ 180411 w 180217"/>
                <a:gd name="connsiteY0" fmla="*/ 90047 h 180195"/>
                <a:gd name="connsiteX1" fmla="*/ 90302 w 180217"/>
                <a:gd name="connsiteY1" fmla="*/ 180145 h 180195"/>
                <a:gd name="connsiteX2" fmla="*/ 194 w 180217"/>
                <a:gd name="connsiteY2" fmla="*/ 90047 h 180195"/>
                <a:gd name="connsiteX3" fmla="*/ 90302 w 180217"/>
                <a:gd name="connsiteY3" fmla="*/ -50 h 180195"/>
                <a:gd name="connsiteX4" fmla="*/ 180411 w 180217"/>
                <a:gd name="connsiteY4" fmla="*/ 9004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47"/>
                  </a:moveTo>
                  <a:cubicBezTo>
                    <a:pt x="180411" y="139807"/>
                    <a:pt x="140068" y="180145"/>
                    <a:pt x="90302" y="180145"/>
                  </a:cubicBezTo>
                  <a:cubicBezTo>
                    <a:pt x="40537" y="180145"/>
                    <a:pt x="194" y="139807"/>
                    <a:pt x="194" y="90047"/>
                  </a:cubicBezTo>
                  <a:cubicBezTo>
                    <a:pt x="194" y="40288"/>
                    <a:pt x="40537" y="-50"/>
                    <a:pt x="90302" y="-50"/>
                  </a:cubicBezTo>
                  <a:cubicBezTo>
                    <a:pt x="140068" y="-50"/>
                    <a:pt x="180411" y="40288"/>
                    <a:pt x="180411" y="90047"/>
                  </a:cubicBezTo>
                  <a:close/>
                </a:path>
              </a:pathLst>
            </a:custGeom>
            <a:solidFill>
              <a:srgbClr val="87A9FF">
                <a:alpha val="19000"/>
              </a:srgbClr>
            </a:solidFill>
            <a:ln w="9004" cap="flat">
              <a:solidFill>
                <a:srgbClr val="333333"/>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F240894-C58F-1620-BFE9-362889B9667D}"/>
                </a:ext>
              </a:extLst>
            </p:cNvPr>
            <p:cNvSpPr/>
            <p:nvPr/>
          </p:nvSpPr>
          <p:spPr>
            <a:xfrm>
              <a:off x="5954939" y="3419415"/>
              <a:ext cx="180217" cy="180195"/>
            </a:xfrm>
            <a:custGeom>
              <a:avLst/>
              <a:gdLst>
                <a:gd name="connsiteX0" fmla="*/ 180411 w 180217"/>
                <a:gd name="connsiteY0" fmla="*/ 90057 h 180195"/>
                <a:gd name="connsiteX1" fmla="*/ 90302 w 180217"/>
                <a:gd name="connsiteY1" fmla="*/ 180154 h 180195"/>
                <a:gd name="connsiteX2" fmla="*/ 194 w 180217"/>
                <a:gd name="connsiteY2" fmla="*/ 90057 h 180195"/>
                <a:gd name="connsiteX3" fmla="*/ 90302 w 180217"/>
                <a:gd name="connsiteY3" fmla="*/ -41 h 180195"/>
                <a:gd name="connsiteX4" fmla="*/ 180411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57"/>
                  </a:moveTo>
                  <a:cubicBezTo>
                    <a:pt x="180411" y="139816"/>
                    <a:pt x="140068" y="180154"/>
                    <a:pt x="90302" y="180154"/>
                  </a:cubicBezTo>
                  <a:cubicBezTo>
                    <a:pt x="40537" y="180154"/>
                    <a:pt x="194" y="139816"/>
                    <a:pt x="194" y="90057"/>
                  </a:cubicBezTo>
                  <a:cubicBezTo>
                    <a:pt x="194" y="40297"/>
                    <a:pt x="40537" y="-41"/>
                    <a:pt x="90302" y="-41"/>
                  </a:cubicBezTo>
                  <a:cubicBezTo>
                    <a:pt x="140068" y="-41"/>
                    <a:pt x="180411" y="40297"/>
                    <a:pt x="180411" y="90057"/>
                  </a:cubicBezTo>
                  <a:close/>
                </a:path>
              </a:pathLst>
            </a:custGeom>
            <a:solidFill>
              <a:srgbClr val="87A9FF">
                <a:alpha val="16833"/>
              </a:srgbClr>
            </a:solidFill>
            <a:ln w="9004" cap="flat">
              <a:solidFill>
                <a:srgbClr val="333333"/>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F9859262-3CCE-ED1D-1CF5-050D798341CE}"/>
                </a:ext>
              </a:extLst>
            </p:cNvPr>
            <p:cNvSpPr/>
            <p:nvPr/>
          </p:nvSpPr>
          <p:spPr>
            <a:xfrm>
              <a:off x="5954939" y="3779805"/>
              <a:ext cx="180217" cy="180195"/>
            </a:xfrm>
            <a:custGeom>
              <a:avLst/>
              <a:gdLst>
                <a:gd name="connsiteX0" fmla="*/ 180411 w 180217"/>
                <a:gd name="connsiteY0" fmla="*/ 90066 h 180195"/>
                <a:gd name="connsiteX1" fmla="*/ 90302 w 180217"/>
                <a:gd name="connsiteY1" fmla="*/ 180164 h 180195"/>
                <a:gd name="connsiteX2" fmla="*/ 194 w 180217"/>
                <a:gd name="connsiteY2" fmla="*/ 90066 h 180195"/>
                <a:gd name="connsiteX3" fmla="*/ 90302 w 180217"/>
                <a:gd name="connsiteY3" fmla="*/ -31 h 180195"/>
                <a:gd name="connsiteX4" fmla="*/ 180411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66"/>
                  </a:moveTo>
                  <a:cubicBezTo>
                    <a:pt x="180411" y="139826"/>
                    <a:pt x="140068" y="180164"/>
                    <a:pt x="90302" y="180164"/>
                  </a:cubicBezTo>
                  <a:cubicBezTo>
                    <a:pt x="40537" y="180164"/>
                    <a:pt x="194" y="139826"/>
                    <a:pt x="194" y="90066"/>
                  </a:cubicBezTo>
                  <a:cubicBezTo>
                    <a:pt x="194" y="40307"/>
                    <a:pt x="40537" y="-31"/>
                    <a:pt x="90302" y="-31"/>
                  </a:cubicBezTo>
                  <a:cubicBezTo>
                    <a:pt x="140068" y="-31"/>
                    <a:pt x="180411" y="40307"/>
                    <a:pt x="180411" y="90066"/>
                  </a:cubicBezTo>
                  <a:close/>
                </a:path>
              </a:pathLst>
            </a:custGeom>
            <a:solidFill>
              <a:srgbClr val="87A9FF"/>
            </a:solidFill>
            <a:ln w="9004" cap="flat">
              <a:solidFill>
                <a:srgbClr val="333333"/>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13F7AEF-4845-DC44-3271-2A1D822D2176}"/>
                </a:ext>
              </a:extLst>
            </p:cNvPr>
            <p:cNvSpPr/>
            <p:nvPr/>
          </p:nvSpPr>
          <p:spPr>
            <a:xfrm>
              <a:off x="5954939" y="4140195"/>
              <a:ext cx="180217" cy="180195"/>
            </a:xfrm>
            <a:custGeom>
              <a:avLst/>
              <a:gdLst>
                <a:gd name="connsiteX0" fmla="*/ 180411 w 180217"/>
                <a:gd name="connsiteY0" fmla="*/ 90076 h 180195"/>
                <a:gd name="connsiteX1" fmla="*/ 90302 w 180217"/>
                <a:gd name="connsiteY1" fmla="*/ 180174 h 180195"/>
                <a:gd name="connsiteX2" fmla="*/ 194 w 180217"/>
                <a:gd name="connsiteY2" fmla="*/ 90076 h 180195"/>
                <a:gd name="connsiteX3" fmla="*/ 90302 w 180217"/>
                <a:gd name="connsiteY3" fmla="*/ -22 h 180195"/>
                <a:gd name="connsiteX4" fmla="*/ 180411 w 180217"/>
                <a:gd name="connsiteY4" fmla="*/ 9007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76"/>
                  </a:moveTo>
                  <a:cubicBezTo>
                    <a:pt x="180411" y="139836"/>
                    <a:pt x="140068" y="180174"/>
                    <a:pt x="90302" y="180174"/>
                  </a:cubicBezTo>
                  <a:cubicBezTo>
                    <a:pt x="40537" y="180174"/>
                    <a:pt x="194" y="139836"/>
                    <a:pt x="194" y="90076"/>
                  </a:cubicBezTo>
                  <a:cubicBezTo>
                    <a:pt x="194" y="40316"/>
                    <a:pt x="40537" y="-22"/>
                    <a:pt x="90302" y="-22"/>
                  </a:cubicBezTo>
                  <a:cubicBezTo>
                    <a:pt x="140068" y="-22"/>
                    <a:pt x="180411" y="40316"/>
                    <a:pt x="180411" y="90076"/>
                  </a:cubicBezTo>
                  <a:close/>
                </a:path>
              </a:pathLst>
            </a:custGeom>
            <a:solidFill>
              <a:srgbClr val="87A9FF">
                <a:alpha val="78073"/>
              </a:srgbClr>
            </a:solidFill>
            <a:ln w="9004" cap="flat">
              <a:solidFill>
                <a:srgbClr val="333333"/>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2D9701A-A047-BD88-6AFB-41720080FBC2}"/>
                </a:ext>
              </a:extLst>
            </p:cNvPr>
            <p:cNvSpPr/>
            <p:nvPr/>
          </p:nvSpPr>
          <p:spPr>
            <a:xfrm>
              <a:off x="5954939" y="4500586"/>
              <a:ext cx="180217" cy="180195"/>
            </a:xfrm>
            <a:custGeom>
              <a:avLst/>
              <a:gdLst>
                <a:gd name="connsiteX0" fmla="*/ 180411 w 180217"/>
                <a:gd name="connsiteY0" fmla="*/ 90086 h 180195"/>
                <a:gd name="connsiteX1" fmla="*/ 90302 w 180217"/>
                <a:gd name="connsiteY1" fmla="*/ 180183 h 180195"/>
                <a:gd name="connsiteX2" fmla="*/ 194 w 180217"/>
                <a:gd name="connsiteY2" fmla="*/ 90086 h 180195"/>
                <a:gd name="connsiteX3" fmla="*/ 90302 w 180217"/>
                <a:gd name="connsiteY3" fmla="*/ -12 h 180195"/>
                <a:gd name="connsiteX4" fmla="*/ 180411 w 180217"/>
                <a:gd name="connsiteY4" fmla="*/ 9008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86"/>
                  </a:moveTo>
                  <a:cubicBezTo>
                    <a:pt x="180411" y="139845"/>
                    <a:pt x="140068" y="180183"/>
                    <a:pt x="90302" y="180183"/>
                  </a:cubicBezTo>
                  <a:cubicBezTo>
                    <a:pt x="40537" y="180183"/>
                    <a:pt x="194" y="139845"/>
                    <a:pt x="194" y="90086"/>
                  </a:cubicBezTo>
                  <a:cubicBezTo>
                    <a:pt x="194" y="40326"/>
                    <a:pt x="40537" y="-12"/>
                    <a:pt x="90302" y="-12"/>
                  </a:cubicBezTo>
                  <a:cubicBezTo>
                    <a:pt x="140068" y="-12"/>
                    <a:pt x="180411" y="40326"/>
                    <a:pt x="180411" y="90086"/>
                  </a:cubicBezTo>
                  <a:close/>
                </a:path>
              </a:pathLst>
            </a:custGeom>
            <a:solidFill>
              <a:srgbClr val="87A9FF">
                <a:alpha val="31000"/>
              </a:srgbClr>
            </a:solidFill>
            <a:ln w="9004" cap="flat">
              <a:solidFill>
                <a:srgbClr val="333333"/>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E821B183-C89B-E569-526C-88F8BC44F851}"/>
                </a:ext>
              </a:extLst>
            </p:cNvPr>
            <p:cNvSpPr/>
            <p:nvPr/>
          </p:nvSpPr>
          <p:spPr>
            <a:xfrm>
              <a:off x="5954939" y="4860976"/>
              <a:ext cx="180217" cy="180195"/>
            </a:xfrm>
            <a:custGeom>
              <a:avLst/>
              <a:gdLst>
                <a:gd name="connsiteX0" fmla="*/ 180411 w 180217"/>
                <a:gd name="connsiteY0" fmla="*/ 90095 h 180195"/>
                <a:gd name="connsiteX1" fmla="*/ 90302 w 180217"/>
                <a:gd name="connsiteY1" fmla="*/ 180193 h 180195"/>
                <a:gd name="connsiteX2" fmla="*/ 194 w 180217"/>
                <a:gd name="connsiteY2" fmla="*/ 90095 h 180195"/>
                <a:gd name="connsiteX3" fmla="*/ 90302 w 180217"/>
                <a:gd name="connsiteY3" fmla="*/ -2 h 180195"/>
                <a:gd name="connsiteX4" fmla="*/ 180411 w 180217"/>
                <a:gd name="connsiteY4" fmla="*/ 9009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095"/>
                  </a:moveTo>
                  <a:cubicBezTo>
                    <a:pt x="180411" y="139854"/>
                    <a:pt x="140068" y="180193"/>
                    <a:pt x="90302" y="180193"/>
                  </a:cubicBezTo>
                  <a:cubicBezTo>
                    <a:pt x="40537" y="180193"/>
                    <a:pt x="194" y="139854"/>
                    <a:pt x="194" y="90095"/>
                  </a:cubicBezTo>
                  <a:cubicBezTo>
                    <a:pt x="194" y="40336"/>
                    <a:pt x="40537" y="-2"/>
                    <a:pt x="90302" y="-2"/>
                  </a:cubicBezTo>
                  <a:cubicBezTo>
                    <a:pt x="140068" y="-2"/>
                    <a:pt x="180411" y="40336"/>
                    <a:pt x="180411" y="90095"/>
                  </a:cubicBezTo>
                  <a:close/>
                </a:path>
              </a:pathLst>
            </a:custGeom>
            <a:solidFill>
              <a:srgbClr val="87A9FF">
                <a:alpha val="42000"/>
              </a:srgbClr>
            </a:solidFill>
            <a:ln w="9004" cap="flat">
              <a:solidFill>
                <a:srgbClr val="333333"/>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A518A27-A544-5EA7-C307-697EAFB9C58D}"/>
                </a:ext>
              </a:extLst>
            </p:cNvPr>
            <p:cNvSpPr/>
            <p:nvPr/>
          </p:nvSpPr>
          <p:spPr>
            <a:xfrm>
              <a:off x="5954939" y="5221366"/>
              <a:ext cx="180217" cy="180195"/>
            </a:xfrm>
            <a:custGeom>
              <a:avLst/>
              <a:gdLst>
                <a:gd name="connsiteX0" fmla="*/ 180411 w 180217"/>
                <a:gd name="connsiteY0" fmla="*/ 90105 h 180195"/>
                <a:gd name="connsiteX1" fmla="*/ 90302 w 180217"/>
                <a:gd name="connsiteY1" fmla="*/ 180202 h 180195"/>
                <a:gd name="connsiteX2" fmla="*/ 194 w 180217"/>
                <a:gd name="connsiteY2" fmla="*/ 90105 h 180195"/>
                <a:gd name="connsiteX3" fmla="*/ 90302 w 180217"/>
                <a:gd name="connsiteY3" fmla="*/ 7 h 180195"/>
                <a:gd name="connsiteX4" fmla="*/ 180411 w 180217"/>
                <a:gd name="connsiteY4" fmla="*/ 90105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11" y="90105"/>
                  </a:moveTo>
                  <a:cubicBezTo>
                    <a:pt x="180411" y="139864"/>
                    <a:pt x="140068" y="180202"/>
                    <a:pt x="90302" y="180202"/>
                  </a:cubicBezTo>
                  <a:cubicBezTo>
                    <a:pt x="40537" y="180202"/>
                    <a:pt x="194" y="139864"/>
                    <a:pt x="194" y="90105"/>
                  </a:cubicBezTo>
                  <a:cubicBezTo>
                    <a:pt x="194" y="40345"/>
                    <a:pt x="40537" y="7"/>
                    <a:pt x="90302" y="7"/>
                  </a:cubicBezTo>
                  <a:cubicBezTo>
                    <a:pt x="140068" y="7"/>
                    <a:pt x="180411" y="40345"/>
                    <a:pt x="180411" y="90105"/>
                  </a:cubicBezTo>
                  <a:close/>
                </a:path>
              </a:pathLst>
            </a:custGeom>
            <a:solidFill>
              <a:srgbClr val="87A9FF">
                <a:alpha val="50957"/>
              </a:srgbClr>
            </a:solidFill>
            <a:ln w="9004" cap="flat">
              <a:solidFill>
                <a:srgbClr val="333333"/>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F99E2CBD-273B-75CC-F695-A95BB33DB0D9}"/>
                </a:ext>
              </a:extLst>
            </p:cNvPr>
            <p:cNvSpPr/>
            <p:nvPr/>
          </p:nvSpPr>
          <p:spPr>
            <a:xfrm>
              <a:off x="7576893" y="3419415"/>
              <a:ext cx="180217" cy="180195"/>
            </a:xfrm>
            <a:custGeom>
              <a:avLst/>
              <a:gdLst>
                <a:gd name="connsiteX0" fmla="*/ 180454 w 180217"/>
                <a:gd name="connsiteY0" fmla="*/ 90057 h 180195"/>
                <a:gd name="connsiteX1" fmla="*/ 90346 w 180217"/>
                <a:gd name="connsiteY1" fmla="*/ 180154 h 180195"/>
                <a:gd name="connsiteX2" fmla="*/ 237 w 180217"/>
                <a:gd name="connsiteY2" fmla="*/ 90057 h 180195"/>
                <a:gd name="connsiteX3" fmla="*/ 90346 w 180217"/>
                <a:gd name="connsiteY3" fmla="*/ -41 h 180195"/>
                <a:gd name="connsiteX4" fmla="*/ 180454 w 180217"/>
                <a:gd name="connsiteY4" fmla="*/ 90057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57"/>
                  </a:moveTo>
                  <a:cubicBezTo>
                    <a:pt x="180454" y="139816"/>
                    <a:pt x="140111" y="180154"/>
                    <a:pt x="90346" y="180154"/>
                  </a:cubicBezTo>
                  <a:cubicBezTo>
                    <a:pt x="40580" y="180154"/>
                    <a:pt x="237" y="139816"/>
                    <a:pt x="237" y="90057"/>
                  </a:cubicBezTo>
                  <a:cubicBezTo>
                    <a:pt x="237" y="40297"/>
                    <a:pt x="40580" y="-41"/>
                    <a:pt x="90346" y="-41"/>
                  </a:cubicBezTo>
                  <a:cubicBezTo>
                    <a:pt x="140111" y="-41"/>
                    <a:pt x="180454" y="40297"/>
                    <a:pt x="180454" y="90057"/>
                  </a:cubicBezTo>
                  <a:close/>
                </a:path>
              </a:pathLst>
            </a:custGeom>
            <a:solidFill>
              <a:srgbClr val="7030A0">
                <a:alpha val="72784"/>
              </a:srgbClr>
            </a:solidFill>
            <a:ln w="9004" cap="flat">
              <a:solidFill>
                <a:srgbClr val="333333"/>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B877ADD-7529-9093-369B-8F02E47A9CA9}"/>
                </a:ext>
              </a:extLst>
            </p:cNvPr>
            <p:cNvSpPr/>
            <p:nvPr/>
          </p:nvSpPr>
          <p:spPr>
            <a:xfrm>
              <a:off x="7576893" y="3779805"/>
              <a:ext cx="180217" cy="180195"/>
            </a:xfrm>
            <a:custGeom>
              <a:avLst/>
              <a:gdLst>
                <a:gd name="connsiteX0" fmla="*/ 180454 w 180217"/>
                <a:gd name="connsiteY0" fmla="*/ 90066 h 180195"/>
                <a:gd name="connsiteX1" fmla="*/ 90346 w 180217"/>
                <a:gd name="connsiteY1" fmla="*/ 180164 h 180195"/>
                <a:gd name="connsiteX2" fmla="*/ 237 w 180217"/>
                <a:gd name="connsiteY2" fmla="*/ 90066 h 180195"/>
                <a:gd name="connsiteX3" fmla="*/ 90346 w 180217"/>
                <a:gd name="connsiteY3" fmla="*/ -31 h 180195"/>
                <a:gd name="connsiteX4" fmla="*/ 180454 w 180217"/>
                <a:gd name="connsiteY4" fmla="*/ 90066 h 1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17" h="180195">
                  <a:moveTo>
                    <a:pt x="180454" y="90066"/>
                  </a:moveTo>
                  <a:cubicBezTo>
                    <a:pt x="180454" y="139826"/>
                    <a:pt x="140111" y="180164"/>
                    <a:pt x="90346" y="180164"/>
                  </a:cubicBezTo>
                  <a:cubicBezTo>
                    <a:pt x="40580" y="180164"/>
                    <a:pt x="237" y="139826"/>
                    <a:pt x="237" y="90066"/>
                  </a:cubicBezTo>
                  <a:cubicBezTo>
                    <a:pt x="237" y="40307"/>
                    <a:pt x="40580" y="-31"/>
                    <a:pt x="90346" y="-31"/>
                  </a:cubicBezTo>
                  <a:cubicBezTo>
                    <a:pt x="140111" y="-31"/>
                    <a:pt x="180454" y="40307"/>
                    <a:pt x="180454" y="90066"/>
                  </a:cubicBezTo>
                  <a:close/>
                </a:path>
              </a:pathLst>
            </a:custGeom>
            <a:solidFill>
              <a:srgbClr val="7030A0">
                <a:alpha val="35870"/>
              </a:srgbClr>
            </a:solidFill>
            <a:ln w="9004" cap="flat">
              <a:solidFill>
                <a:srgbClr val="333333"/>
              </a:solid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E4D1E6C-3465-9954-F93E-4F92268566EE}"/>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C75BD42D-A151-F038-EC40-0AB65C666437}"/>
              </a:ext>
            </a:extLst>
          </p:cNvPr>
          <p:cNvSpPr>
            <a:spLocks noGrp="1"/>
          </p:cNvSpPr>
          <p:nvPr>
            <p:ph type="sldNum" sz="quarter" idx="12"/>
          </p:nvPr>
        </p:nvSpPr>
        <p:spPr/>
        <p:txBody>
          <a:bodyPr/>
          <a:lstStyle/>
          <a:p>
            <a:fld id="{7D6B6BCA-0F02-1C4A-A7FD-5289AC363B05}" type="slidenum">
              <a:rPr lang="en-US" smtClean="0"/>
              <a:t>20</a:t>
            </a:fld>
            <a:endParaRPr lang="en-US"/>
          </a:p>
        </p:txBody>
      </p:sp>
      <p:sp>
        <p:nvSpPr>
          <p:cNvPr id="118" name="TextBox 117">
            <a:extLst>
              <a:ext uri="{FF2B5EF4-FFF2-40B4-BE49-F238E27FC236}">
                <a16:creationId xmlns:a16="http://schemas.microsoft.com/office/drawing/2014/main" id="{6D027422-76B2-071F-3089-94A0416CC6CB}"/>
              </a:ext>
            </a:extLst>
          </p:cNvPr>
          <p:cNvSpPr txBox="1"/>
          <p:nvPr/>
        </p:nvSpPr>
        <p:spPr>
          <a:xfrm>
            <a:off x="6861289" y="4149580"/>
            <a:ext cx="684803" cy="369332"/>
          </a:xfrm>
          <a:prstGeom prst="rect">
            <a:avLst/>
          </a:prstGeom>
          <a:noFill/>
        </p:spPr>
        <p:txBody>
          <a:bodyPr wrap="none" rtlCol="0">
            <a:spAutoFit/>
          </a:bodyPr>
          <a:lstStyle/>
          <a:p>
            <a:r>
              <a:rPr lang="en-US"/>
              <a:t>Input</a:t>
            </a:r>
          </a:p>
        </p:txBody>
      </p:sp>
      <p:sp>
        <p:nvSpPr>
          <p:cNvPr id="119" name="TextBox 118">
            <a:extLst>
              <a:ext uri="{FF2B5EF4-FFF2-40B4-BE49-F238E27FC236}">
                <a16:creationId xmlns:a16="http://schemas.microsoft.com/office/drawing/2014/main" id="{057F8543-5466-342B-53F0-18CB27B448C9}"/>
              </a:ext>
            </a:extLst>
          </p:cNvPr>
          <p:cNvSpPr txBox="1"/>
          <p:nvPr/>
        </p:nvSpPr>
        <p:spPr>
          <a:xfrm>
            <a:off x="8472286" y="5659675"/>
            <a:ext cx="1371786" cy="369332"/>
          </a:xfrm>
          <a:prstGeom prst="rect">
            <a:avLst/>
          </a:prstGeom>
          <a:noFill/>
        </p:spPr>
        <p:txBody>
          <a:bodyPr wrap="none" rtlCol="0">
            <a:spAutoFit/>
          </a:bodyPr>
          <a:lstStyle/>
          <a:p>
            <a:r>
              <a:rPr lang="en-US"/>
              <a:t>Hidden layer</a:t>
            </a:r>
          </a:p>
        </p:txBody>
      </p:sp>
      <p:sp>
        <p:nvSpPr>
          <p:cNvPr id="120" name="TextBox 119">
            <a:extLst>
              <a:ext uri="{FF2B5EF4-FFF2-40B4-BE49-F238E27FC236}">
                <a16:creationId xmlns:a16="http://schemas.microsoft.com/office/drawing/2014/main" id="{1298B002-1A28-5E78-D864-0F7B9A4566A2}"/>
              </a:ext>
            </a:extLst>
          </p:cNvPr>
          <p:cNvSpPr txBox="1"/>
          <p:nvPr/>
        </p:nvSpPr>
        <p:spPr>
          <a:xfrm>
            <a:off x="10659100" y="4120366"/>
            <a:ext cx="856325" cy="369332"/>
          </a:xfrm>
          <a:prstGeom prst="rect">
            <a:avLst/>
          </a:prstGeom>
          <a:noFill/>
        </p:spPr>
        <p:txBody>
          <a:bodyPr wrap="none" rtlCol="0">
            <a:spAutoFit/>
          </a:bodyPr>
          <a:lstStyle/>
          <a:p>
            <a:r>
              <a:rPr lang="en-US"/>
              <a:t>Output</a:t>
            </a:r>
          </a:p>
        </p:txBody>
      </p:sp>
      <p:sp>
        <p:nvSpPr>
          <p:cNvPr id="7" name="TextBox 6">
            <a:extLst>
              <a:ext uri="{FF2B5EF4-FFF2-40B4-BE49-F238E27FC236}">
                <a16:creationId xmlns:a16="http://schemas.microsoft.com/office/drawing/2014/main" id="{003FC71E-D4A9-3FD0-8F5E-90EB4BD050DF}"/>
              </a:ext>
            </a:extLst>
          </p:cNvPr>
          <p:cNvSpPr txBox="1"/>
          <p:nvPr/>
        </p:nvSpPr>
        <p:spPr>
          <a:xfrm>
            <a:off x="6787154" y="3191351"/>
            <a:ext cx="362600" cy="369332"/>
          </a:xfrm>
          <a:prstGeom prst="rect">
            <a:avLst/>
          </a:prstGeom>
          <a:noFill/>
        </p:spPr>
        <p:txBody>
          <a:bodyPr wrap="square" rtlCol="0">
            <a:spAutoFit/>
          </a:bodyPr>
          <a:lstStyle/>
          <a:p>
            <a:r>
              <a:rPr lang="en-US"/>
              <a:t>x</a:t>
            </a:r>
            <a:r>
              <a:rPr lang="en-US" baseline="-25000"/>
              <a:t>1</a:t>
            </a:r>
          </a:p>
        </p:txBody>
      </p:sp>
      <p:sp>
        <p:nvSpPr>
          <p:cNvPr id="8" name="TextBox 7">
            <a:extLst>
              <a:ext uri="{FF2B5EF4-FFF2-40B4-BE49-F238E27FC236}">
                <a16:creationId xmlns:a16="http://schemas.microsoft.com/office/drawing/2014/main" id="{7D6CB0E0-5ED8-6C4B-12D3-970B4A74ACFD}"/>
              </a:ext>
            </a:extLst>
          </p:cNvPr>
          <p:cNvSpPr txBox="1"/>
          <p:nvPr/>
        </p:nvSpPr>
        <p:spPr>
          <a:xfrm>
            <a:off x="6787154" y="3596433"/>
            <a:ext cx="362600" cy="369332"/>
          </a:xfrm>
          <a:prstGeom prst="rect">
            <a:avLst/>
          </a:prstGeom>
          <a:noFill/>
        </p:spPr>
        <p:txBody>
          <a:bodyPr wrap="none" rtlCol="0">
            <a:spAutoFit/>
          </a:bodyPr>
          <a:lstStyle/>
          <a:p>
            <a:r>
              <a:rPr lang="en-US"/>
              <a:t>x</a:t>
            </a:r>
            <a:r>
              <a:rPr lang="en-US" baseline="-25000"/>
              <a:t>2</a:t>
            </a:r>
          </a:p>
        </p:txBody>
      </p:sp>
      <p:sp>
        <p:nvSpPr>
          <p:cNvPr id="9" name="TextBox 8">
            <a:extLst>
              <a:ext uri="{FF2B5EF4-FFF2-40B4-BE49-F238E27FC236}">
                <a16:creationId xmlns:a16="http://schemas.microsoft.com/office/drawing/2014/main" id="{38F4D380-A308-2013-06F0-68C88F611EB7}"/>
              </a:ext>
            </a:extLst>
          </p:cNvPr>
          <p:cNvSpPr txBox="1"/>
          <p:nvPr/>
        </p:nvSpPr>
        <p:spPr>
          <a:xfrm>
            <a:off x="11195140" y="3155601"/>
            <a:ext cx="475285" cy="369332"/>
          </a:xfrm>
          <a:prstGeom prst="rect">
            <a:avLst/>
          </a:prstGeom>
          <a:noFill/>
        </p:spPr>
        <p:txBody>
          <a:bodyPr wrap="square" rtlCol="0">
            <a:spAutoFit/>
          </a:bodyPr>
          <a:lstStyle/>
          <a:p>
            <a:r>
              <a:rPr lang="en-US"/>
              <a:t>y</a:t>
            </a:r>
            <a:r>
              <a:rPr lang="en-US" baseline="-25000"/>
              <a:t>1</a:t>
            </a:r>
          </a:p>
        </p:txBody>
      </p:sp>
      <p:sp>
        <p:nvSpPr>
          <p:cNvPr id="10" name="TextBox 9">
            <a:extLst>
              <a:ext uri="{FF2B5EF4-FFF2-40B4-BE49-F238E27FC236}">
                <a16:creationId xmlns:a16="http://schemas.microsoft.com/office/drawing/2014/main" id="{263D4101-A62C-2546-136D-152E4C4AAE47}"/>
              </a:ext>
            </a:extLst>
          </p:cNvPr>
          <p:cNvSpPr txBox="1"/>
          <p:nvPr/>
        </p:nvSpPr>
        <p:spPr>
          <a:xfrm>
            <a:off x="11195141" y="3560683"/>
            <a:ext cx="367408" cy="369332"/>
          </a:xfrm>
          <a:prstGeom prst="rect">
            <a:avLst/>
          </a:prstGeom>
          <a:noFill/>
        </p:spPr>
        <p:txBody>
          <a:bodyPr wrap="none" rtlCol="0">
            <a:spAutoFit/>
          </a:bodyPr>
          <a:lstStyle/>
          <a:p>
            <a:r>
              <a:rPr lang="en-US"/>
              <a:t>y</a:t>
            </a:r>
            <a:r>
              <a:rPr lang="en-US" baseline="-25000"/>
              <a:t>2</a:t>
            </a:r>
          </a:p>
        </p:txBody>
      </p:sp>
      <p:sp>
        <p:nvSpPr>
          <p:cNvPr id="11" name="TextBox 10">
            <a:extLst>
              <a:ext uri="{FF2B5EF4-FFF2-40B4-BE49-F238E27FC236}">
                <a16:creationId xmlns:a16="http://schemas.microsoft.com/office/drawing/2014/main" id="{C1D63F53-6A5F-BF97-69D0-E5605C6E3EF6}"/>
              </a:ext>
            </a:extLst>
          </p:cNvPr>
          <p:cNvSpPr txBox="1"/>
          <p:nvPr/>
        </p:nvSpPr>
        <p:spPr>
          <a:xfrm>
            <a:off x="9253355" y="1435081"/>
            <a:ext cx="373820" cy="369332"/>
          </a:xfrm>
          <a:prstGeom prst="rect">
            <a:avLst/>
          </a:prstGeom>
          <a:noFill/>
        </p:spPr>
        <p:txBody>
          <a:bodyPr wrap="none" rtlCol="0">
            <a:spAutoFit/>
          </a:bodyPr>
          <a:lstStyle/>
          <a:p>
            <a:r>
              <a:rPr lang="en-US"/>
              <a:t>a</a:t>
            </a:r>
            <a:r>
              <a:rPr lang="en-US" baseline="-25000"/>
              <a:t>1</a:t>
            </a:r>
          </a:p>
        </p:txBody>
      </p:sp>
      <p:sp>
        <p:nvSpPr>
          <p:cNvPr id="12" name="TextBox 11">
            <a:extLst>
              <a:ext uri="{FF2B5EF4-FFF2-40B4-BE49-F238E27FC236}">
                <a16:creationId xmlns:a16="http://schemas.microsoft.com/office/drawing/2014/main" id="{4D95DE5F-EA2F-F928-3FB6-9C961D9E339E}"/>
              </a:ext>
            </a:extLst>
          </p:cNvPr>
          <p:cNvSpPr txBox="1"/>
          <p:nvPr/>
        </p:nvSpPr>
        <p:spPr>
          <a:xfrm>
            <a:off x="9253355" y="1884442"/>
            <a:ext cx="373820" cy="369332"/>
          </a:xfrm>
          <a:prstGeom prst="rect">
            <a:avLst/>
          </a:prstGeom>
          <a:noFill/>
        </p:spPr>
        <p:txBody>
          <a:bodyPr wrap="none" rtlCol="0">
            <a:spAutoFit/>
          </a:bodyPr>
          <a:lstStyle/>
          <a:p>
            <a:r>
              <a:rPr lang="en-US"/>
              <a:t>a</a:t>
            </a:r>
            <a:r>
              <a:rPr lang="en-US" baseline="-25000"/>
              <a:t>2</a:t>
            </a:r>
          </a:p>
        </p:txBody>
      </p:sp>
      <p:sp>
        <p:nvSpPr>
          <p:cNvPr id="13" name="TextBox 12">
            <a:extLst>
              <a:ext uri="{FF2B5EF4-FFF2-40B4-BE49-F238E27FC236}">
                <a16:creationId xmlns:a16="http://schemas.microsoft.com/office/drawing/2014/main" id="{64B04581-124C-BF77-3D74-6FBC9556D2C2}"/>
              </a:ext>
            </a:extLst>
          </p:cNvPr>
          <p:cNvSpPr txBox="1"/>
          <p:nvPr/>
        </p:nvSpPr>
        <p:spPr>
          <a:xfrm>
            <a:off x="9253355" y="2311967"/>
            <a:ext cx="373820" cy="369332"/>
          </a:xfrm>
          <a:prstGeom prst="rect">
            <a:avLst/>
          </a:prstGeom>
          <a:noFill/>
        </p:spPr>
        <p:txBody>
          <a:bodyPr wrap="none" rtlCol="0">
            <a:spAutoFit/>
          </a:bodyPr>
          <a:lstStyle/>
          <a:p>
            <a:r>
              <a:rPr lang="en-US"/>
              <a:t>a</a:t>
            </a:r>
            <a:r>
              <a:rPr lang="en-US" baseline="-25000"/>
              <a:t>3</a:t>
            </a:r>
          </a:p>
        </p:txBody>
      </p:sp>
      <p:sp>
        <p:nvSpPr>
          <p:cNvPr id="14" name="TextBox 13">
            <a:extLst>
              <a:ext uri="{FF2B5EF4-FFF2-40B4-BE49-F238E27FC236}">
                <a16:creationId xmlns:a16="http://schemas.microsoft.com/office/drawing/2014/main" id="{DDA80A80-0962-438B-E0AE-DD564458DF46}"/>
              </a:ext>
            </a:extLst>
          </p:cNvPr>
          <p:cNvSpPr txBox="1"/>
          <p:nvPr/>
        </p:nvSpPr>
        <p:spPr>
          <a:xfrm>
            <a:off x="9250149" y="2727788"/>
            <a:ext cx="373820" cy="369332"/>
          </a:xfrm>
          <a:prstGeom prst="rect">
            <a:avLst/>
          </a:prstGeom>
          <a:noFill/>
        </p:spPr>
        <p:txBody>
          <a:bodyPr wrap="none" rtlCol="0">
            <a:spAutoFit/>
          </a:bodyPr>
          <a:lstStyle/>
          <a:p>
            <a:r>
              <a:rPr lang="en-US"/>
              <a:t>a</a:t>
            </a:r>
            <a:r>
              <a:rPr lang="en-US" baseline="-25000"/>
              <a:t>4</a:t>
            </a:r>
          </a:p>
        </p:txBody>
      </p:sp>
      <p:sp>
        <p:nvSpPr>
          <p:cNvPr id="15" name="TextBox 14">
            <a:extLst>
              <a:ext uri="{FF2B5EF4-FFF2-40B4-BE49-F238E27FC236}">
                <a16:creationId xmlns:a16="http://schemas.microsoft.com/office/drawing/2014/main" id="{BFC76149-55F8-457E-CB0C-5B699E80998A}"/>
              </a:ext>
            </a:extLst>
          </p:cNvPr>
          <p:cNvSpPr txBox="1"/>
          <p:nvPr/>
        </p:nvSpPr>
        <p:spPr>
          <a:xfrm>
            <a:off x="9250149" y="3177149"/>
            <a:ext cx="373820" cy="369332"/>
          </a:xfrm>
          <a:prstGeom prst="rect">
            <a:avLst/>
          </a:prstGeom>
          <a:noFill/>
        </p:spPr>
        <p:txBody>
          <a:bodyPr wrap="none" rtlCol="0">
            <a:spAutoFit/>
          </a:bodyPr>
          <a:lstStyle/>
          <a:p>
            <a:r>
              <a:rPr lang="en-US"/>
              <a:t>a</a:t>
            </a:r>
            <a:r>
              <a:rPr lang="en-US" baseline="-25000"/>
              <a:t>5</a:t>
            </a:r>
          </a:p>
        </p:txBody>
      </p:sp>
      <p:sp>
        <p:nvSpPr>
          <p:cNvPr id="16" name="TextBox 15">
            <a:extLst>
              <a:ext uri="{FF2B5EF4-FFF2-40B4-BE49-F238E27FC236}">
                <a16:creationId xmlns:a16="http://schemas.microsoft.com/office/drawing/2014/main" id="{0A2FDE96-A5A9-E3A1-4F07-B933784173BC}"/>
              </a:ext>
            </a:extLst>
          </p:cNvPr>
          <p:cNvSpPr txBox="1"/>
          <p:nvPr/>
        </p:nvSpPr>
        <p:spPr>
          <a:xfrm>
            <a:off x="9250149" y="3604674"/>
            <a:ext cx="373820" cy="369332"/>
          </a:xfrm>
          <a:prstGeom prst="rect">
            <a:avLst/>
          </a:prstGeom>
          <a:noFill/>
        </p:spPr>
        <p:txBody>
          <a:bodyPr wrap="none" rtlCol="0">
            <a:spAutoFit/>
          </a:bodyPr>
          <a:lstStyle/>
          <a:p>
            <a:r>
              <a:rPr lang="en-US"/>
              <a:t>a</a:t>
            </a:r>
            <a:r>
              <a:rPr lang="en-US" baseline="-25000"/>
              <a:t>6</a:t>
            </a:r>
          </a:p>
        </p:txBody>
      </p:sp>
      <p:sp>
        <p:nvSpPr>
          <p:cNvPr id="17" name="TextBox 16">
            <a:extLst>
              <a:ext uri="{FF2B5EF4-FFF2-40B4-BE49-F238E27FC236}">
                <a16:creationId xmlns:a16="http://schemas.microsoft.com/office/drawing/2014/main" id="{7F876FEB-0BEC-8511-05EC-0A1F30ECD84E}"/>
              </a:ext>
            </a:extLst>
          </p:cNvPr>
          <p:cNvSpPr txBox="1"/>
          <p:nvPr/>
        </p:nvSpPr>
        <p:spPr>
          <a:xfrm>
            <a:off x="9256446" y="4039088"/>
            <a:ext cx="373820" cy="369332"/>
          </a:xfrm>
          <a:prstGeom prst="rect">
            <a:avLst/>
          </a:prstGeom>
          <a:noFill/>
        </p:spPr>
        <p:txBody>
          <a:bodyPr wrap="none" rtlCol="0">
            <a:spAutoFit/>
          </a:bodyPr>
          <a:lstStyle/>
          <a:p>
            <a:r>
              <a:rPr lang="en-US"/>
              <a:t>a</a:t>
            </a:r>
            <a:r>
              <a:rPr lang="en-US" baseline="-25000"/>
              <a:t>7</a:t>
            </a:r>
          </a:p>
        </p:txBody>
      </p:sp>
      <p:sp>
        <p:nvSpPr>
          <p:cNvPr id="18" name="TextBox 17">
            <a:extLst>
              <a:ext uri="{FF2B5EF4-FFF2-40B4-BE49-F238E27FC236}">
                <a16:creationId xmlns:a16="http://schemas.microsoft.com/office/drawing/2014/main" id="{89E2B5A3-4C6F-7F54-BCA3-6EEE806EC464}"/>
              </a:ext>
            </a:extLst>
          </p:cNvPr>
          <p:cNvSpPr txBox="1"/>
          <p:nvPr/>
        </p:nvSpPr>
        <p:spPr>
          <a:xfrm>
            <a:off x="9256446" y="4488449"/>
            <a:ext cx="373820" cy="369332"/>
          </a:xfrm>
          <a:prstGeom prst="rect">
            <a:avLst/>
          </a:prstGeom>
          <a:noFill/>
        </p:spPr>
        <p:txBody>
          <a:bodyPr wrap="none" rtlCol="0">
            <a:spAutoFit/>
          </a:bodyPr>
          <a:lstStyle/>
          <a:p>
            <a:r>
              <a:rPr lang="en-US"/>
              <a:t>a</a:t>
            </a:r>
            <a:r>
              <a:rPr lang="en-US" baseline="-25000"/>
              <a:t>8</a:t>
            </a:r>
          </a:p>
        </p:txBody>
      </p:sp>
      <p:sp>
        <p:nvSpPr>
          <p:cNvPr id="19" name="TextBox 18">
            <a:extLst>
              <a:ext uri="{FF2B5EF4-FFF2-40B4-BE49-F238E27FC236}">
                <a16:creationId xmlns:a16="http://schemas.microsoft.com/office/drawing/2014/main" id="{D932ED00-681A-373A-F4F3-45903FAB3F02}"/>
              </a:ext>
            </a:extLst>
          </p:cNvPr>
          <p:cNvSpPr txBox="1"/>
          <p:nvPr/>
        </p:nvSpPr>
        <p:spPr>
          <a:xfrm>
            <a:off x="9256446" y="4915974"/>
            <a:ext cx="373820" cy="369332"/>
          </a:xfrm>
          <a:prstGeom prst="rect">
            <a:avLst/>
          </a:prstGeom>
          <a:noFill/>
        </p:spPr>
        <p:txBody>
          <a:bodyPr wrap="none" rtlCol="0">
            <a:spAutoFit/>
          </a:bodyPr>
          <a:lstStyle/>
          <a:p>
            <a:r>
              <a:rPr lang="en-US"/>
              <a:t>a</a:t>
            </a:r>
            <a:r>
              <a:rPr lang="en-US" baseline="-25000"/>
              <a:t>9</a:t>
            </a:r>
          </a:p>
        </p:txBody>
      </p:sp>
      <p:sp>
        <p:nvSpPr>
          <p:cNvPr id="21" name="TextBox 20">
            <a:extLst>
              <a:ext uri="{FF2B5EF4-FFF2-40B4-BE49-F238E27FC236}">
                <a16:creationId xmlns:a16="http://schemas.microsoft.com/office/drawing/2014/main" id="{5A53B57F-B920-0560-D89B-A2D7FEE553F5}"/>
              </a:ext>
            </a:extLst>
          </p:cNvPr>
          <p:cNvSpPr txBox="1"/>
          <p:nvPr/>
        </p:nvSpPr>
        <p:spPr>
          <a:xfrm>
            <a:off x="9250149" y="5325746"/>
            <a:ext cx="452368" cy="369332"/>
          </a:xfrm>
          <a:prstGeom prst="rect">
            <a:avLst/>
          </a:prstGeom>
          <a:noFill/>
        </p:spPr>
        <p:txBody>
          <a:bodyPr wrap="none" rtlCol="0">
            <a:spAutoFit/>
          </a:bodyPr>
          <a:lstStyle/>
          <a:p>
            <a:r>
              <a:rPr lang="en-US"/>
              <a:t>a</a:t>
            </a:r>
            <a:r>
              <a:rPr lang="en-US" baseline="-25000"/>
              <a:t>10</a:t>
            </a:r>
          </a:p>
        </p:txBody>
      </p:sp>
      <p:sp>
        <p:nvSpPr>
          <p:cNvPr id="22" name="TextBox 21">
            <a:extLst>
              <a:ext uri="{FF2B5EF4-FFF2-40B4-BE49-F238E27FC236}">
                <a16:creationId xmlns:a16="http://schemas.microsoft.com/office/drawing/2014/main" id="{A7C06AC7-DFD0-60C9-FE2C-44B4738DFC4A}"/>
              </a:ext>
            </a:extLst>
          </p:cNvPr>
          <p:cNvSpPr txBox="1"/>
          <p:nvPr/>
        </p:nvSpPr>
        <p:spPr>
          <a:xfrm>
            <a:off x="1315279" y="1992307"/>
            <a:ext cx="5176710" cy="523220"/>
          </a:xfrm>
          <a:prstGeom prst="rect">
            <a:avLst/>
          </a:prstGeom>
          <a:noFill/>
        </p:spPr>
        <p:txBody>
          <a:bodyPr wrap="square" rtlCol="0">
            <a:spAutoFit/>
          </a:bodyPr>
          <a:lstStyle/>
          <a:p>
            <a:r>
              <a:rPr lang="en-US" sz="2800"/>
              <a:t>a</a:t>
            </a:r>
            <a:r>
              <a:rPr lang="en-US" sz="2800" baseline="-25000"/>
              <a:t>1 </a:t>
            </a:r>
            <a:r>
              <a:rPr lang="en-US" sz="2800"/>
              <a:t>= W</a:t>
            </a:r>
            <a:r>
              <a:rPr lang="en-US" sz="2800" baseline="-25000"/>
              <a:t>11</a:t>
            </a:r>
            <a:r>
              <a:rPr lang="en-US" sz="2800"/>
              <a:t> * x</a:t>
            </a:r>
            <a:r>
              <a:rPr lang="en-US" sz="2800" baseline="-25000"/>
              <a:t>1</a:t>
            </a:r>
            <a:r>
              <a:rPr lang="en-US" sz="2800"/>
              <a:t> + W</a:t>
            </a:r>
            <a:r>
              <a:rPr lang="en-US" sz="2800" baseline="-25000"/>
              <a:t>21</a:t>
            </a:r>
            <a:r>
              <a:rPr lang="en-US" sz="2800"/>
              <a:t>*x</a:t>
            </a:r>
            <a:r>
              <a:rPr lang="en-US" sz="2800" baseline="-25000"/>
              <a:t>2</a:t>
            </a:r>
          </a:p>
        </p:txBody>
      </p:sp>
      <p:sp>
        <p:nvSpPr>
          <p:cNvPr id="3" name="TextBox 2">
            <a:extLst>
              <a:ext uri="{FF2B5EF4-FFF2-40B4-BE49-F238E27FC236}">
                <a16:creationId xmlns:a16="http://schemas.microsoft.com/office/drawing/2014/main" id="{52E622CE-4E2E-CB83-BEF5-0EC3660A42E2}"/>
              </a:ext>
            </a:extLst>
          </p:cNvPr>
          <p:cNvSpPr txBox="1"/>
          <p:nvPr/>
        </p:nvSpPr>
        <p:spPr>
          <a:xfrm>
            <a:off x="1315279" y="2668131"/>
            <a:ext cx="5176710" cy="523220"/>
          </a:xfrm>
          <a:prstGeom prst="rect">
            <a:avLst/>
          </a:prstGeom>
          <a:noFill/>
        </p:spPr>
        <p:txBody>
          <a:bodyPr wrap="square" rtlCol="0">
            <a:spAutoFit/>
          </a:bodyPr>
          <a:lstStyle/>
          <a:p>
            <a:r>
              <a:rPr lang="en-US" sz="2800"/>
              <a:t>a</a:t>
            </a:r>
            <a:r>
              <a:rPr lang="en-US" sz="2800" baseline="-25000"/>
              <a:t>2 </a:t>
            </a:r>
            <a:r>
              <a:rPr lang="en-US" sz="2800"/>
              <a:t>= W</a:t>
            </a:r>
            <a:r>
              <a:rPr lang="en-US" sz="2800" baseline="-25000"/>
              <a:t>12</a:t>
            </a:r>
            <a:r>
              <a:rPr lang="en-US" sz="2800"/>
              <a:t> * x</a:t>
            </a:r>
            <a:r>
              <a:rPr lang="en-US" sz="2800" baseline="-25000"/>
              <a:t>1</a:t>
            </a:r>
            <a:r>
              <a:rPr lang="en-US" sz="2800"/>
              <a:t> + W</a:t>
            </a:r>
            <a:r>
              <a:rPr lang="en-US" sz="2800" baseline="-25000"/>
              <a:t>22</a:t>
            </a:r>
            <a:r>
              <a:rPr lang="en-US" sz="2800"/>
              <a:t>*x</a:t>
            </a:r>
            <a:r>
              <a:rPr lang="en-US" sz="2800" baseline="-25000"/>
              <a:t>2</a:t>
            </a:r>
          </a:p>
        </p:txBody>
      </p:sp>
      <p:sp>
        <p:nvSpPr>
          <p:cNvPr id="6" name="TextBox 5">
            <a:extLst>
              <a:ext uri="{FF2B5EF4-FFF2-40B4-BE49-F238E27FC236}">
                <a16:creationId xmlns:a16="http://schemas.microsoft.com/office/drawing/2014/main" id="{28FA9FCD-ECC0-3767-CBBE-E22E7410A31C}"/>
              </a:ext>
            </a:extLst>
          </p:cNvPr>
          <p:cNvSpPr txBox="1"/>
          <p:nvPr/>
        </p:nvSpPr>
        <p:spPr>
          <a:xfrm>
            <a:off x="1315279" y="4211564"/>
            <a:ext cx="5176710" cy="523220"/>
          </a:xfrm>
          <a:prstGeom prst="rect">
            <a:avLst/>
          </a:prstGeom>
          <a:noFill/>
        </p:spPr>
        <p:txBody>
          <a:bodyPr wrap="square" rtlCol="0">
            <a:spAutoFit/>
          </a:bodyPr>
          <a:lstStyle/>
          <a:p>
            <a:r>
              <a:rPr lang="en-US" sz="2800"/>
              <a:t>a</a:t>
            </a:r>
            <a:r>
              <a:rPr lang="en-US" sz="2800" baseline="-25000"/>
              <a:t>n </a:t>
            </a:r>
            <a:r>
              <a:rPr lang="en-US" sz="2800"/>
              <a:t>= W</a:t>
            </a:r>
            <a:r>
              <a:rPr lang="en-US" sz="2800" baseline="-25000"/>
              <a:t>1n</a:t>
            </a:r>
            <a:r>
              <a:rPr lang="en-US" sz="2800"/>
              <a:t> * </a:t>
            </a:r>
            <a:r>
              <a:rPr lang="en-US" sz="2800" err="1"/>
              <a:t>x</a:t>
            </a:r>
            <a:r>
              <a:rPr lang="en-US" sz="2800" baseline="-25000" err="1"/>
              <a:t>n</a:t>
            </a:r>
            <a:r>
              <a:rPr lang="en-US" sz="2800"/>
              <a:t> + W</a:t>
            </a:r>
            <a:r>
              <a:rPr lang="en-US" sz="2800" baseline="-25000"/>
              <a:t>2n</a:t>
            </a:r>
            <a:r>
              <a:rPr lang="en-US" sz="2800"/>
              <a:t>*</a:t>
            </a:r>
            <a:r>
              <a:rPr lang="en-US" sz="2800" err="1"/>
              <a:t>x</a:t>
            </a:r>
            <a:r>
              <a:rPr lang="en-US" sz="2800" baseline="-25000" err="1"/>
              <a:t>n</a:t>
            </a:r>
            <a:endParaRPr lang="en-US" sz="2800" baseline="-25000"/>
          </a:p>
        </p:txBody>
      </p:sp>
      <p:sp>
        <p:nvSpPr>
          <p:cNvPr id="20" name="TextBox 19">
            <a:extLst>
              <a:ext uri="{FF2B5EF4-FFF2-40B4-BE49-F238E27FC236}">
                <a16:creationId xmlns:a16="http://schemas.microsoft.com/office/drawing/2014/main" id="{27D2E003-1646-CC42-48E4-6C40B1D44AEF}"/>
              </a:ext>
            </a:extLst>
          </p:cNvPr>
          <p:cNvSpPr txBox="1"/>
          <p:nvPr/>
        </p:nvSpPr>
        <p:spPr>
          <a:xfrm>
            <a:off x="1315279" y="3429000"/>
            <a:ext cx="5176710" cy="523220"/>
          </a:xfrm>
          <a:prstGeom prst="rect">
            <a:avLst/>
          </a:prstGeom>
          <a:noFill/>
        </p:spPr>
        <p:txBody>
          <a:bodyPr wrap="square" rtlCol="0">
            <a:spAutoFit/>
          </a:bodyPr>
          <a:lstStyle/>
          <a:p>
            <a:r>
              <a:rPr lang="en-US" sz="2800"/>
              <a:t>…</a:t>
            </a:r>
            <a:endParaRPr lang="en-US" sz="2800" baseline="-25000"/>
          </a:p>
        </p:txBody>
      </p:sp>
      <p:sp>
        <p:nvSpPr>
          <p:cNvPr id="23" name="TextBox 22">
            <a:extLst>
              <a:ext uri="{FF2B5EF4-FFF2-40B4-BE49-F238E27FC236}">
                <a16:creationId xmlns:a16="http://schemas.microsoft.com/office/drawing/2014/main" id="{78DB7A00-93D5-DFD6-1B33-44E440507322}"/>
              </a:ext>
            </a:extLst>
          </p:cNvPr>
          <p:cNvSpPr txBox="1"/>
          <p:nvPr/>
        </p:nvSpPr>
        <p:spPr>
          <a:xfrm>
            <a:off x="1315279" y="5182338"/>
            <a:ext cx="5176710" cy="523220"/>
          </a:xfrm>
          <a:prstGeom prst="rect">
            <a:avLst/>
          </a:prstGeom>
          <a:noFill/>
        </p:spPr>
        <p:txBody>
          <a:bodyPr wrap="square" rtlCol="0">
            <a:spAutoFit/>
          </a:bodyPr>
          <a:lstStyle/>
          <a:p>
            <a:r>
              <a:rPr lang="en-US" sz="2800"/>
              <a:t>…and similar for the </a:t>
            </a:r>
            <a:r>
              <a:rPr lang="en-US" sz="2800" err="1"/>
              <a:t>y</a:t>
            </a:r>
            <a:r>
              <a:rPr lang="en-US" sz="2800" baseline="-25000" err="1"/>
              <a:t>n</a:t>
            </a:r>
            <a:endParaRPr lang="en-US" sz="2800" baseline="-25000"/>
          </a:p>
        </p:txBody>
      </p:sp>
    </p:spTree>
    <p:extLst>
      <p:ext uri="{BB962C8B-B14F-4D97-AF65-F5344CB8AC3E}">
        <p14:creationId xmlns:p14="http://schemas.microsoft.com/office/powerpoint/2010/main" val="1018696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US"/>
              <a:t>So… why GPUs?</a:t>
            </a:r>
            <a:endParaRPr/>
          </a:p>
        </p:txBody>
      </p:sp>
      <p:sp>
        <p:nvSpPr>
          <p:cNvPr id="263" name="Google Shape;263;p34"/>
          <p:cNvSpPr txBox="1">
            <a:spLocks noGrp="1"/>
          </p:cNvSpPr>
          <p:nvPr>
            <p:ph idx="1"/>
          </p:nvPr>
        </p:nvSpPr>
        <p:spPr>
          <a:xfrm>
            <a:off x="838200" y="4854436"/>
            <a:ext cx="10515600" cy="1684476"/>
          </a:xfrm>
          <a:prstGeom prst="rect">
            <a:avLst/>
          </a:prstGeom>
        </p:spPr>
        <p:txBody>
          <a:bodyPr spcFirstLastPara="1" vert="horz" wrap="square" lIns="121900" tIns="121900" rIns="121900" bIns="121900" rtlCol="0" anchor="t" anchorCtr="0">
            <a:noAutofit/>
          </a:bodyPr>
          <a:lstStyle/>
          <a:p>
            <a:pPr marL="0" indent="0" algn="ctr">
              <a:spcBef>
                <a:spcPts val="1600"/>
              </a:spcBef>
              <a:spcAft>
                <a:spcPts val="1600"/>
              </a:spcAft>
              <a:buNone/>
            </a:pPr>
            <a:r>
              <a:rPr lang="en-US" sz="2600" dirty="0"/>
              <a:t>Inference and training often boil down to </a:t>
            </a:r>
            <a:r>
              <a:rPr lang="en-US" sz="2600" b="1" i="1" dirty="0"/>
              <a:t>parallelized matrix multiplication</a:t>
            </a:r>
            <a:r>
              <a:rPr lang="en-US" sz="2600" dirty="0"/>
              <a:t>, which GPUs excel at.</a:t>
            </a:r>
            <a:endParaRPr lang="en-US" sz="2600" i="1" dirty="0"/>
          </a:p>
        </p:txBody>
      </p:sp>
      <p:sp>
        <p:nvSpPr>
          <p:cNvPr id="2" name="Slide Number Placeholder 1">
            <a:extLst>
              <a:ext uri="{FF2B5EF4-FFF2-40B4-BE49-F238E27FC236}">
                <a16:creationId xmlns:a16="http://schemas.microsoft.com/office/drawing/2014/main" id="{7AB1E185-0C75-F289-E8AA-024444A0A68B}"/>
              </a:ext>
            </a:extLst>
          </p:cNvPr>
          <p:cNvSpPr>
            <a:spLocks noGrp="1"/>
          </p:cNvSpPr>
          <p:nvPr>
            <p:ph type="sldNum" sz="quarter" idx="12"/>
          </p:nvPr>
        </p:nvSpPr>
        <p:spPr/>
        <p:txBody>
          <a:bodyPr/>
          <a:lstStyle/>
          <a:p>
            <a:fld id="{00000000-1234-1234-1234-123412341234}" type="slidenum">
              <a:rPr lang="en" smtClean="0"/>
              <a:pPr/>
              <a:t>21</a:t>
            </a:fld>
            <a:endParaRPr lang="en"/>
          </a:p>
        </p:txBody>
      </p:sp>
      <p:pic>
        <p:nvPicPr>
          <p:cNvPr id="264" name="Google Shape;264;p34"/>
          <p:cNvPicPr preferRelativeResize="0"/>
          <p:nvPr/>
        </p:nvPicPr>
        <p:blipFill>
          <a:blip r:embed="rId3">
            <a:alphaModFix/>
          </a:blip>
          <a:stretch>
            <a:fillRect/>
          </a:stretch>
        </p:blipFill>
        <p:spPr>
          <a:xfrm>
            <a:off x="2038334" y="2209806"/>
            <a:ext cx="8115333" cy="2741767"/>
          </a:xfrm>
          <a:prstGeom prst="rect">
            <a:avLst/>
          </a:prstGeom>
          <a:noFill/>
          <a:ln>
            <a:noFill/>
          </a:ln>
        </p:spPr>
      </p:pic>
      <p:sp>
        <p:nvSpPr>
          <p:cNvPr id="3" name="TextBox 2">
            <a:extLst>
              <a:ext uri="{FF2B5EF4-FFF2-40B4-BE49-F238E27FC236}">
                <a16:creationId xmlns:a16="http://schemas.microsoft.com/office/drawing/2014/main" id="{530F9AD7-0050-2770-96E7-63BACE07B90C}"/>
              </a:ext>
            </a:extLst>
          </p:cNvPr>
          <p:cNvSpPr txBox="1"/>
          <p:nvPr/>
        </p:nvSpPr>
        <p:spPr>
          <a:xfrm>
            <a:off x="2073360" y="1653808"/>
            <a:ext cx="8045279" cy="892552"/>
          </a:xfrm>
          <a:prstGeom prst="rect">
            <a:avLst/>
          </a:prstGeom>
          <a:noFill/>
        </p:spPr>
        <p:txBody>
          <a:bodyPr wrap="none" rtlCol="0">
            <a:spAutoFit/>
          </a:bodyPr>
          <a:lstStyle/>
          <a:p>
            <a:r>
              <a:rPr lang="en" sz="2600"/>
              <a:t>GPUs are successful because they do one thing really well:</a:t>
            </a:r>
          </a:p>
          <a:p>
            <a:endParaRPr lang="en-US" sz="2600"/>
          </a:p>
        </p:txBody>
      </p:sp>
      <p:sp>
        <p:nvSpPr>
          <p:cNvPr id="4" name="Date Placeholder 3">
            <a:extLst>
              <a:ext uri="{FF2B5EF4-FFF2-40B4-BE49-F238E27FC236}">
                <a16:creationId xmlns:a16="http://schemas.microsoft.com/office/drawing/2014/main" id="{DE072006-4DCE-63B9-2C45-7A38256E0E89}"/>
              </a:ext>
            </a:extLst>
          </p:cNvPr>
          <p:cNvSpPr>
            <a:spLocks noGrp="1"/>
          </p:cNvSpPr>
          <p:nvPr>
            <p:ph type="dt" sz="half" idx="10"/>
          </p:nvPr>
        </p:nvSpPr>
        <p:spPr/>
        <p:txBody>
          <a:bodyPr/>
          <a:lstStyle/>
          <a:p>
            <a:r>
              <a:rPr lang="en-US"/>
              <a:t>7/16/26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BA8A-30B4-A0E9-5AF8-ED77E00905DD}"/>
              </a:ext>
            </a:extLst>
          </p:cNvPr>
          <p:cNvSpPr>
            <a:spLocks noGrp="1"/>
          </p:cNvSpPr>
          <p:nvPr>
            <p:ph type="title"/>
          </p:nvPr>
        </p:nvSpPr>
        <p:spPr/>
        <p:txBody>
          <a:bodyPr/>
          <a:lstStyle/>
          <a:p>
            <a:r>
              <a:rPr lang="en-US" dirty="0"/>
              <a:t>Challenges in ML/AI throughput computing</a:t>
            </a:r>
          </a:p>
        </p:txBody>
      </p:sp>
      <p:sp>
        <p:nvSpPr>
          <p:cNvPr id="3" name="Content Placeholder 2">
            <a:extLst>
              <a:ext uri="{FF2B5EF4-FFF2-40B4-BE49-F238E27FC236}">
                <a16:creationId xmlns:a16="http://schemas.microsoft.com/office/drawing/2014/main" id="{5B04EFBA-AB5F-74D8-6300-B565BC79B8B7}"/>
              </a:ext>
            </a:extLst>
          </p:cNvPr>
          <p:cNvSpPr>
            <a:spLocks noGrp="1"/>
          </p:cNvSpPr>
          <p:nvPr>
            <p:ph idx="1"/>
          </p:nvPr>
        </p:nvSpPr>
        <p:spPr/>
        <p:txBody>
          <a:bodyPr>
            <a:normAutofit/>
          </a:bodyPr>
          <a:lstStyle/>
          <a:p>
            <a:r>
              <a:rPr lang="en-US" dirty="0"/>
              <a:t>GPUs bring their own layer of complexity</a:t>
            </a:r>
          </a:p>
          <a:p>
            <a:pPr lvl="1"/>
            <a:r>
              <a:rPr lang="en-US" dirty="0"/>
              <a:t>Dropouts, user education, administration, cost, availability</a:t>
            </a:r>
          </a:p>
          <a:p>
            <a:r>
              <a:rPr lang="en-US" dirty="0"/>
              <a:t>Data and computing needs</a:t>
            </a:r>
          </a:p>
          <a:p>
            <a:pPr lvl="1"/>
            <a:r>
              <a:rPr lang="en-US" dirty="0"/>
              <a:t>Size and scale aren’t unique to ML, but ML work tends to be on the heavy side</a:t>
            </a:r>
          </a:p>
          <a:p>
            <a:r>
              <a:rPr lang="en-US" dirty="0"/>
              <a:t>Training can be a long process</a:t>
            </a:r>
          </a:p>
          <a:p>
            <a:pPr lvl="1"/>
            <a:r>
              <a:rPr lang="en-US" dirty="0"/>
              <a:t>Checkpointing required, especially in the </a:t>
            </a:r>
            <a:r>
              <a:rPr lang="en-US" dirty="0" err="1"/>
              <a:t>OSPool</a:t>
            </a:r>
            <a:endParaRPr lang="en-US" dirty="0"/>
          </a:p>
        </p:txBody>
      </p:sp>
      <p:sp>
        <p:nvSpPr>
          <p:cNvPr id="4" name="Date Placeholder 3">
            <a:extLst>
              <a:ext uri="{FF2B5EF4-FFF2-40B4-BE49-F238E27FC236}">
                <a16:creationId xmlns:a16="http://schemas.microsoft.com/office/drawing/2014/main" id="{371CB747-9CAD-EA45-18EE-344D9D2375CF}"/>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95EF127E-2167-0C53-96DF-6DC1F261B801}"/>
              </a:ext>
            </a:extLst>
          </p:cNvPr>
          <p:cNvSpPr>
            <a:spLocks noGrp="1"/>
          </p:cNvSpPr>
          <p:nvPr>
            <p:ph type="sldNum" sz="quarter" idx="12"/>
          </p:nvPr>
        </p:nvSpPr>
        <p:spPr/>
        <p:txBody>
          <a:bodyPr/>
          <a:lstStyle/>
          <a:p>
            <a:fld id="{7D6B6BCA-0F02-1C4A-A7FD-5289AC363B05}" type="slidenum">
              <a:rPr lang="en-US" smtClean="0"/>
              <a:t>22</a:t>
            </a:fld>
            <a:endParaRPr lang="en-US"/>
          </a:p>
        </p:txBody>
      </p:sp>
      <p:sp>
        <p:nvSpPr>
          <p:cNvPr id="8" name="TextBox 7">
            <a:extLst>
              <a:ext uri="{FF2B5EF4-FFF2-40B4-BE49-F238E27FC236}">
                <a16:creationId xmlns:a16="http://schemas.microsoft.com/office/drawing/2014/main" id="{577534E7-9CFF-39E4-BA57-ABEC5CD7AA92}"/>
              </a:ext>
            </a:extLst>
          </p:cNvPr>
          <p:cNvSpPr txBox="1"/>
          <p:nvPr/>
        </p:nvSpPr>
        <p:spPr>
          <a:xfrm>
            <a:off x="838200" y="1690688"/>
            <a:ext cx="10515600" cy="3785652"/>
          </a:xfrm>
          <a:prstGeom prst="rect">
            <a:avLst/>
          </a:prstGeom>
          <a:solidFill>
            <a:schemeClr val="bg1"/>
          </a:solidFill>
          <a:ln w="19050">
            <a:solidFill>
              <a:schemeClr val="accent6">
                <a:shade val="15000"/>
              </a:schemeClr>
            </a:solidFill>
          </a:ln>
        </p:spPr>
        <p:txBody>
          <a:bodyPr wrap="square" rtlCol="0">
            <a:spAutoFit/>
          </a:bodyPr>
          <a:lstStyle/>
          <a:p>
            <a:r>
              <a:rPr lang="en-US" sz="4000" dirty="0"/>
              <a:t>These are not </a:t>
            </a:r>
            <a:r>
              <a:rPr lang="en-US" sz="4000" b="1" dirty="0"/>
              <a:t>new</a:t>
            </a:r>
            <a:r>
              <a:rPr lang="en-US" sz="4000" dirty="0"/>
              <a:t> challenges! Defining resource needs, scheduling, data movement, workflow orchestration, learning new technologies… Sound familiar? So let’s talk through examples to understand whether an ML task is a good candidate for HTC…</a:t>
            </a:r>
          </a:p>
        </p:txBody>
      </p:sp>
    </p:spTree>
    <p:extLst>
      <p:ext uri="{BB962C8B-B14F-4D97-AF65-F5344CB8AC3E}">
        <p14:creationId xmlns:p14="http://schemas.microsoft.com/office/powerpoint/2010/main" val="184599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90D2-FED3-3908-4334-CF7625ED0020}"/>
              </a:ext>
            </a:extLst>
          </p:cNvPr>
          <p:cNvSpPr>
            <a:spLocks noGrp="1"/>
          </p:cNvSpPr>
          <p:nvPr>
            <p:ph type="title"/>
          </p:nvPr>
        </p:nvSpPr>
        <p:spPr/>
        <p:txBody>
          <a:bodyPr>
            <a:normAutofit/>
          </a:bodyPr>
          <a:lstStyle/>
          <a:p>
            <a:r>
              <a:rPr lang="en-US" sz="4000"/>
              <a:t>Throughput machine learning – Use case 1</a:t>
            </a:r>
          </a:p>
        </p:txBody>
      </p:sp>
      <p:sp>
        <p:nvSpPr>
          <p:cNvPr id="7" name="Content Placeholder 6">
            <a:extLst>
              <a:ext uri="{FF2B5EF4-FFF2-40B4-BE49-F238E27FC236}">
                <a16:creationId xmlns:a16="http://schemas.microsoft.com/office/drawing/2014/main" id="{7965B8A7-8D52-B915-34BC-29E5872320FB}"/>
              </a:ext>
            </a:extLst>
          </p:cNvPr>
          <p:cNvSpPr>
            <a:spLocks noGrp="1"/>
          </p:cNvSpPr>
          <p:nvPr>
            <p:ph sz="half" idx="1"/>
          </p:nvPr>
        </p:nvSpPr>
        <p:spPr/>
        <p:txBody>
          <a:bodyPr/>
          <a:lstStyle/>
          <a:p>
            <a:endParaRPr lang="en-US"/>
          </a:p>
        </p:txBody>
      </p:sp>
      <p:sp>
        <p:nvSpPr>
          <p:cNvPr id="8" name="Content Placeholder 7">
            <a:extLst>
              <a:ext uri="{FF2B5EF4-FFF2-40B4-BE49-F238E27FC236}">
                <a16:creationId xmlns:a16="http://schemas.microsoft.com/office/drawing/2014/main" id="{C7381944-1A6E-28D3-9A6C-6263E622936C}"/>
              </a:ext>
            </a:extLst>
          </p:cNvPr>
          <p:cNvSpPr>
            <a:spLocks noGrp="1"/>
          </p:cNvSpPr>
          <p:nvPr>
            <p:ph sz="half" idx="2"/>
          </p:nvPr>
        </p:nvSpPr>
        <p:spPr/>
        <p:txBody>
          <a:bodyPr/>
          <a:lstStyle/>
          <a:p>
            <a:endParaRPr lang="en-US"/>
          </a:p>
        </p:txBody>
      </p:sp>
      <p:sp>
        <p:nvSpPr>
          <p:cNvPr id="3" name="Date Placeholder 2">
            <a:extLst>
              <a:ext uri="{FF2B5EF4-FFF2-40B4-BE49-F238E27FC236}">
                <a16:creationId xmlns:a16="http://schemas.microsoft.com/office/drawing/2014/main" id="{7D8A9167-A51B-73A3-99A0-99FBE21049E2}"/>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F8146ED6-6F8E-1B47-4C72-5BB07A9EAED2}"/>
              </a:ext>
            </a:extLst>
          </p:cNvPr>
          <p:cNvSpPr>
            <a:spLocks noGrp="1"/>
          </p:cNvSpPr>
          <p:nvPr>
            <p:ph type="sldNum" sz="quarter" idx="12"/>
          </p:nvPr>
        </p:nvSpPr>
        <p:spPr/>
        <p:txBody>
          <a:bodyPr/>
          <a:lstStyle/>
          <a:p>
            <a:fld id="{7D6B6BCA-0F02-1C4A-A7FD-5289AC363B05}" type="slidenum">
              <a:rPr lang="en-US" smtClean="0"/>
              <a:t>23</a:t>
            </a:fld>
            <a:endParaRPr lang="en-US"/>
          </a:p>
        </p:txBody>
      </p:sp>
      <p:pic>
        <p:nvPicPr>
          <p:cNvPr id="4098" name="Picture 2">
            <a:extLst>
              <a:ext uri="{FF2B5EF4-FFF2-40B4-BE49-F238E27FC236}">
                <a16:creationId xmlns:a16="http://schemas.microsoft.com/office/drawing/2014/main" id="{A7EFF42A-AEB0-B181-BC8E-C32DFFE5B1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09234" y="1950755"/>
            <a:ext cx="2828566" cy="3948678"/>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a:extLst>
              <a:ext uri="{FF2B5EF4-FFF2-40B4-BE49-F238E27FC236}">
                <a16:creationId xmlns:a16="http://schemas.microsoft.com/office/drawing/2014/main" id="{30F953EC-6502-86AC-0C9F-DBD2077C040C}"/>
              </a:ext>
            </a:extLst>
          </p:cNvPr>
          <p:cNvSpPr/>
          <p:nvPr/>
        </p:nvSpPr>
        <p:spPr>
          <a:xfrm>
            <a:off x="1854200" y="2531533"/>
            <a:ext cx="4165600" cy="2954867"/>
          </a:xfrm>
          <a:prstGeom prst="wedgeEllipseCallout">
            <a:avLst>
              <a:gd name="adj1" fmla="val 96850"/>
              <a:gd name="adj2" fmla="val -483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 have 18 million scientific articles, and I want to search for, extract, and synthesize visual artifacts across them!</a:t>
            </a:r>
          </a:p>
        </p:txBody>
      </p:sp>
    </p:spTree>
    <p:extLst>
      <p:ext uri="{BB962C8B-B14F-4D97-AF65-F5344CB8AC3E}">
        <p14:creationId xmlns:p14="http://schemas.microsoft.com/office/powerpoint/2010/main" val="99537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E405-048D-3A85-3A20-9C10D52B2645}"/>
              </a:ext>
            </a:extLst>
          </p:cNvPr>
          <p:cNvSpPr>
            <a:spLocks noGrp="1"/>
          </p:cNvSpPr>
          <p:nvPr>
            <p:ph type="title"/>
          </p:nvPr>
        </p:nvSpPr>
        <p:spPr/>
        <p:txBody>
          <a:bodyPr/>
          <a:lstStyle/>
          <a:p>
            <a:r>
              <a:rPr lang="en-US" dirty="0"/>
              <a:t>Is this a throughput workflow?</a:t>
            </a:r>
          </a:p>
        </p:txBody>
      </p:sp>
      <p:sp>
        <p:nvSpPr>
          <p:cNvPr id="4" name="Content Placeholder 3">
            <a:extLst>
              <a:ext uri="{FF2B5EF4-FFF2-40B4-BE49-F238E27FC236}">
                <a16:creationId xmlns:a16="http://schemas.microsoft.com/office/drawing/2014/main" id="{5E27A99B-936A-3279-6F88-7B1AB86386C4}"/>
              </a:ext>
            </a:extLst>
          </p:cNvPr>
          <p:cNvSpPr>
            <a:spLocks noGrp="1"/>
          </p:cNvSpPr>
          <p:nvPr>
            <p:ph sz="half" idx="2"/>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4A243C78-BCAE-4B2B-0C44-66B5718DCF18}"/>
              </a:ext>
            </a:extLst>
          </p:cNvPr>
          <p:cNvSpPr>
            <a:spLocks noGrp="1"/>
          </p:cNvSpPr>
          <p:nvPr>
            <p:ph type="sldNum" sz="quarter" idx="12"/>
          </p:nvPr>
        </p:nvSpPr>
        <p:spPr/>
        <p:txBody>
          <a:bodyPr/>
          <a:lstStyle/>
          <a:p>
            <a:fld id="{7D6B6BCA-0F02-1C4A-A7FD-5289AC363B05}" type="slidenum">
              <a:rPr lang="en-US" smtClean="0"/>
              <a:t>24</a:t>
            </a:fld>
            <a:endParaRPr lang="en-US"/>
          </a:p>
        </p:txBody>
      </p:sp>
      <p:sp>
        <p:nvSpPr>
          <p:cNvPr id="6" name="Date Placeholder 5">
            <a:extLst>
              <a:ext uri="{FF2B5EF4-FFF2-40B4-BE49-F238E27FC236}">
                <a16:creationId xmlns:a16="http://schemas.microsoft.com/office/drawing/2014/main" id="{FE228774-BD41-0A02-88AE-C490B4041E0E}"/>
              </a:ext>
            </a:extLst>
          </p:cNvPr>
          <p:cNvSpPr>
            <a:spLocks noGrp="1"/>
          </p:cNvSpPr>
          <p:nvPr>
            <p:ph type="dt" sz="half" idx="10"/>
          </p:nvPr>
        </p:nvSpPr>
        <p:spPr/>
        <p:txBody>
          <a:bodyPr/>
          <a:lstStyle/>
          <a:p>
            <a:r>
              <a:rPr lang="en-US"/>
              <a:t>7/16/26</a:t>
            </a:r>
          </a:p>
        </p:txBody>
      </p:sp>
      <p:pic>
        <p:nvPicPr>
          <p:cNvPr id="2052" name="Picture 4">
            <a:extLst>
              <a:ext uri="{FF2B5EF4-FFF2-40B4-BE49-F238E27FC236}">
                <a16:creationId xmlns:a16="http://schemas.microsoft.com/office/drawing/2014/main" id="{AD639729-7E12-BF68-93BA-82F26009E3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60162" y="2258981"/>
            <a:ext cx="2261478" cy="285326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BE30C0CE-D6AD-A7E1-3AC0-65D1B30484DB}"/>
              </a:ext>
            </a:extLst>
          </p:cNvPr>
          <p:cNvSpPr>
            <a:spLocks noGrp="1"/>
          </p:cNvSpPr>
          <p:nvPr>
            <p:ph sz="half" idx="1"/>
          </p:nvPr>
        </p:nvSpPr>
        <p:spPr>
          <a:prstGeom prst="wedgeEllipseCallout">
            <a:avLst>
              <a:gd name="adj1" fmla="val 96850"/>
              <a:gd name="adj2" fmla="val -4835"/>
            </a:avLst>
          </a:prstGeom>
        </p:spPr>
        <p:style>
          <a:lnRef idx="2">
            <a:schemeClr val="dk1"/>
          </a:lnRef>
          <a:fillRef idx="1">
            <a:schemeClr val="lt1"/>
          </a:fillRef>
          <a:effectRef idx="0">
            <a:schemeClr val="dk1"/>
          </a:effectRef>
          <a:fontRef idx="minor">
            <a:schemeClr val="dk1"/>
          </a:fontRef>
        </p:style>
        <p:txBody>
          <a:bodyPr rtlCol="0" anchor="ctr">
            <a:normAutofit lnSpcReduction="10000"/>
          </a:bodyPr>
          <a:lstStyle/>
          <a:p>
            <a:pPr marL="0" indent="0" algn="ctr">
              <a:buNone/>
            </a:pPr>
            <a:r>
              <a:rPr lang="en-US" dirty="0"/>
              <a:t>What is the smallest, self-contained computational task that is part of your work? How big is the list of these tasks? What is needed to run one task?</a:t>
            </a:r>
          </a:p>
        </p:txBody>
      </p:sp>
    </p:spTree>
    <p:extLst>
      <p:ext uri="{BB962C8B-B14F-4D97-AF65-F5344CB8AC3E}">
        <p14:creationId xmlns:p14="http://schemas.microsoft.com/office/powerpoint/2010/main" val="3436382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6870-26F9-B59A-B36D-EDE484CD65E6}"/>
              </a:ext>
            </a:extLst>
          </p:cNvPr>
          <p:cNvSpPr>
            <a:spLocks noGrp="1"/>
          </p:cNvSpPr>
          <p:nvPr>
            <p:ph type="title"/>
          </p:nvPr>
        </p:nvSpPr>
        <p:spPr/>
        <p:txBody>
          <a:bodyPr/>
          <a:lstStyle/>
          <a:p>
            <a:r>
              <a:rPr lang="en-US" dirty="0"/>
              <a:t>Scaling out with HTC</a:t>
            </a:r>
          </a:p>
        </p:txBody>
      </p:sp>
      <p:sp>
        <p:nvSpPr>
          <p:cNvPr id="3" name="Content Placeholder 2">
            <a:extLst>
              <a:ext uri="{FF2B5EF4-FFF2-40B4-BE49-F238E27FC236}">
                <a16:creationId xmlns:a16="http://schemas.microsoft.com/office/drawing/2014/main" id="{8B187D1F-81AD-8D99-137A-0BB0CE9EB357}"/>
              </a:ext>
            </a:extLst>
          </p:cNvPr>
          <p:cNvSpPr>
            <a:spLocks noGrp="1"/>
          </p:cNvSpPr>
          <p:nvPr>
            <p:ph sz="half" idx="1"/>
          </p:nvPr>
        </p:nvSpPr>
        <p:spPr>
          <a:xfrm>
            <a:off x="838200" y="1825625"/>
            <a:ext cx="5257800" cy="2199620"/>
          </a:xfrm>
        </p:spPr>
        <p:txBody>
          <a:bodyPr>
            <a:normAutofit/>
          </a:bodyPr>
          <a:lstStyle/>
          <a:p>
            <a:endParaRPr lang="en-US" sz="1800" dirty="0"/>
          </a:p>
        </p:txBody>
      </p:sp>
      <p:pic>
        <p:nvPicPr>
          <p:cNvPr id="12" name="Content Placeholder 11">
            <a:extLst>
              <a:ext uri="{FF2B5EF4-FFF2-40B4-BE49-F238E27FC236}">
                <a16:creationId xmlns:a16="http://schemas.microsoft.com/office/drawing/2014/main" id="{0510E4D2-6381-C64F-C41F-3533137EF861}"/>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7263549" y="1413268"/>
            <a:ext cx="4090251" cy="4611718"/>
          </a:xfrm>
          <a:prstGeom prst="rect">
            <a:avLst/>
          </a:prstGeom>
        </p:spPr>
      </p:pic>
      <p:sp>
        <p:nvSpPr>
          <p:cNvPr id="5" name="Slide Number Placeholder 4">
            <a:extLst>
              <a:ext uri="{FF2B5EF4-FFF2-40B4-BE49-F238E27FC236}">
                <a16:creationId xmlns:a16="http://schemas.microsoft.com/office/drawing/2014/main" id="{DE4486F2-86C9-0F3D-7004-DBF3D5B7CD60}"/>
              </a:ext>
            </a:extLst>
          </p:cNvPr>
          <p:cNvSpPr>
            <a:spLocks noGrp="1"/>
          </p:cNvSpPr>
          <p:nvPr>
            <p:ph type="sldNum" sz="quarter" idx="12"/>
          </p:nvPr>
        </p:nvSpPr>
        <p:spPr/>
        <p:txBody>
          <a:bodyPr/>
          <a:lstStyle/>
          <a:p>
            <a:fld id="{7D6B6BCA-0F02-1C4A-A7FD-5289AC363B05}" type="slidenum">
              <a:rPr lang="en-US" smtClean="0"/>
              <a:t>25</a:t>
            </a:fld>
            <a:endParaRPr lang="en-US"/>
          </a:p>
        </p:txBody>
      </p:sp>
      <p:sp>
        <p:nvSpPr>
          <p:cNvPr id="6" name="Date Placeholder 5">
            <a:extLst>
              <a:ext uri="{FF2B5EF4-FFF2-40B4-BE49-F238E27FC236}">
                <a16:creationId xmlns:a16="http://schemas.microsoft.com/office/drawing/2014/main" id="{652C2D1C-4302-BC4D-B489-CE39B560BA18}"/>
              </a:ext>
            </a:extLst>
          </p:cNvPr>
          <p:cNvSpPr>
            <a:spLocks noGrp="1"/>
          </p:cNvSpPr>
          <p:nvPr>
            <p:ph type="dt" sz="half" idx="10"/>
          </p:nvPr>
        </p:nvSpPr>
        <p:spPr/>
        <p:txBody>
          <a:bodyPr/>
          <a:lstStyle/>
          <a:p>
            <a:r>
              <a:rPr lang="en-US"/>
              <a:t>7/16/26</a:t>
            </a:r>
          </a:p>
        </p:txBody>
      </p:sp>
      <p:pic>
        <p:nvPicPr>
          <p:cNvPr id="7" name="Picture 2">
            <a:extLst>
              <a:ext uri="{FF2B5EF4-FFF2-40B4-BE49-F238E27FC236}">
                <a16:creationId xmlns:a16="http://schemas.microsoft.com/office/drawing/2014/main" id="{E2E94C27-5BB0-825B-4849-A4C294DCEA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0886" y="1690688"/>
            <a:ext cx="1210103" cy="1689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8E89694-4B6C-4764-0A01-CC6AE4BD12A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1977" y="4955294"/>
            <a:ext cx="987718" cy="124618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Callout 9">
            <a:extLst>
              <a:ext uri="{FF2B5EF4-FFF2-40B4-BE49-F238E27FC236}">
                <a16:creationId xmlns:a16="http://schemas.microsoft.com/office/drawing/2014/main" id="{B337C0A8-EEE8-E606-33E6-87FF688BD875}"/>
              </a:ext>
            </a:extLst>
          </p:cNvPr>
          <p:cNvSpPr/>
          <p:nvPr/>
        </p:nvSpPr>
        <p:spPr>
          <a:xfrm>
            <a:off x="223183" y="1673648"/>
            <a:ext cx="4705270" cy="2954867"/>
          </a:xfrm>
          <a:prstGeom prst="wedgeEllipseCallout">
            <a:avLst>
              <a:gd name="adj1" fmla="val 56626"/>
              <a:gd name="adj2" fmla="val -21138"/>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1400" dirty="0"/>
              <a:t>The atomic task is running our COSMOS visual pipeline on an individual PDF. Each PDF is on the order of 1 MB, produces 4 MB of output, and takes 5 seconds on a GPU or 5 minutes on a CPU. The model is ~8GB, and I have a docker container ready to go. However, these PDFs are bound by publisher agreements and can’t leave UW campus.</a:t>
            </a:r>
          </a:p>
        </p:txBody>
      </p:sp>
      <p:sp>
        <p:nvSpPr>
          <p:cNvPr id="11" name="Oval Callout 10">
            <a:extLst>
              <a:ext uri="{FF2B5EF4-FFF2-40B4-BE49-F238E27FC236}">
                <a16:creationId xmlns:a16="http://schemas.microsoft.com/office/drawing/2014/main" id="{EE6E7585-E5DC-363C-B39B-132E995FD01A}"/>
              </a:ext>
            </a:extLst>
          </p:cNvPr>
          <p:cNvSpPr/>
          <p:nvPr/>
        </p:nvSpPr>
        <p:spPr>
          <a:xfrm>
            <a:off x="1093146" y="4628515"/>
            <a:ext cx="4565532" cy="1572965"/>
          </a:xfrm>
          <a:prstGeom prst="wedgeEllipseCallout">
            <a:avLst>
              <a:gd name="adj1" fmla="val -54356"/>
              <a:gd name="adj2" fmla="val 10119"/>
            </a:avLst>
          </a:prstGeom>
        </p:spPr>
        <p:style>
          <a:lnRef idx="2">
            <a:schemeClr val="dk1"/>
          </a:lnRef>
          <a:fillRef idx="1">
            <a:schemeClr val="lt1"/>
          </a:fillRef>
          <a:effectRef idx="0">
            <a:schemeClr val="dk1"/>
          </a:effectRef>
          <a:fontRef idx="minor">
            <a:schemeClr val="dk1"/>
          </a:fontRef>
        </p:style>
        <p:txBody>
          <a:bodyPr rtlCol="0" anchor="ctr"/>
          <a:lstStyle/>
          <a:p>
            <a:r>
              <a:rPr lang="en-US"/>
              <a:t>Great! This sounds ideal for CHTC, with standard input file transfer mechanisms. Have fun!</a:t>
            </a:r>
          </a:p>
        </p:txBody>
      </p:sp>
    </p:spTree>
    <p:extLst>
      <p:ext uri="{BB962C8B-B14F-4D97-AF65-F5344CB8AC3E}">
        <p14:creationId xmlns:p14="http://schemas.microsoft.com/office/powerpoint/2010/main" val="360531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F10B-9544-A860-2F93-6C03937F5529}"/>
              </a:ext>
            </a:extLst>
          </p:cNvPr>
          <p:cNvSpPr>
            <a:spLocks noGrp="1"/>
          </p:cNvSpPr>
          <p:nvPr>
            <p:ph type="title"/>
          </p:nvPr>
        </p:nvSpPr>
        <p:spPr/>
        <p:txBody>
          <a:bodyPr>
            <a:normAutofit/>
          </a:bodyPr>
          <a:lstStyle/>
          <a:p>
            <a:r>
              <a:rPr lang="en-US" sz="4000" dirty="0"/>
              <a:t>Throughput machine learning – Use case 2</a:t>
            </a:r>
          </a:p>
        </p:txBody>
      </p:sp>
      <p:sp>
        <p:nvSpPr>
          <p:cNvPr id="6" name="Content Placeholder 5">
            <a:extLst>
              <a:ext uri="{FF2B5EF4-FFF2-40B4-BE49-F238E27FC236}">
                <a16:creationId xmlns:a16="http://schemas.microsoft.com/office/drawing/2014/main" id="{9B0D0F9E-F919-3C63-C3E8-18A098666EF3}"/>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id="{04EC8D97-550E-A4F6-934F-7F792F49D3D9}"/>
              </a:ext>
            </a:extLst>
          </p:cNvPr>
          <p:cNvSpPr>
            <a:spLocks noGrp="1"/>
          </p:cNvSpPr>
          <p:nvPr>
            <p:ph sz="half" idx="2"/>
          </p:nvPr>
        </p:nvSpPr>
        <p:spPr/>
        <p:txBody>
          <a:bodyPr/>
          <a:lstStyle/>
          <a:p>
            <a:endParaRPr lang="en-US"/>
          </a:p>
        </p:txBody>
      </p:sp>
      <p:sp>
        <p:nvSpPr>
          <p:cNvPr id="3" name="Date Placeholder 2">
            <a:extLst>
              <a:ext uri="{FF2B5EF4-FFF2-40B4-BE49-F238E27FC236}">
                <a16:creationId xmlns:a16="http://schemas.microsoft.com/office/drawing/2014/main" id="{D40688C0-30D8-60CC-648C-BD0F3CB122AD}"/>
              </a:ext>
            </a:extLst>
          </p:cNvPr>
          <p:cNvSpPr>
            <a:spLocks noGrp="1"/>
          </p:cNvSpPr>
          <p:nvPr>
            <p:ph type="dt" sz="half" idx="10"/>
          </p:nvPr>
        </p:nvSpPr>
        <p:spPr/>
        <p:txBody>
          <a:bodyPr/>
          <a:lstStyle/>
          <a:p>
            <a:r>
              <a:rPr lang="en-US"/>
              <a:t>7/16/26</a:t>
            </a:r>
          </a:p>
        </p:txBody>
      </p:sp>
      <p:sp>
        <p:nvSpPr>
          <p:cNvPr id="4" name="Slide Number Placeholder 3">
            <a:extLst>
              <a:ext uri="{FF2B5EF4-FFF2-40B4-BE49-F238E27FC236}">
                <a16:creationId xmlns:a16="http://schemas.microsoft.com/office/drawing/2014/main" id="{7A717E83-EE32-FF20-B7BB-54D5C46214D6}"/>
              </a:ext>
            </a:extLst>
          </p:cNvPr>
          <p:cNvSpPr>
            <a:spLocks noGrp="1"/>
          </p:cNvSpPr>
          <p:nvPr>
            <p:ph type="sldNum" sz="quarter" idx="12"/>
          </p:nvPr>
        </p:nvSpPr>
        <p:spPr/>
        <p:txBody>
          <a:bodyPr/>
          <a:lstStyle/>
          <a:p>
            <a:fld id="{7D6B6BCA-0F02-1C4A-A7FD-5289AC363B05}" type="slidenum">
              <a:rPr lang="en-US" smtClean="0"/>
              <a:t>26</a:t>
            </a:fld>
            <a:endParaRPr lang="en-US"/>
          </a:p>
        </p:txBody>
      </p:sp>
      <p:pic>
        <p:nvPicPr>
          <p:cNvPr id="3074" name="Picture 2" descr="Anthony Gitter: Taking the statistical road less traveled - Morgridge  Institute for Research">
            <a:extLst>
              <a:ext uri="{FF2B5EF4-FFF2-40B4-BE49-F238E27FC236}">
                <a16:creationId xmlns:a16="http://schemas.microsoft.com/office/drawing/2014/main" id="{3CE974C0-F7FA-03AD-B475-F58B1A9E3C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08987" y="2402237"/>
            <a:ext cx="6807150" cy="369531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a:extLst>
              <a:ext uri="{FF2B5EF4-FFF2-40B4-BE49-F238E27FC236}">
                <a16:creationId xmlns:a16="http://schemas.microsoft.com/office/drawing/2014/main" id="{A2BAC7B1-732E-2A58-FAF5-9F7E67E371DC}"/>
              </a:ext>
            </a:extLst>
          </p:cNvPr>
          <p:cNvSpPr/>
          <p:nvPr/>
        </p:nvSpPr>
        <p:spPr>
          <a:xfrm>
            <a:off x="967409" y="1902489"/>
            <a:ext cx="5052391" cy="3583912"/>
          </a:xfrm>
          <a:prstGeom prst="wedgeEllipseCallout">
            <a:avLst>
              <a:gd name="adj1" fmla="val 73878"/>
              <a:gd name="adj2" fmla="val -23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I want to train many models, empirically measure their predictive power, and use those models to drive scientific exploration. </a:t>
            </a:r>
          </a:p>
        </p:txBody>
      </p:sp>
    </p:spTree>
    <p:extLst>
      <p:ext uri="{BB962C8B-B14F-4D97-AF65-F5344CB8AC3E}">
        <p14:creationId xmlns:p14="http://schemas.microsoft.com/office/powerpoint/2010/main" val="209873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E405-048D-3A85-3A20-9C10D52B2645}"/>
              </a:ext>
            </a:extLst>
          </p:cNvPr>
          <p:cNvSpPr>
            <a:spLocks noGrp="1"/>
          </p:cNvSpPr>
          <p:nvPr>
            <p:ph type="title"/>
          </p:nvPr>
        </p:nvSpPr>
        <p:spPr/>
        <p:txBody>
          <a:bodyPr/>
          <a:lstStyle/>
          <a:p>
            <a:r>
              <a:rPr lang="en-US" dirty="0"/>
              <a:t>Is this a throughput workflow?</a:t>
            </a:r>
          </a:p>
        </p:txBody>
      </p:sp>
      <p:sp>
        <p:nvSpPr>
          <p:cNvPr id="3" name="Content Placeholder 2">
            <a:extLst>
              <a:ext uri="{FF2B5EF4-FFF2-40B4-BE49-F238E27FC236}">
                <a16:creationId xmlns:a16="http://schemas.microsoft.com/office/drawing/2014/main" id="{D851E5F6-8159-53BA-17C7-BA4604DD3C9B}"/>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5E27A99B-936A-3279-6F88-7B1AB86386C4}"/>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4A243C78-BCAE-4B2B-0C44-66B5718DCF18}"/>
              </a:ext>
            </a:extLst>
          </p:cNvPr>
          <p:cNvSpPr>
            <a:spLocks noGrp="1"/>
          </p:cNvSpPr>
          <p:nvPr>
            <p:ph type="sldNum" sz="quarter" idx="12"/>
          </p:nvPr>
        </p:nvSpPr>
        <p:spPr/>
        <p:txBody>
          <a:bodyPr/>
          <a:lstStyle/>
          <a:p>
            <a:fld id="{7D6B6BCA-0F02-1C4A-A7FD-5289AC363B05}" type="slidenum">
              <a:rPr lang="en-US" smtClean="0"/>
              <a:t>27</a:t>
            </a:fld>
            <a:endParaRPr lang="en-US"/>
          </a:p>
        </p:txBody>
      </p:sp>
      <p:sp>
        <p:nvSpPr>
          <p:cNvPr id="6" name="Date Placeholder 5">
            <a:extLst>
              <a:ext uri="{FF2B5EF4-FFF2-40B4-BE49-F238E27FC236}">
                <a16:creationId xmlns:a16="http://schemas.microsoft.com/office/drawing/2014/main" id="{FE228774-BD41-0A02-88AE-C490B4041E0E}"/>
              </a:ext>
            </a:extLst>
          </p:cNvPr>
          <p:cNvSpPr>
            <a:spLocks noGrp="1"/>
          </p:cNvSpPr>
          <p:nvPr>
            <p:ph type="dt" sz="half" idx="10"/>
          </p:nvPr>
        </p:nvSpPr>
        <p:spPr/>
        <p:txBody>
          <a:bodyPr/>
          <a:lstStyle/>
          <a:p>
            <a:r>
              <a:rPr lang="en-US"/>
              <a:t>7/16/26</a:t>
            </a:r>
          </a:p>
        </p:txBody>
      </p:sp>
      <p:pic>
        <p:nvPicPr>
          <p:cNvPr id="3074" name="Picture 2">
            <a:extLst>
              <a:ext uri="{FF2B5EF4-FFF2-40B4-BE49-F238E27FC236}">
                <a16:creationId xmlns:a16="http://schemas.microsoft.com/office/drawing/2014/main" id="{FD6BD969-B79E-5A0C-CD14-1F7D555E98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92187" y="2266407"/>
            <a:ext cx="2808407" cy="30120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5A0D144F-AA03-9032-1577-984FB641117F}"/>
              </a:ext>
            </a:extLst>
          </p:cNvPr>
          <p:cNvSpPr txBox="1">
            <a:spLocks/>
          </p:cNvSpPr>
          <p:nvPr/>
        </p:nvSpPr>
        <p:spPr>
          <a:xfrm>
            <a:off x="5465582" y="1596747"/>
            <a:ext cx="5181600" cy="4351338"/>
          </a:xfrm>
          <a:prstGeom prst="wedgeEllipseCallout">
            <a:avLst>
              <a:gd name="adj1" fmla="val -61428"/>
              <a:gd name="adj2" fmla="val 148"/>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dirty="0"/>
              <a:t>What is the smallest, self-contained computational task that is part of your work? How big is the list of these tasks? What is needed to run one task?</a:t>
            </a:r>
          </a:p>
        </p:txBody>
      </p:sp>
    </p:spTree>
    <p:extLst>
      <p:ext uri="{BB962C8B-B14F-4D97-AF65-F5344CB8AC3E}">
        <p14:creationId xmlns:p14="http://schemas.microsoft.com/office/powerpoint/2010/main" val="1716492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8A50-955E-7A3C-280C-4D1EC496AC00}"/>
              </a:ext>
            </a:extLst>
          </p:cNvPr>
          <p:cNvSpPr>
            <a:spLocks noGrp="1"/>
          </p:cNvSpPr>
          <p:nvPr>
            <p:ph type="title"/>
          </p:nvPr>
        </p:nvSpPr>
        <p:spPr/>
        <p:txBody>
          <a:bodyPr>
            <a:normAutofit/>
          </a:bodyPr>
          <a:lstStyle/>
          <a:p>
            <a:r>
              <a:rPr lang="en-US" sz="4000" dirty="0"/>
              <a:t>Scaling out with HTC</a:t>
            </a:r>
          </a:p>
        </p:txBody>
      </p:sp>
      <p:sp>
        <p:nvSpPr>
          <p:cNvPr id="3" name="Content Placeholder 2">
            <a:extLst>
              <a:ext uri="{FF2B5EF4-FFF2-40B4-BE49-F238E27FC236}">
                <a16:creationId xmlns:a16="http://schemas.microsoft.com/office/drawing/2014/main" id="{54913443-BAF1-7832-7D54-D22E78918D43}"/>
              </a:ext>
            </a:extLst>
          </p:cNvPr>
          <p:cNvSpPr>
            <a:spLocks noGrp="1"/>
          </p:cNvSpPr>
          <p:nvPr>
            <p:ph sz="half" idx="1"/>
          </p:nvPr>
        </p:nvSpPr>
        <p:spPr>
          <a:xfrm>
            <a:off x="1311111" y="1543279"/>
            <a:ext cx="4373252" cy="3566049"/>
          </a:xfrm>
        </p:spPr>
        <p:txBody>
          <a:bodyPr>
            <a:normAutofit/>
          </a:bodyPr>
          <a:lstStyle/>
          <a:p>
            <a:pPr marL="0" indent="0">
              <a:buNone/>
            </a:pPr>
            <a:endParaRPr lang="en-US" sz="1600" dirty="0"/>
          </a:p>
        </p:txBody>
      </p:sp>
      <p:sp>
        <p:nvSpPr>
          <p:cNvPr id="5" name="Slide Number Placeholder 4">
            <a:extLst>
              <a:ext uri="{FF2B5EF4-FFF2-40B4-BE49-F238E27FC236}">
                <a16:creationId xmlns:a16="http://schemas.microsoft.com/office/drawing/2014/main" id="{180DE0CE-93F2-0150-6688-7D1E08DADE03}"/>
              </a:ext>
            </a:extLst>
          </p:cNvPr>
          <p:cNvSpPr>
            <a:spLocks noGrp="1"/>
          </p:cNvSpPr>
          <p:nvPr>
            <p:ph type="sldNum" sz="quarter" idx="12"/>
          </p:nvPr>
        </p:nvSpPr>
        <p:spPr/>
        <p:txBody>
          <a:bodyPr/>
          <a:lstStyle/>
          <a:p>
            <a:fld id="{7D6B6BCA-0F02-1C4A-A7FD-5289AC363B05}" type="slidenum">
              <a:rPr lang="en-US" sz="900" smtClean="0"/>
              <a:t>28</a:t>
            </a:fld>
            <a:endParaRPr lang="en-US" sz="900"/>
          </a:p>
        </p:txBody>
      </p:sp>
      <p:pic>
        <p:nvPicPr>
          <p:cNvPr id="1028" name="Picture 4">
            <a:extLst>
              <a:ext uri="{FF2B5EF4-FFF2-40B4-BE49-F238E27FC236}">
                <a16:creationId xmlns:a16="http://schemas.microsoft.com/office/drawing/2014/main" id="{DE8083F8-4D6F-5741-5F79-FC3BE77E5D0E}"/>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bwMode="auto">
          <a:xfrm>
            <a:off x="6690674" y="2171667"/>
            <a:ext cx="5181600" cy="26268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F37E4C-C85B-3235-22EC-E48191DEDC28}"/>
              </a:ext>
            </a:extLst>
          </p:cNvPr>
          <p:cNvSpPr txBox="1"/>
          <p:nvPr/>
        </p:nvSpPr>
        <p:spPr>
          <a:xfrm>
            <a:off x="7704057" y="4864574"/>
            <a:ext cx="6094428" cy="261610"/>
          </a:xfrm>
          <a:prstGeom prst="rect">
            <a:avLst/>
          </a:prstGeom>
          <a:noFill/>
        </p:spPr>
        <p:txBody>
          <a:bodyPr wrap="square">
            <a:spAutoFit/>
          </a:bodyPr>
          <a:lstStyle/>
          <a:p>
            <a:r>
              <a:rPr lang="en-US" sz="1100" dirty="0"/>
              <a:t>https://</a:t>
            </a:r>
            <a:r>
              <a:rPr lang="en-US" sz="1100" dirty="0" err="1"/>
              <a:t>www.pnas.org</a:t>
            </a:r>
            <a:r>
              <a:rPr lang="en-US" sz="1100" dirty="0"/>
              <a:t>/</a:t>
            </a:r>
            <a:r>
              <a:rPr lang="en-US" sz="1100" dirty="0" err="1"/>
              <a:t>doi</a:t>
            </a:r>
            <a:r>
              <a:rPr lang="en-US" sz="1100" dirty="0"/>
              <a:t>/full/10.1073/pnas.2104878118</a:t>
            </a:r>
          </a:p>
        </p:txBody>
      </p:sp>
      <p:pic>
        <p:nvPicPr>
          <p:cNvPr id="9" name="Picture 2" descr="Anthony Gitter: Taking the statistical road less traveled - Morgridge  Institute for Research">
            <a:extLst>
              <a:ext uri="{FF2B5EF4-FFF2-40B4-BE49-F238E27FC236}">
                <a16:creationId xmlns:a16="http://schemas.microsoft.com/office/drawing/2014/main" id="{C09B9DE6-A99B-18F6-EBB5-216F4F2FABD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88"/>
          <a:stretch/>
        </p:blipFill>
        <p:spPr bwMode="auto">
          <a:xfrm>
            <a:off x="131188" y="2103437"/>
            <a:ext cx="1414023" cy="15909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E13FB4CC-2052-A66B-D370-9AABE4DB82A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11996" y="4404441"/>
            <a:ext cx="1422603" cy="152574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Callout 10">
            <a:extLst>
              <a:ext uri="{FF2B5EF4-FFF2-40B4-BE49-F238E27FC236}">
                <a16:creationId xmlns:a16="http://schemas.microsoft.com/office/drawing/2014/main" id="{296678D7-526F-E0BF-43EF-CAB82AC3EDF7}"/>
              </a:ext>
            </a:extLst>
          </p:cNvPr>
          <p:cNvSpPr/>
          <p:nvPr/>
        </p:nvSpPr>
        <p:spPr>
          <a:xfrm>
            <a:off x="1586450" y="1690688"/>
            <a:ext cx="4705270" cy="2301701"/>
          </a:xfrm>
          <a:prstGeom prst="wedgeEllipseCallout">
            <a:avLst>
              <a:gd name="adj1" fmla="val -56769"/>
              <a:gd name="adj2" fmla="val 2045"/>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indent="0">
              <a:buNone/>
            </a:pPr>
            <a:r>
              <a:rPr lang="en-US" sz="1400" dirty="0"/>
              <a:t>The atomic task is training a single model from our dataset, which is 10GB. We want to test many different architectures, but anticipate GPU runtimes on the order of days for each model. We want to test as many model architectures as possible. CPU, memory, and disk requirements are minimal.</a:t>
            </a:r>
          </a:p>
        </p:txBody>
      </p:sp>
      <p:sp>
        <p:nvSpPr>
          <p:cNvPr id="12" name="Oval Callout 11">
            <a:extLst>
              <a:ext uri="{FF2B5EF4-FFF2-40B4-BE49-F238E27FC236}">
                <a16:creationId xmlns:a16="http://schemas.microsoft.com/office/drawing/2014/main" id="{505F1C0D-9C32-6FCD-456B-BCE8FA063FE6}"/>
              </a:ext>
            </a:extLst>
          </p:cNvPr>
          <p:cNvSpPr/>
          <p:nvPr/>
        </p:nvSpPr>
        <p:spPr>
          <a:xfrm>
            <a:off x="689113" y="4113106"/>
            <a:ext cx="3249972" cy="1842360"/>
          </a:xfrm>
          <a:prstGeom prst="wedgeEllipseCallout">
            <a:avLst>
              <a:gd name="adj1" fmla="val 64570"/>
              <a:gd name="adj2" fmla="val 15855"/>
            </a:avLst>
          </a:prstGeom>
        </p:spPr>
        <p:style>
          <a:lnRef idx="2">
            <a:schemeClr val="dk1"/>
          </a:lnRef>
          <a:fillRef idx="1">
            <a:schemeClr val="lt1"/>
          </a:fillRef>
          <a:effectRef idx="0">
            <a:schemeClr val="dk1"/>
          </a:effectRef>
          <a:fontRef idx="minor">
            <a:schemeClr val="dk1"/>
          </a:fontRef>
        </p:style>
        <p:txBody>
          <a:bodyPr rtlCol="0" anchor="ctr"/>
          <a:lstStyle/>
          <a:p>
            <a:r>
              <a:rPr lang="en-US"/>
              <a:t>Welcome to the </a:t>
            </a:r>
            <a:r>
              <a:rPr lang="en-US" err="1"/>
              <a:t>OSPool</a:t>
            </a:r>
            <a:r>
              <a:rPr lang="en-US"/>
              <a:t>! Let’s learn about OSDF and job checkpointing!</a:t>
            </a:r>
          </a:p>
        </p:txBody>
      </p:sp>
    </p:spTree>
    <p:extLst>
      <p:ext uri="{BB962C8B-B14F-4D97-AF65-F5344CB8AC3E}">
        <p14:creationId xmlns:p14="http://schemas.microsoft.com/office/powerpoint/2010/main" val="193728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A15037-649E-5C8B-E9D0-C2E38FFE2547}"/>
              </a:ext>
            </a:extLst>
          </p:cNvPr>
          <p:cNvSpPr>
            <a:spLocks noGrp="1"/>
          </p:cNvSpPr>
          <p:nvPr>
            <p:ph type="title"/>
          </p:nvPr>
        </p:nvSpPr>
        <p:spPr/>
        <p:txBody>
          <a:bodyPr>
            <a:normAutofit/>
          </a:bodyPr>
          <a:lstStyle/>
          <a:p>
            <a:r>
              <a:rPr lang="en-US" sz="4000"/>
              <a:t>Throughput machine learning – Use case 3</a:t>
            </a:r>
          </a:p>
        </p:txBody>
      </p:sp>
      <p:sp>
        <p:nvSpPr>
          <p:cNvPr id="8" name="Content Placeholder 7">
            <a:extLst>
              <a:ext uri="{FF2B5EF4-FFF2-40B4-BE49-F238E27FC236}">
                <a16:creationId xmlns:a16="http://schemas.microsoft.com/office/drawing/2014/main" id="{E64C5387-529F-F570-4C6A-E1C740646CFA}"/>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id="{F8197E89-7F3D-A7D3-A51B-0086DEE72B26}"/>
              </a:ext>
            </a:extLst>
          </p:cNvPr>
          <p:cNvSpPr>
            <a:spLocks noGrp="1"/>
          </p:cNvSpPr>
          <p:nvPr>
            <p:ph sz="half" idx="2"/>
          </p:nvPr>
        </p:nvSpPr>
        <p:spPr/>
        <p:txBody>
          <a:bodyPr/>
          <a:lstStyle/>
          <a:p>
            <a:endParaRPr lang="en-US"/>
          </a:p>
        </p:txBody>
      </p:sp>
      <p:sp>
        <p:nvSpPr>
          <p:cNvPr id="2" name="Date Placeholder 1">
            <a:extLst>
              <a:ext uri="{FF2B5EF4-FFF2-40B4-BE49-F238E27FC236}">
                <a16:creationId xmlns:a16="http://schemas.microsoft.com/office/drawing/2014/main" id="{AC15CB99-7A77-F3F2-B7BA-FBABE5F097E2}"/>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8AEB3724-0B6E-9FCC-10CC-3192D72CE923}"/>
              </a:ext>
            </a:extLst>
          </p:cNvPr>
          <p:cNvSpPr>
            <a:spLocks noGrp="1"/>
          </p:cNvSpPr>
          <p:nvPr>
            <p:ph type="sldNum" sz="quarter" idx="12"/>
          </p:nvPr>
        </p:nvSpPr>
        <p:spPr/>
        <p:txBody>
          <a:bodyPr/>
          <a:lstStyle/>
          <a:p>
            <a:fld id="{7D6B6BCA-0F02-1C4A-A7FD-5289AC363B05}" type="slidenum">
              <a:rPr lang="en-US" smtClean="0"/>
              <a:t>29</a:t>
            </a:fld>
            <a:endParaRPr lang="en-US"/>
          </a:p>
        </p:txBody>
      </p:sp>
      <p:pic>
        <p:nvPicPr>
          <p:cNvPr id="5122" name="Picture 2" descr="Juan Caicedo">
            <a:extLst>
              <a:ext uri="{FF2B5EF4-FFF2-40B4-BE49-F238E27FC236}">
                <a16:creationId xmlns:a16="http://schemas.microsoft.com/office/drawing/2014/main" id="{D19C3202-EF07-603A-377F-FB1E456081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718" y="2243379"/>
            <a:ext cx="6094564" cy="3367088"/>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a:extLst>
              <a:ext uri="{FF2B5EF4-FFF2-40B4-BE49-F238E27FC236}">
                <a16:creationId xmlns:a16="http://schemas.microsoft.com/office/drawing/2014/main" id="{A2923633-A0EC-709F-07DC-FBAD952272CB}"/>
              </a:ext>
            </a:extLst>
          </p:cNvPr>
          <p:cNvSpPr/>
          <p:nvPr/>
        </p:nvSpPr>
        <p:spPr>
          <a:xfrm>
            <a:off x="1060174" y="2531533"/>
            <a:ext cx="4959626" cy="2954867"/>
          </a:xfrm>
          <a:prstGeom prst="wedgeEllipseCallout">
            <a:avLst>
              <a:gd name="adj1" fmla="val 84296"/>
              <a:gd name="adj2" fmla="val -176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a:t>I want to create a foundation model for bioimaging and want to scale training across multiple nodes!</a:t>
            </a:r>
          </a:p>
        </p:txBody>
      </p:sp>
    </p:spTree>
    <p:extLst>
      <p:ext uri="{BB962C8B-B14F-4D97-AF65-F5344CB8AC3E}">
        <p14:creationId xmlns:p14="http://schemas.microsoft.com/office/powerpoint/2010/main" val="109476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92349-7F44-E630-4E5D-99F39596DD89}"/>
              </a:ext>
            </a:extLst>
          </p:cNvPr>
          <p:cNvSpPr>
            <a:spLocks noGrp="1"/>
          </p:cNvSpPr>
          <p:nvPr>
            <p:ph type="title"/>
          </p:nvPr>
        </p:nvSpPr>
        <p:spPr/>
        <p:txBody>
          <a:bodyPr>
            <a:normAutofit/>
          </a:bodyPr>
          <a:lstStyle/>
          <a:p>
            <a:r>
              <a:rPr lang="en-US"/>
              <a:t>AI/ML – a too-brief overview</a:t>
            </a:r>
          </a:p>
        </p:txBody>
      </p:sp>
      <p:sp>
        <p:nvSpPr>
          <p:cNvPr id="5" name="Content Placeholder 4">
            <a:extLst>
              <a:ext uri="{FF2B5EF4-FFF2-40B4-BE49-F238E27FC236}">
                <a16:creationId xmlns:a16="http://schemas.microsoft.com/office/drawing/2014/main" id="{8B8AC168-314D-2977-DC16-67A9EF158B24}"/>
              </a:ext>
            </a:extLst>
          </p:cNvPr>
          <p:cNvSpPr>
            <a:spLocks noGrp="1"/>
          </p:cNvSpPr>
          <p:nvPr>
            <p:ph sz="half" idx="1"/>
          </p:nvPr>
        </p:nvSpPr>
        <p:spPr/>
        <p:txBody>
          <a:bodyPr>
            <a:normAutofit fontScale="92500" lnSpcReduction="10000"/>
          </a:bodyPr>
          <a:lstStyle/>
          <a:p>
            <a:r>
              <a:rPr lang="en-US" b="1" dirty="0"/>
              <a:t>Artificial intelligence </a:t>
            </a:r>
            <a:r>
              <a:rPr lang="en-US" dirty="0"/>
              <a:t>– Methods and software to enable machines to </a:t>
            </a:r>
            <a:r>
              <a:rPr lang="en-US" i="1" dirty="0"/>
              <a:t>observe, identify, and react to stimuli to achieve a defined goal</a:t>
            </a:r>
          </a:p>
          <a:p>
            <a:r>
              <a:rPr lang="en-US" b="1" dirty="0"/>
              <a:t>Machine learning </a:t>
            </a:r>
            <a:r>
              <a:rPr lang="en-US" dirty="0"/>
              <a:t>– Algorithms and practices to enable machines to recognize patterns in data and generalize to new data to achieve tasks with or without</a:t>
            </a:r>
            <a:r>
              <a:rPr lang="en-US" i="1" dirty="0"/>
              <a:t> supervision</a:t>
            </a:r>
          </a:p>
          <a:p>
            <a:pPr lvl="1"/>
            <a:r>
              <a:rPr lang="en-US" dirty="0"/>
              <a:t>Subset of AI</a:t>
            </a:r>
          </a:p>
        </p:txBody>
      </p:sp>
      <p:pic>
        <p:nvPicPr>
          <p:cNvPr id="1028" name="Picture 4">
            <a:extLst>
              <a:ext uri="{FF2B5EF4-FFF2-40B4-BE49-F238E27FC236}">
                <a16:creationId xmlns:a16="http://schemas.microsoft.com/office/drawing/2014/main" id="{0BC38439-4504-AA3F-29D9-6D6E987B6FA8}"/>
              </a:ext>
            </a:extLst>
          </p:cNvPr>
          <p:cNvPicPr>
            <a:picLocks noGrp="1" noChangeAspect="1" noChangeArrowheads="1"/>
          </p:cNvPicPr>
          <p:nvPr>
            <p:ph sz="half" idx="2"/>
          </p:nvPr>
        </p:nvPicPr>
        <p:blipFill>
          <a:blip r:embed="rId2">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bwMode="auto">
          <a:xfrm>
            <a:off x="7441239" y="1493210"/>
            <a:ext cx="3744212" cy="4609104"/>
          </a:xfrm>
          <a:prstGeom prst="rect">
            <a:avLst/>
          </a:prstGeom>
          <a:noFill/>
        </p:spPr>
      </p:pic>
      <p:sp>
        <p:nvSpPr>
          <p:cNvPr id="2" name="Date Placeholder 1">
            <a:extLst>
              <a:ext uri="{FF2B5EF4-FFF2-40B4-BE49-F238E27FC236}">
                <a16:creationId xmlns:a16="http://schemas.microsoft.com/office/drawing/2014/main" id="{9A3D8F1B-4239-D37C-38DB-17BF7D5444E5}"/>
              </a:ext>
            </a:extLst>
          </p:cNvPr>
          <p:cNvSpPr>
            <a:spLocks noGrp="1"/>
          </p:cNvSpPr>
          <p:nvPr>
            <p:ph type="dt" sz="half" idx="10"/>
          </p:nvPr>
        </p:nvSpPr>
        <p:spPr/>
        <p:txBody>
          <a:bodyPr/>
          <a:lstStyle/>
          <a:p>
            <a:r>
              <a:rPr lang="en-US"/>
              <a:t>7/16/26</a:t>
            </a:r>
          </a:p>
        </p:txBody>
      </p:sp>
      <p:sp>
        <p:nvSpPr>
          <p:cNvPr id="3" name="Slide Number Placeholder 2">
            <a:extLst>
              <a:ext uri="{FF2B5EF4-FFF2-40B4-BE49-F238E27FC236}">
                <a16:creationId xmlns:a16="http://schemas.microsoft.com/office/drawing/2014/main" id="{30D72FD5-C37F-4BE5-B245-AA9BF9802FC8}"/>
              </a:ext>
            </a:extLst>
          </p:cNvPr>
          <p:cNvSpPr>
            <a:spLocks noGrp="1"/>
          </p:cNvSpPr>
          <p:nvPr>
            <p:ph type="sldNum" sz="quarter" idx="12"/>
          </p:nvPr>
        </p:nvSpPr>
        <p:spPr/>
        <p:txBody>
          <a:bodyPr/>
          <a:lstStyle/>
          <a:p>
            <a:fld id="{7D6B6BCA-0F02-1C4A-A7FD-5289AC363B05}" type="slidenum">
              <a:rPr lang="en-US" smtClean="0"/>
              <a:t>3</a:t>
            </a:fld>
            <a:endParaRPr lang="en-US"/>
          </a:p>
        </p:txBody>
      </p:sp>
    </p:spTree>
    <p:extLst>
      <p:ext uri="{BB962C8B-B14F-4D97-AF65-F5344CB8AC3E}">
        <p14:creationId xmlns:p14="http://schemas.microsoft.com/office/powerpoint/2010/main" val="73234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B2EFC4D-E6D3-8C8D-65A1-F531024F44F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81615" y="1870075"/>
            <a:ext cx="2740819"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21E405-048D-3A85-3A20-9C10D52B2645}"/>
              </a:ext>
            </a:extLst>
          </p:cNvPr>
          <p:cNvSpPr>
            <a:spLocks noGrp="1"/>
          </p:cNvSpPr>
          <p:nvPr>
            <p:ph type="title"/>
          </p:nvPr>
        </p:nvSpPr>
        <p:spPr/>
        <p:txBody>
          <a:bodyPr/>
          <a:lstStyle/>
          <a:p>
            <a:r>
              <a:rPr lang="en-US" dirty="0"/>
              <a:t>Is this a throughput workflow?</a:t>
            </a:r>
          </a:p>
        </p:txBody>
      </p:sp>
      <p:sp>
        <p:nvSpPr>
          <p:cNvPr id="5" name="Slide Number Placeholder 4">
            <a:extLst>
              <a:ext uri="{FF2B5EF4-FFF2-40B4-BE49-F238E27FC236}">
                <a16:creationId xmlns:a16="http://schemas.microsoft.com/office/drawing/2014/main" id="{4A243C78-BCAE-4B2B-0C44-66B5718DCF18}"/>
              </a:ext>
            </a:extLst>
          </p:cNvPr>
          <p:cNvSpPr>
            <a:spLocks noGrp="1"/>
          </p:cNvSpPr>
          <p:nvPr>
            <p:ph type="sldNum" sz="quarter" idx="12"/>
          </p:nvPr>
        </p:nvSpPr>
        <p:spPr/>
        <p:txBody>
          <a:bodyPr/>
          <a:lstStyle/>
          <a:p>
            <a:fld id="{7D6B6BCA-0F02-1C4A-A7FD-5289AC363B05}" type="slidenum">
              <a:rPr lang="en-US" smtClean="0"/>
              <a:t>30</a:t>
            </a:fld>
            <a:endParaRPr lang="en-US"/>
          </a:p>
        </p:txBody>
      </p:sp>
      <p:sp>
        <p:nvSpPr>
          <p:cNvPr id="6" name="Date Placeholder 5">
            <a:extLst>
              <a:ext uri="{FF2B5EF4-FFF2-40B4-BE49-F238E27FC236}">
                <a16:creationId xmlns:a16="http://schemas.microsoft.com/office/drawing/2014/main" id="{FE228774-BD41-0A02-88AE-C490B4041E0E}"/>
              </a:ext>
            </a:extLst>
          </p:cNvPr>
          <p:cNvSpPr>
            <a:spLocks noGrp="1"/>
          </p:cNvSpPr>
          <p:nvPr>
            <p:ph type="dt" sz="half" idx="10"/>
          </p:nvPr>
        </p:nvSpPr>
        <p:spPr/>
        <p:txBody>
          <a:bodyPr/>
          <a:lstStyle/>
          <a:p>
            <a:r>
              <a:rPr lang="en-US"/>
              <a:t>7/16/26</a:t>
            </a:r>
          </a:p>
        </p:txBody>
      </p:sp>
      <p:sp>
        <p:nvSpPr>
          <p:cNvPr id="7" name="Content Placeholder 6">
            <a:extLst>
              <a:ext uri="{FF2B5EF4-FFF2-40B4-BE49-F238E27FC236}">
                <a16:creationId xmlns:a16="http://schemas.microsoft.com/office/drawing/2014/main" id="{42048171-4AD9-6CD4-C08C-01174B48963A}"/>
              </a:ext>
            </a:extLst>
          </p:cNvPr>
          <p:cNvSpPr txBox="1">
            <a:spLocks/>
          </p:cNvSpPr>
          <p:nvPr/>
        </p:nvSpPr>
        <p:spPr>
          <a:xfrm>
            <a:off x="990600" y="1978025"/>
            <a:ext cx="5181600" cy="4351338"/>
          </a:xfrm>
          <a:prstGeom prst="wedgeEllipseCallout">
            <a:avLst>
              <a:gd name="adj1" fmla="val 84661"/>
              <a:gd name="adj2" fmla="val -12201"/>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a:t>What is the smallest, self-contained computational task that is part of your work? How big is the list of these tasks? What is needed to run one task?</a:t>
            </a:r>
            <a:endParaRPr lang="en-US" dirty="0"/>
          </a:p>
        </p:txBody>
      </p:sp>
    </p:spTree>
    <p:extLst>
      <p:ext uri="{BB962C8B-B14F-4D97-AF65-F5344CB8AC3E}">
        <p14:creationId xmlns:p14="http://schemas.microsoft.com/office/powerpoint/2010/main" val="3844070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895E223D-C99F-FCE0-B214-27C628614B1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85554" y="3686934"/>
            <a:ext cx="2279602" cy="28519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80F8B2-A689-3FC3-0372-D72712ECD7F5}"/>
              </a:ext>
            </a:extLst>
          </p:cNvPr>
          <p:cNvSpPr>
            <a:spLocks noGrp="1"/>
          </p:cNvSpPr>
          <p:nvPr>
            <p:ph type="title"/>
          </p:nvPr>
        </p:nvSpPr>
        <p:spPr/>
        <p:txBody>
          <a:bodyPr/>
          <a:lstStyle/>
          <a:p>
            <a:r>
              <a:rPr lang="en-US" dirty="0"/>
              <a:t>Scaling out with HTC?</a:t>
            </a:r>
          </a:p>
        </p:txBody>
      </p:sp>
      <p:sp>
        <p:nvSpPr>
          <p:cNvPr id="5" name="Slide Number Placeholder 4">
            <a:extLst>
              <a:ext uri="{FF2B5EF4-FFF2-40B4-BE49-F238E27FC236}">
                <a16:creationId xmlns:a16="http://schemas.microsoft.com/office/drawing/2014/main" id="{0706A943-B802-0438-E2AA-46F07CD5247A}"/>
              </a:ext>
            </a:extLst>
          </p:cNvPr>
          <p:cNvSpPr>
            <a:spLocks noGrp="1"/>
          </p:cNvSpPr>
          <p:nvPr>
            <p:ph type="sldNum" sz="quarter" idx="12"/>
          </p:nvPr>
        </p:nvSpPr>
        <p:spPr/>
        <p:txBody>
          <a:bodyPr/>
          <a:lstStyle/>
          <a:p>
            <a:fld id="{7D6B6BCA-0F02-1C4A-A7FD-5289AC363B05}" type="slidenum">
              <a:rPr lang="en-US" smtClean="0"/>
              <a:t>31</a:t>
            </a:fld>
            <a:endParaRPr lang="en-US"/>
          </a:p>
        </p:txBody>
      </p:sp>
      <p:sp>
        <p:nvSpPr>
          <p:cNvPr id="6" name="Date Placeholder 5">
            <a:extLst>
              <a:ext uri="{FF2B5EF4-FFF2-40B4-BE49-F238E27FC236}">
                <a16:creationId xmlns:a16="http://schemas.microsoft.com/office/drawing/2014/main" id="{B6D278AC-0D72-EEE2-21E1-79E16AAD8BFE}"/>
              </a:ext>
            </a:extLst>
          </p:cNvPr>
          <p:cNvSpPr>
            <a:spLocks noGrp="1"/>
          </p:cNvSpPr>
          <p:nvPr>
            <p:ph type="dt" sz="half" idx="10"/>
          </p:nvPr>
        </p:nvSpPr>
        <p:spPr/>
        <p:txBody>
          <a:bodyPr/>
          <a:lstStyle/>
          <a:p>
            <a:r>
              <a:rPr lang="en-US"/>
              <a:t>7/16/26</a:t>
            </a:r>
          </a:p>
        </p:txBody>
      </p:sp>
      <p:pic>
        <p:nvPicPr>
          <p:cNvPr id="7" name="Picture 2" descr="Juan Caicedo">
            <a:extLst>
              <a:ext uri="{FF2B5EF4-FFF2-40B4-BE49-F238E27FC236}">
                <a16:creationId xmlns:a16="http://schemas.microsoft.com/office/drawing/2014/main" id="{396C1B12-5EA9-0689-160E-8786D38152F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74443" y="1450418"/>
            <a:ext cx="2290713" cy="2045817"/>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a:extLst>
              <a:ext uri="{FF2B5EF4-FFF2-40B4-BE49-F238E27FC236}">
                <a16:creationId xmlns:a16="http://schemas.microsoft.com/office/drawing/2014/main" id="{08820340-1B28-5F8F-207A-E2FE2427151F}"/>
              </a:ext>
            </a:extLst>
          </p:cNvPr>
          <p:cNvSpPr/>
          <p:nvPr/>
        </p:nvSpPr>
        <p:spPr>
          <a:xfrm>
            <a:off x="251790" y="1450418"/>
            <a:ext cx="4091609" cy="2938333"/>
          </a:xfrm>
          <a:prstGeom prst="wedgeEllipseCallout">
            <a:avLst>
              <a:gd name="adj1" fmla="val 75906"/>
              <a:gd name="adj2" fmla="val -1256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Our dataset is 20TB. The model architecture we want to use is too big to fit on one GPU, and the memory needs are on the order of 128GB, and an epoch of training takes days </a:t>
            </a:r>
          </a:p>
        </p:txBody>
      </p:sp>
      <p:sp>
        <p:nvSpPr>
          <p:cNvPr id="10" name="Oval Callout 9">
            <a:extLst>
              <a:ext uri="{FF2B5EF4-FFF2-40B4-BE49-F238E27FC236}">
                <a16:creationId xmlns:a16="http://schemas.microsoft.com/office/drawing/2014/main" id="{BD344886-1017-A25A-9CD8-67A6DAD1696A}"/>
              </a:ext>
            </a:extLst>
          </p:cNvPr>
          <p:cNvSpPr/>
          <p:nvPr/>
        </p:nvSpPr>
        <p:spPr>
          <a:xfrm>
            <a:off x="7588052" y="2986693"/>
            <a:ext cx="3613346" cy="2563126"/>
          </a:xfrm>
          <a:prstGeom prst="wedgeEllipseCallout">
            <a:avLst>
              <a:gd name="adj1" fmla="val -64975"/>
              <a:gd name="adj2" fmla="val 1832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t>This isn’t a great fit for our usual computing philosophy, but let’s talk more and work together to see what we can do!</a:t>
            </a:r>
          </a:p>
        </p:txBody>
      </p:sp>
    </p:spTree>
    <p:extLst>
      <p:ext uri="{BB962C8B-B14F-4D97-AF65-F5344CB8AC3E}">
        <p14:creationId xmlns:p14="http://schemas.microsoft.com/office/powerpoint/2010/main" val="1479085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angle 14">
            <a:extLst>
              <a:ext uri="{FF2B5EF4-FFF2-40B4-BE49-F238E27FC236}">
                <a16:creationId xmlns:a16="http://schemas.microsoft.com/office/drawing/2014/main" id="{54D88696-72C0-4208-A418-461FEE274E47}"/>
              </a:ext>
            </a:extLst>
          </p:cNvPr>
          <p:cNvSpPr/>
          <p:nvPr/>
        </p:nvSpPr>
        <p:spPr>
          <a:xfrm rot="16200000">
            <a:off x="2623663" y="1794937"/>
            <a:ext cx="323548" cy="439401"/>
          </a:xfrm>
          <a:prstGeom prst="triangl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F6E9185-2AAA-B043-5188-ED320C3D5E2E}"/>
              </a:ext>
            </a:extLst>
          </p:cNvPr>
          <p:cNvSpPr txBox="1"/>
          <p:nvPr/>
        </p:nvSpPr>
        <p:spPr>
          <a:xfrm>
            <a:off x="2914348" y="1091578"/>
            <a:ext cx="8072942" cy="1308289"/>
          </a:xfrm>
          <a:prstGeom prst="roundRect">
            <a:avLst>
              <a:gd name="adj" fmla="val 32671"/>
            </a:avLst>
          </a:prstGeom>
        </p:spPr>
        <p:style>
          <a:lnRef idx="2">
            <a:schemeClr val="dk1"/>
          </a:lnRef>
          <a:fillRef idx="1">
            <a:schemeClr val="lt1"/>
          </a:fillRef>
          <a:effectRef idx="0">
            <a:schemeClr val="dk1"/>
          </a:effectRef>
          <a:fontRef idx="minor">
            <a:schemeClr val="dk1"/>
          </a:fontRef>
        </p:style>
        <p:txBody>
          <a:bodyPr wrap="square" tIns="91440" bIns="45720" rtlCol="0">
            <a:spAutoFit/>
          </a:bodyPr>
          <a:lstStyle/>
          <a:p>
            <a:r>
              <a:rPr lang="en-US" sz="2000" dirty="0">
                <a:latin typeface="Helvetica" panose="020B0604020202020204" pitchFamily="34" charset="0"/>
                <a:cs typeface="Helvetica" panose="020B0604020202020204" pitchFamily="34" charset="0"/>
              </a:rPr>
              <a:t>I want to actually create our theoretical cat-dog classifier example! I’ve talked to my RCF friends and determined it’s a good fit for the </a:t>
            </a:r>
            <a:r>
              <a:rPr lang="en-US" sz="2000" dirty="0" err="1">
                <a:latin typeface="Helvetica" panose="020B0604020202020204" pitchFamily="34" charset="0"/>
                <a:cs typeface="Helvetica" panose="020B0604020202020204" pitchFamily="34" charset="0"/>
              </a:rPr>
              <a:t>OSPool</a:t>
            </a:r>
            <a:r>
              <a:rPr lang="en-US" sz="2000" dirty="0">
                <a:latin typeface="Helvetica" panose="020B0604020202020204" pitchFamily="34" charset="0"/>
                <a:cs typeface="Helvetica" panose="020B0604020202020204" pitchFamily="34" charset="0"/>
              </a:rPr>
              <a:t>! Let’s go!</a:t>
            </a:r>
          </a:p>
        </p:txBody>
      </p:sp>
      <p:sp>
        <p:nvSpPr>
          <p:cNvPr id="2" name="Title 1">
            <a:extLst>
              <a:ext uri="{FF2B5EF4-FFF2-40B4-BE49-F238E27FC236}">
                <a16:creationId xmlns:a16="http://schemas.microsoft.com/office/drawing/2014/main" id="{E604DA41-EB98-B4FB-DE56-8E5F0CB887D0}"/>
              </a:ext>
            </a:extLst>
          </p:cNvPr>
          <p:cNvSpPr>
            <a:spLocks noGrp="1"/>
          </p:cNvSpPr>
          <p:nvPr>
            <p:ph type="title"/>
          </p:nvPr>
        </p:nvSpPr>
        <p:spPr>
          <a:xfrm>
            <a:off x="0" y="-113435"/>
            <a:ext cx="11541760" cy="1325563"/>
          </a:xfrm>
        </p:spPr>
        <p:txBody>
          <a:bodyPr/>
          <a:lstStyle/>
          <a:p>
            <a:r>
              <a:rPr lang="en-US" dirty="0"/>
              <a:t>Throughput machine learning – use case 4</a:t>
            </a:r>
          </a:p>
        </p:txBody>
      </p:sp>
      <p:sp>
        <p:nvSpPr>
          <p:cNvPr id="4" name="Date Placeholder 3">
            <a:extLst>
              <a:ext uri="{FF2B5EF4-FFF2-40B4-BE49-F238E27FC236}">
                <a16:creationId xmlns:a16="http://schemas.microsoft.com/office/drawing/2014/main" id="{17D2D335-C7C4-528B-2DB1-C24E630494AB}"/>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F2347340-C7F9-120D-DC13-99AD417E2E98}"/>
              </a:ext>
            </a:extLst>
          </p:cNvPr>
          <p:cNvSpPr>
            <a:spLocks noGrp="1"/>
          </p:cNvSpPr>
          <p:nvPr>
            <p:ph type="sldNum" sz="quarter" idx="12"/>
          </p:nvPr>
        </p:nvSpPr>
        <p:spPr/>
        <p:txBody>
          <a:bodyPr/>
          <a:lstStyle/>
          <a:p>
            <a:fld id="{7D6B6BCA-0F02-1C4A-A7FD-5289AC363B05}" type="slidenum">
              <a:rPr lang="en-US" smtClean="0"/>
              <a:t>32</a:t>
            </a:fld>
            <a:endParaRPr lang="en-US"/>
          </a:p>
        </p:txBody>
      </p:sp>
      <p:pic>
        <p:nvPicPr>
          <p:cNvPr id="6" name="Content Placeholder 5" descr="A person smiling for a picture&#10;&#10;AI-generated content may be incorrect.">
            <a:extLst>
              <a:ext uri="{FF2B5EF4-FFF2-40B4-BE49-F238E27FC236}">
                <a16:creationId xmlns:a16="http://schemas.microsoft.com/office/drawing/2014/main" id="{E1F0D371-AD8B-A941-467F-D87D60410DA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4567" y="1474716"/>
            <a:ext cx="1521740" cy="1521740"/>
          </a:xfrm>
          <a:prstGeom prst="ellipse">
            <a:avLst/>
          </a:prstGeom>
        </p:spPr>
      </p:pic>
      <p:sp>
        <p:nvSpPr>
          <p:cNvPr id="8" name="TextBox 7">
            <a:extLst>
              <a:ext uri="{FF2B5EF4-FFF2-40B4-BE49-F238E27FC236}">
                <a16:creationId xmlns:a16="http://schemas.microsoft.com/office/drawing/2014/main" id="{568F1CD2-3653-CB1E-B463-1406C9928047}"/>
              </a:ext>
            </a:extLst>
          </p:cNvPr>
          <p:cNvSpPr txBox="1"/>
          <p:nvPr/>
        </p:nvSpPr>
        <p:spPr>
          <a:xfrm>
            <a:off x="2914348" y="2399867"/>
            <a:ext cx="8072942" cy="995422"/>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wrap="square" lIns="182880" rtlCol="0">
            <a:spAutoFit/>
          </a:bodyPr>
          <a:lstStyle/>
          <a:p>
            <a:r>
              <a:rPr lang="en-US" sz="2000" dirty="0">
                <a:latin typeface="Helvetica" panose="020B0604020202020204" pitchFamily="34" charset="0"/>
                <a:cs typeface="Helvetica" panose="020B0604020202020204" pitchFamily="34" charset="0"/>
              </a:rPr>
              <a:t>As I roll up my sleeves and get to work, what do I need to consider…</a:t>
            </a:r>
          </a:p>
        </p:txBody>
      </p:sp>
      <p:sp>
        <p:nvSpPr>
          <p:cNvPr id="9" name="TextBox 8">
            <a:extLst>
              <a:ext uri="{FF2B5EF4-FFF2-40B4-BE49-F238E27FC236}">
                <a16:creationId xmlns:a16="http://schemas.microsoft.com/office/drawing/2014/main" id="{AD8A4165-D0A7-AE01-0DB9-4AB38B5370C2}"/>
              </a:ext>
            </a:extLst>
          </p:cNvPr>
          <p:cNvSpPr txBox="1"/>
          <p:nvPr/>
        </p:nvSpPr>
        <p:spPr>
          <a:xfrm>
            <a:off x="2914348" y="3418635"/>
            <a:ext cx="8072942" cy="56263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wrap="square" lIns="182880" rtlCol="0">
            <a:spAutoFit/>
          </a:bodyPr>
          <a:lstStyle/>
          <a:p>
            <a:r>
              <a:rPr lang="en-US" sz="2000" dirty="0">
                <a:latin typeface="Helvetica" pitchFamily="2" charset="0"/>
              </a:rPr>
              <a:t>	…as I start to do development?</a:t>
            </a:r>
          </a:p>
        </p:txBody>
      </p:sp>
      <p:sp>
        <p:nvSpPr>
          <p:cNvPr id="10" name="TextBox 9">
            <a:extLst>
              <a:ext uri="{FF2B5EF4-FFF2-40B4-BE49-F238E27FC236}">
                <a16:creationId xmlns:a16="http://schemas.microsoft.com/office/drawing/2014/main" id="{D9BB1394-4448-7B4F-CDCF-6D04EF7DF8F7}"/>
              </a:ext>
            </a:extLst>
          </p:cNvPr>
          <p:cNvSpPr txBox="1"/>
          <p:nvPr/>
        </p:nvSpPr>
        <p:spPr>
          <a:xfrm>
            <a:off x="2914348" y="4004611"/>
            <a:ext cx="8072942" cy="56263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wrap="square" lIns="182880" rtlCol="0">
            <a:spAutoFit/>
          </a:bodyPr>
          <a:lstStyle/>
          <a:p>
            <a:r>
              <a:rPr lang="en-US" sz="2000" b="0" u="none" strike="noStrike" dirty="0">
                <a:effectLst/>
                <a:latin typeface="Helvetica" pitchFamily="2" charset="0"/>
              </a:rPr>
              <a:t>	…as I think about distribute jobs in the </a:t>
            </a:r>
            <a:r>
              <a:rPr lang="en-US" sz="2000" b="0" u="none" strike="noStrike" dirty="0" err="1">
                <a:effectLst/>
                <a:latin typeface="Helvetica" pitchFamily="2" charset="0"/>
              </a:rPr>
              <a:t>OSPool</a:t>
            </a:r>
            <a:r>
              <a:rPr lang="en-US" sz="2000" b="0" u="none" strike="noStrike" dirty="0">
                <a:effectLst/>
                <a:latin typeface="Helvetica" pitchFamily="2" charset="0"/>
              </a:rPr>
              <a:t>?</a:t>
            </a:r>
          </a:p>
        </p:txBody>
      </p:sp>
      <p:sp>
        <p:nvSpPr>
          <p:cNvPr id="11" name="TextBox 10">
            <a:extLst>
              <a:ext uri="{FF2B5EF4-FFF2-40B4-BE49-F238E27FC236}">
                <a16:creationId xmlns:a16="http://schemas.microsoft.com/office/drawing/2014/main" id="{1C74417E-4FE9-10FC-05BC-75814612352C}"/>
              </a:ext>
            </a:extLst>
          </p:cNvPr>
          <p:cNvSpPr txBox="1"/>
          <p:nvPr/>
        </p:nvSpPr>
        <p:spPr>
          <a:xfrm>
            <a:off x="2914348" y="4590587"/>
            <a:ext cx="8072942" cy="56263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wrap="square" lIns="182880" rtlCol="0">
            <a:spAutoFit/>
          </a:bodyPr>
          <a:lstStyle/>
          <a:p>
            <a:r>
              <a:rPr lang="en-US" sz="2000" dirty="0">
                <a:latin typeface="Helvetica" pitchFamily="2" charset="0"/>
              </a:rPr>
              <a:t>	…as I think about improving my workflow in the </a:t>
            </a:r>
            <a:r>
              <a:rPr lang="en-US" sz="2000" dirty="0" err="1">
                <a:latin typeface="Helvetica" pitchFamily="2" charset="0"/>
              </a:rPr>
              <a:t>OSPool</a:t>
            </a:r>
            <a:r>
              <a:rPr lang="en-US" sz="2000" dirty="0">
                <a:latin typeface="Helvetica" pitchFamily="2" charset="0"/>
              </a:rPr>
              <a:t>?</a:t>
            </a:r>
            <a:endParaRPr lang="en-US" sz="2000" dirty="0">
              <a:latin typeface="Helvetica" panose="020B0604020202020204" pitchFamily="34" charset="0"/>
              <a:cs typeface="Helvetica" panose="020B0604020202020204" pitchFamily="34" charset="0"/>
            </a:endParaRPr>
          </a:p>
        </p:txBody>
      </p:sp>
      <p:sp>
        <p:nvSpPr>
          <p:cNvPr id="17" name="Oval 16">
            <a:extLst>
              <a:ext uri="{FF2B5EF4-FFF2-40B4-BE49-F238E27FC236}">
                <a16:creationId xmlns:a16="http://schemas.microsoft.com/office/drawing/2014/main" id="{A97854EA-D2E1-AC5F-F0A5-8A7CCB87AB7B}"/>
              </a:ext>
            </a:extLst>
          </p:cNvPr>
          <p:cNvSpPr/>
          <p:nvPr/>
        </p:nvSpPr>
        <p:spPr>
          <a:xfrm>
            <a:off x="2869157" y="1867692"/>
            <a:ext cx="249689" cy="28732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C830EF1-8940-F6AD-1B18-66365E5C4794}"/>
              </a:ext>
            </a:extLst>
          </p:cNvPr>
          <p:cNvSpPr txBox="1"/>
          <p:nvPr/>
        </p:nvSpPr>
        <p:spPr>
          <a:xfrm>
            <a:off x="1939157" y="5554728"/>
            <a:ext cx="8313686" cy="400110"/>
          </a:xfrm>
          <a:prstGeom prst="rect">
            <a:avLst/>
          </a:prstGeom>
          <a:noFill/>
        </p:spPr>
        <p:txBody>
          <a:bodyPr wrap="none" rtlCol="0">
            <a:spAutoFit/>
          </a:bodyPr>
          <a:lstStyle/>
          <a:p>
            <a:r>
              <a:rPr lang="en-US" sz="2000" dirty="0"/>
              <a:t>This tutorial is available at </a:t>
            </a:r>
            <a:r>
              <a:rPr lang="en-US" sz="2000" dirty="0">
                <a:hlinkClick r:id="rId3"/>
              </a:rPr>
              <a:t>https://github.com/osg-htc/tutorial-pytorch-catdog</a:t>
            </a:r>
            <a:endParaRPr lang="en-US" sz="2000" dirty="0"/>
          </a:p>
        </p:txBody>
      </p:sp>
    </p:spTree>
    <p:extLst>
      <p:ext uri="{BB962C8B-B14F-4D97-AF65-F5344CB8AC3E}">
        <p14:creationId xmlns:p14="http://schemas.microsoft.com/office/powerpoint/2010/main" val="152804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9535-6CEF-483A-1C8F-F0AE1B8B0B5C}"/>
              </a:ext>
            </a:extLst>
          </p:cNvPr>
          <p:cNvSpPr>
            <a:spLocks noGrp="1"/>
          </p:cNvSpPr>
          <p:nvPr>
            <p:ph type="title"/>
          </p:nvPr>
        </p:nvSpPr>
        <p:spPr>
          <a:xfrm>
            <a:off x="490282" y="338401"/>
            <a:ext cx="11260666" cy="708763"/>
          </a:xfrm>
        </p:spPr>
        <p:txBody>
          <a:bodyPr>
            <a:normAutofit fontScale="90000"/>
          </a:bodyPr>
          <a:lstStyle/>
          <a:p>
            <a:pPr algn="ctr"/>
            <a:r>
              <a:rPr lang="en-US" dirty="0"/>
              <a:t>Researcher-to-AI-workflow-proficiency pipeline!</a:t>
            </a:r>
          </a:p>
        </p:txBody>
      </p:sp>
      <p:sp>
        <p:nvSpPr>
          <p:cNvPr id="77" name="Rectangle 76">
            <a:extLst>
              <a:ext uri="{FF2B5EF4-FFF2-40B4-BE49-F238E27FC236}">
                <a16:creationId xmlns:a16="http://schemas.microsoft.com/office/drawing/2014/main" id="{56BC06CC-22ED-1290-DA6B-3F0FECB8C797}"/>
              </a:ext>
            </a:extLst>
          </p:cNvPr>
          <p:cNvSpPr/>
          <p:nvPr/>
        </p:nvSpPr>
        <p:spPr>
          <a:xfrm>
            <a:off x="700786" y="1641763"/>
            <a:ext cx="3338752" cy="35744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314A62B2-7937-E128-A20B-7E3CD5DBDBC8}"/>
              </a:ext>
            </a:extLst>
          </p:cNvPr>
          <p:cNvGrpSpPr/>
          <p:nvPr/>
        </p:nvGrpSpPr>
        <p:grpSpPr>
          <a:xfrm>
            <a:off x="1498096" y="2782455"/>
            <a:ext cx="1744133" cy="1744133"/>
            <a:chOff x="2500570" y="2987133"/>
            <a:chExt cx="1744133" cy="1744133"/>
          </a:xfrm>
        </p:grpSpPr>
        <p:pic>
          <p:nvPicPr>
            <p:cNvPr id="42" name="Graphic 41" descr="Blackboard with solid fill">
              <a:extLst>
                <a:ext uri="{FF2B5EF4-FFF2-40B4-BE49-F238E27FC236}">
                  <a16:creationId xmlns:a16="http://schemas.microsoft.com/office/drawing/2014/main" id="{52611C7B-B8CF-05CB-3D01-4D6E9617C77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00570" y="2987133"/>
              <a:ext cx="1744133" cy="1744133"/>
            </a:xfrm>
            <a:prstGeom prst="rect">
              <a:avLst/>
            </a:prstGeom>
          </p:spPr>
        </p:pic>
        <p:grpSp>
          <p:nvGrpSpPr>
            <p:cNvPr id="43" name="Group 42">
              <a:extLst>
                <a:ext uri="{FF2B5EF4-FFF2-40B4-BE49-F238E27FC236}">
                  <a16:creationId xmlns:a16="http://schemas.microsoft.com/office/drawing/2014/main" id="{7FCF4AF4-4789-FF87-C91C-8D42481B6A0E}"/>
                </a:ext>
              </a:extLst>
            </p:cNvPr>
            <p:cNvGrpSpPr/>
            <p:nvPr/>
          </p:nvGrpSpPr>
          <p:grpSpPr>
            <a:xfrm>
              <a:off x="2915437" y="3753458"/>
              <a:ext cx="914400" cy="914400"/>
              <a:chOff x="2915437" y="3753458"/>
              <a:chExt cx="914400" cy="914400"/>
            </a:xfrm>
          </p:grpSpPr>
          <p:sp>
            <p:nvSpPr>
              <p:cNvPr id="44" name="Freeform: Shape 43">
                <a:extLst>
                  <a:ext uri="{FF2B5EF4-FFF2-40B4-BE49-F238E27FC236}">
                    <a16:creationId xmlns:a16="http://schemas.microsoft.com/office/drawing/2014/main" id="{B26574BE-406A-3A3A-B4D2-40005D6EBD2A}"/>
                  </a:ext>
                </a:extLst>
              </p:cNvPr>
              <p:cNvSpPr/>
              <p:nvPr/>
            </p:nvSpPr>
            <p:spPr>
              <a:xfrm>
                <a:off x="3088217" y="3896783"/>
                <a:ext cx="582440" cy="582084"/>
              </a:xfrm>
              <a:custGeom>
                <a:avLst/>
                <a:gdLst>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71450 w 582440"/>
                  <a:gd name="connsiteY22" fmla="*/ 177800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48167 w 582440"/>
                  <a:gd name="connsiteY22" fmla="*/ 182034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2440" h="582084">
                    <a:moveTo>
                      <a:pt x="395816" y="247650"/>
                    </a:moveTo>
                    <a:lnTo>
                      <a:pt x="395816" y="247650"/>
                    </a:lnTo>
                    <a:cubicBezTo>
                      <a:pt x="398638" y="239183"/>
                      <a:pt x="404039" y="231171"/>
                      <a:pt x="404283" y="222250"/>
                    </a:cubicBezTo>
                    <a:cubicBezTo>
                      <a:pt x="405463" y="179204"/>
                      <a:pt x="401976" y="136153"/>
                      <a:pt x="400050" y="93134"/>
                    </a:cubicBezTo>
                    <a:cubicBezTo>
                      <a:pt x="399858" y="88847"/>
                      <a:pt x="399062" y="84575"/>
                      <a:pt x="397933" y="80434"/>
                    </a:cubicBezTo>
                    <a:cubicBezTo>
                      <a:pt x="396933" y="76768"/>
                      <a:pt x="394902" y="73455"/>
                      <a:pt x="393700" y="69850"/>
                    </a:cubicBezTo>
                    <a:cubicBezTo>
                      <a:pt x="392780" y="67090"/>
                      <a:pt x="392604" y="64108"/>
                      <a:pt x="391583" y="61384"/>
                    </a:cubicBezTo>
                    <a:cubicBezTo>
                      <a:pt x="390128" y="57503"/>
                      <a:pt x="382953" y="44845"/>
                      <a:pt x="381000" y="42334"/>
                    </a:cubicBezTo>
                    <a:cubicBezTo>
                      <a:pt x="375523" y="35293"/>
                      <a:pt x="363194" y="26645"/>
                      <a:pt x="357716" y="21167"/>
                    </a:cubicBezTo>
                    <a:cubicBezTo>
                      <a:pt x="353819" y="17270"/>
                      <a:pt x="351398" y="11956"/>
                      <a:pt x="347133" y="8467"/>
                    </a:cubicBezTo>
                    <a:cubicBezTo>
                      <a:pt x="338672" y="1544"/>
                      <a:pt x="331777" y="1674"/>
                      <a:pt x="321733" y="0"/>
                    </a:cubicBezTo>
                    <a:lnTo>
                      <a:pt x="256116" y="2117"/>
                    </a:lnTo>
                    <a:cubicBezTo>
                      <a:pt x="239337" y="4603"/>
                      <a:pt x="223667" y="12015"/>
                      <a:pt x="207433" y="16934"/>
                    </a:cubicBezTo>
                    <a:lnTo>
                      <a:pt x="186266" y="23284"/>
                    </a:lnTo>
                    <a:cubicBezTo>
                      <a:pt x="181877" y="26210"/>
                      <a:pt x="176477" y="29210"/>
                      <a:pt x="173566" y="33867"/>
                    </a:cubicBezTo>
                    <a:cubicBezTo>
                      <a:pt x="171552" y="37089"/>
                      <a:pt x="171706" y="41483"/>
                      <a:pt x="169333" y="44450"/>
                    </a:cubicBezTo>
                    <a:cubicBezTo>
                      <a:pt x="165891" y="48753"/>
                      <a:pt x="160866" y="51506"/>
                      <a:pt x="156633" y="55034"/>
                    </a:cubicBezTo>
                    <a:cubicBezTo>
                      <a:pt x="155927" y="59267"/>
                      <a:pt x="155622" y="63587"/>
                      <a:pt x="154516" y="67734"/>
                    </a:cubicBezTo>
                    <a:cubicBezTo>
                      <a:pt x="152791" y="74201"/>
                      <a:pt x="149789" y="80290"/>
                      <a:pt x="148166" y="86784"/>
                    </a:cubicBezTo>
                    <a:lnTo>
                      <a:pt x="146050" y="95250"/>
                    </a:lnTo>
                    <a:cubicBezTo>
                      <a:pt x="148167" y="105128"/>
                      <a:pt x="149625" y="115170"/>
                      <a:pt x="152400" y="124884"/>
                    </a:cubicBezTo>
                    <a:cubicBezTo>
                      <a:pt x="165145" y="169493"/>
                      <a:pt x="163688" y="142875"/>
                      <a:pt x="162983" y="152400"/>
                    </a:cubicBezTo>
                    <a:cubicBezTo>
                      <a:pt x="162278" y="161925"/>
                      <a:pt x="136706" y="159113"/>
                      <a:pt x="148167" y="182034"/>
                    </a:cubicBezTo>
                    <a:cubicBezTo>
                      <a:pt x="145510" y="211257"/>
                      <a:pt x="168628" y="230717"/>
                      <a:pt x="175683" y="245534"/>
                    </a:cubicBezTo>
                    <a:cubicBezTo>
                      <a:pt x="182738" y="260351"/>
                      <a:pt x="181990" y="260723"/>
                      <a:pt x="190500" y="270934"/>
                    </a:cubicBezTo>
                    <a:cubicBezTo>
                      <a:pt x="192758" y="273644"/>
                      <a:pt x="194733" y="276578"/>
                      <a:pt x="196850" y="279400"/>
                    </a:cubicBezTo>
                    <a:cubicBezTo>
                      <a:pt x="198080" y="284322"/>
                      <a:pt x="201330" y="296370"/>
                      <a:pt x="201083" y="300567"/>
                    </a:cubicBezTo>
                    <a:cubicBezTo>
                      <a:pt x="200620" y="308442"/>
                      <a:pt x="199682" y="316488"/>
                      <a:pt x="196850" y="323850"/>
                    </a:cubicBezTo>
                    <a:cubicBezTo>
                      <a:pt x="195937" y="326224"/>
                      <a:pt x="192487" y="326495"/>
                      <a:pt x="190500" y="328084"/>
                    </a:cubicBezTo>
                    <a:cubicBezTo>
                      <a:pt x="188942" y="329331"/>
                      <a:pt x="187890" y="331157"/>
                      <a:pt x="186266" y="332317"/>
                    </a:cubicBezTo>
                    <a:cubicBezTo>
                      <a:pt x="182918" y="334708"/>
                      <a:pt x="179053" y="336308"/>
                      <a:pt x="175683" y="338667"/>
                    </a:cubicBezTo>
                    <a:cubicBezTo>
                      <a:pt x="171982" y="341258"/>
                      <a:pt x="169213" y="345265"/>
                      <a:pt x="165100" y="347134"/>
                    </a:cubicBezTo>
                    <a:cubicBezTo>
                      <a:pt x="161193" y="348910"/>
                      <a:pt x="156633" y="348545"/>
                      <a:pt x="152400" y="349250"/>
                    </a:cubicBezTo>
                    <a:cubicBezTo>
                      <a:pt x="149578" y="351367"/>
                      <a:pt x="147017" y="353887"/>
                      <a:pt x="143933" y="355600"/>
                    </a:cubicBezTo>
                    <a:cubicBezTo>
                      <a:pt x="133775" y="361244"/>
                      <a:pt x="133510" y="359020"/>
                      <a:pt x="122766" y="361950"/>
                    </a:cubicBezTo>
                    <a:cubicBezTo>
                      <a:pt x="96405" y="369139"/>
                      <a:pt x="123690" y="363914"/>
                      <a:pt x="97366" y="368300"/>
                    </a:cubicBezTo>
                    <a:cubicBezTo>
                      <a:pt x="94544" y="369711"/>
                      <a:pt x="91893" y="371536"/>
                      <a:pt x="88900" y="372534"/>
                    </a:cubicBezTo>
                    <a:cubicBezTo>
                      <a:pt x="85487" y="373672"/>
                      <a:pt x="81604" y="373189"/>
                      <a:pt x="78316" y="374650"/>
                    </a:cubicBezTo>
                    <a:cubicBezTo>
                      <a:pt x="75092" y="376083"/>
                      <a:pt x="73005" y="379422"/>
                      <a:pt x="69850" y="381000"/>
                    </a:cubicBezTo>
                    <a:cubicBezTo>
                      <a:pt x="65859" y="382996"/>
                      <a:pt x="57150" y="385234"/>
                      <a:pt x="57150" y="385234"/>
                    </a:cubicBezTo>
                    <a:cubicBezTo>
                      <a:pt x="43879" y="398503"/>
                      <a:pt x="51198" y="393964"/>
                      <a:pt x="35983" y="400050"/>
                    </a:cubicBezTo>
                    <a:cubicBezTo>
                      <a:pt x="34572" y="402167"/>
                      <a:pt x="33379" y="404446"/>
                      <a:pt x="31750" y="406400"/>
                    </a:cubicBezTo>
                    <a:cubicBezTo>
                      <a:pt x="29834" y="408700"/>
                      <a:pt x="26987" y="410212"/>
                      <a:pt x="25400" y="412750"/>
                    </a:cubicBezTo>
                    <a:cubicBezTo>
                      <a:pt x="23386" y="415972"/>
                      <a:pt x="22865" y="419935"/>
                      <a:pt x="21166" y="423334"/>
                    </a:cubicBezTo>
                    <a:cubicBezTo>
                      <a:pt x="18923" y="427819"/>
                      <a:pt x="12986" y="434305"/>
                      <a:pt x="10583" y="438150"/>
                    </a:cubicBezTo>
                    <a:cubicBezTo>
                      <a:pt x="1295" y="453011"/>
                      <a:pt x="12107" y="440860"/>
                      <a:pt x="0" y="452967"/>
                    </a:cubicBezTo>
                    <a:cubicBezTo>
                      <a:pt x="705" y="470606"/>
                      <a:pt x="-73" y="488367"/>
                      <a:pt x="2116" y="505884"/>
                    </a:cubicBezTo>
                    <a:cubicBezTo>
                      <a:pt x="2782" y="511216"/>
                      <a:pt x="7163" y="515487"/>
                      <a:pt x="8466" y="520700"/>
                    </a:cubicBezTo>
                    <a:cubicBezTo>
                      <a:pt x="10016" y="526898"/>
                      <a:pt x="9244" y="533503"/>
                      <a:pt x="10583" y="539750"/>
                    </a:cubicBezTo>
                    <a:cubicBezTo>
                      <a:pt x="11379" y="543465"/>
                      <a:pt x="13117" y="546935"/>
                      <a:pt x="14816" y="550334"/>
                    </a:cubicBezTo>
                    <a:cubicBezTo>
                      <a:pt x="19603" y="559909"/>
                      <a:pt x="22913" y="565277"/>
                      <a:pt x="33866" y="569384"/>
                    </a:cubicBezTo>
                    <a:cubicBezTo>
                      <a:pt x="40603" y="571910"/>
                      <a:pt x="47930" y="572465"/>
                      <a:pt x="55033" y="573617"/>
                    </a:cubicBezTo>
                    <a:cubicBezTo>
                      <a:pt x="74043" y="576700"/>
                      <a:pt x="93133" y="579262"/>
                      <a:pt x="112183" y="582084"/>
                    </a:cubicBezTo>
                    <a:lnTo>
                      <a:pt x="292100" y="579967"/>
                    </a:lnTo>
                    <a:cubicBezTo>
                      <a:pt x="310753" y="578959"/>
                      <a:pt x="328469" y="570162"/>
                      <a:pt x="347133" y="569384"/>
                    </a:cubicBezTo>
                    <a:lnTo>
                      <a:pt x="444500" y="573617"/>
                    </a:lnTo>
                    <a:lnTo>
                      <a:pt x="520700" y="569384"/>
                    </a:lnTo>
                    <a:cubicBezTo>
                      <a:pt x="527851" y="568589"/>
                      <a:pt x="534769" y="566333"/>
                      <a:pt x="541866" y="565150"/>
                    </a:cubicBezTo>
                    <a:cubicBezTo>
                      <a:pt x="551708" y="563510"/>
                      <a:pt x="561622" y="562328"/>
                      <a:pt x="571500" y="560917"/>
                    </a:cubicBezTo>
                    <a:cubicBezTo>
                      <a:pt x="573617" y="560211"/>
                      <a:pt x="576108" y="560194"/>
                      <a:pt x="577850" y="558800"/>
                    </a:cubicBezTo>
                    <a:cubicBezTo>
                      <a:pt x="584916" y="553147"/>
                      <a:pt x="582314" y="545461"/>
                      <a:pt x="579966" y="537634"/>
                    </a:cubicBezTo>
                    <a:cubicBezTo>
                      <a:pt x="579235" y="535197"/>
                      <a:pt x="576871" y="533559"/>
                      <a:pt x="575733" y="531284"/>
                    </a:cubicBezTo>
                    <a:cubicBezTo>
                      <a:pt x="574735" y="529288"/>
                      <a:pt x="574399" y="527023"/>
                      <a:pt x="573616" y="524934"/>
                    </a:cubicBezTo>
                    <a:cubicBezTo>
                      <a:pt x="572282" y="521376"/>
                      <a:pt x="570794" y="517878"/>
                      <a:pt x="569383" y="514350"/>
                    </a:cubicBezTo>
                    <a:cubicBezTo>
                      <a:pt x="568274" y="505482"/>
                      <a:pt x="567945" y="497335"/>
                      <a:pt x="565150" y="488950"/>
                    </a:cubicBezTo>
                    <a:cubicBezTo>
                      <a:pt x="563948" y="485345"/>
                      <a:pt x="562049" y="481994"/>
                      <a:pt x="560916" y="478367"/>
                    </a:cubicBezTo>
                    <a:cubicBezTo>
                      <a:pt x="558516" y="470689"/>
                      <a:pt x="557735" y="462478"/>
                      <a:pt x="554566" y="455084"/>
                    </a:cubicBezTo>
                    <a:cubicBezTo>
                      <a:pt x="553387" y="452333"/>
                      <a:pt x="550164" y="451007"/>
                      <a:pt x="548216" y="448734"/>
                    </a:cubicBezTo>
                    <a:cubicBezTo>
                      <a:pt x="541690" y="441120"/>
                      <a:pt x="534995" y="433610"/>
                      <a:pt x="529166" y="425450"/>
                    </a:cubicBezTo>
                    <a:cubicBezTo>
                      <a:pt x="525638" y="420511"/>
                      <a:pt x="521841" y="415754"/>
                      <a:pt x="518583" y="410634"/>
                    </a:cubicBezTo>
                    <a:cubicBezTo>
                      <a:pt x="516889" y="407972"/>
                      <a:pt x="516370" y="404591"/>
                      <a:pt x="514350" y="402167"/>
                    </a:cubicBezTo>
                    <a:cubicBezTo>
                      <a:pt x="500010" y="384959"/>
                      <a:pt x="500112" y="387544"/>
                      <a:pt x="484716" y="376767"/>
                    </a:cubicBezTo>
                    <a:cubicBezTo>
                      <a:pt x="478079" y="372121"/>
                      <a:pt x="470677" y="365513"/>
                      <a:pt x="463550" y="361950"/>
                    </a:cubicBezTo>
                    <a:cubicBezTo>
                      <a:pt x="456753" y="358552"/>
                      <a:pt x="449592" y="355887"/>
                      <a:pt x="442383" y="353484"/>
                    </a:cubicBezTo>
                    <a:cubicBezTo>
                      <a:pt x="433694" y="350587"/>
                      <a:pt x="423748" y="347067"/>
                      <a:pt x="414866" y="345017"/>
                    </a:cubicBezTo>
                    <a:cubicBezTo>
                      <a:pt x="410684" y="344052"/>
                      <a:pt x="406389" y="343668"/>
                      <a:pt x="402166" y="342900"/>
                    </a:cubicBezTo>
                    <a:cubicBezTo>
                      <a:pt x="398627" y="342257"/>
                      <a:pt x="395111" y="341489"/>
                      <a:pt x="391583" y="340784"/>
                    </a:cubicBezTo>
                    <a:cubicBezTo>
                      <a:pt x="388761" y="339373"/>
                      <a:pt x="386016" y="337793"/>
                      <a:pt x="383116" y="336550"/>
                    </a:cubicBezTo>
                    <a:cubicBezTo>
                      <a:pt x="381065" y="335671"/>
                      <a:pt x="378194" y="336148"/>
                      <a:pt x="376766" y="334434"/>
                    </a:cubicBezTo>
                    <a:cubicBezTo>
                      <a:pt x="374334" y="331515"/>
                      <a:pt x="374378" y="327172"/>
                      <a:pt x="372533" y="323850"/>
                    </a:cubicBezTo>
                    <a:cubicBezTo>
                      <a:pt x="370820" y="320766"/>
                      <a:pt x="368300" y="318206"/>
                      <a:pt x="366183" y="315384"/>
                    </a:cubicBezTo>
                    <a:cubicBezTo>
                      <a:pt x="365477" y="312562"/>
                      <a:pt x="364865" y="309714"/>
                      <a:pt x="364066" y="306917"/>
                    </a:cubicBezTo>
                    <a:cubicBezTo>
                      <a:pt x="363453" y="304772"/>
                      <a:pt x="361655" y="302779"/>
                      <a:pt x="361950" y="300567"/>
                    </a:cubicBezTo>
                    <a:cubicBezTo>
                      <a:pt x="363104" y="291916"/>
                      <a:pt x="366051" y="283600"/>
                      <a:pt x="368300" y="275167"/>
                    </a:cubicBezTo>
                    <a:cubicBezTo>
                      <a:pt x="368875" y="273011"/>
                      <a:pt x="369178" y="270673"/>
                      <a:pt x="370416" y="268817"/>
                    </a:cubicBezTo>
                    <a:cubicBezTo>
                      <a:pt x="372076" y="266326"/>
                      <a:pt x="374649" y="264584"/>
                      <a:pt x="376766" y="262467"/>
                    </a:cubicBezTo>
                    <a:cubicBezTo>
                      <a:pt x="380882" y="250120"/>
                      <a:pt x="375311" y="260879"/>
                      <a:pt x="387350" y="254000"/>
                    </a:cubicBezTo>
                    <a:cubicBezTo>
                      <a:pt x="389949" y="252515"/>
                      <a:pt x="391583" y="249767"/>
                      <a:pt x="393700" y="247650"/>
                    </a:cubicBezTo>
                    <a:cubicBezTo>
                      <a:pt x="398397" y="219466"/>
                      <a:pt x="395463" y="247650"/>
                      <a:pt x="395816" y="24765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Programmer male with solid fill">
                <a:extLst>
                  <a:ext uri="{FF2B5EF4-FFF2-40B4-BE49-F238E27FC236}">
                    <a16:creationId xmlns:a16="http://schemas.microsoft.com/office/drawing/2014/main" id="{19DB656E-6523-6A76-9CCC-A9B765B7551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15437" y="3753458"/>
                <a:ext cx="914400" cy="914400"/>
              </a:xfrm>
              <a:prstGeom prst="rect">
                <a:avLst/>
              </a:prstGeom>
              <a:effectLst/>
            </p:spPr>
          </p:pic>
        </p:grpSp>
      </p:grpSp>
      <p:sp>
        <p:nvSpPr>
          <p:cNvPr id="46" name="TextBox 45">
            <a:extLst>
              <a:ext uri="{FF2B5EF4-FFF2-40B4-BE49-F238E27FC236}">
                <a16:creationId xmlns:a16="http://schemas.microsoft.com/office/drawing/2014/main" id="{ABC81D10-07BE-76D4-FED4-2107E23A5FDD}"/>
              </a:ext>
            </a:extLst>
          </p:cNvPr>
          <p:cNvSpPr txBox="1"/>
          <p:nvPr/>
        </p:nvSpPr>
        <p:spPr>
          <a:xfrm>
            <a:off x="700787" y="1772358"/>
            <a:ext cx="3338752" cy="461665"/>
          </a:xfrm>
          <a:prstGeom prst="rect">
            <a:avLst/>
          </a:prstGeom>
          <a:noFill/>
        </p:spPr>
        <p:txBody>
          <a:bodyPr wrap="square" rtlCol="0">
            <a:spAutoFit/>
          </a:bodyPr>
          <a:lstStyle/>
          <a:p>
            <a:pPr algn="ctr"/>
            <a:r>
              <a:rPr lang="en-US" sz="2400" b="1" dirty="0"/>
              <a:t>Develop and test</a:t>
            </a:r>
          </a:p>
        </p:txBody>
      </p:sp>
      <p:grpSp>
        <p:nvGrpSpPr>
          <p:cNvPr id="3" name="Group 2">
            <a:extLst>
              <a:ext uri="{FF2B5EF4-FFF2-40B4-BE49-F238E27FC236}">
                <a16:creationId xmlns:a16="http://schemas.microsoft.com/office/drawing/2014/main" id="{574EA842-BAFD-871E-0C48-D8613A1D77C9}"/>
              </a:ext>
            </a:extLst>
          </p:cNvPr>
          <p:cNvGrpSpPr/>
          <p:nvPr/>
        </p:nvGrpSpPr>
        <p:grpSpPr>
          <a:xfrm>
            <a:off x="4429279" y="1641763"/>
            <a:ext cx="3422882" cy="3574473"/>
            <a:chOff x="4429279" y="1641763"/>
            <a:chExt cx="3422882" cy="3574473"/>
          </a:xfrm>
        </p:grpSpPr>
        <p:sp>
          <p:nvSpPr>
            <p:cNvPr id="47" name="TextBox 46">
              <a:extLst>
                <a:ext uri="{FF2B5EF4-FFF2-40B4-BE49-F238E27FC236}">
                  <a16:creationId xmlns:a16="http://schemas.microsoft.com/office/drawing/2014/main" id="{20615960-5291-0EE5-DF23-81CDC30378CB}"/>
                </a:ext>
              </a:extLst>
            </p:cNvPr>
            <p:cNvSpPr txBox="1"/>
            <p:nvPr/>
          </p:nvSpPr>
          <p:spPr>
            <a:xfrm>
              <a:off x="4513409" y="1772358"/>
              <a:ext cx="3338752" cy="830997"/>
            </a:xfrm>
            <a:prstGeom prst="rect">
              <a:avLst/>
            </a:prstGeom>
            <a:noFill/>
          </p:spPr>
          <p:txBody>
            <a:bodyPr wrap="square" rtlCol="0">
              <a:spAutoFit/>
            </a:bodyPr>
            <a:lstStyle/>
            <a:p>
              <a:pPr algn="ctr"/>
              <a:r>
                <a:rPr lang="en-US" sz="2400" b="1" dirty="0"/>
                <a:t>Distribute work on HTC system</a:t>
              </a:r>
            </a:p>
          </p:txBody>
        </p:sp>
        <p:grpSp>
          <p:nvGrpSpPr>
            <p:cNvPr id="50" name="Group 49">
              <a:extLst>
                <a:ext uri="{FF2B5EF4-FFF2-40B4-BE49-F238E27FC236}">
                  <a16:creationId xmlns:a16="http://schemas.microsoft.com/office/drawing/2014/main" id="{E0D46BF4-3356-195D-1C51-29D04F196C23}"/>
                </a:ext>
              </a:extLst>
            </p:cNvPr>
            <p:cNvGrpSpPr/>
            <p:nvPr/>
          </p:nvGrpSpPr>
          <p:grpSpPr>
            <a:xfrm>
              <a:off x="4825482" y="2725653"/>
              <a:ext cx="2539464" cy="1857736"/>
              <a:chOff x="7549631" y="2626973"/>
              <a:chExt cx="2539464" cy="1857736"/>
            </a:xfrm>
          </p:grpSpPr>
          <p:grpSp>
            <p:nvGrpSpPr>
              <p:cNvPr id="51" name="Group 50">
                <a:extLst>
                  <a:ext uri="{FF2B5EF4-FFF2-40B4-BE49-F238E27FC236}">
                    <a16:creationId xmlns:a16="http://schemas.microsoft.com/office/drawing/2014/main" id="{85F0B0D5-EB4B-C3A5-9C72-7EE805892159}"/>
                  </a:ext>
                </a:extLst>
              </p:cNvPr>
              <p:cNvGrpSpPr/>
              <p:nvPr/>
            </p:nvGrpSpPr>
            <p:grpSpPr>
              <a:xfrm>
                <a:off x="7549631" y="2626973"/>
                <a:ext cx="2388605" cy="1857736"/>
                <a:chOff x="2393431" y="3756259"/>
                <a:chExt cx="2388605" cy="1857736"/>
              </a:xfrm>
            </p:grpSpPr>
            <p:pic>
              <p:nvPicPr>
                <p:cNvPr id="54" name="Graphic 53" descr="Programmer male with solid fill">
                  <a:extLst>
                    <a:ext uri="{FF2B5EF4-FFF2-40B4-BE49-F238E27FC236}">
                      <a16:creationId xmlns:a16="http://schemas.microsoft.com/office/drawing/2014/main" id="{CB8736C8-AFA1-889B-5E67-18B1B4BE2C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05963" y="3756259"/>
                  <a:ext cx="914400" cy="914400"/>
                </a:xfrm>
                <a:prstGeom prst="rect">
                  <a:avLst/>
                </a:prstGeom>
              </p:spPr>
            </p:pic>
            <p:pic>
              <p:nvPicPr>
                <p:cNvPr id="55" name="Graphic 54" descr="Server with solid fill">
                  <a:extLst>
                    <a:ext uri="{FF2B5EF4-FFF2-40B4-BE49-F238E27FC236}">
                      <a16:creationId xmlns:a16="http://schemas.microsoft.com/office/drawing/2014/main" id="{522E93DB-F301-C7C4-201A-F7D849580011}"/>
                    </a:ext>
                  </a:extLst>
                </p:cNvPr>
                <p:cNvPicPr>
                  <a:picLocks noChangeAspect="1"/>
                </p:cNvPicPr>
                <p:nvPr/>
              </p:nvPicPr>
              <p:blipFill>
                <a:blip>
                  <a:extLst>
                    <a:ext uri="{96DAC541-7B7A-43D3-8B79-37D633B846F1}">
                      <asvg:svgBlip xmlns:asvg="http://schemas.microsoft.com/office/drawing/2016/SVG/main" r:embed="rId5"/>
                    </a:ext>
                  </a:extLst>
                </a:blip>
                <a:srcRect b="30416"/>
                <a:stretch/>
              </p:blipFill>
              <p:spPr>
                <a:xfrm>
                  <a:off x="2393431" y="4977723"/>
                  <a:ext cx="914400" cy="636272"/>
                </a:xfrm>
                <a:prstGeom prst="rect">
                  <a:avLst/>
                </a:prstGeom>
              </p:spPr>
            </p:pic>
            <p:pic>
              <p:nvPicPr>
                <p:cNvPr id="56" name="Graphic 55" descr="Line arrow: Counter-clockwise curve with solid fill">
                  <a:extLst>
                    <a:ext uri="{FF2B5EF4-FFF2-40B4-BE49-F238E27FC236}">
                      <a16:creationId xmlns:a16="http://schemas.microsoft.com/office/drawing/2014/main" id="{878EB462-4C3D-B9D2-D777-BDE62C5F132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4114638">
                  <a:off x="2518759" y="4213459"/>
                  <a:ext cx="914400" cy="914400"/>
                </a:xfrm>
                <a:prstGeom prst="rect">
                  <a:avLst/>
                </a:prstGeom>
              </p:spPr>
            </p:pic>
            <p:pic>
              <p:nvPicPr>
                <p:cNvPr id="57" name="Graphic 56" descr="Line arrow: Counter-clockwise curve with solid fill">
                  <a:extLst>
                    <a:ext uri="{FF2B5EF4-FFF2-40B4-BE49-F238E27FC236}">
                      <a16:creationId xmlns:a16="http://schemas.microsoft.com/office/drawing/2014/main" id="{4C8B2B45-CE3D-5BE5-8636-89DCE4DDFBE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7485362" flipH="1">
                  <a:off x="3867636" y="4213459"/>
                  <a:ext cx="914400" cy="914400"/>
                </a:xfrm>
                <a:prstGeom prst="rect">
                  <a:avLst/>
                </a:prstGeom>
              </p:spPr>
            </p:pic>
            <p:pic>
              <p:nvPicPr>
                <p:cNvPr id="58" name="Graphic 57" descr="Line arrow: Straight with solid fill">
                  <a:extLst>
                    <a:ext uri="{FF2B5EF4-FFF2-40B4-BE49-F238E27FC236}">
                      <a16:creationId xmlns:a16="http://schemas.microsoft.com/office/drawing/2014/main" id="{35FE5BF8-A256-00B0-868A-DA382591F4DC}"/>
                    </a:ext>
                  </a:extLst>
                </p:cNvPr>
                <p:cNvPicPr>
                  <a:picLocks noChangeAspect="1"/>
                </p:cNvPicPr>
                <p:nvPr/>
              </p:nvPicPr>
              <p:blipFill>
                <a:blip>
                  <a:extLst>
                    <a:ext uri="{96DAC541-7B7A-43D3-8B79-37D633B846F1}">
                      <asvg:svgBlip xmlns:asvg="http://schemas.microsoft.com/office/drawing/2016/SVG/main" r:embed="rId7"/>
                    </a:ext>
                  </a:extLst>
                </a:blip>
                <a:srcRect l="1" r="54210"/>
                <a:stretch/>
              </p:blipFill>
              <p:spPr>
                <a:xfrm rot="16200000">
                  <a:off x="3453814" y="4422808"/>
                  <a:ext cx="418698" cy="914400"/>
                </a:xfrm>
                <a:prstGeom prst="rect">
                  <a:avLst/>
                </a:prstGeom>
              </p:spPr>
            </p:pic>
          </p:grpSp>
          <p:pic>
            <p:nvPicPr>
              <p:cNvPr id="52" name="Graphic 51" descr="Server with solid fill">
                <a:extLst>
                  <a:ext uri="{FF2B5EF4-FFF2-40B4-BE49-F238E27FC236}">
                    <a16:creationId xmlns:a16="http://schemas.microsoft.com/office/drawing/2014/main" id="{8FD11408-8990-769F-6064-665B39004E03}"/>
                  </a:ext>
                </a:extLst>
              </p:cNvPr>
              <p:cNvPicPr>
                <a:picLocks noChangeAspect="1"/>
              </p:cNvPicPr>
              <p:nvPr/>
            </p:nvPicPr>
            <p:blipFill>
              <a:blip>
                <a:extLst>
                  <a:ext uri="{96DAC541-7B7A-43D3-8B79-37D633B846F1}">
                    <asvg:svgBlip xmlns:asvg="http://schemas.microsoft.com/office/drawing/2016/SVG/main" r:embed="rId5"/>
                  </a:ext>
                </a:extLst>
              </a:blip>
              <a:srcRect b="30416"/>
              <a:stretch/>
            </p:blipFill>
            <p:spPr>
              <a:xfrm>
                <a:off x="8362163" y="3848437"/>
                <a:ext cx="914400" cy="636272"/>
              </a:xfrm>
              <a:prstGeom prst="rect">
                <a:avLst/>
              </a:prstGeom>
            </p:spPr>
          </p:pic>
          <p:pic>
            <p:nvPicPr>
              <p:cNvPr id="53" name="Graphic 52" descr="Server with solid fill">
                <a:extLst>
                  <a:ext uri="{FF2B5EF4-FFF2-40B4-BE49-F238E27FC236}">
                    <a16:creationId xmlns:a16="http://schemas.microsoft.com/office/drawing/2014/main" id="{4767D244-956D-9E60-33E3-200B57EAAA38}"/>
                  </a:ext>
                </a:extLst>
              </p:cNvPr>
              <p:cNvPicPr>
                <a:picLocks noChangeAspect="1"/>
              </p:cNvPicPr>
              <p:nvPr/>
            </p:nvPicPr>
            <p:blipFill>
              <a:blip>
                <a:extLst>
                  <a:ext uri="{96DAC541-7B7A-43D3-8B79-37D633B846F1}">
                    <asvg:svgBlip xmlns:asvg="http://schemas.microsoft.com/office/drawing/2016/SVG/main" r:embed="rId5"/>
                  </a:ext>
                </a:extLst>
              </a:blip>
              <a:srcRect b="30416"/>
              <a:stretch/>
            </p:blipFill>
            <p:spPr>
              <a:xfrm>
                <a:off x="9174695" y="3848437"/>
                <a:ext cx="914400" cy="636272"/>
              </a:xfrm>
              <a:prstGeom prst="rect">
                <a:avLst/>
              </a:prstGeom>
            </p:spPr>
          </p:pic>
        </p:grpSp>
        <p:sp>
          <p:nvSpPr>
            <p:cNvPr id="78" name="Rectangle 77">
              <a:extLst>
                <a:ext uri="{FF2B5EF4-FFF2-40B4-BE49-F238E27FC236}">
                  <a16:creationId xmlns:a16="http://schemas.microsoft.com/office/drawing/2014/main" id="{A7810751-9FBD-8F5C-97A6-C4FB3E1A73B3}"/>
                </a:ext>
              </a:extLst>
            </p:cNvPr>
            <p:cNvSpPr/>
            <p:nvPr/>
          </p:nvSpPr>
          <p:spPr>
            <a:xfrm>
              <a:off x="4429279" y="1641763"/>
              <a:ext cx="3338752" cy="35744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42F17311-5856-8E90-566F-5298D682B862}"/>
              </a:ext>
            </a:extLst>
          </p:cNvPr>
          <p:cNvGrpSpPr/>
          <p:nvPr/>
        </p:nvGrpSpPr>
        <p:grpSpPr>
          <a:xfrm>
            <a:off x="8157771" y="1641763"/>
            <a:ext cx="3366694" cy="3574473"/>
            <a:chOff x="8157771" y="1641763"/>
            <a:chExt cx="3366694" cy="3574473"/>
          </a:xfrm>
        </p:grpSpPr>
        <p:sp>
          <p:nvSpPr>
            <p:cNvPr id="59" name="TextBox 58">
              <a:extLst>
                <a:ext uri="{FF2B5EF4-FFF2-40B4-BE49-F238E27FC236}">
                  <a16:creationId xmlns:a16="http://schemas.microsoft.com/office/drawing/2014/main" id="{C93B75FA-D234-6D98-E8AA-21A2283FC958}"/>
                </a:ext>
              </a:extLst>
            </p:cNvPr>
            <p:cNvSpPr txBox="1"/>
            <p:nvPr/>
          </p:nvSpPr>
          <p:spPr>
            <a:xfrm>
              <a:off x="8185713" y="1772358"/>
              <a:ext cx="3338752" cy="461665"/>
            </a:xfrm>
            <a:prstGeom prst="rect">
              <a:avLst/>
            </a:prstGeom>
            <a:noFill/>
          </p:spPr>
          <p:txBody>
            <a:bodyPr wrap="square" rtlCol="0">
              <a:spAutoFit/>
            </a:bodyPr>
            <a:lstStyle/>
            <a:p>
              <a:pPr algn="ctr"/>
              <a:r>
                <a:rPr lang="en-US" sz="2400" b="1" dirty="0"/>
                <a:t>Improve workflow</a:t>
              </a:r>
            </a:p>
          </p:txBody>
        </p:sp>
        <p:grpSp>
          <p:nvGrpSpPr>
            <p:cNvPr id="75" name="Group 74">
              <a:extLst>
                <a:ext uri="{FF2B5EF4-FFF2-40B4-BE49-F238E27FC236}">
                  <a16:creationId xmlns:a16="http://schemas.microsoft.com/office/drawing/2014/main" id="{E14E666E-6D32-ED06-4823-B314565711F6}"/>
                </a:ext>
              </a:extLst>
            </p:cNvPr>
            <p:cNvGrpSpPr/>
            <p:nvPr/>
          </p:nvGrpSpPr>
          <p:grpSpPr>
            <a:xfrm>
              <a:off x="8478695" y="2376054"/>
              <a:ext cx="2556934" cy="2556934"/>
              <a:chOff x="8988344" y="1816899"/>
              <a:chExt cx="2556934" cy="2556934"/>
            </a:xfrm>
          </p:grpSpPr>
          <p:pic>
            <p:nvPicPr>
              <p:cNvPr id="61" name="Graphic 60" descr="Arrow circle with solid fill">
                <a:extLst>
                  <a:ext uri="{FF2B5EF4-FFF2-40B4-BE49-F238E27FC236}">
                    <a16:creationId xmlns:a16="http://schemas.microsoft.com/office/drawing/2014/main" id="{AB5653A6-94F6-6F84-1AC7-2B4605BA0B63}"/>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8988344" y="1816899"/>
                <a:ext cx="2556934" cy="2556934"/>
              </a:xfrm>
              <a:prstGeom prst="rect">
                <a:avLst/>
              </a:prstGeom>
            </p:spPr>
          </p:pic>
          <p:grpSp>
            <p:nvGrpSpPr>
              <p:cNvPr id="73" name="Group 72">
                <a:extLst>
                  <a:ext uri="{FF2B5EF4-FFF2-40B4-BE49-F238E27FC236}">
                    <a16:creationId xmlns:a16="http://schemas.microsoft.com/office/drawing/2014/main" id="{472E7FAE-1FB8-110B-5D93-B376ADDA4578}"/>
                  </a:ext>
                </a:extLst>
              </p:cNvPr>
              <p:cNvGrpSpPr/>
              <p:nvPr/>
            </p:nvGrpSpPr>
            <p:grpSpPr>
              <a:xfrm>
                <a:off x="9858483" y="2544175"/>
                <a:ext cx="914400" cy="914400"/>
                <a:chOff x="9809611" y="2597683"/>
                <a:chExt cx="914400" cy="914400"/>
              </a:xfrm>
            </p:grpSpPr>
            <p:sp>
              <p:nvSpPr>
                <p:cNvPr id="63" name="Freeform: Shape 62">
                  <a:extLst>
                    <a:ext uri="{FF2B5EF4-FFF2-40B4-BE49-F238E27FC236}">
                      <a16:creationId xmlns:a16="http://schemas.microsoft.com/office/drawing/2014/main" id="{AAE9FA4E-212A-DB9E-CB83-585CA59BC7A0}"/>
                    </a:ext>
                  </a:extLst>
                </p:cNvPr>
                <p:cNvSpPr/>
                <p:nvPr/>
              </p:nvSpPr>
              <p:spPr>
                <a:xfrm>
                  <a:off x="9974789" y="2763841"/>
                  <a:ext cx="592805" cy="664888"/>
                </a:xfrm>
                <a:custGeom>
                  <a:avLst/>
                  <a:gdLst>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71450 w 582440"/>
                    <a:gd name="connsiteY22" fmla="*/ 177800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48167 w 582440"/>
                    <a:gd name="connsiteY22" fmla="*/ 182034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404923 w 591547"/>
                    <a:gd name="connsiteY0" fmla="*/ 247650 h 582084"/>
                    <a:gd name="connsiteX1" fmla="*/ 404923 w 591547"/>
                    <a:gd name="connsiteY1" fmla="*/ 247650 h 582084"/>
                    <a:gd name="connsiteX2" fmla="*/ 413390 w 591547"/>
                    <a:gd name="connsiteY2" fmla="*/ 222250 h 582084"/>
                    <a:gd name="connsiteX3" fmla="*/ 409157 w 591547"/>
                    <a:gd name="connsiteY3" fmla="*/ 93134 h 582084"/>
                    <a:gd name="connsiteX4" fmla="*/ 407040 w 591547"/>
                    <a:gd name="connsiteY4" fmla="*/ 80434 h 582084"/>
                    <a:gd name="connsiteX5" fmla="*/ 402807 w 591547"/>
                    <a:gd name="connsiteY5" fmla="*/ 69850 h 582084"/>
                    <a:gd name="connsiteX6" fmla="*/ 400690 w 591547"/>
                    <a:gd name="connsiteY6" fmla="*/ 61384 h 582084"/>
                    <a:gd name="connsiteX7" fmla="*/ 390107 w 591547"/>
                    <a:gd name="connsiteY7" fmla="*/ 42334 h 582084"/>
                    <a:gd name="connsiteX8" fmla="*/ 366823 w 591547"/>
                    <a:gd name="connsiteY8" fmla="*/ 21167 h 582084"/>
                    <a:gd name="connsiteX9" fmla="*/ 356240 w 591547"/>
                    <a:gd name="connsiteY9" fmla="*/ 8467 h 582084"/>
                    <a:gd name="connsiteX10" fmla="*/ 330840 w 591547"/>
                    <a:gd name="connsiteY10" fmla="*/ 0 h 582084"/>
                    <a:gd name="connsiteX11" fmla="*/ 265223 w 591547"/>
                    <a:gd name="connsiteY11" fmla="*/ 2117 h 582084"/>
                    <a:gd name="connsiteX12" fmla="*/ 216540 w 591547"/>
                    <a:gd name="connsiteY12" fmla="*/ 16934 h 582084"/>
                    <a:gd name="connsiteX13" fmla="*/ 195373 w 591547"/>
                    <a:gd name="connsiteY13" fmla="*/ 23284 h 582084"/>
                    <a:gd name="connsiteX14" fmla="*/ 182673 w 591547"/>
                    <a:gd name="connsiteY14" fmla="*/ 33867 h 582084"/>
                    <a:gd name="connsiteX15" fmla="*/ 178440 w 591547"/>
                    <a:gd name="connsiteY15" fmla="*/ 44450 h 582084"/>
                    <a:gd name="connsiteX16" fmla="*/ 165740 w 591547"/>
                    <a:gd name="connsiteY16" fmla="*/ 55034 h 582084"/>
                    <a:gd name="connsiteX17" fmla="*/ 163623 w 591547"/>
                    <a:gd name="connsiteY17" fmla="*/ 67734 h 582084"/>
                    <a:gd name="connsiteX18" fmla="*/ 157273 w 591547"/>
                    <a:gd name="connsiteY18" fmla="*/ 86784 h 582084"/>
                    <a:gd name="connsiteX19" fmla="*/ 155157 w 591547"/>
                    <a:gd name="connsiteY19" fmla="*/ 95250 h 582084"/>
                    <a:gd name="connsiteX20" fmla="*/ 161507 w 591547"/>
                    <a:gd name="connsiteY20" fmla="*/ 124884 h 582084"/>
                    <a:gd name="connsiteX21" fmla="*/ 172090 w 591547"/>
                    <a:gd name="connsiteY21" fmla="*/ 152400 h 582084"/>
                    <a:gd name="connsiteX22" fmla="*/ 157274 w 591547"/>
                    <a:gd name="connsiteY22" fmla="*/ 182034 h 582084"/>
                    <a:gd name="connsiteX23" fmla="*/ 184790 w 591547"/>
                    <a:gd name="connsiteY23" fmla="*/ 245534 h 582084"/>
                    <a:gd name="connsiteX24" fmla="*/ 199607 w 591547"/>
                    <a:gd name="connsiteY24" fmla="*/ 270934 h 582084"/>
                    <a:gd name="connsiteX25" fmla="*/ 205957 w 591547"/>
                    <a:gd name="connsiteY25" fmla="*/ 279400 h 582084"/>
                    <a:gd name="connsiteX26" fmla="*/ 210190 w 591547"/>
                    <a:gd name="connsiteY26" fmla="*/ 300567 h 582084"/>
                    <a:gd name="connsiteX27" fmla="*/ 205957 w 591547"/>
                    <a:gd name="connsiteY27" fmla="*/ 323850 h 582084"/>
                    <a:gd name="connsiteX28" fmla="*/ 199607 w 591547"/>
                    <a:gd name="connsiteY28" fmla="*/ 328084 h 582084"/>
                    <a:gd name="connsiteX29" fmla="*/ 195373 w 591547"/>
                    <a:gd name="connsiteY29" fmla="*/ 332317 h 582084"/>
                    <a:gd name="connsiteX30" fmla="*/ 184790 w 591547"/>
                    <a:gd name="connsiteY30" fmla="*/ 338667 h 582084"/>
                    <a:gd name="connsiteX31" fmla="*/ 174207 w 591547"/>
                    <a:gd name="connsiteY31" fmla="*/ 347134 h 582084"/>
                    <a:gd name="connsiteX32" fmla="*/ 161507 w 591547"/>
                    <a:gd name="connsiteY32" fmla="*/ 349250 h 582084"/>
                    <a:gd name="connsiteX33" fmla="*/ 153040 w 591547"/>
                    <a:gd name="connsiteY33" fmla="*/ 355600 h 582084"/>
                    <a:gd name="connsiteX34" fmla="*/ 131873 w 591547"/>
                    <a:gd name="connsiteY34" fmla="*/ 361950 h 582084"/>
                    <a:gd name="connsiteX35" fmla="*/ 106473 w 591547"/>
                    <a:gd name="connsiteY35" fmla="*/ 368300 h 582084"/>
                    <a:gd name="connsiteX36" fmla="*/ 98007 w 591547"/>
                    <a:gd name="connsiteY36" fmla="*/ 372534 h 582084"/>
                    <a:gd name="connsiteX37" fmla="*/ 87423 w 591547"/>
                    <a:gd name="connsiteY37" fmla="*/ 374650 h 582084"/>
                    <a:gd name="connsiteX38" fmla="*/ 78957 w 591547"/>
                    <a:gd name="connsiteY38" fmla="*/ 381000 h 582084"/>
                    <a:gd name="connsiteX39" fmla="*/ 66257 w 591547"/>
                    <a:gd name="connsiteY39" fmla="*/ 385234 h 582084"/>
                    <a:gd name="connsiteX40" fmla="*/ 45090 w 591547"/>
                    <a:gd name="connsiteY40" fmla="*/ 400050 h 582084"/>
                    <a:gd name="connsiteX41" fmla="*/ 40857 w 591547"/>
                    <a:gd name="connsiteY41" fmla="*/ 406400 h 582084"/>
                    <a:gd name="connsiteX42" fmla="*/ 34507 w 591547"/>
                    <a:gd name="connsiteY42" fmla="*/ 412750 h 582084"/>
                    <a:gd name="connsiteX43" fmla="*/ 30273 w 591547"/>
                    <a:gd name="connsiteY43" fmla="*/ 423334 h 582084"/>
                    <a:gd name="connsiteX44" fmla="*/ 19690 w 591547"/>
                    <a:gd name="connsiteY44" fmla="*/ 438150 h 582084"/>
                    <a:gd name="connsiteX45" fmla="*/ 9107 w 591547"/>
                    <a:gd name="connsiteY45" fmla="*/ 452967 h 582084"/>
                    <a:gd name="connsiteX46" fmla="*/ 11223 w 591547"/>
                    <a:gd name="connsiteY46" fmla="*/ 505884 h 582084"/>
                    <a:gd name="connsiteX47" fmla="*/ 17573 w 591547"/>
                    <a:gd name="connsiteY47" fmla="*/ 520700 h 582084"/>
                    <a:gd name="connsiteX48" fmla="*/ 19690 w 591547"/>
                    <a:gd name="connsiteY48" fmla="*/ 539750 h 582084"/>
                    <a:gd name="connsiteX49" fmla="*/ 110 w 591547"/>
                    <a:gd name="connsiteY49" fmla="*/ 556684 h 582084"/>
                    <a:gd name="connsiteX50" fmla="*/ 42973 w 591547"/>
                    <a:gd name="connsiteY50" fmla="*/ 569384 h 582084"/>
                    <a:gd name="connsiteX51" fmla="*/ 64140 w 591547"/>
                    <a:gd name="connsiteY51" fmla="*/ 573617 h 582084"/>
                    <a:gd name="connsiteX52" fmla="*/ 121290 w 591547"/>
                    <a:gd name="connsiteY52" fmla="*/ 582084 h 582084"/>
                    <a:gd name="connsiteX53" fmla="*/ 301207 w 591547"/>
                    <a:gd name="connsiteY53" fmla="*/ 579967 h 582084"/>
                    <a:gd name="connsiteX54" fmla="*/ 356240 w 591547"/>
                    <a:gd name="connsiteY54" fmla="*/ 569384 h 582084"/>
                    <a:gd name="connsiteX55" fmla="*/ 453607 w 591547"/>
                    <a:gd name="connsiteY55" fmla="*/ 573617 h 582084"/>
                    <a:gd name="connsiteX56" fmla="*/ 529807 w 591547"/>
                    <a:gd name="connsiteY56" fmla="*/ 569384 h 582084"/>
                    <a:gd name="connsiteX57" fmla="*/ 550973 w 591547"/>
                    <a:gd name="connsiteY57" fmla="*/ 565150 h 582084"/>
                    <a:gd name="connsiteX58" fmla="*/ 580607 w 591547"/>
                    <a:gd name="connsiteY58" fmla="*/ 560917 h 582084"/>
                    <a:gd name="connsiteX59" fmla="*/ 586957 w 591547"/>
                    <a:gd name="connsiteY59" fmla="*/ 558800 h 582084"/>
                    <a:gd name="connsiteX60" fmla="*/ 589073 w 591547"/>
                    <a:gd name="connsiteY60" fmla="*/ 537634 h 582084"/>
                    <a:gd name="connsiteX61" fmla="*/ 584840 w 591547"/>
                    <a:gd name="connsiteY61" fmla="*/ 531284 h 582084"/>
                    <a:gd name="connsiteX62" fmla="*/ 582723 w 591547"/>
                    <a:gd name="connsiteY62" fmla="*/ 524934 h 582084"/>
                    <a:gd name="connsiteX63" fmla="*/ 578490 w 591547"/>
                    <a:gd name="connsiteY63" fmla="*/ 514350 h 582084"/>
                    <a:gd name="connsiteX64" fmla="*/ 574257 w 591547"/>
                    <a:gd name="connsiteY64" fmla="*/ 488950 h 582084"/>
                    <a:gd name="connsiteX65" fmla="*/ 570023 w 591547"/>
                    <a:gd name="connsiteY65" fmla="*/ 478367 h 582084"/>
                    <a:gd name="connsiteX66" fmla="*/ 563673 w 591547"/>
                    <a:gd name="connsiteY66" fmla="*/ 455084 h 582084"/>
                    <a:gd name="connsiteX67" fmla="*/ 557323 w 591547"/>
                    <a:gd name="connsiteY67" fmla="*/ 448734 h 582084"/>
                    <a:gd name="connsiteX68" fmla="*/ 538273 w 591547"/>
                    <a:gd name="connsiteY68" fmla="*/ 425450 h 582084"/>
                    <a:gd name="connsiteX69" fmla="*/ 527690 w 591547"/>
                    <a:gd name="connsiteY69" fmla="*/ 410634 h 582084"/>
                    <a:gd name="connsiteX70" fmla="*/ 523457 w 591547"/>
                    <a:gd name="connsiteY70" fmla="*/ 402167 h 582084"/>
                    <a:gd name="connsiteX71" fmla="*/ 493823 w 591547"/>
                    <a:gd name="connsiteY71" fmla="*/ 376767 h 582084"/>
                    <a:gd name="connsiteX72" fmla="*/ 472657 w 591547"/>
                    <a:gd name="connsiteY72" fmla="*/ 361950 h 582084"/>
                    <a:gd name="connsiteX73" fmla="*/ 451490 w 591547"/>
                    <a:gd name="connsiteY73" fmla="*/ 353484 h 582084"/>
                    <a:gd name="connsiteX74" fmla="*/ 423973 w 591547"/>
                    <a:gd name="connsiteY74" fmla="*/ 345017 h 582084"/>
                    <a:gd name="connsiteX75" fmla="*/ 411273 w 591547"/>
                    <a:gd name="connsiteY75" fmla="*/ 342900 h 582084"/>
                    <a:gd name="connsiteX76" fmla="*/ 400690 w 591547"/>
                    <a:gd name="connsiteY76" fmla="*/ 340784 h 582084"/>
                    <a:gd name="connsiteX77" fmla="*/ 392223 w 591547"/>
                    <a:gd name="connsiteY77" fmla="*/ 336550 h 582084"/>
                    <a:gd name="connsiteX78" fmla="*/ 385873 w 591547"/>
                    <a:gd name="connsiteY78" fmla="*/ 334434 h 582084"/>
                    <a:gd name="connsiteX79" fmla="*/ 381640 w 591547"/>
                    <a:gd name="connsiteY79" fmla="*/ 323850 h 582084"/>
                    <a:gd name="connsiteX80" fmla="*/ 375290 w 591547"/>
                    <a:gd name="connsiteY80" fmla="*/ 315384 h 582084"/>
                    <a:gd name="connsiteX81" fmla="*/ 373173 w 591547"/>
                    <a:gd name="connsiteY81" fmla="*/ 306917 h 582084"/>
                    <a:gd name="connsiteX82" fmla="*/ 371057 w 591547"/>
                    <a:gd name="connsiteY82" fmla="*/ 300567 h 582084"/>
                    <a:gd name="connsiteX83" fmla="*/ 377407 w 591547"/>
                    <a:gd name="connsiteY83" fmla="*/ 275167 h 582084"/>
                    <a:gd name="connsiteX84" fmla="*/ 379523 w 591547"/>
                    <a:gd name="connsiteY84" fmla="*/ 268817 h 582084"/>
                    <a:gd name="connsiteX85" fmla="*/ 385873 w 591547"/>
                    <a:gd name="connsiteY85" fmla="*/ 262467 h 582084"/>
                    <a:gd name="connsiteX86" fmla="*/ 396457 w 591547"/>
                    <a:gd name="connsiteY86" fmla="*/ 254000 h 582084"/>
                    <a:gd name="connsiteX87" fmla="*/ 402807 w 591547"/>
                    <a:gd name="connsiteY87" fmla="*/ 247650 h 582084"/>
                    <a:gd name="connsiteX88" fmla="*/ 404923 w 591547"/>
                    <a:gd name="connsiteY88" fmla="*/ 247650 h 582084"/>
                    <a:gd name="connsiteX0" fmla="*/ 404858 w 591482"/>
                    <a:gd name="connsiteY0" fmla="*/ 247650 h 634576"/>
                    <a:gd name="connsiteX1" fmla="*/ 404858 w 591482"/>
                    <a:gd name="connsiteY1" fmla="*/ 247650 h 634576"/>
                    <a:gd name="connsiteX2" fmla="*/ 413325 w 591482"/>
                    <a:gd name="connsiteY2" fmla="*/ 222250 h 634576"/>
                    <a:gd name="connsiteX3" fmla="*/ 409092 w 591482"/>
                    <a:gd name="connsiteY3" fmla="*/ 93134 h 634576"/>
                    <a:gd name="connsiteX4" fmla="*/ 406975 w 591482"/>
                    <a:gd name="connsiteY4" fmla="*/ 80434 h 634576"/>
                    <a:gd name="connsiteX5" fmla="*/ 402742 w 591482"/>
                    <a:gd name="connsiteY5" fmla="*/ 69850 h 634576"/>
                    <a:gd name="connsiteX6" fmla="*/ 400625 w 591482"/>
                    <a:gd name="connsiteY6" fmla="*/ 61384 h 634576"/>
                    <a:gd name="connsiteX7" fmla="*/ 390042 w 591482"/>
                    <a:gd name="connsiteY7" fmla="*/ 42334 h 634576"/>
                    <a:gd name="connsiteX8" fmla="*/ 366758 w 591482"/>
                    <a:gd name="connsiteY8" fmla="*/ 21167 h 634576"/>
                    <a:gd name="connsiteX9" fmla="*/ 356175 w 591482"/>
                    <a:gd name="connsiteY9" fmla="*/ 8467 h 634576"/>
                    <a:gd name="connsiteX10" fmla="*/ 330775 w 591482"/>
                    <a:gd name="connsiteY10" fmla="*/ 0 h 634576"/>
                    <a:gd name="connsiteX11" fmla="*/ 265158 w 591482"/>
                    <a:gd name="connsiteY11" fmla="*/ 2117 h 634576"/>
                    <a:gd name="connsiteX12" fmla="*/ 216475 w 591482"/>
                    <a:gd name="connsiteY12" fmla="*/ 16934 h 634576"/>
                    <a:gd name="connsiteX13" fmla="*/ 195308 w 591482"/>
                    <a:gd name="connsiteY13" fmla="*/ 23284 h 634576"/>
                    <a:gd name="connsiteX14" fmla="*/ 182608 w 591482"/>
                    <a:gd name="connsiteY14" fmla="*/ 33867 h 634576"/>
                    <a:gd name="connsiteX15" fmla="*/ 178375 w 591482"/>
                    <a:gd name="connsiteY15" fmla="*/ 44450 h 634576"/>
                    <a:gd name="connsiteX16" fmla="*/ 165675 w 591482"/>
                    <a:gd name="connsiteY16" fmla="*/ 55034 h 634576"/>
                    <a:gd name="connsiteX17" fmla="*/ 163558 w 591482"/>
                    <a:gd name="connsiteY17" fmla="*/ 67734 h 634576"/>
                    <a:gd name="connsiteX18" fmla="*/ 157208 w 591482"/>
                    <a:gd name="connsiteY18" fmla="*/ 86784 h 634576"/>
                    <a:gd name="connsiteX19" fmla="*/ 155092 w 591482"/>
                    <a:gd name="connsiteY19" fmla="*/ 95250 h 634576"/>
                    <a:gd name="connsiteX20" fmla="*/ 161442 w 591482"/>
                    <a:gd name="connsiteY20" fmla="*/ 124884 h 634576"/>
                    <a:gd name="connsiteX21" fmla="*/ 172025 w 591482"/>
                    <a:gd name="connsiteY21" fmla="*/ 152400 h 634576"/>
                    <a:gd name="connsiteX22" fmla="*/ 157209 w 591482"/>
                    <a:gd name="connsiteY22" fmla="*/ 182034 h 634576"/>
                    <a:gd name="connsiteX23" fmla="*/ 184725 w 591482"/>
                    <a:gd name="connsiteY23" fmla="*/ 245534 h 634576"/>
                    <a:gd name="connsiteX24" fmla="*/ 199542 w 591482"/>
                    <a:gd name="connsiteY24" fmla="*/ 270934 h 634576"/>
                    <a:gd name="connsiteX25" fmla="*/ 205892 w 591482"/>
                    <a:gd name="connsiteY25" fmla="*/ 279400 h 634576"/>
                    <a:gd name="connsiteX26" fmla="*/ 210125 w 591482"/>
                    <a:gd name="connsiteY26" fmla="*/ 300567 h 634576"/>
                    <a:gd name="connsiteX27" fmla="*/ 205892 w 591482"/>
                    <a:gd name="connsiteY27" fmla="*/ 323850 h 634576"/>
                    <a:gd name="connsiteX28" fmla="*/ 199542 w 591482"/>
                    <a:gd name="connsiteY28" fmla="*/ 328084 h 634576"/>
                    <a:gd name="connsiteX29" fmla="*/ 195308 w 591482"/>
                    <a:gd name="connsiteY29" fmla="*/ 332317 h 634576"/>
                    <a:gd name="connsiteX30" fmla="*/ 184725 w 591482"/>
                    <a:gd name="connsiteY30" fmla="*/ 338667 h 634576"/>
                    <a:gd name="connsiteX31" fmla="*/ 174142 w 591482"/>
                    <a:gd name="connsiteY31" fmla="*/ 347134 h 634576"/>
                    <a:gd name="connsiteX32" fmla="*/ 161442 w 591482"/>
                    <a:gd name="connsiteY32" fmla="*/ 349250 h 634576"/>
                    <a:gd name="connsiteX33" fmla="*/ 152975 w 591482"/>
                    <a:gd name="connsiteY33" fmla="*/ 355600 h 634576"/>
                    <a:gd name="connsiteX34" fmla="*/ 131808 w 591482"/>
                    <a:gd name="connsiteY34" fmla="*/ 361950 h 634576"/>
                    <a:gd name="connsiteX35" fmla="*/ 106408 w 591482"/>
                    <a:gd name="connsiteY35" fmla="*/ 368300 h 634576"/>
                    <a:gd name="connsiteX36" fmla="*/ 97942 w 591482"/>
                    <a:gd name="connsiteY36" fmla="*/ 372534 h 634576"/>
                    <a:gd name="connsiteX37" fmla="*/ 87358 w 591482"/>
                    <a:gd name="connsiteY37" fmla="*/ 374650 h 634576"/>
                    <a:gd name="connsiteX38" fmla="*/ 78892 w 591482"/>
                    <a:gd name="connsiteY38" fmla="*/ 381000 h 634576"/>
                    <a:gd name="connsiteX39" fmla="*/ 66192 w 591482"/>
                    <a:gd name="connsiteY39" fmla="*/ 385234 h 634576"/>
                    <a:gd name="connsiteX40" fmla="*/ 45025 w 591482"/>
                    <a:gd name="connsiteY40" fmla="*/ 400050 h 634576"/>
                    <a:gd name="connsiteX41" fmla="*/ 40792 w 591482"/>
                    <a:gd name="connsiteY41" fmla="*/ 406400 h 634576"/>
                    <a:gd name="connsiteX42" fmla="*/ 34442 w 591482"/>
                    <a:gd name="connsiteY42" fmla="*/ 412750 h 634576"/>
                    <a:gd name="connsiteX43" fmla="*/ 30208 w 591482"/>
                    <a:gd name="connsiteY43" fmla="*/ 423334 h 634576"/>
                    <a:gd name="connsiteX44" fmla="*/ 19625 w 591482"/>
                    <a:gd name="connsiteY44" fmla="*/ 438150 h 634576"/>
                    <a:gd name="connsiteX45" fmla="*/ 9042 w 591482"/>
                    <a:gd name="connsiteY45" fmla="*/ 452967 h 634576"/>
                    <a:gd name="connsiteX46" fmla="*/ 11158 w 591482"/>
                    <a:gd name="connsiteY46" fmla="*/ 505884 h 634576"/>
                    <a:gd name="connsiteX47" fmla="*/ 17508 w 591482"/>
                    <a:gd name="connsiteY47" fmla="*/ 520700 h 634576"/>
                    <a:gd name="connsiteX48" fmla="*/ 19625 w 591482"/>
                    <a:gd name="connsiteY48" fmla="*/ 539750 h 634576"/>
                    <a:gd name="connsiteX49" fmla="*/ 45 w 591482"/>
                    <a:gd name="connsiteY49" fmla="*/ 556684 h 634576"/>
                    <a:gd name="connsiteX50" fmla="*/ 15921 w 591482"/>
                    <a:gd name="connsiteY50" fmla="*/ 634472 h 634576"/>
                    <a:gd name="connsiteX51" fmla="*/ 64075 w 591482"/>
                    <a:gd name="connsiteY51" fmla="*/ 573617 h 634576"/>
                    <a:gd name="connsiteX52" fmla="*/ 121225 w 591482"/>
                    <a:gd name="connsiteY52" fmla="*/ 582084 h 634576"/>
                    <a:gd name="connsiteX53" fmla="*/ 301142 w 591482"/>
                    <a:gd name="connsiteY53" fmla="*/ 579967 h 634576"/>
                    <a:gd name="connsiteX54" fmla="*/ 356175 w 591482"/>
                    <a:gd name="connsiteY54" fmla="*/ 569384 h 634576"/>
                    <a:gd name="connsiteX55" fmla="*/ 453542 w 591482"/>
                    <a:gd name="connsiteY55" fmla="*/ 573617 h 634576"/>
                    <a:gd name="connsiteX56" fmla="*/ 529742 w 591482"/>
                    <a:gd name="connsiteY56" fmla="*/ 569384 h 634576"/>
                    <a:gd name="connsiteX57" fmla="*/ 550908 w 591482"/>
                    <a:gd name="connsiteY57" fmla="*/ 565150 h 634576"/>
                    <a:gd name="connsiteX58" fmla="*/ 580542 w 591482"/>
                    <a:gd name="connsiteY58" fmla="*/ 560917 h 634576"/>
                    <a:gd name="connsiteX59" fmla="*/ 586892 w 591482"/>
                    <a:gd name="connsiteY59" fmla="*/ 558800 h 634576"/>
                    <a:gd name="connsiteX60" fmla="*/ 589008 w 591482"/>
                    <a:gd name="connsiteY60" fmla="*/ 537634 h 634576"/>
                    <a:gd name="connsiteX61" fmla="*/ 584775 w 591482"/>
                    <a:gd name="connsiteY61" fmla="*/ 531284 h 634576"/>
                    <a:gd name="connsiteX62" fmla="*/ 582658 w 591482"/>
                    <a:gd name="connsiteY62" fmla="*/ 524934 h 634576"/>
                    <a:gd name="connsiteX63" fmla="*/ 578425 w 591482"/>
                    <a:gd name="connsiteY63" fmla="*/ 514350 h 634576"/>
                    <a:gd name="connsiteX64" fmla="*/ 574192 w 591482"/>
                    <a:gd name="connsiteY64" fmla="*/ 488950 h 634576"/>
                    <a:gd name="connsiteX65" fmla="*/ 569958 w 591482"/>
                    <a:gd name="connsiteY65" fmla="*/ 478367 h 634576"/>
                    <a:gd name="connsiteX66" fmla="*/ 563608 w 591482"/>
                    <a:gd name="connsiteY66" fmla="*/ 455084 h 634576"/>
                    <a:gd name="connsiteX67" fmla="*/ 557258 w 591482"/>
                    <a:gd name="connsiteY67" fmla="*/ 448734 h 634576"/>
                    <a:gd name="connsiteX68" fmla="*/ 538208 w 591482"/>
                    <a:gd name="connsiteY68" fmla="*/ 425450 h 634576"/>
                    <a:gd name="connsiteX69" fmla="*/ 527625 w 591482"/>
                    <a:gd name="connsiteY69" fmla="*/ 410634 h 634576"/>
                    <a:gd name="connsiteX70" fmla="*/ 523392 w 591482"/>
                    <a:gd name="connsiteY70" fmla="*/ 402167 h 634576"/>
                    <a:gd name="connsiteX71" fmla="*/ 493758 w 591482"/>
                    <a:gd name="connsiteY71" fmla="*/ 376767 h 634576"/>
                    <a:gd name="connsiteX72" fmla="*/ 472592 w 591482"/>
                    <a:gd name="connsiteY72" fmla="*/ 361950 h 634576"/>
                    <a:gd name="connsiteX73" fmla="*/ 451425 w 591482"/>
                    <a:gd name="connsiteY73" fmla="*/ 353484 h 634576"/>
                    <a:gd name="connsiteX74" fmla="*/ 423908 w 591482"/>
                    <a:gd name="connsiteY74" fmla="*/ 345017 h 634576"/>
                    <a:gd name="connsiteX75" fmla="*/ 411208 w 591482"/>
                    <a:gd name="connsiteY75" fmla="*/ 342900 h 634576"/>
                    <a:gd name="connsiteX76" fmla="*/ 400625 w 591482"/>
                    <a:gd name="connsiteY76" fmla="*/ 340784 h 634576"/>
                    <a:gd name="connsiteX77" fmla="*/ 392158 w 591482"/>
                    <a:gd name="connsiteY77" fmla="*/ 336550 h 634576"/>
                    <a:gd name="connsiteX78" fmla="*/ 385808 w 591482"/>
                    <a:gd name="connsiteY78" fmla="*/ 334434 h 634576"/>
                    <a:gd name="connsiteX79" fmla="*/ 381575 w 591482"/>
                    <a:gd name="connsiteY79" fmla="*/ 323850 h 634576"/>
                    <a:gd name="connsiteX80" fmla="*/ 375225 w 591482"/>
                    <a:gd name="connsiteY80" fmla="*/ 315384 h 634576"/>
                    <a:gd name="connsiteX81" fmla="*/ 373108 w 591482"/>
                    <a:gd name="connsiteY81" fmla="*/ 306917 h 634576"/>
                    <a:gd name="connsiteX82" fmla="*/ 370992 w 591482"/>
                    <a:gd name="connsiteY82" fmla="*/ 300567 h 634576"/>
                    <a:gd name="connsiteX83" fmla="*/ 377342 w 591482"/>
                    <a:gd name="connsiteY83" fmla="*/ 275167 h 634576"/>
                    <a:gd name="connsiteX84" fmla="*/ 379458 w 591482"/>
                    <a:gd name="connsiteY84" fmla="*/ 268817 h 634576"/>
                    <a:gd name="connsiteX85" fmla="*/ 385808 w 591482"/>
                    <a:gd name="connsiteY85" fmla="*/ 262467 h 634576"/>
                    <a:gd name="connsiteX86" fmla="*/ 396392 w 591482"/>
                    <a:gd name="connsiteY86" fmla="*/ 254000 h 634576"/>
                    <a:gd name="connsiteX87" fmla="*/ 402742 w 591482"/>
                    <a:gd name="connsiteY87" fmla="*/ 247650 h 634576"/>
                    <a:gd name="connsiteX88" fmla="*/ 404858 w 591482"/>
                    <a:gd name="connsiteY88" fmla="*/ 247650 h 634576"/>
                    <a:gd name="connsiteX0" fmla="*/ 405083 w 591707"/>
                    <a:gd name="connsiteY0" fmla="*/ 247650 h 657444"/>
                    <a:gd name="connsiteX1" fmla="*/ 405083 w 591707"/>
                    <a:gd name="connsiteY1" fmla="*/ 247650 h 657444"/>
                    <a:gd name="connsiteX2" fmla="*/ 413550 w 591707"/>
                    <a:gd name="connsiteY2" fmla="*/ 222250 h 657444"/>
                    <a:gd name="connsiteX3" fmla="*/ 409317 w 591707"/>
                    <a:gd name="connsiteY3" fmla="*/ 93134 h 657444"/>
                    <a:gd name="connsiteX4" fmla="*/ 407200 w 591707"/>
                    <a:gd name="connsiteY4" fmla="*/ 80434 h 657444"/>
                    <a:gd name="connsiteX5" fmla="*/ 402967 w 591707"/>
                    <a:gd name="connsiteY5" fmla="*/ 69850 h 657444"/>
                    <a:gd name="connsiteX6" fmla="*/ 400850 w 591707"/>
                    <a:gd name="connsiteY6" fmla="*/ 61384 h 657444"/>
                    <a:gd name="connsiteX7" fmla="*/ 390267 w 591707"/>
                    <a:gd name="connsiteY7" fmla="*/ 42334 h 657444"/>
                    <a:gd name="connsiteX8" fmla="*/ 366983 w 591707"/>
                    <a:gd name="connsiteY8" fmla="*/ 21167 h 657444"/>
                    <a:gd name="connsiteX9" fmla="*/ 356400 w 591707"/>
                    <a:gd name="connsiteY9" fmla="*/ 8467 h 657444"/>
                    <a:gd name="connsiteX10" fmla="*/ 331000 w 591707"/>
                    <a:gd name="connsiteY10" fmla="*/ 0 h 657444"/>
                    <a:gd name="connsiteX11" fmla="*/ 265383 w 591707"/>
                    <a:gd name="connsiteY11" fmla="*/ 2117 h 657444"/>
                    <a:gd name="connsiteX12" fmla="*/ 216700 w 591707"/>
                    <a:gd name="connsiteY12" fmla="*/ 16934 h 657444"/>
                    <a:gd name="connsiteX13" fmla="*/ 195533 w 591707"/>
                    <a:gd name="connsiteY13" fmla="*/ 23284 h 657444"/>
                    <a:gd name="connsiteX14" fmla="*/ 182833 w 591707"/>
                    <a:gd name="connsiteY14" fmla="*/ 33867 h 657444"/>
                    <a:gd name="connsiteX15" fmla="*/ 178600 w 591707"/>
                    <a:gd name="connsiteY15" fmla="*/ 44450 h 657444"/>
                    <a:gd name="connsiteX16" fmla="*/ 165900 w 591707"/>
                    <a:gd name="connsiteY16" fmla="*/ 55034 h 657444"/>
                    <a:gd name="connsiteX17" fmla="*/ 163783 w 591707"/>
                    <a:gd name="connsiteY17" fmla="*/ 67734 h 657444"/>
                    <a:gd name="connsiteX18" fmla="*/ 157433 w 591707"/>
                    <a:gd name="connsiteY18" fmla="*/ 86784 h 657444"/>
                    <a:gd name="connsiteX19" fmla="*/ 155317 w 591707"/>
                    <a:gd name="connsiteY19" fmla="*/ 95250 h 657444"/>
                    <a:gd name="connsiteX20" fmla="*/ 161667 w 591707"/>
                    <a:gd name="connsiteY20" fmla="*/ 124884 h 657444"/>
                    <a:gd name="connsiteX21" fmla="*/ 172250 w 591707"/>
                    <a:gd name="connsiteY21" fmla="*/ 152400 h 657444"/>
                    <a:gd name="connsiteX22" fmla="*/ 157434 w 591707"/>
                    <a:gd name="connsiteY22" fmla="*/ 182034 h 657444"/>
                    <a:gd name="connsiteX23" fmla="*/ 184950 w 591707"/>
                    <a:gd name="connsiteY23" fmla="*/ 245534 h 657444"/>
                    <a:gd name="connsiteX24" fmla="*/ 199767 w 591707"/>
                    <a:gd name="connsiteY24" fmla="*/ 270934 h 657444"/>
                    <a:gd name="connsiteX25" fmla="*/ 206117 w 591707"/>
                    <a:gd name="connsiteY25" fmla="*/ 279400 h 657444"/>
                    <a:gd name="connsiteX26" fmla="*/ 210350 w 591707"/>
                    <a:gd name="connsiteY26" fmla="*/ 300567 h 657444"/>
                    <a:gd name="connsiteX27" fmla="*/ 206117 w 591707"/>
                    <a:gd name="connsiteY27" fmla="*/ 323850 h 657444"/>
                    <a:gd name="connsiteX28" fmla="*/ 199767 w 591707"/>
                    <a:gd name="connsiteY28" fmla="*/ 328084 h 657444"/>
                    <a:gd name="connsiteX29" fmla="*/ 195533 w 591707"/>
                    <a:gd name="connsiteY29" fmla="*/ 332317 h 657444"/>
                    <a:gd name="connsiteX30" fmla="*/ 184950 w 591707"/>
                    <a:gd name="connsiteY30" fmla="*/ 338667 h 657444"/>
                    <a:gd name="connsiteX31" fmla="*/ 174367 w 591707"/>
                    <a:gd name="connsiteY31" fmla="*/ 347134 h 657444"/>
                    <a:gd name="connsiteX32" fmla="*/ 161667 w 591707"/>
                    <a:gd name="connsiteY32" fmla="*/ 349250 h 657444"/>
                    <a:gd name="connsiteX33" fmla="*/ 153200 w 591707"/>
                    <a:gd name="connsiteY33" fmla="*/ 355600 h 657444"/>
                    <a:gd name="connsiteX34" fmla="*/ 132033 w 591707"/>
                    <a:gd name="connsiteY34" fmla="*/ 361950 h 657444"/>
                    <a:gd name="connsiteX35" fmla="*/ 106633 w 591707"/>
                    <a:gd name="connsiteY35" fmla="*/ 368300 h 657444"/>
                    <a:gd name="connsiteX36" fmla="*/ 98167 w 591707"/>
                    <a:gd name="connsiteY36" fmla="*/ 372534 h 657444"/>
                    <a:gd name="connsiteX37" fmla="*/ 87583 w 591707"/>
                    <a:gd name="connsiteY37" fmla="*/ 374650 h 657444"/>
                    <a:gd name="connsiteX38" fmla="*/ 79117 w 591707"/>
                    <a:gd name="connsiteY38" fmla="*/ 381000 h 657444"/>
                    <a:gd name="connsiteX39" fmla="*/ 66417 w 591707"/>
                    <a:gd name="connsiteY39" fmla="*/ 385234 h 657444"/>
                    <a:gd name="connsiteX40" fmla="*/ 45250 w 591707"/>
                    <a:gd name="connsiteY40" fmla="*/ 400050 h 657444"/>
                    <a:gd name="connsiteX41" fmla="*/ 41017 w 591707"/>
                    <a:gd name="connsiteY41" fmla="*/ 406400 h 657444"/>
                    <a:gd name="connsiteX42" fmla="*/ 34667 w 591707"/>
                    <a:gd name="connsiteY42" fmla="*/ 412750 h 657444"/>
                    <a:gd name="connsiteX43" fmla="*/ 30433 w 591707"/>
                    <a:gd name="connsiteY43" fmla="*/ 423334 h 657444"/>
                    <a:gd name="connsiteX44" fmla="*/ 19850 w 591707"/>
                    <a:gd name="connsiteY44" fmla="*/ 438150 h 657444"/>
                    <a:gd name="connsiteX45" fmla="*/ 9267 w 591707"/>
                    <a:gd name="connsiteY45" fmla="*/ 452967 h 657444"/>
                    <a:gd name="connsiteX46" fmla="*/ 11383 w 591707"/>
                    <a:gd name="connsiteY46" fmla="*/ 505884 h 657444"/>
                    <a:gd name="connsiteX47" fmla="*/ 17733 w 591707"/>
                    <a:gd name="connsiteY47" fmla="*/ 520700 h 657444"/>
                    <a:gd name="connsiteX48" fmla="*/ 19850 w 591707"/>
                    <a:gd name="connsiteY48" fmla="*/ 539750 h 657444"/>
                    <a:gd name="connsiteX49" fmla="*/ 270 w 591707"/>
                    <a:gd name="connsiteY49" fmla="*/ 556684 h 657444"/>
                    <a:gd name="connsiteX50" fmla="*/ 16146 w 591707"/>
                    <a:gd name="connsiteY50" fmla="*/ 634472 h 657444"/>
                    <a:gd name="connsiteX51" fmla="*/ 105575 w 591707"/>
                    <a:gd name="connsiteY51" fmla="*/ 654580 h 657444"/>
                    <a:gd name="connsiteX52" fmla="*/ 121450 w 591707"/>
                    <a:gd name="connsiteY52" fmla="*/ 582084 h 657444"/>
                    <a:gd name="connsiteX53" fmla="*/ 301367 w 591707"/>
                    <a:gd name="connsiteY53" fmla="*/ 579967 h 657444"/>
                    <a:gd name="connsiteX54" fmla="*/ 356400 w 591707"/>
                    <a:gd name="connsiteY54" fmla="*/ 569384 h 657444"/>
                    <a:gd name="connsiteX55" fmla="*/ 453767 w 591707"/>
                    <a:gd name="connsiteY55" fmla="*/ 573617 h 657444"/>
                    <a:gd name="connsiteX56" fmla="*/ 529967 w 591707"/>
                    <a:gd name="connsiteY56" fmla="*/ 569384 h 657444"/>
                    <a:gd name="connsiteX57" fmla="*/ 551133 w 591707"/>
                    <a:gd name="connsiteY57" fmla="*/ 565150 h 657444"/>
                    <a:gd name="connsiteX58" fmla="*/ 580767 w 591707"/>
                    <a:gd name="connsiteY58" fmla="*/ 560917 h 657444"/>
                    <a:gd name="connsiteX59" fmla="*/ 587117 w 591707"/>
                    <a:gd name="connsiteY59" fmla="*/ 558800 h 657444"/>
                    <a:gd name="connsiteX60" fmla="*/ 589233 w 591707"/>
                    <a:gd name="connsiteY60" fmla="*/ 537634 h 657444"/>
                    <a:gd name="connsiteX61" fmla="*/ 585000 w 591707"/>
                    <a:gd name="connsiteY61" fmla="*/ 531284 h 657444"/>
                    <a:gd name="connsiteX62" fmla="*/ 582883 w 591707"/>
                    <a:gd name="connsiteY62" fmla="*/ 524934 h 657444"/>
                    <a:gd name="connsiteX63" fmla="*/ 578650 w 591707"/>
                    <a:gd name="connsiteY63" fmla="*/ 514350 h 657444"/>
                    <a:gd name="connsiteX64" fmla="*/ 574417 w 591707"/>
                    <a:gd name="connsiteY64" fmla="*/ 488950 h 657444"/>
                    <a:gd name="connsiteX65" fmla="*/ 570183 w 591707"/>
                    <a:gd name="connsiteY65" fmla="*/ 478367 h 657444"/>
                    <a:gd name="connsiteX66" fmla="*/ 563833 w 591707"/>
                    <a:gd name="connsiteY66" fmla="*/ 455084 h 657444"/>
                    <a:gd name="connsiteX67" fmla="*/ 557483 w 591707"/>
                    <a:gd name="connsiteY67" fmla="*/ 448734 h 657444"/>
                    <a:gd name="connsiteX68" fmla="*/ 538433 w 591707"/>
                    <a:gd name="connsiteY68" fmla="*/ 425450 h 657444"/>
                    <a:gd name="connsiteX69" fmla="*/ 527850 w 591707"/>
                    <a:gd name="connsiteY69" fmla="*/ 410634 h 657444"/>
                    <a:gd name="connsiteX70" fmla="*/ 523617 w 591707"/>
                    <a:gd name="connsiteY70" fmla="*/ 402167 h 657444"/>
                    <a:gd name="connsiteX71" fmla="*/ 493983 w 591707"/>
                    <a:gd name="connsiteY71" fmla="*/ 376767 h 657444"/>
                    <a:gd name="connsiteX72" fmla="*/ 472817 w 591707"/>
                    <a:gd name="connsiteY72" fmla="*/ 361950 h 657444"/>
                    <a:gd name="connsiteX73" fmla="*/ 451650 w 591707"/>
                    <a:gd name="connsiteY73" fmla="*/ 353484 h 657444"/>
                    <a:gd name="connsiteX74" fmla="*/ 424133 w 591707"/>
                    <a:gd name="connsiteY74" fmla="*/ 345017 h 657444"/>
                    <a:gd name="connsiteX75" fmla="*/ 411433 w 591707"/>
                    <a:gd name="connsiteY75" fmla="*/ 342900 h 657444"/>
                    <a:gd name="connsiteX76" fmla="*/ 400850 w 591707"/>
                    <a:gd name="connsiteY76" fmla="*/ 340784 h 657444"/>
                    <a:gd name="connsiteX77" fmla="*/ 392383 w 591707"/>
                    <a:gd name="connsiteY77" fmla="*/ 336550 h 657444"/>
                    <a:gd name="connsiteX78" fmla="*/ 386033 w 591707"/>
                    <a:gd name="connsiteY78" fmla="*/ 334434 h 657444"/>
                    <a:gd name="connsiteX79" fmla="*/ 381800 w 591707"/>
                    <a:gd name="connsiteY79" fmla="*/ 323850 h 657444"/>
                    <a:gd name="connsiteX80" fmla="*/ 375450 w 591707"/>
                    <a:gd name="connsiteY80" fmla="*/ 315384 h 657444"/>
                    <a:gd name="connsiteX81" fmla="*/ 373333 w 591707"/>
                    <a:gd name="connsiteY81" fmla="*/ 306917 h 657444"/>
                    <a:gd name="connsiteX82" fmla="*/ 371217 w 591707"/>
                    <a:gd name="connsiteY82" fmla="*/ 300567 h 657444"/>
                    <a:gd name="connsiteX83" fmla="*/ 377567 w 591707"/>
                    <a:gd name="connsiteY83" fmla="*/ 275167 h 657444"/>
                    <a:gd name="connsiteX84" fmla="*/ 379683 w 591707"/>
                    <a:gd name="connsiteY84" fmla="*/ 268817 h 657444"/>
                    <a:gd name="connsiteX85" fmla="*/ 386033 w 591707"/>
                    <a:gd name="connsiteY85" fmla="*/ 262467 h 657444"/>
                    <a:gd name="connsiteX86" fmla="*/ 396617 w 591707"/>
                    <a:gd name="connsiteY86" fmla="*/ 254000 h 657444"/>
                    <a:gd name="connsiteX87" fmla="*/ 402967 w 591707"/>
                    <a:gd name="connsiteY87" fmla="*/ 247650 h 657444"/>
                    <a:gd name="connsiteX88" fmla="*/ 405083 w 591707"/>
                    <a:gd name="connsiteY88" fmla="*/ 247650 h 657444"/>
                    <a:gd name="connsiteX0" fmla="*/ 405083 w 591707"/>
                    <a:gd name="connsiteY0" fmla="*/ 247650 h 657588"/>
                    <a:gd name="connsiteX1" fmla="*/ 405083 w 591707"/>
                    <a:gd name="connsiteY1" fmla="*/ 247650 h 657588"/>
                    <a:gd name="connsiteX2" fmla="*/ 413550 w 591707"/>
                    <a:gd name="connsiteY2" fmla="*/ 222250 h 657588"/>
                    <a:gd name="connsiteX3" fmla="*/ 409317 w 591707"/>
                    <a:gd name="connsiteY3" fmla="*/ 93134 h 657588"/>
                    <a:gd name="connsiteX4" fmla="*/ 407200 w 591707"/>
                    <a:gd name="connsiteY4" fmla="*/ 80434 h 657588"/>
                    <a:gd name="connsiteX5" fmla="*/ 402967 w 591707"/>
                    <a:gd name="connsiteY5" fmla="*/ 69850 h 657588"/>
                    <a:gd name="connsiteX6" fmla="*/ 400850 w 591707"/>
                    <a:gd name="connsiteY6" fmla="*/ 61384 h 657588"/>
                    <a:gd name="connsiteX7" fmla="*/ 390267 w 591707"/>
                    <a:gd name="connsiteY7" fmla="*/ 42334 h 657588"/>
                    <a:gd name="connsiteX8" fmla="*/ 366983 w 591707"/>
                    <a:gd name="connsiteY8" fmla="*/ 21167 h 657588"/>
                    <a:gd name="connsiteX9" fmla="*/ 356400 w 591707"/>
                    <a:gd name="connsiteY9" fmla="*/ 8467 h 657588"/>
                    <a:gd name="connsiteX10" fmla="*/ 331000 w 591707"/>
                    <a:gd name="connsiteY10" fmla="*/ 0 h 657588"/>
                    <a:gd name="connsiteX11" fmla="*/ 265383 w 591707"/>
                    <a:gd name="connsiteY11" fmla="*/ 2117 h 657588"/>
                    <a:gd name="connsiteX12" fmla="*/ 216700 w 591707"/>
                    <a:gd name="connsiteY12" fmla="*/ 16934 h 657588"/>
                    <a:gd name="connsiteX13" fmla="*/ 195533 w 591707"/>
                    <a:gd name="connsiteY13" fmla="*/ 23284 h 657588"/>
                    <a:gd name="connsiteX14" fmla="*/ 182833 w 591707"/>
                    <a:gd name="connsiteY14" fmla="*/ 33867 h 657588"/>
                    <a:gd name="connsiteX15" fmla="*/ 178600 w 591707"/>
                    <a:gd name="connsiteY15" fmla="*/ 44450 h 657588"/>
                    <a:gd name="connsiteX16" fmla="*/ 165900 w 591707"/>
                    <a:gd name="connsiteY16" fmla="*/ 55034 h 657588"/>
                    <a:gd name="connsiteX17" fmla="*/ 163783 w 591707"/>
                    <a:gd name="connsiteY17" fmla="*/ 67734 h 657588"/>
                    <a:gd name="connsiteX18" fmla="*/ 157433 w 591707"/>
                    <a:gd name="connsiteY18" fmla="*/ 86784 h 657588"/>
                    <a:gd name="connsiteX19" fmla="*/ 155317 w 591707"/>
                    <a:gd name="connsiteY19" fmla="*/ 95250 h 657588"/>
                    <a:gd name="connsiteX20" fmla="*/ 161667 w 591707"/>
                    <a:gd name="connsiteY20" fmla="*/ 124884 h 657588"/>
                    <a:gd name="connsiteX21" fmla="*/ 172250 w 591707"/>
                    <a:gd name="connsiteY21" fmla="*/ 152400 h 657588"/>
                    <a:gd name="connsiteX22" fmla="*/ 157434 w 591707"/>
                    <a:gd name="connsiteY22" fmla="*/ 182034 h 657588"/>
                    <a:gd name="connsiteX23" fmla="*/ 184950 w 591707"/>
                    <a:gd name="connsiteY23" fmla="*/ 245534 h 657588"/>
                    <a:gd name="connsiteX24" fmla="*/ 199767 w 591707"/>
                    <a:gd name="connsiteY24" fmla="*/ 270934 h 657588"/>
                    <a:gd name="connsiteX25" fmla="*/ 206117 w 591707"/>
                    <a:gd name="connsiteY25" fmla="*/ 279400 h 657588"/>
                    <a:gd name="connsiteX26" fmla="*/ 210350 w 591707"/>
                    <a:gd name="connsiteY26" fmla="*/ 300567 h 657588"/>
                    <a:gd name="connsiteX27" fmla="*/ 206117 w 591707"/>
                    <a:gd name="connsiteY27" fmla="*/ 323850 h 657588"/>
                    <a:gd name="connsiteX28" fmla="*/ 199767 w 591707"/>
                    <a:gd name="connsiteY28" fmla="*/ 328084 h 657588"/>
                    <a:gd name="connsiteX29" fmla="*/ 195533 w 591707"/>
                    <a:gd name="connsiteY29" fmla="*/ 332317 h 657588"/>
                    <a:gd name="connsiteX30" fmla="*/ 184950 w 591707"/>
                    <a:gd name="connsiteY30" fmla="*/ 338667 h 657588"/>
                    <a:gd name="connsiteX31" fmla="*/ 174367 w 591707"/>
                    <a:gd name="connsiteY31" fmla="*/ 347134 h 657588"/>
                    <a:gd name="connsiteX32" fmla="*/ 161667 w 591707"/>
                    <a:gd name="connsiteY32" fmla="*/ 349250 h 657588"/>
                    <a:gd name="connsiteX33" fmla="*/ 153200 w 591707"/>
                    <a:gd name="connsiteY33" fmla="*/ 355600 h 657588"/>
                    <a:gd name="connsiteX34" fmla="*/ 132033 w 591707"/>
                    <a:gd name="connsiteY34" fmla="*/ 361950 h 657588"/>
                    <a:gd name="connsiteX35" fmla="*/ 106633 w 591707"/>
                    <a:gd name="connsiteY35" fmla="*/ 368300 h 657588"/>
                    <a:gd name="connsiteX36" fmla="*/ 98167 w 591707"/>
                    <a:gd name="connsiteY36" fmla="*/ 372534 h 657588"/>
                    <a:gd name="connsiteX37" fmla="*/ 87583 w 591707"/>
                    <a:gd name="connsiteY37" fmla="*/ 374650 h 657588"/>
                    <a:gd name="connsiteX38" fmla="*/ 79117 w 591707"/>
                    <a:gd name="connsiteY38" fmla="*/ 381000 h 657588"/>
                    <a:gd name="connsiteX39" fmla="*/ 66417 w 591707"/>
                    <a:gd name="connsiteY39" fmla="*/ 385234 h 657588"/>
                    <a:gd name="connsiteX40" fmla="*/ 45250 w 591707"/>
                    <a:gd name="connsiteY40" fmla="*/ 400050 h 657588"/>
                    <a:gd name="connsiteX41" fmla="*/ 41017 w 591707"/>
                    <a:gd name="connsiteY41" fmla="*/ 406400 h 657588"/>
                    <a:gd name="connsiteX42" fmla="*/ 34667 w 591707"/>
                    <a:gd name="connsiteY42" fmla="*/ 412750 h 657588"/>
                    <a:gd name="connsiteX43" fmla="*/ 30433 w 591707"/>
                    <a:gd name="connsiteY43" fmla="*/ 423334 h 657588"/>
                    <a:gd name="connsiteX44" fmla="*/ 19850 w 591707"/>
                    <a:gd name="connsiteY44" fmla="*/ 438150 h 657588"/>
                    <a:gd name="connsiteX45" fmla="*/ 9267 w 591707"/>
                    <a:gd name="connsiteY45" fmla="*/ 452967 h 657588"/>
                    <a:gd name="connsiteX46" fmla="*/ 11383 w 591707"/>
                    <a:gd name="connsiteY46" fmla="*/ 505884 h 657588"/>
                    <a:gd name="connsiteX47" fmla="*/ 17733 w 591707"/>
                    <a:gd name="connsiteY47" fmla="*/ 520700 h 657588"/>
                    <a:gd name="connsiteX48" fmla="*/ 19850 w 591707"/>
                    <a:gd name="connsiteY48" fmla="*/ 539750 h 657588"/>
                    <a:gd name="connsiteX49" fmla="*/ 270 w 591707"/>
                    <a:gd name="connsiteY49" fmla="*/ 556684 h 657588"/>
                    <a:gd name="connsiteX50" fmla="*/ 16146 w 591707"/>
                    <a:gd name="connsiteY50" fmla="*/ 634472 h 657588"/>
                    <a:gd name="connsiteX51" fmla="*/ 105575 w 591707"/>
                    <a:gd name="connsiteY51" fmla="*/ 654580 h 657588"/>
                    <a:gd name="connsiteX52" fmla="*/ 301367 w 591707"/>
                    <a:gd name="connsiteY52" fmla="*/ 579967 h 657588"/>
                    <a:gd name="connsiteX53" fmla="*/ 356400 w 591707"/>
                    <a:gd name="connsiteY53" fmla="*/ 569384 h 657588"/>
                    <a:gd name="connsiteX54" fmla="*/ 453767 w 591707"/>
                    <a:gd name="connsiteY54" fmla="*/ 573617 h 657588"/>
                    <a:gd name="connsiteX55" fmla="*/ 529967 w 591707"/>
                    <a:gd name="connsiteY55" fmla="*/ 569384 h 657588"/>
                    <a:gd name="connsiteX56" fmla="*/ 551133 w 591707"/>
                    <a:gd name="connsiteY56" fmla="*/ 565150 h 657588"/>
                    <a:gd name="connsiteX57" fmla="*/ 580767 w 591707"/>
                    <a:gd name="connsiteY57" fmla="*/ 560917 h 657588"/>
                    <a:gd name="connsiteX58" fmla="*/ 587117 w 591707"/>
                    <a:gd name="connsiteY58" fmla="*/ 558800 h 657588"/>
                    <a:gd name="connsiteX59" fmla="*/ 589233 w 591707"/>
                    <a:gd name="connsiteY59" fmla="*/ 537634 h 657588"/>
                    <a:gd name="connsiteX60" fmla="*/ 585000 w 591707"/>
                    <a:gd name="connsiteY60" fmla="*/ 531284 h 657588"/>
                    <a:gd name="connsiteX61" fmla="*/ 582883 w 591707"/>
                    <a:gd name="connsiteY61" fmla="*/ 524934 h 657588"/>
                    <a:gd name="connsiteX62" fmla="*/ 578650 w 591707"/>
                    <a:gd name="connsiteY62" fmla="*/ 514350 h 657588"/>
                    <a:gd name="connsiteX63" fmla="*/ 574417 w 591707"/>
                    <a:gd name="connsiteY63" fmla="*/ 488950 h 657588"/>
                    <a:gd name="connsiteX64" fmla="*/ 570183 w 591707"/>
                    <a:gd name="connsiteY64" fmla="*/ 478367 h 657588"/>
                    <a:gd name="connsiteX65" fmla="*/ 563833 w 591707"/>
                    <a:gd name="connsiteY65" fmla="*/ 455084 h 657588"/>
                    <a:gd name="connsiteX66" fmla="*/ 557483 w 591707"/>
                    <a:gd name="connsiteY66" fmla="*/ 448734 h 657588"/>
                    <a:gd name="connsiteX67" fmla="*/ 538433 w 591707"/>
                    <a:gd name="connsiteY67" fmla="*/ 425450 h 657588"/>
                    <a:gd name="connsiteX68" fmla="*/ 527850 w 591707"/>
                    <a:gd name="connsiteY68" fmla="*/ 410634 h 657588"/>
                    <a:gd name="connsiteX69" fmla="*/ 523617 w 591707"/>
                    <a:gd name="connsiteY69" fmla="*/ 402167 h 657588"/>
                    <a:gd name="connsiteX70" fmla="*/ 493983 w 591707"/>
                    <a:gd name="connsiteY70" fmla="*/ 376767 h 657588"/>
                    <a:gd name="connsiteX71" fmla="*/ 472817 w 591707"/>
                    <a:gd name="connsiteY71" fmla="*/ 361950 h 657588"/>
                    <a:gd name="connsiteX72" fmla="*/ 451650 w 591707"/>
                    <a:gd name="connsiteY72" fmla="*/ 353484 h 657588"/>
                    <a:gd name="connsiteX73" fmla="*/ 424133 w 591707"/>
                    <a:gd name="connsiteY73" fmla="*/ 345017 h 657588"/>
                    <a:gd name="connsiteX74" fmla="*/ 411433 w 591707"/>
                    <a:gd name="connsiteY74" fmla="*/ 342900 h 657588"/>
                    <a:gd name="connsiteX75" fmla="*/ 400850 w 591707"/>
                    <a:gd name="connsiteY75" fmla="*/ 340784 h 657588"/>
                    <a:gd name="connsiteX76" fmla="*/ 392383 w 591707"/>
                    <a:gd name="connsiteY76" fmla="*/ 336550 h 657588"/>
                    <a:gd name="connsiteX77" fmla="*/ 386033 w 591707"/>
                    <a:gd name="connsiteY77" fmla="*/ 334434 h 657588"/>
                    <a:gd name="connsiteX78" fmla="*/ 381800 w 591707"/>
                    <a:gd name="connsiteY78" fmla="*/ 323850 h 657588"/>
                    <a:gd name="connsiteX79" fmla="*/ 375450 w 591707"/>
                    <a:gd name="connsiteY79" fmla="*/ 315384 h 657588"/>
                    <a:gd name="connsiteX80" fmla="*/ 373333 w 591707"/>
                    <a:gd name="connsiteY80" fmla="*/ 306917 h 657588"/>
                    <a:gd name="connsiteX81" fmla="*/ 371217 w 591707"/>
                    <a:gd name="connsiteY81" fmla="*/ 300567 h 657588"/>
                    <a:gd name="connsiteX82" fmla="*/ 377567 w 591707"/>
                    <a:gd name="connsiteY82" fmla="*/ 275167 h 657588"/>
                    <a:gd name="connsiteX83" fmla="*/ 379683 w 591707"/>
                    <a:gd name="connsiteY83" fmla="*/ 268817 h 657588"/>
                    <a:gd name="connsiteX84" fmla="*/ 386033 w 591707"/>
                    <a:gd name="connsiteY84" fmla="*/ 262467 h 657588"/>
                    <a:gd name="connsiteX85" fmla="*/ 396617 w 591707"/>
                    <a:gd name="connsiteY85" fmla="*/ 254000 h 657588"/>
                    <a:gd name="connsiteX86" fmla="*/ 402967 w 591707"/>
                    <a:gd name="connsiteY86" fmla="*/ 247650 h 657588"/>
                    <a:gd name="connsiteX87" fmla="*/ 405083 w 591707"/>
                    <a:gd name="connsiteY87" fmla="*/ 247650 h 657588"/>
                    <a:gd name="connsiteX0" fmla="*/ 405083 w 591707"/>
                    <a:gd name="connsiteY0" fmla="*/ 247650 h 658315"/>
                    <a:gd name="connsiteX1" fmla="*/ 405083 w 591707"/>
                    <a:gd name="connsiteY1" fmla="*/ 247650 h 658315"/>
                    <a:gd name="connsiteX2" fmla="*/ 413550 w 591707"/>
                    <a:gd name="connsiteY2" fmla="*/ 222250 h 658315"/>
                    <a:gd name="connsiteX3" fmla="*/ 409317 w 591707"/>
                    <a:gd name="connsiteY3" fmla="*/ 93134 h 658315"/>
                    <a:gd name="connsiteX4" fmla="*/ 407200 w 591707"/>
                    <a:gd name="connsiteY4" fmla="*/ 80434 h 658315"/>
                    <a:gd name="connsiteX5" fmla="*/ 402967 w 591707"/>
                    <a:gd name="connsiteY5" fmla="*/ 69850 h 658315"/>
                    <a:gd name="connsiteX6" fmla="*/ 400850 w 591707"/>
                    <a:gd name="connsiteY6" fmla="*/ 61384 h 658315"/>
                    <a:gd name="connsiteX7" fmla="*/ 390267 w 591707"/>
                    <a:gd name="connsiteY7" fmla="*/ 42334 h 658315"/>
                    <a:gd name="connsiteX8" fmla="*/ 366983 w 591707"/>
                    <a:gd name="connsiteY8" fmla="*/ 21167 h 658315"/>
                    <a:gd name="connsiteX9" fmla="*/ 356400 w 591707"/>
                    <a:gd name="connsiteY9" fmla="*/ 8467 h 658315"/>
                    <a:gd name="connsiteX10" fmla="*/ 331000 w 591707"/>
                    <a:gd name="connsiteY10" fmla="*/ 0 h 658315"/>
                    <a:gd name="connsiteX11" fmla="*/ 265383 w 591707"/>
                    <a:gd name="connsiteY11" fmla="*/ 2117 h 658315"/>
                    <a:gd name="connsiteX12" fmla="*/ 216700 w 591707"/>
                    <a:gd name="connsiteY12" fmla="*/ 16934 h 658315"/>
                    <a:gd name="connsiteX13" fmla="*/ 195533 w 591707"/>
                    <a:gd name="connsiteY13" fmla="*/ 23284 h 658315"/>
                    <a:gd name="connsiteX14" fmla="*/ 182833 w 591707"/>
                    <a:gd name="connsiteY14" fmla="*/ 33867 h 658315"/>
                    <a:gd name="connsiteX15" fmla="*/ 178600 w 591707"/>
                    <a:gd name="connsiteY15" fmla="*/ 44450 h 658315"/>
                    <a:gd name="connsiteX16" fmla="*/ 165900 w 591707"/>
                    <a:gd name="connsiteY16" fmla="*/ 55034 h 658315"/>
                    <a:gd name="connsiteX17" fmla="*/ 163783 w 591707"/>
                    <a:gd name="connsiteY17" fmla="*/ 67734 h 658315"/>
                    <a:gd name="connsiteX18" fmla="*/ 157433 w 591707"/>
                    <a:gd name="connsiteY18" fmla="*/ 86784 h 658315"/>
                    <a:gd name="connsiteX19" fmla="*/ 155317 w 591707"/>
                    <a:gd name="connsiteY19" fmla="*/ 95250 h 658315"/>
                    <a:gd name="connsiteX20" fmla="*/ 161667 w 591707"/>
                    <a:gd name="connsiteY20" fmla="*/ 124884 h 658315"/>
                    <a:gd name="connsiteX21" fmla="*/ 172250 w 591707"/>
                    <a:gd name="connsiteY21" fmla="*/ 152400 h 658315"/>
                    <a:gd name="connsiteX22" fmla="*/ 157434 w 591707"/>
                    <a:gd name="connsiteY22" fmla="*/ 182034 h 658315"/>
                    <a:gd name="connsiteX23" fmla="*/ 184950 w 591707"/>
                    <a:gd name="connsiteY23" fmla="*/ 245534 h 658315"/>
                    <a:gd name="connsiteX24" fmla="*/ 199767 w 591707"/>
                    <a:gd name="connsiteY24" fmla="*/ 270934 h 658315"/>
                    <a:gd name="connsiteX25" fmla="*/ 206117 w 591707"/>
                    <a:gd name="connsiteY25" fmla="*/ 279400 h 658315"/>
                    <a:gd name="connsiteX26" fmla="*/ 210350 w 591707"/>
                    <a:gd name="connsiteY26" fmla="*/ 300567 h 658315"/>
                    <a:gd name="connsiteX27" fmla="*/ 206117 w 591707"/>
                    <a:gd name="connsiteY27" fmla="*/ 323850 h 658315"/>
                    <a:gd name="connsiteX28" fmla="*/ 199767 w 591707"/>
                    <a:gd name="connsiteY28" fmla="*/ 328084 h 658315"/>
                    <a:gd name="connsiteX29" fmla="*/ 195533 w 591707"/>
                    <a:gd name="connsiteY29" fmla="*/ 332317 h 658315"/>
                    <a:gd name="connsiteX30" fmla="*/ 184950 w 591707"/>
                    <a:gd name="connsiteY30" fmla="*/ 338667 h 658315"/>
                    <a:gd name="connsiteX31" fmla="*/ 174367 w 591707"/>
                    <a:gd name="connsiteY31" fmla="*/ 347134 h 658315"/>
                    <a:gd name="connsiteX32" fmla="*/ 161667 w 591707"/>
                    <a:gd name="connsiteY32" fmla="*/ 349250 h 658315"/>
                    <a:gd name="connsiteX33" fmla="*/ 153200 w 591707"/>
                    <a:gd name="connsiteY33" fmla="*/ 355600 h 658315"/>
                    <a:gd name="connsiteX34" fmla="*/ 132033 w 591707"/>
                    <a:gd name="connsiteY34" fmla="*/ 361950 h 658315"/>
                    <a:gd name="connsiteX35" fmla="*/ 106633 w 591707"/>
                    <a:gd name="connsiteY35" fmla="*/ 368300 h 658315"/>
                    <a:gd name="connsiteX36" fmla="*/ 98167 w 591707"/>
                    <a:gd name="connsiteY36" fmla="*/ 372534 h 658315"/>
                    <a:gd name="connsiteX37" fmla="*/ 87583 w 591707"/>
                    <a:gd name="connsiteY37" fmla="*/ 374650 h 658315"/>
                    <a:gd name="connsiteX38" fmla="*/ 79117 w 591707"/>
                    <a:gd name="connsiteY38" fmla="*/ 381000 h 658315"/>
                    <a:gd name="connsiteX39" fmla="*/ 66417 w 591707"/>
                    <a:gd name="connsiteY39" fmla="*/ 385234 h 658315"/>
                    <a:gd name="connsiteX40" fmla="*/ 45250 w 591707"/>
                    <a:gd name="connsiteY40" fmla="*/ 400050 h 658315"/>
                    <a:gd name="connsiteX41" fmla="*/ 41017 w 591707"/>
                    <a:gd name="connsiteY41" fmla="*/ 406400 h 658315"/>
                    <a:gd name="connsiteX42" fmla="*/ 34667 w 591707"/>
                    <a:gd name="connsiteY42" fmla="*/ 412750 h 658315"/>
                    <a:gd name="connsiteX43" fmla="*/ 30433 w 591707"/>
                    <a:gd name="connsiteY43" fmla="*/ 423334 h 658315"/>
                    <a:gd name="connsiteX44" fmla="*/ 19850 w 591707"/>
                    <a:gd name="connsiteY44" fmla="*/ 438150 h 658315"/>
                    <a:gd name="connsiteX45" fmla="*/ 9267 w 591707"/>
                    <a:gd name="connsiteY45" fmla="*/ 452967 h 658315"/>
                    <a:gd name="connsiteX46" fmla="*/ 11383 w 591707"/>
                    <a:gd name="connsiteY46" fmla="*/ 505884 h 658315"/>
                    <a:gd name="connsiteX47" fmla="*/ 17733 w 591707"/>
                    <a:gd name="connsiteY47" fmla="*/ 520700 h 658315"/>
                    <a:gd name="connsiteX48" fmla="*/ 19850 w 591707"/>
                    <a:gd name="connsiteY48" fmla="*/ 539750 h 658315"/>
                    <a:gd name="connsiteX49" fmla="*/ 270 w 591707"/>
                    <a:gd name="connsiteY49" fmla="*/ 556684 h 658315"/>
                    <a:gd name="connsiteX50" fmla="*/ 16146 w 591707"/>
                    <a:gd name="connsiteY50" fmla="*/ 634472 h 658315"/>
                    <a:gd name="connsiteX51" fmla="*/ 105575 w 591707"/>
                    <a:gd name="connsiteY51" fmla="*/ 654580 h 658315"/>
                    <a:gd name="connsiteX52" fmla="*/ 356400 w 591707"/>
                    <a:gd name="connsiteY52" fmla="*/ 569384 h 658315"/>
                    <a:gd name="connsiteX53" fmla="*/ 453767 w 591707"/>
                    <a:gd name="connsiteY53" fmla="*/ 573617 h 658315"/>
                    <a:gd name="connsiteX54" fmla="*/ 529967 w 591707"/>
                    <a:gd name="connsiteY54" fmla="*/ 569384 h 658315"/>
                    <a:gd name="connsiteX55" fmla="*/ 551133 w 591707"/>
                    <a:gd name="connsiteY55" fmla="*/ 565150 h 658315"/>
                    <a:gd name="connsiteX56" fmla="*/ 580767 w 591707"/>
                    <a:gd name="connsiteY56" fmla="*/ 560917 h 658315"/>
                    <a:gd name="connsiteX57" fmla="*/ 587117 w 591707"/>
                    <a:gd name="connsiteY57" fmla="*/ 558800 h 658315"/>
                    <a:gd name="connsiteX58" fmla="*/ 589233 w 591707"/>
                    <a:gd name="connsiteY58" fmla="*/ 537634 h 658315"/>
                    <a:gd name="connsiteX59" fmla="*/ 585000 w 591707"/>
                    <a:gd name="connsiteY59" fmla="*/ 531284 h 658315"/>
                    <a:gd name="connsiteX60" fmla="*/ 582883 w 591707"/>
                    <a:gd name="connsiteY60" fmla="*/ 524934 h 658315"/>
                    <a:gd name="connsiteX61" fmla="*/ 578650 w 591707"/>
                    <a:gd name="connsiteY61" fmla="*/ 514350 h 658315"/>
                    <a:gd name="connsiteX62" fmla="*/ 574417 w 591707"/>
                    <a:gd name="connsiteY62" fmla="*/ 488950 h 658315"/>
                    <a:gd name="connsiteX63" fmla="*/ 570183 w 591707"/>
                    <a:gd name="connsiteY63" fmla="*/ 478367 h 658315"/>
                    <a:gd name="connsiteX64" fmla="*/ 563833 w 591707"/>
                    <a:gd name="connsiteY64" fmla="*/ 455084 h 658315"/>
                    <a:gd name="connsiteX65" fmla="*/ 557483 w 591707"/>
                    <a:gd name="connsiteY65" fmla="*/ 448734 h 658315"/>
                    <a:gd name="connsiteX66" fmla="*/ 538433 w 591707"/>
                    <a:gd name="connsiteY66" fmla="*/ 425450 h 658315"/>
                    <a:gd name="connsiteX67" fmla="*/ 527850 w 591707"/>
                    <a:gd name="connsiteY67" fmla="*/ 410634 h 658315"/>
                    <a:gd name="connsiteX68" fmla="*/ 523617 w 591707"/>
                    <a:gd name="connsiteY68" fmla="*/ 402167 h 658315"/>
                    <a:gd name="connsiteX69" fmla="*/ 493983 w 591707"/>
                    <a:gd name="connsiteY69" fmla="*/ 376767 h 658315"/>
                    <a:gd name="connsiteX70" fmla="*/ 472817 w 591707"/>
                    <a:gd name="connsiteY70" fmla="*/ 361950 h 658315"/>
                    <a:gd name="connsiteX71" fmla="*/ 451650 w 591707"/>
                    <a:gd name="connsiteY71" fmla="*/ 353484 h 658315"/>
                    <a:gd name="connsiteX72" fmla="*/ 424133 w 591707"/>
                    <a:gd name="connsiteY72" fmla="*/ 345017 h 658315"/>
                    <a:gd name="connsiteX73" fmla="*/ 411433 w 591707"/>
                    <a:gd name="connsiteY73" fmla="*/ 342900 h 658315"/>
                    <a:gd name="connsiteX74" fmla="*/ 400850 w 591707"/>
                    <a:gd name="connsiteY74" fmla="*/ 340784 h 658315"/>
                    <a:gd name="connsiteX75" fmla="*/ 392383 w 591707"/>
                    <a:gd name="connsiteY75" fmla="*/ 336550 h 658315"/>
                    <a:gd name="connsiteX76" fmla="*/ 386033 w 591707"/>
                    <a:gd name="connsiteY76" fmla="*/ 334434 h 658315"/>
                    <a:gd name="connsiteX77" fmla="*/ 381800 w 591707"/>
                    <a:gd name="connsiteY77" fmla="*/ 323850 h 658315"/>
                    <a:gd name="connsiteX78" fmla="*/ 375450 w 591707"/>
                    <a:gd name="connsiteY78" fmla="*/ 315384 h 658315"/>
                    <a:gd name="connsiteX79" fmla="*/ 373333 w 591707"/>
                    <a:gd name="connsiteY79" fmla="*/ 306917 h 658315"/>
                    <a:gd name="connsiteX80" fmla="*/ 371217 w 591707"/>
                    <a:gd name="connsiteY80" fmla="*/ 300567 h 658315"/>
                    <a:gd name="connsiteX81" fmla="*/ 377567 w 591707"/>
                    <a:gd name="connsiteY81" fmla="*/ 275167 h 658315"/>
                    <a:gd name="connsiteX82" fmla="*/ 379683 w 591707"/>
                    <a:gd name="connsiteY82" fmla="*/ 268817 h 658315"/>
                    <a:gd name="connsiteX83" fmla="*/ 386033 w 591707"/>
                    <a:gd name="connsiteY83" fmla="*/ 262467 h 658315"/>
                    <a:gd name="connsiteX84" fmla="*/ 396617 w 591707"/>
                    <a:gd name="connsiteY84" fmla="*/ 254000 h 658315"/>
                    <a:gd name="connsiteX85" fmla="*/ 402967 w 591707"/>
                    <a:gd name="connsiteY85" fmla="*/ 247650 h 658315"/>
                    <a:gd name="connsiteX86" fmla="*/ 405083 w 591707"/>
                    <a:gd name="connsiteY86" fmla="*/ 247650 h 658315"/>
                    <a:gd name="connsiteX0" fmla="*/ 405083 w 591707"/>
                    <a:gd name="connsiteY0" fmla="*/ 247650 h 658022"/>
                    <a:gd name="connsiteX1" fmla="*/ 405083 w 591707"/>
                    <a:gd name="connsiteY1" fmla="*/ 247650 h 658022"/>
                    <a:gd name="connsiteX2" fmla="*/ 413550 w 591707"/>
                    <a:gd name="connsiteY2" fmla="*/ 222250 h 658022"/>
                    <a:gd name="connsiteX3" fmla="*/ 409317 w 591707"/>
                    <a:gd name="connsiteY3" fmla="*/ 93134 h 658022"/>
                    <a:gd name="connsiteX4" fmla="*/ 407200 w 591707"/>
                    <a:gd name="connsiteY4" fmla="*/ 80434 h 658022"/>
                    <a:gd name="connsiteX5" fmla="*/ 402967 w 591707"/>
                    <a:gd name="connsiteY5" fmla="*/ 69850 h 658022"/>
                    <a:gd name="connsiteX6" fmla="*/ 400850 w 591707"/>
                    <a:gd name="connsiteY6" fmla="*/ 61384 h 658022"/>
                    <a:gd name="connsiteX7" fmla="*/ 390267 w 591707"/>
                    <a:gd name="connsiteY7" fmla="*/ 42334 h 658022"/>
                    <a:gd name="connsiteX8" fmla="*/ 366983 w 591707"/>
                    <a:gd name="connsiteY8" fmla="*/ 21167 h 658022"/>
                    <a:gd name="connsiteX9" fmla="*/ 356400 w 591707"/>
                    <a:gd name="connsiteY9" fmla="*/ 8467 h 658022"/>
                    <a:gd name="connsiteX10" fmla="*/ 331000 w 591707"/>
                    <a:gd name="connsiteY10" fmla="*/ 0 h 658022"/>
                    <a:gd name="connsiteX11" fmla="*/ 265383 w 591707"/>
                    <a:gd name="connsiteY11" fmla="*/ 2117 h 658022"/>
                    <a:gd name="connsiteX12" fmla="*/ 216700 w 591707"/>
                    <a:gd name="connsiteY12" fmla="*/ 16934 h 658022"/>
                    <a:gd name="connsiteX13" fmla="*/ 195533 w 591707"/>
                    <a:gd name="connsiteY13" fmla="*/ 23284 h 658022"/>
                    <a:gd name="connsiteX14" fmla="*/ 182833 w 591707"/>
                    <a:gd name="connsiteY14" fmla="*/ 33867 h 658022"/>
                    <a:gd name="connsiteX15" fmla="*/ 178600 w 591707"/>
                    <a:gd name="connsiteY15" fmla="*/ 44450 h 658022"/>
                    <a:gd name="connsiteX16" fmla="*/ 165900 w 591707"/>
                    <a:gd name="connsiteY16" fmla="*/ 55034 h 658022"/>
                    <a:gd name="connsiteX17" fmla="*/ 163783 w 591707"/>
                    <a:gd name="connsiteY17" fmla="*/ 67734 h 658022"/>
                    <a:gd name="connsiteX18" fmla="*/ 157433 w 591707"/>
                    <a:gd name="connsiteY18" fmla="*/ 86784 h 658022"/>
                    <a:gd name="connsiteX19" fmla="*/ 155317 w 591707"/>
                    <a:gd name="connsiteY19" fmla="*/ 95250 h 658022"/>
                    <a:gd name="connsiteX20" fmla="*/ 161667 w 591707"/>
                    <a:gd name="connsiteY20" fmla="*/ 124884 h 658022"/>
                    <a:gd name="connsiteX21" fmla="*/ 172250 w 591707"/>
                    <a:gd name="connsiteY21" fmla="*/ 152400 h 658022"/>
                    <a:gd name="connsiteX22" fmla="*/ 157434 w 591707"/>
                    <a:gd name="connsiteY22" fmla="*/ 182034 h 658022"/>
                    <a:gd name="connsiteX23" fmla="*/ 184950 w 591707"/>
                    <a:gd name="connsiteY23" fmla="*/ 245534 h 658022"/>
                    <a:gd name="connsiteX24" fmla="*/ 199767 w 591707"/>
                    <a:gd name="connsiteY24" fmla="*/ 270934 h 658022"/>
                    <a:gd name="connsiteX25" fmla="*/ 206117 w 591707"/>
                    <a:gd name="connsiteY25" fmla="*/ 279400 h 658022"/>
                    <a:gd name="connsiteX26" fmla="*/ 210350 w 591707"/>
                    <a:gd name="connsiteY26" fmla="*/ 300567 h 658022"/>
                    <a:gd name="connsiteX27" fmla="*/ 206117 w 591707"/>
                    <a:gd name="connsiteY27" fmla="*/ 323850 h 658022"/>
                    <a:gd name="connsiteX28" fmla="*/ 199767 w 591707"/>
                    <a:gd name="connsiteY28" fmla="*/ 328084 h 658022"/>
                    <a:gd name="connsiteX29" fmla="*/ 195533 w 591707"/>
                    <a:gd name="connsiteY29" fmla="*/ 332317 h 658022"/>
                    <a:gd name="connsiteX30" fmla="*/ 184950 w 591707"/>
                    <a:gd name="connsiteY30" fmla="*/ 338667 h 658022"/>
                    <a:gd name="connsiteX31" fmla="*/ 174367 w 591707"/>
                    <a:gd name="connsiteY31" fmla="*/ 347134 h 658022"/>
                    <a:gd name="connsiteX32" fmla="*/ 161667 w 591707"/>
                    <a:gd name="connsiteY32" fmla="*/ 349250 h 658022"/>
                    <a:gd name="connsiteX33" fmla="*/ 153200 w 591707"/>
                    <a:gd name="connsiteY33" fmla="*/ 355600 h 658022"/>
                    <a:gd name="connsiteX34" fmla="*/ 132033 w 591707"/>
                    <a:gd name="connsiteY34" fmla="*/ 361950 h 658022"/>
                    <a:gd name="connsiteX35" fmla="*/ 106633 w 591707"/>
                    <a:gd name="connsiteY35" fmla="*/ 368300 h 658022"/>
                    <a:gd name="connsiteX36" fmla="*/ 98167 w 591707"/>
                    <a:gd name="connsiteY36" fmla="*/ 372534 h 658022"/>
                    <a:gd name="connsiteX37" fmla="*/ 87583 w 591707"/>
                    <a:gd name="connsiteY37" fmla="*/ 374650 h 658022"/>
                    <a:gd name="connsiteX38" fmla="*/ 79117 w 591707"/>
                    <a:gd name="connsiteY38" fmla="*/ 381000 h 658022"/>
                    <a:gd name="connsiteX39" fmla="*/ 66417 w 591707"/>
                    <a:gd name="connsiteY39" fmla="*/ 385234 h 658022"/>
                    <a:gd name="connsiteX40" fmla="*/ 45250 w 591707"/>
                    <a:gd name="connsiteY40" fmla="*/ 400050 h 658022"/>
                    <a:gd name="connsiteX41" fmla="*/ 41017 w 591707"/>
                    <a:gd name="connsiteY41" fmla="*/ 406400 h 658022"/>
                    <a:gd name="connsiteX42" fmla="*/ 34667 w 591707"/>
                    <a:gd name="connsiteY42" fmla="*/ 412750 h 658022"/>
                    <a:gd name="connsiteX43" fmla="*/ 30433 w 591707"/>
                    <a:gd name="connsiteY43" fmla="*/ 423334 h 658022"/>
                    <a:gd name="connsiteX44" fmla="*/ 19850 w 591707"/>
                    <a:gd name="connsiteY44" fmla="*/ 438150 h 658022"/>
                    <a:gd name="connsiteX45" fmla="*/ 9267 w 591707"/>
                    <a:gd name="connsiteY45" fmla="*/ 452967 h 658022"/>
                    <a:gd name="connsiteX46" fmla="*/ 11383 w 591707"/>
                    <a:gd name="connsiteY46" fmla="*/ 505884 h 658022"/>
                    <a:gd name="connsiteX47" fmla="*/ 17733 w 591707"/>
                    <a:gd name="connsiteY47" fmla="*/ 520700 h 658022"/>
                    <a:gd name="connsiteX48" fmla="*/ 19850 w 591707"/>
                    <a:gd name="connsiteY48" fmla="*/ 539750 h 658022"/>
                    <a:gd name="connsiteX49" fmla="*/ 270 w 591707"/>
                    <a:gd name="connsiteY49" fmla="*/ 556684 h 658022"/>
                    <a:gd name="connsiteX50" fmla="*/ 16146 w 591707"/>
                    <a:gd name="connsiteY50" fmla="*/ 634472 h 658022"/>
                    <a:gd name="connsiteX51" fmla="*/ 105575 w 591707"/>
                    <a:gd name="connsiteY51" fmla="*/ 654580 h 658022"/>
                    <a:gd name="connsiteX52" fmla="*/ 453767 w 591707"/>
                    <a:gd name="connsiteY52" fmla="*/ 573617 h 658022"/>
                    <a:gd name="connsiteX53" fmla="*/ 529967 w 591707"/>
                    <a:gd name="connsiteY53" fmla="*/ 569384 h 658022"/>
                    <a:gd name="connsiteX54" fmla="*/ 551133 w 591707"/>
                    <a:gd name="connsiteY54" fmla="*/ 565150 h 658022"/>
                    <a:gd name="connsiteX55" fmla="*/ 580767 w 591707"/>
                    <a:gd name="connsiteY55" fmla="*/ 560917 h 658022"/>
                    <a:gd name="connsiteX56" fmla="*/ 587117 w 591707"/>
                    <a:gd name="connsiteY56" fmla="*/ 558800 h 658022"/>
                    <a:gd name="connsiteX57" fmla="*/ 589233 w 591707"/>
                    <a:gd name="connsiteY57" fmla="*/ 537634 h 658022"/>
                    <a:gd name="connsiteX58" fmla="*/ 585000 w 591707"/>
                    <a:gd name="connsiteY58" fmla="*/ 531284 h 658022"/>
                    <a:gd name="connsiteX59" fmla="*/ 582883 w 591707"/>
                    <a:gd name="connsiteY59" fmla="*/ 524934 h 658022"/>
                    <a:gd name="connsiteX60" fmla="*/ 578650 w 591707"/>
                    <a:gd name="connsiteY60" fmla="*/ 514350 h 658022"/>
                    <a:gd name="connsiteX61" fmla="*/ 574417 w 591707"/>
                    <a:gd name="connsiteY61" fmla="*/ 488950 h 658022"/>
                    <a:gd name="connsiteX62" fmla="*/ 570183 w 591707"/>
                    <a:gd name="connsiteY62" fmla="*/ 478367 h 658022"/>
                    <a:gd name="connsiteX63" fmla="*/ 563833 w 591707"/>
                    <a:gd name="connsiteY63" fmla="*/ 455084 h 658022"/>
                    <a:gd name="connsiteX64" fmla="*/ 557483 w 591707"/>
                    <a:gd name="connsiteY64" fmla="*/ 448734 h 658022"/>
                    <a:gd name="connsiteX65" fmla="*/ 538433 w 591707"/>
                    <a:gd name="connsiteY65" fmla="*/ 425450 h 658022"/>
                    <a:gd name="connsiteX66" fmla="*/ 527850 w 591707"/>
                    <a:gd name="connsiteY66" fmla="*/ 410634 h 658022"/>
                    <a:gd name="connsiteX67" fmla="*/ 523617 w 591707"/>
                    <a:gd name="connsiteY67" fmla="*/ 402167 h 658022"/>
                    <a:gd name="connsiteX68" fmla="*/ 493983 w 591707"/>
                    <a:gd name="connsiteY68" fmla="*/ 376767 h 658022"/>
                    <a:gd name="connsiteX69" fmla="*/ 472817 w 591707"/>
                    <a:gd name="connsiteY69" fmla="*/ 361950 h 658022"/>
                    <a:gd name="connsiteX70" fmla="*/ 451650 w 591707"/>
                    <a:gd name="connsiteY70" fmla="*/ 353484 h 658022"/>
                    <a:gd name="connsiteX71" fmla="*/ 424133 w 591707"/>
                    <a:gd name="connsiteY71" fmla="*/ 345017 h 658022"/>
                    <a:gd name="connsiteX72" fmla="*/ 411433 w 591707"/>
                    <a:gd name="connsiteY72" fmla="*/ 342900 h 658022"/>
                    <a:gd name="connsiteX73" fmla="*/ 400850 w 591707"/>
                    <a:gd name="connsiteY73" fmla="*/ 340784 h 658022"/>
                    <a:gd name="connsiteX74" fmla="*/ 392383 w 591707"/>
                    <a:gd name="connsiteY74" fmla="*/ 336550 h 658022"/>
                    <a:gd name="connsiteX75" fmla="*/ 386033 w 591707"/>
                    <a:gd name="connsiteY75" fmla="*/ 334434 h 658022"/>
                    <a:gd name="connsiteX76" fmla="*/ 381800 w 591707"/>
                    <a:gd name="connsiteY76" fmla="*/ 323850 h 658022"/>
                    <a:gd name="connsiteX77" fmla="*/ 375450 w 591707"/>
                    <a:gd name="connsiteY77" fmla="*/ 315384 h 658022"/>
                    <a:gd name="connsiteX78" fmla="*/ 373333 w 591707"/>
                    <a:gd name="connsiteY78" fmla="*/ 306917 h 658022"/>
                    <a:gd name="connsiteX79" fmla="*/ 371217 w 591707"/>
                    <a:gd name="connsiteY79" fmla="*/ 300567 h 658022"/>
                    <a:gd name="connsiteX80" fmla="*/ 377567 w 591707"/>
                    <a:gd name="connsiteY80" fmla="*/ 275167 h 658022"/>
                    <a:gd name="connsiteX81" fmla="*/ 379683 w 591707"/>
                    <a:gd name="connsiteY81" fmla="*/ 268817 h 658022"/>
                    <a:gd name="connsiteX82" fmla="*/ 386033 w 591707"/>
                    <a:gd name="connsiteY82" fmla="*/ 262467 h 658022"/>
                    <a:gd name="connsiteX83" fmla="*/ 396617 w 591707"/>
                    <a:gd name="connsiteY83" fmla="*/ 254000 h 658022"/>
                    <a:gd name="connsiteX84" fmla="*/ 402967 w 591707"/>
                    <a:gd name="connsiteY84" fmla="*/ 247650 h 658022"/>
                    <a:gd name="connsiteX85" fmla="*/ 405083 w 591707"/>
                    <a:gd name="connsiteY85" fmla="*/ 247650 h 658022"/>
                    <a:gd name="connsiteX0" fmla="*/ 405083 w 591707"/>
                    <a:gd name="connsiteY0" fmla="*/ 247650 h 658315"/>
                    <a:gd name="connsiteX1" fmla="*/ 405083 w 591707"/>
                    <a:gd name="connsiteY1" fmla="*/ 247650 h 658315"/>
                    <a:gd name="connsiteX2" fmla="*/ 413550 w 591707"/>
                    <a:gd name="connsiteY2" fmla="*/ 222250 h 658315"/>
                    <a:gd name="connsiteX3" fmla="*/ 409317 w 591707"/>
                    <a:gd name="connsiteY3" fmla="*/ 93134 h 658315"/>
                    <a:gd name="connsiteX4" fmla="*/ 407200 w 591707"/>
                    <a:gd name="connsiteY4" fmla="*/ 80434 h 658315"/>
                    <a:gd name="connsiteX5" fmla="*/ 402967 w 591707"/>
                    <a:gd name="connsiteY5" fmla="*/ 69850 h 658315"/>
                    <a:gd name="connsiteX6" fmla="*/ 400850 w 591707"/>
                    <a:gd name="connsiteY6" fmla="*/ 61384 h 658315"/>
                    <a:gd name="connsiteX7" fmla="*/ 390267 w 591707"/>
                    <a:gd name="connsiteY7" fmla="*/ 42334 h 658315"/>
                    <a:gd name="connsiteX8" fmla="*/ 366983 w 591707"/>
                    <a:gd name="connsiteY8" fmla="*/ 21167 h 658315"/>
                    <a:gd name="connsiteX9" fmla="*/ 356400 w 591707"/>
                    <a:gd name="connsiteY9" fmla="*/ 8467 h 658315"/>
                    <a:gd name="connsiteX10" fmla="*/ 331000 w 591707"/>
                    <a:gd name="connsiteY10" fmla="*/ 0 h 658315"/>
                    <a:gd name="connsiteX11" fmla="*/ 265383 w 591707"/>
                    <a:gd name="connsiteY11" fmla="*/ 2117 h 658315"/>
                    <a:gd name="connsiteX12" fmla="*/ 216700 w 591707"/>
                    <a:gd name="connsiteY12" fmla="*/ 16934 h 658315"/>
                    <a:gd name="connsiteX13" fmla="*/ 195533 w 591707"/>
                    <a:gd name="connsiteY13" fmla="*/ 23284 h 658315"/>
                    <a:gd name="connsiteX14" fmla="*/ 182833 w 591707"/>
                    <a:gd name="connsiteY14" fmla="*/ 33867 h 658315"/>
                    <a:gd name="connsiteX15" fmla="*/ 178600 w 591707"/>
                    <a:gd name="connsiteY15" fmla="*/ 44450 h 658315"/>
                    <a:gd name="connsiteX16" fmla="*/ 165900 w 591707"/>
                    <a:gd name="connsiteY16" fmla="*/ 55034 h 658315"/>
                    <a:gd name="connsiteX17" fmla="*/ 163783 w 591707"/>
                    <a:gd name="connsiteY17" fmla="*/ 67734 h 658315"/>
                    <a:gd name="connsiteX18" fmla="*/ 157433 w 591707"/>
                    <a:gd name="connsiteY18" fmla="*/ 86784 h 658315"/>
                    <a:gd name="connsiteX19" fmla="*/ 155317 w 591707"/>
                    <a:gd name="connsiteY19" fmla="*/ 95250 h 658315"/>
                    <a:gd name="connsiteX20" fmla="*/ 161667 w 591707"/>
                    <a:gd name="connsiteY20" fmla="*/ 124884 h 658315"/>
                    <a:gd name="connsiteX21" fmla="*/ 172250 w 591707"/>
                    <a:gd name="connsiteY21" fmla="*/ 152400 h 658315"/>
                    <a:gd name="connsiteX22" fmla="*/ 157434 w 591707"/>
                    <a:gd name="connsiteY22" fmla="*/ 182034 h 658315"/>
                    <a:gd name="connsiteX23" fmla="*/ 184950 w 591707"/>
                    <a:gd name="connsiteY23" fmla="*/ 245534 h 658315"/>
                    <a:gd name="connsiteX24" fmla="*/ 199767 w 591707"/>
                    <a:gd name="connsiteY24" fmla="*/ 270934 h 658315"/>
                    <a:gd name="connsiteX25" fmla="*/ 206117 w 591707"/>
                    <a:gd name="connsiteY25" fmla="*/ 279400 h 658315"/>
                    <a:gd name="connsiteX26" fmla="*/ 210350 w 591707"/>
                    <a:gd name="connsiteY26" fmla="*/ 300567 h 658315"/>
                    <a:gd name="connsiteX27" fmla="*/ 206117 w 591707"/>
                    <a:gd name="connsiteY27" fmla="*/ 323850 h 658315"/>
                    <a:gd name="connsiteX28" fmla="*/ 199767 w 591707"/>
                    <a:gd name="connsiteY28" fmla="*/ 328084 h 658315"/>
                    <a:gd name="connsiteX29" fmla="*/ 195533 w 591707"/>
                    <a:gd name="connsiteY29" fmla="*/ 332317 h 658315"/>
                    <a:gd name="connsiteX30" fmla="*/ 184950 w 591707"/>
                    <a:gd name="connsiteY30" fmla="*/ 338667 h 658315"/>
                    <a:gd name="connsiteX31" fmla="*/ 174367 w 591707"/>
                    <a:gd name="connsiteY31" fmla="*/ 347134 h 658315"/>
                    <a:gd name="connsiteX32" fmla="*/ 161667 w 591707"/>
                    <a:gd name="connsiteY32" fmla="*/ 349250 h 658315"/>
                    <a:gd name="connsiteX33" fmla="*/ 153200 w 591707"/>
                    <a:gd name="connsiteY33" fmla="*/ 355600 h 658315"/>
                    <a:gd name="connsiteX34" fmla="*/ 132033 w 591707"/>
                    <a:gd name="connsiteY34" fmla="*/ 361950 h 658315"/>
                    <a:gd name="connsiteX35" fmla="*/ 106633 w 591707"/>
                    <a:gd name="connsiteY35" fmla="*/ 368300 h 658315"/>
                    <a:gd name="connsiteX36" fmla="*/ 98167 w 591707"/>
                    <a:gd name="connsiteY36" fmla="*/ 372534 h 658315"/>
                    <a:gd name="connsiteX37" fmla="*/ 87583 w 591707"/>
                    <a:gd name="connsiteY37" fmla="*/ 374650 h 658315"/>
                    <a:gd name="connsiteX38" fmla="*/ 79117 w 591707"/>
                    <a:gd name="connsiteY38" fmla="*/ 381000 h 658315"/>
                    <a:gd name="connsiteX39" fmla="*/ 66417 w 591707"/>
                    <a:gd name="connsiteY39" fmla="*/ 385234 h 658315"/>
                    <a:gd name="connsiteX40" fmla="*/ 45250 w 591707"/>
                    <a:gd name="connsiteY40" fmla="*/ 400050 h 658315"/>
                    <a:gd name="connsiteX41" fmla="*/ 41017 w 591707"/>
                    <a:gd name="connsiteY41" fmla="*/ 406400 h 658315"/>
                    <a:gd name="connsiteX42" fmla="*/ 34667 w 591707"/>
                    <a:gd name="connsiteY42" fmla="*/ 412750 h 658315"/>
                    <a:gd name="connsiteX43" fmla="*/ 30433 w 591707"/>
                    <a:gd name="connsiteY43" fmla="*/ 423334 h 658315"/>
                    <a:gd name="connsiteX44" fmla="*/ 19850 w 591707"/>
                    <a:gd name="connsiteY44" fmla="*/ 438150 h 658315"/>
                    <a:gd name="connsiteX45" fmla="*/ 9267 w 591707"/>
                    <a:gd name="connsiteY45" fmla="*/ 452967 h 658315"/>
                    <a:gd name="connsiteX46" fmla="*/ 11383 w 591707"/>
                    <a:gd name="connsiteY46" fmla="*/ 505884 h 658315"/>
                    <a:gd name="connsiteX47" fmla="*/ 17733 w 591707"/>
                    <a:gd name="connsiteY47" fmla="*/ 520700 h 658315"/>
                    <a:gd name="connsiteX48" fmla="*/ 19850 w 591707"/>
                    <a:gd name="connsiteY48" fmla="*/ 539750 h 658315"/>
                    <a:gd name="connsiteX49" fmla="*/ 270 w 591707"/>
                    <a:gd name="connsiteY49" fmla="*/ 556684 h 658315"/>
                    <a:gd name="connsiteX50" fmla="*/ 16146 w 591707"/>
                    <a:gd name="connsiteY50" fmla="*/ 634472 h 658315"/>
                    <a:gd name="connsiteX51" fmla="*/ 105575 w 591707"/>
                    <a:gd name="connsiteY51" fmla="*/ 654580 h 658315"/>
                    <a:gd name="connsiteX52" fmla="*/ 529967 w 591707"/>
                    <a:gd name="connsiteY52" fmla="*/ 569384 h 658315"/>
                    <a:gd name="connsiteX53" fmla="*/ 551133 w 591707"/>
                    <a:gd name="connsiteY53" fmla="*/ 565150 h 658315"/>
                    <a:gd name="connsiteX54" fmla="*/ 580767 w 591707"/>
                    <a:gd name="connsiteY54" fmla="*/ 560917 h 658315"/>
                    <a:gd name="connsiteX55" fmla="*/ 587117 w 591707"/>
                    <a:gd name="connsiteY55" fmla="*/ 558800 h 658315"/>
                    <a:gd name="connsiteX56" fmla="*/ 589233 w 591707"/>
                    <a:gd name="connsiteY56" fmla="*/ 537634 h 658315"/>
                    <a:gd name="connsiteX57" fmla="*/ 585000 w 591707"/>
                    <a:gd name="connsiteY57" fmla="*/ 531284 h 658315"/>
                    <a:gd name="connsiteX58" fmla="*/ 582883 w 591707"/>
                    <a:gd name="connsiteY58" fmla="*/ 524934 h 658315"/>
                    <a:gd name="connsiteX59" fmla="*/ 578650 w 591707"/>
                    <a:gd name="connsiteY59" fmla="*/ 514350 h 658315"/>
                    <a:gd name="connsiteX60" fmla="*/ 574417 w 591707"/>
                    <a:gd name="connsiteY60" fmla="*/ 488950 h 658315"/>
                    <a:gd name="connsiteX61" fmla="*/ 570183 w 591707"/>
                    <a:gd name="connsiteY61" fmla="*/ 478367 h 658315"/>
                    <a:gd name="connsiteX62" fmla="*/ 563833 w 591707"/>
                    <a:gd name="connsiteY62" fmla="*/ 455084 h 658315"/>
                    <a:gd name="connsiteX63" fmla="*/ 557483 w 591707"/>
                    <a:gd name="connsiteY63" fmla="*/ 448734 h 658315"/>
                    <a:gd name="connsiteX64" fmla="*/ 538433 w 591707"/>
                    <a:gd name="connsiteY64" fmla="*/ 425450 h 658315"/>
                    <a:gd name="connsiteX65" fmla="*/ 527850 w 591707"/>
                    <a:gd name="connsiteY65" fmla="*/ 410634 h 658315"/>
                    <a:gd name="connsiteX66" fmla="*/ 523617 w 591707"/>
                    <a:gd name="connsiteY66" fmla="*/ 402167 h 658315"/>
                    <a:gd name="connsiteX67" fmla="*/ 493983 w 591707"/>
                    <a:gd name="connsiteY67" fmla="*/ 376767 h 658315"/>
                    <a:gd name="connsiteX68" fmla="*/ 472817 w 591707"/>
                    <a:gd name="connsiteY68" fmla="*/ 361950 h 658315"/>
                    <a:gd name="connsiteX69" fmla="*/ 451650 w 591707"/>
                    <a:gd name="connsiteY69" fmla="*/ 353484 h 658315"/>
                    <a:gd name="connsiteX70" fmla="*/ 424133 w 591707"/>
                    <a:gd name="connsiteY70" fmla="*/ 345017 h 658315"/>
                    <a:gd name="connsiteX71" fmla="*/ 411433 w 591707"/>
                    <a:gd name="connsiteY71" fmla="*/ 342900 h 658315"/>
                    <a:gd name="connsiteX72" fmla="*/ 400850 w 591707"/>
                    <a:gd name="connsiteY72" fmla="*/ 340784 h 658315"/>
                    <a:gd name="connsiteX73" fmla="*/ 392383 w 591707"/>
                    <a:gd name="connsiteY73" fmla="*/ 336550 h 658315"/>
                    <a:gd name="connsiteX74" fmla="*/ 386033 w 591707"/>
                    <a:gd name="connsiteY74" fmla="*/ 334434 h 658315"/>
                    <a:gd name="connsiteX75" fmla="*/ 381800 w 591707"/>
                    <a:gd name="connsiteY75" fmla="*/ 323850 h 658315"/>
                    <a:gd name="connsiteX76" fmla="*/ 375450 w 591707"/>
                    <a:gd name="connsiteY76" fmla="*/ 315384 h 658315"/>
                    <a:gd name="connsiteX77" fmla="*/ 373333 w 591707"/>
                    <a:gd name="connsiteY77" fmla="*/ 306917 h 658315"/>
                    <a:gd name="connsiteX78" fmla="*/ 371217 w 591707"/>
                    <a:gd name="connsiteY78" fmla="*/ 300567 h 658315"/>
                    <a:gd name="connsiteX79" fmla="*/ 377567 w 591707"/>
                    <a:gd name="connsiteY79" fmla="*/ 275167 h 658315"/>
                    <a:gd name="connsiteX80" fmla="*/ 379683 w 591707"/>
                    <a:gd name="connsiteY80" fmla="*/ 268817 h 658315"/>
                    <a:gd name="connsiteX81" fmla="*/ 386033 w 591707"/>
                    <a:gd name="connsiteY81" fmla="*/ 262467 h 658315"/>
                    <a:gd name="connsiteX82" fmla="*/ 396617 w 591707"/>
                    <a:gd name="connsiteY82" fmla="*/ 254000 h 658315"/>
                    <a:gd name="connsiteX83" fmla="*/ 402967 w 591707"/>
                    <a:gd name="connsiteY83" fmla="*/ 247650 h 658315"/>
                    <a:gd name="connsiteX84" fmla="*/ 405083 w 591707"/>
                    <a:gd name="connsiteY84" fmla="*/ 247650 h 658315"/>
                    <a:gd name="connsiteX0" fmla="*/ 405083 w 592966"/>
                    <a:gd name="connsiteY0" fmla="*/ 247650 h 658609"/>
                    <a:gd name="connsiteX1" fmla="*/ 405083 w 592966"/>
                    <a:gd name="connsiteY1" fmla="*/ 247650 h 658609"/>
                    <a:gd name="connsiteX2" fmla="*/ 413550 w 592966"/>
                    <a:gd name="connsiteY2" fmla="*/ 222250 h 658609"/>
                    <a:gd name="connsiteX3" fmla="*/ 409317 w 592966"/>
                    <a:gd name="connsiteY3" fmla="*/ 93134 h 658609"/>
                    <a:gd name="connsiteX4" fmla="*/ 407200 w 592966"/>
                    <a:gd name="connsiteY4" fmla="*/ 80434 h 658609"/>
                    <a:gd name="connsiteX5" fmla="*/ 402967 w 592966"/>
                    <a:gd name="connsiteY5" fmla="*/ 69850 h 658609"/>
                    <a:gd name="connsiteX6" fmla="*/ 400850 w 592966"/>
                    <a:gd name="connsiteY6" fmla="*/ 61384 h 658609"/>
                    <a:gd name="connsiteX7" fmla="*/ 390267 w 592966"/>
                    <a:gd name="connsiteY7" fmla="*/ 42334 h 658609"/>
                    <a:gd name="connsiteX8" fmla="*/ 366983 w 592966"/>
                    <a:gd name="connsiteY8" fmla="*/ 21167 h 658609"/>
                    <a:gd name="connsiteX9" fmla="*/ 356400 w 592966"/>
                    <a:gd name="connsiteY9" fmla="*/ 8467 h 658609"/>
                    <a:gd name="connsiteX10" fmla="*/ 331000 w 592966"/>
                    <a:gd name="connsiteY10" fmla="*/ 0 h 658609"/>
                    <a:gd name="connsiteX11" fmla="*/ 265383 w 592966"/>
                    <a:gd name="connsiteY11" fmla="*/ 2117 h 658609"/>
                    <a:gd name="connsiteX12" fmla="*/ 216700 w 592966"/>
                    <a:gd name="connsiteY12" fmla="*/ 16934 h 658609"/>
                    <a:gd name="connsiteX13" fmla="*/ 195533 w 592966"/>
                    <a:gd name="connsiteY13" fmla="*/ 23284 h 658609"/>
                    <a:gd name="connsiteX14" fmla="*/ 182833 w 592966"/>
                    <a:gd name="connsiteY14" fmla="*/ 33867 h 658609"/>
                    <a:gd name="connsiteX15" fmla="*/ 178600 w 592966"/>
                    <a:gd name="connsiteY15" fmla="*/ 44450 h 658609"/>
                    <a:gd name="connsiteX16" fmla="*/ 165900 w 592966"/>
                    <a:gd name="connsiteY16" fmla="*/ 55034 h 658609"/>
                    <a:gd name="connsiteX17" fmla="*/ 163783 w 592966"/>
                    <a:gd name="connsiteY17" fmla="*/ 67734 h 658609"/>
                    <a:gd name="connsiteX18" fmla="*/ 157433 w 592966"/>
                    <a:gd name="connsiteY18" fmla="*/ 86784 h 658609"/>
                    <a:gd name="connsiteX19" fmla="*/ 155317 w 592966"/>
                    <a:gd name="connsiteY19" fmla="*/ 95250 h 658609"/>
                    <a:gd name="connsiteX20" fmla="*/ 161667 w 592966"/>
                    <a:gd name="connsiteY20" fmla="*/ 124884 h 658609"/>
                    <a:gd name="connsiteX21" fmla="*/ 172250 w 592966"/>
                    <a:gd name="connsiteY21" fmla="*/ 152400 h 658609"/>
                    <a:gd name="connsiteX22" fmla="*/ 157434 w 592966"/>
                    <a:gd name="connsiteY22" fmla="*/ 182034 h 658609"/>
                    <a:gd name="connsiteX23" fmla="*/ 184950 w 592966"/>
                    <a:gd name="connsiteY23" fmla="*/ 245534 h 658609"/>
                    <a:gd name="connsiteX24" fmla="*/ 199767 w 592966"/>
                    <a:gd name="connsiteY24" fmla="*/ 270934 h 658609"/>
                    <a:gd name="connsiteX25" fmla="*/ 206117 w 592966"/>
                    <a:gd name="connsiteY25" fmla="*/ 279400 h 658609"/>
                    <a:gd name="connsiteX26" fmla="*/ 210350 w 592966"/>
                    <a:gd name="connsiteY26" fmla="*/ 300567 h 658609"/>
                    <a:gd name="connsiteX27" fmla="*/ 206117 w 592966"/>
                    <a:gd name="connsiteY27" fmla="*/ 323850 h 658609"/>
                    <a:gd name="connsiteX28" fmla="*/ 199767 w 592966"/>
                    <a:gd name="connsiteY28" fmla="*/ 328084 h 658609"/>
                    <a:gd name="connsiteX29" fmla="*/ 195533 w 592966"/>
                    <a:gd name="connsiteY29" fmla="*/ 332317 h 658609"/>
                    <a:gd name="connsiteX30" fmla="*/ 184950 w 592966"/>
                    <a:gd name="connsiteY30" fmla="*/ 338667 h 658609"/>
                    <a:gd name="connsiteX31" fmla="*/ 174367 w 592966"/>
                    <a:gd name="connsiteY31" fmla="*/ 347134 h 658609"/>
                    <a:gd name="connsiteX32" fmla="*/ 161667 w 592966"/>
                    <a:gd name="connsiteY32" fmla="*/ 349250 h 658609"/>
                    <a:gd name="connsiteX33" fmla="*/ 153200 w 592966"/>
                    <a:gd name="connsiteY33" fmla="*/ 355600 h 658609"/>
                    <a:gd name="connsiteX34" fmla="*/ 132033 w 592966"/>
                    <a:gd name="connsiteY34" fmla="*/ 361950 h 658609"/>
                    <a:gd name="connsiteX35" fmla="*/ 106633 w 592966"/>
                    <a:gd name="connsiteY35" fmla="*/ 368300 h 658609"/>
                    <a:gd name="connsiteX36" fmla="*/ 98167 w 592966"/>
                    <a:gd name="connsiteY36" fmla="*/ 372534 h 658609"/>
                    <a:gd name="connsiteX37" fmla="*/ 87583 w 592966"/>
                    <a:gd name="connsiteY37" fmla="*/ 374650 h 658609"/>
                    <a:gd name="connsiteX38" fmla="*/ 79117 w 592966"/>
                    <a:gd name="connsiteY38" fmla="*/ 381000 h 658609"/>
                    <a:gd name="connsiteX39" fmla="*/ 66417 w 592966"/>
                    <a:gd name="connsiteY39" fmla="*/ 385234 h 658609"/>
                    <a:gd name="connsiteX40" fmla="*/ 45250 w 592966"/>
                    <a:gd name="connsiteY40" fmla="*/ 400050 h 658609"/>
                    <a:gd name="connsiteX41" fmla="*/ 41017 w 592966"/>
                    <a:gd name="connsiteY41" fmla="*/ 406400 h 658609"/>
                    <a:gd name="connsiteX42" fmla="*/ 34667 w 592966"/>
                    <a:gd name="connsiteY42" fmla="*/ 412750 h 658609"/>
                    <a:gd name="connsiteX43" fmla="*/ 30433 w 592966"/>
                    <a:gd name="connsiteY43" fmla="*/ 423334 h 658609"/>
                    <a:gd name="connsiteX44" fmla="*/ 19850 w 592966"/>
                    <a:gd name="connsiteY44" fmla="*/ 438150 h 658609"/>
                    <a:gd name="connsiteX45" fmla="*/ 9267 w 592966"/>
                    <a:gd name="connsiteY45" fmla="*/ 452967 h 658609"/>
                    <a:gd name="connsiteX46" fmla="*/ 11383 w 592966"/>
                    <a:gd name="connsiteY46" fmla="*/ 505884 h 658609"/>
                    <a:gd name="connsiteX47" fmla="*/ 17733 w 592966"/>
                    <a:gd name="connsiteY47" fmla="*/ 520700 h 658609"/>
                    <a:gd name="connsiteX48" fmla="*/ 19850 w 592966"/>
                    <a:gd name="connsiteY48" fmla="*/ 539750 h 658609"/>
                    <a:gd name="connsiteX49" fmla="*/ 270 w 592966"/>
                    <a:gd name="connsiteY49" fmla="*/ 556684 h 658609"/>
                    <a:gd name="connsiteX50" fmla="*/ 16146 w 592966"/>
                    <a:gd name="connsiteY50" fmla="*/ 634472 h 658609"/>
                    <a:gd name="connsiteX51" fmla="*/ 105575 w 592966"/>
                    <a:gd name="connsiteY51" fmla="*/ 654580 h 658609"/>
                    <a:gd name="connsiteX52" fmla="*/ 551133 w 592966"/>
                    <a:gd name="connsiteY52" fmla="*/ 565150 h 658609"/>
                    <a:gd name="connsiteX53" fmla="*/ 580767 w 592966"/>
                    <a:gd name="connsiteY53" fmla="*/ 560917 h 658609"/>
                    <a:gd name="connsiteX54" fmla="*/ 587117 w 592966"/>
                    <a:gd name="connsiteY54" fmla="*/ 558800 h 658609"/>
                    <a:gd name="connsiteX55" fmla="*/ 589233 w 592966"/>
                    <a:gd name="connsiteY55" fmla="*/ 537634 h 658609"/>
                    <a:gd name="connsiteX56" fmla="*/ 585000 w 592966"/>
                    <a:gd name="connsiteY56" fmla="*/ 531284 h 658609"/>
                    <a:gd name="connsiteX57" fmla="*/ 582883 w 592966"/>
                    <a:gd name="connsiteY57" fmla="*/ 524934 h 658609"/>
                    <a:gd name="connsiteX58" fmla="*/ 578650 w 592966"/>
                    <a:gd name="connsiteY58" fmla="*/ 514350 h 658609"/>
                    <a:gd name="connsiteX59" fmla="*/ 574417 w 592966"/>
                    <a:gd name="connsiteY59" fmla="*/ 488950 h 658609"/>
                    <a:gd name="connsiteX60" fmla="*/ 570183 w 592966"/>
                    <a:gd name="connsiteY60" fmla="*/ 478367 h 658609"/>
                    <a:gd name="connsiteX61" fmla="*/ 563833 w 592966"/>
                    <a:gd name="connsiteY61" fmla="*/ 455084 h 658609"/>
                    <a:gd name="connsiteX62" fmla="*/ 557483 w 592966"/>
                    <a:gd name="connsiteY62" fmla="*/ 448734 h 658609"/>
                    <a:gd name="connsiteX63" fmla="*/ 538433 w 592966"/>
                    <a:gd name="connsiteY63" fmla="*/ 425450 h 658609"/>
                    <a:gd name="connsiteX64" fmla="*/ 527850 w 592966"/>
                    <a:gd name="connsiteY64" fmla="*/ 410634 h 658609"/>
                    <a:gd name="connsiteX65" fmla="*/ 523617 w 592966"/>
                    <a:gd name="connsiteY65" fmla="*/ 402167 h 658609"/>
                    <a:gd name="connsiteX66" fmla="*/ 493983 w 592966"/>
                    <a:gd name="connsiteY66" fmla="*/ 376767 h 658609"/>
                    <a:gd name="connsiteX67" fmla="*/ 472817 w 592966"/>
                    <a:gd name="connsiteY67" fmla="*/ 361950 h 658609"/>
                    <a:gd name="connsiteX68" fmla="*/ 451650 w 592966"/>
                    <a:gd name="connsiteY68" fmla="*/ 353484 h 658609"/>
                    <a:gd name="connsiteX69" fmla="*/ 424133 w 592966"/>
                    <a:gd name="connsiteY69" fmla="*/ 345017 h 658609"/>
                    <a:gd name="connsiteX70" fmla="*/ 411433 w 592966"/>
                    <a:gd name="connsiteY70" fmla="*/ 342900 h 658609"/>
                    <a:gd name="connsiteX71" fmla="*/ 400850 w 592966"/>
                    <a:gd name="connsiteY71" fmla="*/ 340784 h 658609"/>
                    <a:gd name="connsiteX72" fmla="*/ 392383 w 592966"/>
                    <a:gd name="connsiteY72" fmla="*/ 336550 h 658609"/>
                    <a:gd name="connsiteX73" fmla="*/ 386033 w 592966"/>
                    <a:gd name="connsiteY73" fmla="*/ 334434 h 658609"/>
                    <a:gd name="connsiteX74" fmla="*/ 381800 w 592966"/>
                    <a:gd name="connsiteY74" fmla="*/ 323850 h 658609"/>
                    <a:gd name="connsiteX75" fmla="*/ 375450 w 592966"/>
                    <a:gd name="connsiteY75" fmla="*/ 315384 h 658609"/>
                    <a:gd name="connsiteX76" fmla="*/ 373333 w 592966"/>
                    <a:gd name="connsiteY76" fmla="*/ 306917 h 658609"/>
                    <a:gd name="connsiteX77" fmla="*/ 371217 w 592966"/>
                    <a:gd name="connsiteY77" fmla="*/ 300567 h 658609"/>
                    <a:gd name="connsiteX78" fmla="*/ 377567 w 592966"/>
                    <a:gd name="connsiteY78" fmla="*/ 275167 h 658609"/>
                    <a:gd name="connsiteX79" fmla="*/ 379683 w 592966"/>
                    <a:gd name="connsiteY79" fmla="*/ 268817 h 658609"/>
                    <a:gd name="connsiteX80" fmla="*/ 386033 w 592966"/>
                    <a:gd name="connsiteY80" fmla="*/ 262467 h 658609"/>
                    <a:gd name="connsiteX81" fmla="*/ 396617 w 592966"/>
                    <a:gd name="connsiteY81" fmla="*/ 254000 h 658609"/>
                    <a:gd name="connsiteX82" fmla="*/ 402967 w 592966"/>
                    <a:gd name="connsiteY82" fmla="*/ 247650 h 658609"/>
                    <a:gd name="connsiteX83" fmla="*/ 405083 w 592966"/>
                    <a:gd name="connsiteY83" fmla="*/ 247650 h 658609"/>
                    <a:gd name="connsiteX0" fmla="*/ 405083 w 591707"/>
                    <a:gd name="connsiteY0" fmla="*/ 247650 h 658905"/>
                    <a:gd name="connsiteX1" fmla="*/ 405083 w 591707"/>
                    <a:gd name="connsiteY1" fmla="*/ 247650 h 658905"/>
                    <a:gd name="connsiteX2" fmla="*/ 413550 w 591707"/>
                    <a:gd name="connsiteY2" fmla="*/ 222250 h 658905"/>
                    <a:gd name="connsiteX3" fmla="*/ 409317 w 591707"/>
                    <a:gd name="connsiteY3" fmla="*/ 93134 h 658905"/>
                    <a:gd name="connsiteX4" fmla="*/ 407200 w 591707"/>
                    <a:gd name="connsiteY4" fmla="*/ 80434 h 658905"/>
                    <a:gd name="connsiteX5" fmla="*/ 402967 w 591707"/>
                    <a:gd name="connsiteY5" fmla="*/ 69850 h 658905"/>
                    <a:gd name="connsiteX6" fmla="*/ 400850 w 591707"/>
                    <a:gd name="connsiteY6" fmla="*/ 61384 h 658905"/>
                    <a:gd name="connsiteX7" fmla="*/ 390267 w 591707"/>
                    <a:gd name="connsiteY7" fmla="*/ 42334 h 658905"/>
                    <a:gd name="connsiteX8" fmla="*/ 366983 w 591707"/>
                    <a:gd name="connsiteY8" fmla="*/ 21167 h 658905"/>
                    <a:gd name="connsiteX9" fmla="*/ 356400 w 591707"/>
                    <a:gd name="connsiteY9" fmla="*/ 8467 h 658905"/>
                    <a:gd name="connsiteX10" fmla="*/ 331000 w 591707"/>
                    <a:gd name="connsiteY10" fmla="*/ 0 h 658905"/>
                    <a:gd name="connsiteX11" fmla="*/ 265383 w 591707"/>
                    <a:gd name="connsiteY11" fmla="*/ 2117 h 658905"/>
                    <a:gd name="connsiteX12" fmla="*/ 216700 w 591707"/>
                    <a:gd name="connsiteY12" fmla="*/ 16934 h 658905"/>
                    <a:gd name="connsiteX13" fmla="*/ 195533 w 591707"/>
                    <a:gd name="connsiteY13" fmla="*/ 23284 h 658905"/>
                    <a:gd name="connsiteX14" fmla="*/ 182833 w 591707"/>
                    <a:gd name="connsiteY14" fmla="*/ 33867 h 658905"/>
                    <a:gd name="connsiteX15" fmla="*/ 178600 w 591707"/>
                    <a:gd name="connsiteY15" fmla="*/ 44450 h 658905"/>
                    <a:gd name="connsiteX16" fmla="*/ 165900 w 591707"/>
                    <a:gd name="connsiteY16" fmla="*/ 55034 h 658905"/>
                    <a:gd name="connsiteX17" fmla="*/ 163783 w 591707"/>
                    <a:gd name="connsiteY17" fmla="*/ 67734 h 658905"/>
                    <a:gd name="connsiteX18" fmla="*/ 157433 w 591707"/>
                    <a:gd name="connsiteY18" fmla="*/ 86784 h 658905"/>
                    <a:gd name="connsiteX19" fmla="*/ 155317 w 591707"/>
                    <a:gd name="connsiteY19" fmla="*/ 95250 h 658905"/>
                    <a:gd name="connsiteX20" fmla="*/ 161667 w 591707"/>
                    <a:gd name="connsiteY20" fmla="*/ 124884 h 658905"/>
                    <a:gd name="connsiteX21" fmla="*/ 172250 w 591707"/>
                    <a:gd name="connsiteY21" fmla="*/ 152400 h 658905"/>
                    <a:gd name="connsiteX22" fmla="*/ 157434 w 591707"/>
                    <a:gd name="connsiteY22" fmla="*/ 182034 h 658905"/>
                    <a:gd name="connsiteX23" fmla="*/ 184950 w 591707"/>
                    <a:gd name="connsiteY23" fmla="*/ 245534 h 658905"/>
                    <a:gd name="connsiteX24" fmla="*/ 199767 w 591707"/>
                    <a:gd name="connsiteY24" fmla="*/ 270934 h 658905"/>
                    <a:gd name="connsiteX25" fmla="*/ 206117 w 591707"/>
                    <a:gd name="connsiteY25" fmla="*/ 279400 h 658905"/>
                    <a:gd name="connsiteX26" fmla="*/ 210350 w 591707"/>
                    <a:gd name="connsiteY26" fmla="*/ 300567 h 658905"/>
                    <a:gd name="connsiteX27" fmla="*/ 206117 w 591707"/>
                    <a:gd name="connsiteY27" fmla="*/ 323850 h 658905"/>
                    <a:gd name="connsiteX28" fmla="*/ 199767 w 591707"/>
                    <a:gd name="connsiteY28" fmla="*/ 328084 h 658905"/>
                    <a:gd name="connsiteX29" fmla="*/ 195533 w 591707"/>
                    <a:gd name="connsiteY29" fmla="*/ 332317 h 658905"/>
                    <a:gd name="connsiteX30" fmla="*/ 184950 w 591707"/>
                    <a:gd name="connsiteY30" fmla="*/ 338667 h 658905"/>
                    <a:gd name="connsiteX31" fmla="*/ 174367 w 591707"/>
                    <a:gd name="connsiteY31" fmla="*/ 347134 h 658905"/>
                    <a:gd name="connsiteX32" fmla="*/ 161667 w 591707"/>
                    <a:gd name="connsiteY32" fmla="*/ 349250 h 658905"/>
                    <a:gd name="connsiteX33" fmla="*/ 153200 w 591707"/>
                    <a:gd name="connsiteY33" fmla="*/ 355600 h 658905"/>
                    <a:gd name="connsiteX34" fmla="*/ 132033 w 591707"/>
                    <a:gd name="connsiteY34" fmla="*/ 361950 h 658905"/>
                    <a:gd name="connsiteX35" fmla="*/ 106633 w 591707"/>
                    <a:gd name="connsiteY35" fmla="*/ 368300 h 658905"/>
                    <a:gd name="connsiteX36" fmla="*/ 98167 w 591707"/>
                    <a:gd name="connsiteY36" fmla="*/ 372534 h 658905"/>
                    <a:gd name="connsiteX37" fmla="*/ 87583 w 591707"/>
                    <a:gd name="connsiteY37" fmla="*/ 374650 h 658905"/>
                    <a:gd name="connsiteX38" fmla="*/ 79117 w 591707"/>
                    <a:gd name="connsiteY38" fmla="*/ 381000 h 658905"/>
                    <a:gd name="connsiteX39" fmla="*/ 66417 w 591707"/>
                    <a:gd name="connsiteY39" fmla="*/ 385234 h 658905"/>
                    <a:gd name="connsiteX40" fmla="*/ 45250 w 591707"/>
                    <a:gd name="connsiteY40" fmla="*/ 400050 h 658905"/>
                    <a:gd name="connsiteX41" fmla="*/ 41017 w 591707"/>
                    <a:gd name="connsiteY41" fmla="*/ 406400 h 658905"/>
                    <a:gd name="connsiteX42" fmla="*/ 34667 w 591707"/>
                    <a:gd name="connsiteY42" fmla="*/ 412750 h 658905"/>
                    <a:gd name="connsiteX43" fmla="*/ 30433 w 591707"/>
                    <a:gd name="connsiteY43" fmla="*/ 423334 h 658905"/>
                    <a:gd name="connsiteX44" fmla="*/ 19850 w 591707"/>
                    <a:gd name="connsiteY44" fmla="*/ 438150 h 658905"/>
                    <a:gd name="connsiteX45" fmla="*/ 9267 w 591707"/>
                    <a:gd name="connsiteY45" fmla="*/ 452967 h 658905"/>
                    <a:gd name="connsiteX46" fmla="*/ 11383 w 591707"/>
                    <a:gd name="connsiteY46" fmla="*/ 505884 h 658905"/>
                    <a:gd name="connsiteX47" fmla="*/ 17733 w 591707"/>
                    <a:gd name="connsiteY47" fmla="*/ 520700 h 658905"/>
                    <a:gd name="connsiteX48" fmla="*/ 19850 w 591707"/>
                    <a:gd name="connsiteY48" fmla="*/ 539750 h 658905"/>
                    <a:gd name="connsiteX49" fmla="*/ 270 w 591707"/>
                    <a:gd name="connsiteY49" fmla="*/ 556684 h 658905"/>
                    <a:gd name="connsiteX50" fmla="*/ 16146 w 591707"/>
                    <a:gd name="connsiteY50" fmla="*/ 634472 h 658905"/>
                    <a:gd name="connsiteX51" fmla="*/ 105575 w 591707"/>
                    <a:gd name="connsiteY51" fmla="*/ 654580 h 658905"/>
                    <a:gd name="connsiteX52" fmla="*/ 580767 w 591707"/>
                    <a:gd name="connsiteY52" fmla="*/ 560917 h 658905"/>
                    <a:gd name="connsiteX53" fmla="*/ 587117 w 591707"/>
                    <a:gd name="connsiteY53" fmla="*/ 558800 h 658905"/>
                    <a:gd name="connsiteX54" fmla="*/ 589233 w 591707"/>
                    <a:gd name="connsiteY54" fmla="*/ 537634 h 658905"/>
                    <a:gd name="connsiteX55" fmla="*/ 585000 w 591707"/>
                    <a:gd name="connsiteY55" fmla="*/ 531284 h 658905"/>
                    <a:gd name="connsiteX56" fmla="*/ 582883 w 591707"/>
                    <a:gd name="connsiteY56" fmla="*/ 524934 h 658905"/>
                    <a:gd name="connsiteX57" fmla="*/ 578650 w 591707"/>
                    <a:gd name="connsiteY57" fmla="*/ 514350 h 658905"/>
                    <a:gd name="connsiteX58" fmla="*/ 574417 w 591707"/>
                    <a:gd name="connsiteY58" fmla="*/ 488950 h 658905"/>
                    <a:gd name="connsiteX59" fmla="*/ 570183 w 591707"/>
                    <a:gd name="connsiteY59" fmla="*/ 478367 h 658905"/>
                    <a:gd name="connsiteX60" fmla="*/ 563833 w 591707"/>
                    <a:gd name="connsiteY60" fmla="*/ 455084 h 658905"/>
                    <a:gd name="connsiteX61" fmla="*/ 557483 w 591707"/>
                    <a:gd name="connsiteY61" fmla="*/ 448734 h 658905"/>
                    <a:gd name="connsiteX62" fmla="*/ 538433 w 591707"/>
                    <a:gd name="connsiteY62" fmla="*/ 425450 h 658905"/>
                    <a:gd name="connsiteX63" fmla="*/ 527850 w 591707"/>
                    <a:gd name="connsiteY63" fmla="*/ 410634 h 658905"/>
                    <a:gd name="connsiteX64" fmla="*/ 523617 w 591707"/>
                    <a:gd name="connsiteY64" fmla="*/ 402167 h 658905"/>
                    <a:gd name="connsiteX65" fmla="*/ 493983 w 591707"/>
                    <a:gd name="connsiteY65" fmla="*/ 376767 h 658905"/>
                    <a:gd name="connsiteX66" fmla="*/ 472817 w 591707"/>
                    <a:gd name="connsiteY66" fmla="*/ 361950 h 658905"/>
                    <a:gd name="connsiteX67" fmla="*/ 451650 w 591707"/>
                    <a:gd name="connsiteY67" fmla="*/ 353484 h 658905"/>
                    <a:gd name="connsiteX68" fmla="*/ 424133 w 591707"/>
                    <a:gd name="connsiteY68" fmla="*/ 345017 h 658905"/>
                    <a:gd name="connsiteX69" fmla="*/ 411433 w 591707"/>
                    <a:gd name="connsiteY69" fmla="*/ 342900 h 658905"/>
                    <a:gd name="connsiteX70" fmla="*/ 400850 w 591707"/>
                    <a:gd name="connsiteY70" fmla="*/ 340784 h 658905"/>
                    <a:gd name="connsiteX71" fmla="*/ 392383 w 591707"/>
                    <a:gd name="connsiteY71" fmla="*/ 336550 h 658905"/>
                    <a:gd name="connsiteX72" fmla="*/ 386033 w 591707"/>
                    <a:gd name="connsiteY72" fmla="*/ 334434 h 658905"/>
                    <a:gd name="connsiteX73" fmla="*/ 381800 w 591707"/>
                    <a:gd name="connsiteY73" fmla="*/ 323850 h 658905"/>
                    <a:gd name="connsiteX74" fmla="*/ 375450 w 591707"/>
                    <a:gd name="connsiteY74" fmla="*/ 315384 h 658905"/>
                    <a:gd name="connsiteX75" fmla="*/ 373333 w 591707"/>
                    <a:gd name="connsiteY75" fmla="*/ 306917 h 658905"/>
                    <a:gd name="connsiteX76" fmla="*/ 371217 w 591707"/>
                    <a:gd name="connsiteY76" fmla="*/ 300567 h 658905"/>
                    <a:gd name="connsiteX77" fmla="*/ 377567 w 591707"/>
                    <a:gd name="connsiteY77" fmla="*/ 275167 h 658905"/>
                    <a:gd name="connsiteX78" fmla="*/ 379683 w 591707"/>
                    <a:gd name="connsiteY78" fmla="*/ 268817 h 658905"/>
                    <a:gd name="connsiteX79" fmla="*/ 386033 w 591707"/>
                    <a:gd name="connsiteY79" fmla="*/ 262467 h 658905"/>
                    <a:gd name="connsiteX80" fmla="*/ 396617 w 591707"/>
                    <a:gd name="connsiteY80" fmla="*/ 254000 h 658905"/>
                    <a:gd name="connsiteX81" fmla="*/ 402967 w 591707"/>
                    <a:gd name="connsiteY81" fmla="*/ 247650 h 658905"/>
                    <a:gd name="connsiteX82" fmla="*/ 405083 w 591707"/>
                    <a:gd name="connsiteY82" fmla="*/ 247650 h 658905"/>
                    <a:gd name="connsiteX0" fmla="*/ 405083 w 601675"/>
                    <a:gd name="connsiteY0" fmla="*/ 247650 h 658905"/>
                    <a:gd name="connsiteX1" fmla="*/ 405083 w 601675"/>
                    <a:gd name="connsiteY1" fmla="*/ 247650 h 658905"/>
                    <a:gd name="connsiteX2" fmla="*/ 413550 w 601675"/>
                    <a:gd name="connsiteY2" fmla="*/ 222250 h 658905"/>
                    <a:gd name="connsiteX3" fmla="*/ 409317 w 601675"/>
                    <a:gd name="connsiteY3" fmla="*/ 93134 h 658905"/>
                    <a:gd name="connsiteX4" fmla="*/ 407200 w 601675"/>
                    <a:gd name="connsiteY4" fmla="*/ 80434 h 658905"/>
                    <a:gd name="connsiteX5" fmla="*/ 402967 w 601675"/>
                    <a:gd name="connsiteY5" fmla="*/ 69850 h 658905"/>
                    <a:gd name="connsiteX6" fmla="*/ 400850 w 601675"/>
                    <a:gd name="connsiteY6" fmla="*/ 61384 h 658905"/>
                    <a:gd name="connsiteX7" fmla="*/ 390267 w 601675"/>
                    <a:gd name="connsiteY7" fmla="*/ 42334 h 658905"/>
                    <a:gd name="connsiteX8" fmla="*/ 366983 w 601675"/>
                    <a:gd name="connsiteY8" fmla="*/ 21167 h 658905"/>
                    <a:gd name="connsiteX9" fmla="*/ 356400 w 601675"/>
                    <a:gd name="connsiteY9" fmla="*/ 8467 h 658905"/>
                    <a:gd name="connsiteX10" fmla="*/ 331000 w 601675"/>
                    <a:gd name="connsiteY10" fmla="*/ 0 h 658905"/>
                    <a:gd name="connsiteX11" fmla="*/ 265383 w 601675"/>
                    <a:gd name="connsiteY11" fmla="*/ 2117 h 658905"/>
                    <a:gd name="connsiteX12" fmla="*/ 216700 w 601675"/>
                    <a:gd name="connsiteY12" fmla="*/ 16934 h 658905"/>
                    <a:gd name="connsiteX13" fmla="*/ 195533 w 601675"/>
                    <a:gd name="connsiteY13" fmla="*/ 23284 h 658905"/>
                    <a:gd name="connsiteX14" fmla="*/ 182833 w 601675"/>
                    <a:gd name="connsiteY14" fmla="*/ 33867 h 658905"/>
                    <a:gd name="connsiteX15" fmla="*/ 178600 w 601675"/>
                    <a:gd name="connsiteY15" fmla="*/ 44450 h 658905"/>
                    <a:gd name="connsiteX16" fmla="*/ 165900 w 601675"/>
                    <a:gd name="connsiteY16" fmla="*/ 55034 h 658905"/>
                    <a:gd name="connsiteX17" fmla="*/ 163783 w 601675"/>
                    <a:gd name="connsiteY17" fmla="*/ 67734 h 658905"/>
                    <a:gd name="connsiteX18" fmla="*/ 157433 w 601675"/>
                    <a:gd name="connsiteY18" fmla="*/ 86784 h 658905"/>
                    <a:gd name="connsiteX19" fmla="*/ 155317 w 601675"/>
                    <a:gd name="connsiteY19" fmla="*/ 95250 h 658905"/>
                    <a:gd name="connsiteX20" fmla="*/ 161667 w 601675"/>
                    <a:gd name="connsiteY20" fmla="*/ 124884 h 658905"/>
                    <a:gd name="connsiteX21" fmla="*/ 172250 w 601675"/>
                    <a:gd name="connsiteY21" fmla="*/ 152400 h 658905"/>
                    <a:gd name="connsiteX22" fmla="*/ 157434 w 601675"/>
                    <a:gd name="connsiteY22" fmla="*/ 182034 h 658905"/>
                    <a:gd name="connsiteX23" fmla="*/ 184950 w 601675"/>
                    <a:gd name="connsiteY23" fmla="*/ 245534 h 658905"/>
                    <a:gd name="connsiteX24" fmla="*/ 199767 w 601675"/>
                    <a:gd name="connsiteY24" fmla="*/ 270934 h 658905"/>
                    <a:gd name="connsiteX25" fmla="*/ 206117 w 601675"/>
                    <a:gd name="connsiteY25" fmla="*/ 279400 h 658905"/>
                    <a:gd name="connsiteX26" fmla="*/ 210350 w 601675"/>
                    <a:gd name="connsiteY26" fmla="*/ 300567 h 658905"/>
                    <a:gd name="connsiteX27" fmla="*/ 206117 w 601675"/>
                    <a:gd name="connsiteY27" fmla="*/ 323850 h 658905"/>
                    <a:gd name="connsiteX28" fmla="*/ 199767 w 601675"/>
                    <a:gd name="connsiteY28" fmla="*/ 328084 h 658905"/>
                    <a:gd name="connsiteX29" fmla="*/ 195533 w 601675"/>
                    <a:gd name="connsiteY29" fmla="*/ 332317 h 658905"/>
                    <a:gd name="connsiteX30" fmla="*/ 184950 w 601675"/>
                    <a:gd name="connsiteY30" fmla="*/ 338667 h 658905"/>
                    <a:gd name="connsiteX31" fmla="*/ 174367 w 601675"/>
                    <a:gd name="connsiteY31" fmla="*/ 347134 h 658905"/>
                    <a:gd name="connsiteX32" fmla="*/ 161667 w 601675"/>
                    <a:gd name="connsiteY32" fmla="*/ 349250 h 658905"/>
                    <a:gd name="connsiteX33" fmla="*/ 153200 w 601675"/>
                    <a:gd name="connsiteY33" fmla="*/ 355600 h 658905"/>
                    <a:gd name="connsiteX34" fmla="*/ 132033 w 601675"/>
                    <a:gd name="connsiteY34" fmla="*/ 361950 h 658905"/>
                    <a:gd name="connsiteX35" fmla="*/ 106633 w 601675"/>
                    <a:gd name="connsiteY35" fmla="*/ 368300 h 658905"/>
                    <a:gd name="connsiteX36" fmla="*/ 98167 w 601675"/>
                    <a:gd name="connsiteY36" fmla="*/ 372534 h 658905"/>
                    <a:gd name="connsiteX37" fmla="*/ 87583 w 601675"/>
                    <a:gd name="connsiteY37" fmla="*/ 374650 h 658905"/>
                    <a:gd name="connsiteX38" fmla="*/ 79117 w 601675"/>
                    <a:gd name="connsiteY38" fmla="*/ 381000 h 658905"/>
                    <a:gd name="connsiteX39" fmla="*/ 66417 w 601675"/>
                    <a:gd name="connsiteY39" fmla="*/ 385234 h 658905"/>
                    <a:gd name="connsiteX40" fmla="*/ 45250 w 601675"/>
                    <a:gd name="connsiteY40" fmla="*/ 400050 h 658905"/>
                    <a:gd name="connsiteX41" fmla="*/ 41017 w 601675"/>
                    <a:gd name="connsiteY41" fmla="*/ 406400 h 658905"/>
                    <a:gd name="connsiteX42" fmla="*/ 34667 w 601675"/>
                    <a:gd name="connsiteY42" fmla="*/ 412750 h 658905"/>
                    <a:gd name="connsiteX43" fmla="*/ 30433 w 601675"/>
                    <a:gd name="connsiteY43" fmla="*/ 423334 h 658905"/>
                    <a:gd name="connsiteX44" fmla="*/ 19850 w 601675"/>
                    <a:gd name="connsiteY44" fmla="*/ 438150 h 658905"/>
                    <a:gd name="connsiteX45" fmla="*/ 9267 w 601675"/>
                    <a:gd name="connsiteY45" fmla="*/ 452967 h 658905"/>
                    <a:gd name="connsiteX46" fmla="*/ 11383 w 601675"/>
                    <a:gd name="connsiteY46" fmla="*/ 505884 h 658905"/>
                    <a:gd name="connsiteX47" fmla="*/ 17733 w 601675"/>
                    <a:gd name="connsiteY47" fmla="*/ 520700 h 658905"/>
                    <a:gd name="connsiteX48" fmla="*/ 19850 w 601675"/>
                    <a:gd name="connsiteY48" fmla="*/ 539750 h 658905"/>
                    <a:gd name="connsiteX49" fmla="*/ 270 w 601675"/>
                    <a:gd name="connsiteY49" fmla="*/ 556684 h 658905"/>
                    <a:gd name="connsiteX50" fmla="*/ 16146 w 601675"/>
                    <a:gd name="connsiteY50" fmla="*/ 634472 h 658905"/>
                    <a:gd name="connsiteX51" fmla="*/ 105575 w 601675"/>
                    <a:gd name="connsiteY51" fmla="*/ 654580 h 658905"/>
                    <a:gd name="connsiteX52" fmla="*/ 580767 w 601675"/>
                    <a:gd name="connsiteY52" fmla="*/ 560917 h 658905"/>
                    <a:gd name="connsiteX53" fmla="*/ 599817 w 601675"/>
                    <a:gd name="connsiteY53" fmla="*/ 628650 h 658905"/>
                    <a:gd name="connsiteX54" fmla="*/ 589233 w 601675"/>
                    <a:gd name="connsiteY54" fmla="*/ 537634 h 658905"/>
                    <a:gd name="connsiteX55" fmla="*/ 585000 w 601675"/>
                    <a:gd name="connsiteY55" fmla="*/ 531284 h 658905"/>
                    <a:gd name="connsiteX56" fmla="*/ 582883 w 601675"/>
                    <a:gd name="connsiteY56" fmla="*/ 524934 h 658905"/>
                    <a:gd name="connsiteX57" fmla="*/ 578650 w 601675"/>
                    <a:gd name="connsiteY57" fmla="*/ 514350 h 658905"/>
                    <a:gd name="connsiteX58" fmla="*/ 574417 w 601675"/>
                    <a:gd name="connsiteY58" fmla="*/ 488950 h 658905"/>
                    <a:gd name="connsiteX59" fmla="*/ 570183 w 601675"/>
                    <a:gd name="connsiteY59" fmla="*/ 478367 h 658905"/>
                    <a:gd name="connsiteX60" fmla="*/ 563833 w 601675"/>
                    <a:gd name="connsiteY60" fmla="*/ 455084 h 658905"/>
                    <a:gd name="connsiteX61" fmla="*/ 557483 w 601675"/>
                    <a:gd name="connsiteY61" fmla="*/ 448734 h 658905"/>
                    <a:gd name="connsiteX62" fmla="*/ 538433 w 601675"/>
                    <a:gd name="connsiteY62" fmla="*/ 425450 h 658905"/>
                    <a:gd name="connsiteX63" fmla="*/ 527850 w 601675"/>
                    <a:gd name="connsiteY63" fmla="*/ 410634 h 658905"/>
                    <a:gd name="connsiteX64" fmla="*/ 523617 w 601675"/>
                    <a:gd name="connsiteY64" fmla="*/ 402167 h 658905"/>
                    <a:gd name="connsiteX65" fmla="*/ 493983 w 601675"/>
                    <a:gd name="connsiteY65" fmla="*/ 376767 h 658905"/>
                    <a:gd name="connsiteX66" fmla="*/ 472817 w 601675"/>
                    <a:gd name="connsiteY66" fmla="*/ 361950 h 658905"/>
                    <a:gd name="connsiteX67" fmla="*/ 451650 w 601675"/>
                    <a:gd name="connsiteY67" fmla="*/ 353484 h 658905"/>
                    <a:gd name="connsiteX68" fmla="*/ 424133 w 601675"/>
                    <a:gd name="connsiteY68" fmla="*/ 345017 h 658905"/>
                    <a:gd name="connsiteX69" fmla="*/ 411433 w 601675"/>
                    <a:gd name="connsiteY69" fmla="*/ 342900 h 658905"/>
                    <a:gd name="connsiteX70" fmla="*/ 400850 w 601675"/>
                    <a:gd name="connsiteY70" fmla="*/ 340784 h 658905"/>
                    <a:gd name="connsiteX71" fmla="*/ 392383 w 601675"/>
                    <a:gd name="connsiteY71" fmla="*/ 336550 h 658905"/>
                    <a:gd name="connsiteX72" fmla="*/ 386033 w 601675"/>
                    <a:gd name="connsiteY72" fmla="*/ 334434 h 658905"/>
                    <a:gd name="connsiteX73" fmla="*/ 381800 w 601675"/>
                    <a:gd name="connsiteY73" fmla="*/ 323850 h 658905"/>
                    <a:gd name="connsiteX74" fmla="*/ 375450 w 601675"/>
                    <a:gd name="connsiteY74" fmla="*/ 315384 h 658905"/>
                    <a:gd name="connsiteX75" fmla="*/ 373333 w 601675"/>
                    <a:gd name="connsiteY75" fmla="*/ 306917 h 658905"/>
                    <a:gd name="connsiteX76" fmla="*/ 371217 w 601675"/>
                    <a:gd name="connsiteY76" fmla="*/ 300567 h 658905"/>
                    <a:gd name="connsiteX77" fmla="*/ 377567 w 601675"/>
                    <a:gd name="connsiteY77" fmla="*/ 275167 h 658905"/>
                    <a:gd name="connsiteX78" fmla="*/ 379683 w 601675"/>
                    <a:gd name="connsiteY78" fmla="*/ 268817 h 658905"/>
                    <a:gd name="connsiteX79" fmla="*/ 386033 w 601675"/>
                    <a:gd name="connsiteY79" fmla="*/ 262467 h 658905"/>
                    <a:gd name="connsiteX80" fmla="*/ 396617 w 601675"/>
                    <a:gd name="connsiteY80" fmla="*/ 254000 h 658905"/>
                    <a:gd name="connsiteX81" fmla="*/ 402967 w 601675"/>
                    <a:gd name="connsiteY81" fmla="*/ 247650 h 658905"/>
                    <a:gd name="connsiteX82" fmla="*/ 405083 w 601675"/>
                    <a:gd name="connsiteY82" fmla="*/ 247650 h 658905"/>
                    <a:gd name="connsiteX0" fmla="*/ 405083 w 600063"/>
                    <a:gd name="connsiteY0" fmla="*/ 247650 h 658572"/>
                    <a:gd name="connsiteX1" fmla="*/ 405083 w 600063"/>
                    <a:gd name="connsiteY1" fmla="*/ 247650 h 658572"/>
                    <a:gd name="connsiteX2" fmla="*/ 413550 w 600063"/>
                    <a:gd name="connsiteY2" fmla="*/ 222250 h 658572"/>
                    <a:gd name="connsiteX3" fmla="*/ 409317 w 600063"/>
                    <a:gd name="connsiteY3" fmla="*/ 93134 h 658572"/>
                    <a:gd name="connsiteX4" fmla="*/ 407200 w 600063"/>
                    <a:gd name="connsiteY4" fmla="*/ 80434 h 658572"/>
                    <a:gd name="connsiteX5" fmla="*/ 402967 w 600063"/>
                    <a:gd name="connsiteY5" fmla="*/ 69850 h 658572"/>
                    <a:gd name="connsiteX6" fmla="*/ 400850 w 600063"/>
                    <a:gd name="connsiteY6" fmla="*/ 61384 h 658572"/>
                    <a:gd name="connsiteX7" fmla="*/ 390267 w 600063"/>
                    <a:gd name="connsiteY7" fmla="*/ 42334 h 658572"/>
                    <a:gd name="connsiteX8" fmla="*/ 366983 w 600063"/>
                    <a:gd name="connsiteY8" fmla="*/ 21167 h 658572"/>
                    <a:gd name="connsiteX9" fmla="*/ 356400 w 600063"/>
                    <a:gd name="connsiteY9" fmla="*/ 8467 h 658572"/>
                    <a:gd name="connsiteX10" fmla="*/ 331000 w 600063"/>
                    <a:gd name="connsiteY10" fmla="*/ 0 h 658572"/>
                    <a:gd name="connsiteX11" fmla="*/ 265383 w 600063"/>
                    <a:gd name="connsiteY11" fmla="*/ 2117 h 658572"/>
                    <a:gd name="connsiteX12" fmla="*/ 216700 w 600063"/>
                    <a:gd name="connsiteY12" fmla="*/ 16934 h 658572"/>
                    <a:gd name="connsiteX13" fmla="*/ 195533 w 600063"/>
                    <a:gd name="connsiteY13" fmla="*/ 23284 h 658572"/>
                    <a:gd name="connsiteX14" fmla="*/ 182833 w 600063"/>
                    <a:gd name="connsiteY14" fmla="*/ 33867 h 658572"/>
                    <a:gd name="connsiteX15" fmla="*/ 178600 w 600063"/>
                    <a:gd name="connsiteY15" fmla="*/ 44450 h 658572"/>
                    <a:gd name="connsiteX16" fmla="*/ 165900 w 600063"/>
                    <a:gd name="connsiteY16" fmla="*/ 55034 h 658572"/>
                    <a:gd name="connsiteX17" fmla="*/ 163783 w 600063"/>
                    <a:gd name="connsiteY17" fmla="*/ 67734 h 658572"/>
                    <a:gd name="connsiteX18" fmla="*/ 157433 w 600063"/>
                    <a:gd name="connsiteY18" fmla="*/ 86784 h 658572"/>
                    <a:gd name="connsiteX19" fmla="*/ 155317 w 600063"/>
                    <a:gd name="connsiteY19" fmla="*/ 95250 h 658572"/>
                    <a:gd name="connsiteX20" fmla="*/ 161667 w 600063"/>
                    <a:gd name="connsiteY20" fmla="*/ 124884 h 658572"/>
                    <a:gd name="connsiteX21" fmla="*/ 172250 w 600063"/>
                    <a:gd name="connsiteY21" fmla="*/ 152400 h 658572"/>
                    <a:gd name="connsiteX22" fmla="*/ 157434 w 600063"/>
                    <a:gd name="connsiteY22" fmla="*/ 182034 h 658572"/>
                    <a:gd name="connsiteX23" fmla="*/ 184950 w 600063"/>
                    <a:gd name="connsiteY23" fmla="*/ 245534 h 658572"/>
                    <a:gd name="connsiteX24" fmla="*/ 199767 w 600063"/>
                    <a:gd name="connsiteY24" fmla="*/ 270934 h 658572"/>
                    <a:gd name="connsiteX25" fmla="*/ 206117 w 600063"/>
                    <a:gd name="connsiteY25" fmla="*/ 279400 h 658572"/>
                    <a:gd name="connsiteX26" fmla="*/ 210350 w 600063"/>
                    <a:gd name="connsiteY26" fmla="*/ 300567 h 658572"/>
                    <a:gd name="connsiteX27" fmla="*/ 206117 w 600063"/>
                    <a:gd name="connsiteY27" fmla="*/ 323850 h 658572"/>
                    <a:gd name="connsiteX28" fmla="*/ 199767 w 600063"/>
                    <a:gd name="connsiteY28" fmla="*/ 328084 h 658572"/>
                    <a:gd name="connsiteX29" fmla="*/ 195533 w 600063"/>
                    <a:gd name="connsiteY29" fmla="*/ 332317 h 658572"/>
                    <a:gd name="connsiteX30" fmla="*/ 184950 w 600063"/>
                    <a:gd name="connsiteY30" fmla="*/ 338667 h 658572"/>
                    <a:gd name="connsiteX31" fmla="*/ 174367 w 600063"/>
                    <a:gd name="connsiteY31" fmla="*/ 347134 h 658572"/>
                    <a:gd name="connsiteX32" fmla="*/ 161667 w 600063"/>
                    <a:gd name="connsiteY32" fmla="*/ 349250 h 658572"/>
                    <a:gd name="connsiteX33" fmla="*/ 153200 w 600063"/>
                    <a:gd name="connsiteY33" fmla="*/ 355600 h 658572"/>
                    <a:gd name="connsiteX34" fmla="*/ 132033 w 600063"/>
                    <a:gd name="connsiteY34" fmla="*/ 361950 h 658572"/>
                    <a:gd name="connsiteX35" fmla="*/ 106633 w 600063"/>
                    <a:gd name="connsiteY35" fmla="*/ 368300 h 658572"/>
                    <a:gd name="connsiteX36" fmla="*/ 98167 w 600063"/>
                    <a:gd name="connsiteY36" fmla="*/ 372534 h 658572"/>
                    <a:gd name="connsiteX37" fmla="*/ 87583 w 600063"/>
                    <a:gd name="connsiteY37" fmla="*/ 374650 h 658572"/>
                    <a:gd name="connsiteX38" fmla="*/ 79117 w 600063"/>
                    <a:gd name="connsiteY38" fmla="*/ 381000 h 658572"/>
                    <a:gd name="connsiteX39" fmla="*/ 66417 w 600063"/>
                    <a:gd name="connsiteY39" fmla="*/ 385234 h 658572"/>
                    <a:gd name="connsiteX40" fmla="*/ 45250 w 600063"/>
                    <a:gd name="connsiteY40" fmla="*/ 400050 h 658572"/>
                    <a:gd name="connsiteX41" fmla="*/ 41017 w 600063"/>
                    <a:gd name="connsiteY41" fmla="*/ 406400 h 658572"/>
                    <a:gd name="connsiteX42" fmla="*/ 34667 w 600063"/>
                    <a:gd name="connsiteY42" fmla="*/ 412750 h 658572"/>
                    <a:gd name="connsiteX43" fmla="*/ 30433 w 600063"/>
                    <a:gd name="connsiteY43" fmla="*/ 423334 h 658572"/>
                    <a:gd name="connsiteX44" fmla="*/ 19850 w 600063"/>
                    <a:gd name="connsiteY44" fmla="*/ 438150 h 658572"/>
                    <a:gd name="connsiteX45" fmla="*/ 9267 w 600063"/>
                    <a:gd name="connsiteY45" fmla="*/ 452967 h 658572"/>
                    <a:gd name="connsiteX46" fmla="*/ 11383 w 600063"/>
                    <a:gd name="connsiteY46" fmla="*/ 505884 h 658572"/>
                    <a:gd name="connsiteX47" fmla="*/ 17733 w 600063"/>
                    <a:gd name="connsiteY47" fmla="*/ 520700 h 658572"/>
                    <a:gd name="connsiteX48" fmla="*/ 19850 w 600063"/>
                    <a:gd name="connsiteY48" fmla="*/ 539750 h 658572"/>
                    <a:gd name="connsiteX49" fmla="*/ 270 w 600063"/>
                    <a:gd name="connsiteY49" fmla="*/ 556684 h 658572"/>
                    <a:gd name="connsiteX50" fmla="*/ 16146 w 600063"/>
                    <a:gd name="connsiteY50" fmla="*/ 634472 h 658572"/>
                    <a:gd name="connsiteX51" fmla="*/ 105575 w 600063"/>
                    <a:gd name="connsiteY51" fmla="*/ 654580 h 658572"/>
                    <a:gd name="connsiteX52" fmla="*/ 577592 w 600063"/>
                    <a:gd name="connsiteY52" fmla="*/ 565679 h 658572"/>
                    <a:gd name="connsiteX53" fmla="*/ 599817 w 600063"/>
                    <a:gd name="connsiteY53" fmla="*/ 628650 h 658572"/>
                    <a:gd name="connsiteX54" fmla="*/ 589233 w 600063"/>
                    <a:gd name="connsiteY54" fmla="*/ 537634 h 658572"/>
                    <a:gd name="connsiteX55" fmla="*/ 585000 w 600063"/>
                    <a:gd name="connsiteY55" fmla="*/ 531284 h 658572"/>
                    <a:gd name="connsiteX56" fmla="*/ 582883 w 600063"/>
                    <a:gd name="connsiteY56" fmla="*/ 524934 h 658572"/>
                    <a:gd name="connsiteX57" fmla="*/ 578650 w 600063"/>
                    <a:gd name="connsiteY57" fmla="*/ 514350 h 658572"/>
                    <a:gd name="connsiteX58" fmla="*/ 574417 w 600063"/>
                    <a:gd name="connsiteY58" fmla="*/ 488950 h 658572"/>
                    <a:gd name="connsiteX59" fmla="*/ 570183 w 600063"/>
                    <a:gd name="connsiteY59" fmla="*/ 478367 h 658572"/>
                    <a:gd name="connsiteX60" fmla="*/ 563833 w 600063"/>
                    <a:gd name="connsiteY60" fmla="*/ 455084 h 658572"/>
                    <a:gd name="connsiteX61" fmla="*/ 557483 w 600063"/>
                    <a:gd name="connsiteY61" fmla="*/ 448734 h 658572"/>
                    <a:gd name="connsiteX62" fmla="*/ 538433 w 600063"/>
                    <a:gd name="connsiteY62" fmla="*/ 425450 h 658572"/>
                    <a:gd name="connsiteX63" fmla="*/ 527850 w 600063"/>
                    <a:gd name="connsiteY63" fmla="*/ 410634 h 658572"/>
                    <a:gd name="connsiteX64" fmla="*/ 523617 w 600063"/>
                    <a:gd name="connsiteY64" fmla="*/ 402167 h 658572"/>
                    <a:gd name="connsiteX65" fmla="*/ 493983 w 600063"/>
                    <a:gd name="connsiteY65" fmla="*/ 376767 h 658572"/>
                    <a:gd name="connsiteX66" fmla="*/ 472817 w 600063"/>
                    <a:gd name="connsiteY66" fmla="*/ 361950 h 658572"/>
                    <a:gd name="connsiteX67" fmla="*/ 451650 w 600063"/>
                    <a:gd name="connsiteY67" fmla="*/ 353484 h 658572"/>
                    <a:gd name="connsiteX68" fmla="*/ 424133 w 600063"/>
                    <a:gd name="connsiteY68" fmla="*/ 345017 h 658572"/>
                    <a:gd name="connsiteX69" fmla="*/ 411433 w 600063"/>
                    <a:gd name="connsiteY69" fmla="*/ 342900 h 658572"/>
                    <a:gd name="connsiteX70" fmla="*/ 400850 w 600063"/>
                    <a:gd name="connsiteY70" fmla="*/ 340784 h 658572"/>
                    <a:gd name="connsiteX71" fmla="*/ 392383 w 600063"/>
                    <a:gd name="connsiteY71" fmla="*/ 336550 h 658572"/>
                    <a:gd name="connsiteX72" fmla="*/ 386033 w 600063"/>
                    <a:gd name="connsiteY72" fmla="*/ 334434 h 658572"/>
                    <a:gd name="connsiteX73" fmla="*/ 381800 w 600063"/>
                    <a:gd name="connsiteY73" fmla="*/ 323850 h 658572"/>
                    <a:gd name="connsiteX74" fmla="*/ 375450 w 600063"/>
                    <a:gd name="connsiteY74" fmla="*/ 315384 h 658572"/>
                    <a:gd name="connsiteX75" fmla="*/ 373333 w 600063"/>
                    <a:gd name="connsiteY75" fmla="*/ 306917 h 658572"/>
                    <a:gd name="connsiteX76" fmla="*/ 371217 w 600063"/>
                    <a:gd name="connsiteY76" fmla="*/ 300567 h 658572"/>
                    <a:gd name="connsiteX77" fmla="*/ 377567 w 600063"/>
                    <a:gd name="connsiteY77" fmla="*/ 275167 h 658572"/>
                    <a:gd name="connsiteX78" fmla="*/ 379683 w 600063"/>
                    <a:gd name="connsiteY78" fmla="*/ 268817 h 658572"/>
                    <a:gd name="connsiteX79" fmla="*/ 386033 w 600063"/>
                    <a:gd name="connsiteY79" fmla="*/ 262467 h 658572"/>
                    <a:gd name="connsiteX80" fmla="*/ 396617 w 600063"/>
                    <a:gd name="connsiteY80" fmla="*/ 254000 h 658572"/>
                    <a:gd name="connsiteX81" fmla="*/ 402967 w 600063"/>
                    <a:gd name="connsiteY81" fmla="*/ 247650 h 658572"/>
                    <a:gd name="connsiteX82" fmla="*/ 405083 w 600063"/>
                    <a:gd name="connsiteY82" fmla="*/ 247650 h 658572"/>
                    <a:gd name="connsiteX0" fmla="*/ 405083 w 603282"/>
                    <a:gd name="connsiteY0" fmla="*/ 247650 h 664888"/>
                    <a:gd name="connsiteX1" fmla="*/ 405083 w 603282"/>
                    <a:gd name="connsiteY1" fmla="*/ 247650 h 664888"/>
                    <a:gd name="connsiteX2" fmla="*/ 413550 w 603282"/>
                    <a:gd name="connsiteY2" fmla="*/ 222250 h 664888"/>
                    <a:gd name="connsiteX3" fmla="*/ 409317 w 603282"/>
                    <a:gd name="connsiteY3" fmla="*/ 93134 h 664888"/>
                    <a:gd name="connsiteX4" fmla="*/ 407200 w 603282"/>
                    <a:gd name="connsiteY4" fmla="*/ 80434 h 664888"/>
                    <a:gd name="connsiteX5" fmla="*/ 402967 w 603282"/>
                    <a:gd name="connsiteY5" fmla="*/ 69850 h 664888"/>
                    <a:gd name="connsiteX6" fmla="*/ 400850 w 603282"/>
                    <a:gd name="connsiteY6" fmla="*/ 61384 h 664888"/>
                    <a:gd name="connsiteX7" fmla="*/ 390267 w 603282"/>
                    <a:gd name="connsiteY7" fmla="*/ 42334 h 664888"/>
                    <a:gd name="connsiteX8" fmla="*/ 366983 w 603282"/>
                    <a:gd name="connsiteY8" fmla="*/ 21167 h 664888"/>
                    <a:gd name="connsiteX9" fmla="*/ 356400 w 603282"/>
                    <a:gd name="connsiteY9" fmla="*/ 8467 h 664888"/>
                    <a:gd name="connsiteX10" fmla="*/ 331000 w 603282"/>
                    <a:gd name="connsiteY10" fmla="*/ 0 h 664888"/>
                    <a:gd name="connsiteX11" fmla="*/ 265383 w 603282"/>
                    <a:gd name="connsiteY11" fmla="*/ 2117 h 664888"/>
                    <a:gd name="connsiteX12" fmla="*/ 216700 w 603282"/>
                    <a:gd name="connsiteY12" fmla="*/ 16934 h 664888"/>
                    <a:gd name="connsiteX13" fmla="*/ 195533 w 603282"/>
                    <a:gd name="connsiteY13" fmla="*/ 23284 h 664888"/>
                    <a:gd name="connsiteX14" fmla="*/ 182833 w 603282"/>
                    <a:gd name="connsiteY14" fmla="*/ 33867 h 664888"/>
                    <a:gd name="connsiteX15" fmla="*/ 178600 w 603282"/>
                    <a:gd name="connsiteY15" fmla="*/ 44450 h 664888"/>
                    <a:gd name="connsiteX16" fmla="*/ 165900 w 603282"/>
                    <a:gd name="connsiteY16" fmla="*/ 55034 h 664888"/>
                    <a:gd name="connsiteX17" fmla="*/ 163783 w 603282"/>
                    <a:gd name="connsiteY17" fmla="*/ 67734 h 664888"/>
                    <a:gd name="connsiteX18" fmla="*/ 157433 w 603282"/>
                    <a:gd name="connsiteY18" fmla="*/ 86784 h 664888"/>
                    <a:gd name="connsiteX19" fmla="*/ 155317 w 603282"/>
                    <a:gd name="connsiteY19" fmla="*/ 95250 h 664888"/>
                    <a:gd name="connsiteX20" fmla="*/ 161667 w 603282"/>
                    <a:gd name="connsiteY20" fmla="*/ 124884 h 664888"/>
                    <a:gd name="connsiteX21" fmla="*/ 172250 w 603282"/>
                    <a:gd name="connsiteY21" fmla="*/ 152400 h 664888"/>
                    <a:gd name="connsiteX22" fmla="*/ 157434 w 603282"/>
                    <a:gd name="connsiteY22" fmla="*/ 182034 h 664888"/>
                    <a:gd name="connsiteX23" fmla="*/ 184950 w 603282"/>
                    <a:gd name="connsiteY23" fmla="*/ 245534 h 664888"/>
                    <a:gd name="connsiteX24" fmla="*/ 199767 w 603282"/>
                    <a:gd name="connsiteY24" fmla="*/ 270934 h 664888"/>
                    <a:gd name="connsiteX25" fmla="*/ 206117 w 603282"/>
                    <a:gd name="connsiteY25" fmla="*/ 279400 h 664888"/>
                    <a:gd name="connsiteX26" fmla="*/ 210350 w 603282"/>
                    <a:gd name="connsiteY26" fmla="*/ 300567 h 664888"/>
                    <a:gd name="connsiteX27" fmla="*/ 206117 w 603282"/>
                    <a:gd name="connsiteY27" fmla="*/ 323850 h 664888"/>
                    <a:gd name="connsiteX28" fmla="*/ 199767 w 603282"/>
                    <a:gd name="connsiteY28" fmla="*/ 328084 h 664888"/>
                    <a:gd name="connsiteX29" fmla="*/ 195533 w 603282"/>
                    <a:gd name="connsiteY29" fmla="*/ 332317 h 664888"/>
                    <a:gd name="connsiteX30" fmla="*/ 184950 w 603282"/>
                    <a:gd name="connsiteY30" fmla="*/ 338667 h 664888"/>
                    <a:gd name="connsiteX31" fmla="*/ 174367 w 603282"/>
                    <a:gd name="connsiteY31" fmla="*/ 347134 h 664888"/>
                    <a:gd name="connsiteX32" fmla="*/ 161667 w 603282"/>
                    <a:gd name="connsiteY32" fmla="*/ 349250 h 664888"/>
                    <a:gd name="connsiteX33" fmla="*/ 153200 w 603282"/>
                    <a:gd name="connsiteY33" fmla="*/ 355600 h 664888"/>
                    <a:gd name="connsiteX34" fmla="*/ 132033 w 603282"/>
                    <a:gd name="connsiteY34" fmla="*/ 361950 h 664888"/>
                    <a:gd name="connsiteX35" fmla="*/ 106633 w 603282"/>
                    <a:gd name="connsiteY35" fmla="*/ 368300 h 664888"/>
                    <a:gd name="connsiteX36" fmla="*/ 98167 w 603282"/>
                    <a:gd name="connsiteY36" fmla="*/ 372534 h 664888"/>
                    <a:gd name="connsiteX37" fmla="*/ 87583 w 603282"/>
                    <a:gd name="connsiteY37" fmla="*/ 374650 h 664888"/>
                    <a:gd name="connsiteX38" fmla="*/ 79117 w 603282"/>
                    <a:gd name="connsiteY38" fmla="*/ 381000 h 664888"/>
                    <a:gd name="connsiteX39" fmla="*/ 66417 w 603282"/>
                    <a:gd name="connsiteY39" fmla="*/ 385234 h 664888"/>
                    <a:gd name="connsiteX40" fmla="*/ 45250 w 603282"/>
                    <a:gd name="connsiteY40" fmla="*/ 400050 h 664888"/>
                    <a:gd name="connsiteX41" fmla="*/ 41017 w 603282"/>
                    <a:gd name="connsiteY41" fmla="*/ 406400 h 664888"/>
                    <a:gd name="connsiteX42" fmla="*/ 34667 w 603282"/>
                    <a:gd name="connsiteY42" fmla="*/ 412750 h 664888"/>
                    <a:gd name="connsiteX43" fmla="*/ 30433 w 603282"/>
                    <a:gd name="connsiteY43" fmla="*/ 423334 h 664888"/>
                    <a:gd name="connsiteX44" fmla="*/ 19850 w 603282"/>
                    <a:gd name="connsiteY44" fmla="*/ 438150 h 664888"/>
                    <a:gd name="connsiteX45" fmla="*/ 9267 w 603282"/>
                    <a:gd name="connsiteY45" fmla="*/ 452967 h 664888"/>
                    <a:gd name="connsiteX46" fmla="*/ 11383 w 603282"/>
                    <a:gd name="connsiteY46" fmla="*/ 505884 h 664888"/>
                    <a:gd name="connsiteX47" fmla="*/ 17733 w 603282"/>
                    <a:gd name="connsiteY47" fmla="*/ 520700 h 664888"/>
                    <a:gd name="connsiteX48" fmla="*/ 19850 w 603282"/>
                    <a:gd name="connsiteY48" fmla="*/ 539750 h 664888"/>
                    <a:gd name="connsiteX49" fmla="*/ 270 w 603282"/>
                    <a:gd name="connsiteY49" fmla="*/ 556684 h 664888"/>
                    <a:gd name="connsiteX50" fmla="*/ 16146 w 603282"/>
                    <a:gd name="connsiteY50" fmla="*/ 634472 h 664888"/>
                    <a:gd name="connsiteX51" fmla="*/ 105575 w 603282"/>
                    <a:gd name="connsiteY51" fmla="*/ 654580 h 664888"/>
                    <a:gd name="connsiteX52" fmla="*/ 522030 w 603282"/>
                    <a:gd name="connsiteY52" fmla="*/ 657754 h 664888"/>
                    <a:gd name="connsiteX53" fmla="*/ 599817 w 603282"/>
                    <a:gd name="connsiteY53" fmla="*/ 628650 h 664888"/>
                    <a:gd name="connsiteX54" fmla="*/ 589233 w 603282"/>
                    <a:gd name="connsiteY54" fmla="*/ 537634 h 664888"/>
                    <a:gd name="connsiteX55" fmla="*/ 585000 w 603282"/>
                    <a:gd name="connsiteY55" fmla="*/ 531284 h 664888"/>
                    <a:gd name="connsiteX56" fmla="*/ 582883 w 603282"/>
                    <a:gd name="connsiteY56" fmla="*/ 524934 h 664888"/>
                    <a:gd name="connsiteX57" fmla="*/ 578650 w 603282"/>
                    <a:gd name="connsiteY57" fmla="*/ 514350 h 664888"/>
                    <a:gd name="connsiteX58" fmla="*/ 574417 w 603282"/>
                    <a:gd name="connsiteY58" fmla="*/ 488950 h 664888"/>
                    <a:gd name="connsiteX59" fmla="*/ 570183 w 603282"/>
                    <a:gd name="connsiteY59" fmla="*/ 478367 h 664888"/>
                    <a:gd name="connsiteX60" fmla="*/ 563833 w 603282"/>
                    <a:gd name="connsiteY60" fmla="*/ 455084 h 664888"/>
                    <a:gd name="connsiteX61" fmla="*/ 557483 w 603282"/>
                    <a:gd name="connsiteY61" fmla="*/ 448734 h 664888"/>
                    <a:gd name="connsiteX62" fmla="*/ 538433 w 603282"/>
                    <a:gd name="connsiteY62" fmla="*/ 425450 h 664888"/>
                    <a:gd name="connsiteX63" fmla="*/ 527850 w 603282"/>
                    <a:gd name="connsiteY63" fmla="*/ 410634 h 664888"/>
                    <a:gd name="connsiteX64" fmla="*/ 523617 w 603282"/>
                    <a:gd name="connsiteY64" fmla="*/ 402167 h 664888"/>
                    <a:gd name="connsiteX65" fmla="*/ 493983 w 603282"/>
                    <a:gd name="connsiteY65" fmla="*/ 376767 h 664888"/>
                    <a:gd name="connsiteX66" fmla="*/ 472817 w 603282"/>
                    <a:gd name="connsiteY66" fmla="*/ 361950 h 664888"/>
                    <a:gd name="connsiteX67" fmla="*/ 451650 w 603282"/>
                    <a:gd name="connsiteY67" fmla="*/ 353484 h 664888"/>
                    <a:gd name="connsiteX68" fmla="*/ 424133 w 603282"/>
                    <a:gd name="connsiteY68" fmla="*/ 345017 h 664888"/>
                    <a:gd name="connsiteX69" fmla="*/ 411433 w 603282"/>
                    <a:gd name="connsiteY69" fmla="*/ 342900 h 664888"/>
                    <a:gd name="connsiteX70" fmla="*/ 400850 w 603282"/>
                    <a:gd name="connsiteY70" fmla="*/ 340784 h 664888"/>
                    <a:gd name="connsiteX71" fmla="*/ 392383 w 603282"/>
                    <a:gd name="connsiteY71" fmla="*/ 336550 h 664888"/>
                    <a:gd name="connsiteX72" fmla="*/ 386033 w 603282"/>
                    <a:gd name="connsiteY72" fmla="*/ 334434 h 664888"/>
                    <a:gd name="connsiteX73" fmla="*/ 381800 w 603282"/>
                    <a:gd name="connsiteY73" fmla="*/ 323850 h 664888"/>
                    <a:gd name="connsiteX74" fmla="*/ 375450 w 603282"/>
                    <a:gd name="connsiteY74" fmla="*/ 315384 h 664888"/>
                    <a:gd name="connsiteX75" fmla="*/ 373333 w 603282"/>
                    <a:gd name="connsiteY75" fmla="*/ 306917 h 664888"/>
                    <a:gd name="connsiteX76" fmla="*/ 371217 w 603282"/>
                    <a:gd name="connsiteY76" fmla="*/ 300567 h 664888"/>
                    <a:gd name="connsiteX77" fmla="*/ 377567 w 603282"/>
                    <a:gd name="connsiteY77" fmla="*/ 275167 h 664888"/>
                    <a:gd name="connsiteX78" fmla="*/ 379683 w 603282"/>
                    <a:gd name="connsiteY78" fmla="*/ 268817 h 664888"/>
                    <a:gd name="connsiteX79" fmla="*/ 386033 w 603282"/>
                    <a:gd name="connsiteY79" fmla="*/ 262467 h 664888"/>
                    <a:gd name="connsiteX80" fmla="*/ 396617 w 603282"/>
                    <a:gd name="connsiteY80" fmla="*/ 254000 h 664888"/>
                    <a:gd name="connsiteX81" fmla="*/ 402967 w 603282"/>
                    <a:gd name="connsiteY81" fmla="*/ 247650 h 664888"/>
                    <a:gd name="connsiteX82" fmla="*/ 405083 w 603282"/>
                    <a:gd name="connsiteY82" fmla="*/ 247650 h 664888"/>
                    <a:gd name="connsiteX0" fmla="*/ 405083 w 592805"/>
                    <a:gd name="connsiteY0" fmla="*/ 247650 h 664888"/>
                    <a:gd name="connsiteX1" fmla="*/ 405083 w 592805"/>
                    <a:gd name="connsiteY1" fmla="*/ 247650 h 664888"/>
                    <a:gd name="connsiteX2" fmla="*/ 413550 w 592805"/>
                    <a:gd name="connsiteY2" fmla="*/ 222250 h 664888"/>
                    <a:gd name="connsiteX3" fmla="*/ 409317 w 592805"/>
                    <a:gd name="connsiteY3" fmla="*/ 93134 h 664888"/>
                    <a:gd name="connsiteX4" fmla="*/ 407200 w 592805"/>
                    <a:gd name="connsiteY4" fmla="*/ 80434 h 664888"/>
                    <a:gd name="connsiteX5" fmla="*/ 402967 w 592805"/>
                    <a:gd name="connsiteY5" fmla="*/ 69850 h 664888"/>
                    <a:gd name="connsiteX6" fmla="*/ 400850 w 592805"/>
                    <a:gd name="connsiteY6" fmla="*/ 61384 h 664888"/>
                    <a:gd name="connsiteX7" fmla="*/ 390267 w 592805"/>
                    <a:gd name="connsiteY7" fmla="*/ 42334 h 664888"/>
                    <a:gd name="connsiteX8" fmla="*/ 366983 w 592805"/>
                    <a:gd name="connsiteY8" fmla="*/ 21167 h 664888"/>
                    <a:gd name="connsiteX9" fmla="*/ 356400 w 592805"/>
                    <a:gd name="connsiteY9" fmla="*/ 8467 h 664888"/>
                    <a:gd name="connsiteX10" fmla="*/ 331000 w 592805"/>
                    <a:gd name="connsiteY10" fmla="*/ 0 h 664888"/>
                    <a:gd name="connsiteX11" fmla="*/ 265383 w 592805"/>
                    <a:gd name="connsiteY11" fmla="*/ 2117 h 664888"/>
                    <a:gd name="connsiteX12" fmla="*/ 216700 w 592805"/>
                    <a:gd name="connsiteY12" fmla="*/ 16934 h 664888"/>
                    <a:gd name="connsiteX13" fmla="*/ 195533 w 592805"/>
                    <a:gd name="connsiteY13" fmla="*/ 23284 h 664888"/>
                    <a:gd name="connsiteX14" fmla="*/ 182833 w 592805"/>
                    <a:gd name="connsiteY14" fmla="*/ 33867 h 664888"/>
                    <a:gd name="connsiteX15" fmla="*/ 178600 w 592805"/>
                    <a:gd name="connsiteY15" fmla="*/ 44450 h 664888"/>
                    <a:gd name="connsiteX16" fmla="*/ 165900 w 592805"/>
                    <a:gd name="connsiteY16" fmla="*/ 55034 h 664888"/>
                    <a:gd name="connsiteX17" fmla="*/ 163783 w 592805"/>
                    <a:gd name="connsiteY17" fmla="*/ 67734 h 664888"/>
                    <a:gd name="connsiteX18" fmla="*/ 157433 w 592805"/>
                    <a:gd name="connsiteY18" fmla="*/ 86784 h 664888"/>
                    <a:gd name="connsiteX19" fmla="*/ 155317 w 592805"/>
                    <a:gd name="connsiteY19" fmla="*/ 95250 h 664888"/>
                    <a:gd name="connsiteX20" fmla="*/ 161667 w 592805"/>
                    <a:gd name="connsiteY20" fmla="*/ 124884 h 664888"/>
                    <a:gd name="connsiteX21" fmla="*/ 172250 w 592805"/>
                    <a:gd name="connsiteY21" fmla="*/ 152400 h 664888"/>
                    <a:gd name="connsiteX22" fmla="*/ 157434 w 592805"/>
                    <a:gd name="connsiteY22" fmla="*/ 182034 h 664888"/>
                    <a:gd name="connsiteX23" fmla="*/ 184950 w 592805"/>
                    <a:gd name="connsiteY23" fmla="*/ 245534 h 664888"/>
                    <a:gd name="connsiteX24" fmla="*/ 199767 w 592805"/>
                    <a:gd name="connsiteY24" fmla="*/ 270934 h 664888"/>
                    <a:gd name="connsiteX25" fmla="*/ 206117 w 592805"/>
                    <a:gd name="connsiteY25" fmla="*/ 279400 h 664888"/>
                    <a:gd name="connsiteX26" fmla="*/ 210350 w 592805"/>
                    <a:gd name="connsiteY26" fmla="*/ 300567 h 664888"/>
                    <a:gd name="connsiteX27" fmla="*/ 206117 w 592805"/>
                    <a:gd name="connsiteY27" fmla="*/ 323850 h 664888"/>
                    <a:gd name="connsiteX28" fmla="*/ 199767 w 592805"/>
                    <a:gd name="connsiteY28" fmla="*/ 328084 h 664888"/>
                    <a:gd name="connsiteX29" fmla="*/ 195533 w 592805"/>
                    <a:gd name="connsiteY29" fmla="*/ 332317 h 664888"/>
                    <a:gd name="connsiteX30" fmla="*/ 184950 w 592805"/>
                    <a:gd name="connsiteY30" fmla="*/ 338667 h 664888"/>
                    <a:gd name="connsiteX31" fmla="*/ 174367 w 592805"/>
                    <a:gd name="connsiteY31" fmla="*/ 347134 h 664888"/>
                    <a:gd name="connsiteX32" fmla="*/ 161667 w 592805"/>
                    <a:gd name="connsiteY32" fmla="*/ 349250 h 664888"/>
                    <a:gd name="connsiteX33" fmla="*/ 153200 w 592805"/>
                    <a:gd name="connsiteY33" fmla="*/ 355600 h 664888"/>
                    <a:gd name="connsiteX34" fmla="*/ 132033 w 592805"/>
                    <a:gd name="connsiteY34" fmla="*/ 361950 h 664888"/>
                    <a:gd name="connsiteX35" fmla="*/ 106633 w 592805"/>
                    <a:gd name="connsiteY35" fmla="*/ 368300 h 664888"/>
                    <a:gd name="connsiteX36" fmla="*/ 98167 w 592805"/>
                    <a:gd name="connsiteY36" fmla="*/ 372534 h 664888"/>
                    <a:gd name="connsiteX37" fmla="*/ 87583 w 592805"/>
                    <a:gd name="connsiteY37" fmla="*/ 374650 h 664888"/>
                    <a:gd name="connsiteX38" fmla="*/ 79117 w 592805"/>
                    <a:gd name="connsiteY38" fmla="*/ 381000 h 664888"/>
                    <a:gd name="connsiteX39" fmla="*/ 66417 w 592805"/>
                    <a:gd name="connsiteY39" fmla="*/ 385234 h 664888"/>
                    <a:gd name="connsiteX40" fmla="*/ 45250 w 592805"/>
                    <a:gd name="connsiteY40" fmla="*/ 400050 h 664888"/>
                    <a:gd name="connsiteX41" fmla="*/ 41017 w 592805"/>
                    <a:gd name="connsiteY41" fmla="*/ 406400 h 664888"/>
                    <a:gd name="connsiteX42" fmla="*/ 34667 w 592805"/>
                    <a:gd name="connsiteY42" fmla="*/ 412750 h 664888"/>
                    <a:gd name="connsiteX43" fmla="*/ 30433 w 592805"/>
                    <a:gd name="connsiteY43" fmla="*/ 423334 h 664888"/>
                    <a:gd name="connsiteX44" fmla="*/ 19850 w 592805"/>
                    <a:gd name="connsiteY44" fmla="*/ 438150 h 664888"/>
                    <a:gd name="connsiteX45" fmla="*/ 9267 w 592805"/>
                    <a:gd name="connsiteY45" fmla="*/ 452967 h 664888"/>
                    <a:gd name="connsiteX46" fmla="*/ 11383 w 592805"/>
                    <a:gd name="connsiteY46" fmla="*/ 505884 h 664888"/>
                    <a:gd name="connsiteX47" fmla="*/ 17733 w 592805"/>
                    <a:gd name="connsiteY47" fmla="*/ 520700 h 664888"/>
                    <a:gd name="connsiteX48" fmla="*/ 19850 w 592805"/>
                    <a:gd name="connsiteY48" fmla="*/ 539750 h 664888"/>
                    <a:gd name="connsiteX49" fmla="*/ 270 w 592805"/>
                    <a:gd name="connsiteY49" fmla="*/ 556684 h 664888"/>
                    <a:gd name="connsiteX50" fmla="*/ 16146 w 592805"/>
                    <a:gd name="connsiteY50" fmla="*/ 634472 h 664888"/>
                    <a:gd name="connsiteX51" fmla="*/ 105575 w 592805"/>
                    <a:gd name="connsiteY51" fmla="*/ 654580 h 664888"/>
                    <a:gd name="connsiteX52" fmla="*/ 522030 w 592805"/>
                    <a:gd name="connsiteY52" fmla="*/ 657754 h 664888"/>
                    <a:gd name="connsiteX53" fmla="*/ 587117 w 592805"/>
                    <a:gd name="connsiteY53" fmla="*/ 625475 h 664888"/>
                    <a:gd name="connsiteX54" fmla="*/ 589233 w 592805"/>
                    <a:gd name="connsiteY54" fmla="*/ 537634 h 664888"/>
                    <a:gd name="connsiteX55" fmla="*/ 585000 w 592805"/>
                    <a:gd name="connsiteY55" fmla="*/ 531284 h 664888"/>
                    <a:gd name="connsiteX56" fmla="*/ 582883 w 592805"/>
                    <a:gd name="connsiteY56" fmla="*/ 524934 h 664888"/>
                    <a:gd name="connsiteX57" fmla="*/ 578650 w 592805"/>
                    <a:gd name="connsiteY57" fmla="*/ 514350 h 664888"/>
                    <a:gd name="connsiteX58" fmla="*/ 574417 w 592805"/>
                    <a:gd name="connsiteY58" fmla="*/ 488950 h 664888"/>
                    <a:gd name="connsiteX59" fmla="*/ 570183 w 592805"/>
                    <a:gd name="connsiteY59" fmla="*/ 478367 h 664888"/>
                    <a:gd name="connsiteX60" fmla="*/ 563833 w 592805"/>
                    <a:gd name="connsiteY60" fmla="*/ 455084 h 664888"/>
                    <a:gd name="connsiteX61" fmla="*/ 557483 w 592805"/>
                    <a:gd name="connsiteY61" fmla="*/ 448734 h 664888"/>
                    <a:gd name="connsiteX62" fmla="*/ 538433 w 592805"/>
                    <a:gd name="connsiteY62" fmla="*/ 425450 h 664888"/>
                    <a:gd name="connsiteX63" fmla="*/ 527850 w 592805"/>
                    <a:gd name="connsiteY63" fmla="*/ 410634 h 664888"/>
                    <a:gd name="connsiteX64" fmla="*/ 523617 w 592805"/>
                    <a:gd name="connsiteY64" fmla="*/ 402167 h 664888"/>
                    <a:gd name="connsiteX65" fmla="*/ 493983 w 592805"/>
                    <a:gd name="connsiteY65" fmla="*/ 376767 h 664888"/>
                    <a:gd name="connsiteX66" fmla="*/ 472817 w 592805"/>
                    <a:gd name="connsiteY66" fmla="*/ 361950 h 664888"/>
                    <a:gd name="connsiteX67" fmla="*/ 451650 w 592805"/>
                    <a:gd name="connsiteY67" fmla="*/ 353484 h 664888"/>
                    <a:gd name="connsiteX68" fmla="*/ 424133 w 592805"/>
                    <a:gd name="connsiteY68" fmla="*/ 345017 h 664888"/>
                    <a:gd name="connsiteX69" fmla="*/ 411433 w 592805"/>
                    <a:gd name="connsiteY69" fmla="*/ 342900 h 664888"/>
                    <a:gd name="connsiteX70" fmla="*/ 400850 w 592805"/>
                    <a:gd name="connsiteY70" fmla="*/ 340784 h 664888"/>
                    <a:gd name="connsiteX71" fmla="*/ 392383 w 592805"/>
                    <a:gd name="connsiteY71" fmla="*/ 336550 h 664888"/>
                    <a:gd name="connsiteX72" fmla="*/ 386033 w 592805"/>
                    <a:gd name="connsiteY72" fmla="*/ 334434 h 664888"/>
                    <a:gd name="connsiteX73" fmla="*/ 381800 w 592805"/>
                    <a:gd name="connsiteY73" fmla="*/ 323850 h 664888"/>
                    <a:gd name="connsiteX74" fmla="*/ 375450 w 592805"/>
                    <a:gd name="connsiteY74" fmla="*/ 315384 h 664888"/>
                    <a:gd name="connsiteX75" fmla="*/ 373333 w 592805"/>
                    <a:gd name="connsiteY75" fmla="*/ 306917 h 664888"/>
                    <a:gd name="connsiteX76" fmla="*/ 371217 w 592805"/>
                    <a:gd name="connsiteY76" fmla="*/ 300567 h 664888"/>
                    <a:gd name="connsiteX77" fmla="*/ 377567 w 592805"/>
                    <a:gd name="connsiteY77" fmla="*/ 275167 h 664888"/>
                    <a:gd name="connsiteX78" fmla="*/ 379683 w 592805"/>
                    <a:gd name="connsiteY78" fmla="*/ 268817 h 664888"/>
                    <a:gd name="connsiteX79" fmla="*/ 386033 w 592805"/>
                    <a:gd name="connsiteY79" fmla="*/ 262467 h 664888"/>
                    <a:gd name="connsiteX80" fmla="*/ 396617 w 592805"/>
                    <a:gd name="connsiteY80" fmla="*/ 254000 h 664888"/>
                    <a:gd name="connsiteX81" fmla="*/ 402967 w 592805"/>
                    <a:gd name="connsiteY81" fmla="*/ 247650 h 664888"/>
                    <a:gd name="connsiteX82" fmla="*/ 405083 w 592805"/>
                    <a:gd name="connsiteY82" fmla="*/ 247650 h 66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92805" h="664888">
                      <a:moveTo>
                        <a:pt x="405083" y="247650"/>
                      </a:moveTo>
                      <a:lnTo>
                        <a:pt x="405083" y="247650"/>
                      </a:lnTo>
                      <a:cubicBezTo>
                        <a:pt x="407905" y="239183"/>
                        <a:pt x="413306" y="231171"/>
                        <a:pt x="413550" y="222250"/>
                      </a:cubicBezTo>
                      <a:cubicBezTo>
                        <a:pt x="414730" y="179204"/>
                        <a:pt x="411243" y="136153"/>
                        <a:pt x="409317" y="93134"/>
                      </a:cubicBezTo>
                      <a:cubicBezTo>
                        <a:pt x="409125" y="88847"/>
                        <a:pt x="408329" y="84575"/>
                        <a:pt x="407200" y="80434"/>
                      </a:cubicBezTo>
                      <a:cubicBezTo>
                        <a:pt x="406200" y="76768"/>
                        <a:pt x="404169" y="73455"/>
                        <a:pt x="402967" y="69850"/>
                      </a:cubicBezTo>
                      <a:cubicBezTo>
                        <a:pt x="402047" y="67090"/>
                        <a:pt x="401871" y="64108"/>
                        <a:pt x="400850" y="61384"/>
                      </a:cubicBezTo>
                      <a:cubicBezTo>
                        <a:pt x="399395" y="57503"/>
                        <a:pt x="392220" y="44845"/>
                        <a:pt x="390267" y="42334"/>
                      </a:cubicBezTo>
                      <a:cubicBezTo>
                        <a:pt x="384790" y="35293"/>
                        <a:pt x="372461" y="26645"/>
                        <a:pt x="366983" y="21167"/>
                      </a:cubicBezTo>
                      <a:cubicBezTo>
                        <a:pt x="363086" y="17270"/>
                        <a:pt x="360665" y="11956"/>
                        <a:pt x="356400" y="8467"/>
                      </a:cubicBezTo>
                      <a:cubicBezTo>
                        <a:pt x="347939" y="1544"/>
                        <a:pt x="341044" y="1674"/>
                        <a:pt x="331000" y="0"/>
                      </a:cubicBezTo>
                      <a:lnTo>
                        <a:pt x="265383" y="2117"/>
                      </a:lnTo>
                      <a:cubicBezTo>
                        <a:pt x="248604" y="4603"/>
                        <a:pt x="232934" y="12015"/>
                        <a:pt x="216700" y="16934"/>
                      </a:cubicBezTo>
                      <a:lnTo>
                        <a:pt x="195533" y="23284"/>
                      </a:lnTo>
                      <a:cubicBezTo>
                        <a:pt x="191144" y="26210"/>
                        <a:pt x="185744" y="29210"/>
                        <a:pt x="182833" y="33867"/>
                      </a:cubicBezTo>
                      <a:cubicBezTo>
                        <a:pt x="180819" y="37089"/>
                        <a:pt x="180973" y="41483"/>
                        <a:pt x="178600" y="44450"/>
                      </a:cubicBezTo>
                      <a:cubicBezTo>
                        <a:pt x="175158" y="48753"/>
                        <a:pt x="170133" y="51506"/>
                        <a:pt x="165900" y="55034"/>
                      </a:cubicBezTo>
                      <a:cubicBezTo>
                        <a:pt x="165194" y="59267"/>
                        <a:pt x="164889" y="63587"/>
                        <a:pt x="163783" y="67734"/>
                      </a:cubicBezTo>
                      <a:cubicBezTo>
                        <a:pt x="162058" y="74201"/>
                        <a:pt x="159056" y="80290"/>
                        <a:pt x="157433" y="86784"/>
                      </a:cubicBezTo>
                      <a:lnTo>
                        <a:pt x="155317" y="95250"/>
                      </a:lnTo>
                      <a:cubicBezTo>
                        <a:pt x="157434" y="105128"/>
                        <a:pt x="158892" y="115170"/>
                        <a:pt x="161667" y="124884"/>
                      </a:cubicBezTo>
                      <a:cubicBezTo>
                        <a:pt x="174412" y="169493"/>
                        <a:pt x="172955" y="142875"/>
                        <a:pt x="172250" y="152400"/>
                      </a:cubicBezTo>
                      <a:cubicBezTo>
                        <a:pt x="171545" y="161925"/>
                        <a:pt x="145973" y="159113"/>
                        <a:pt x="157434" y="182034"/>
                      </a:cubicBezTo>
                      <a:cubicBezTo>
                        <a:pt x="154777" y="211257"/>
                        <a:pt x="177895" y="230717"/>
                        <a:pt x="184950" y="245534"/>
                      </a:cubicBezTo>
                      <a:cubicBezTo>
                        <a:pt x="192005" y="260351"/>
                        <a:pt x="191257" y="260723"/>
                        <a:pt x="199767" y="270934"/>
                      </a:cubicBezTo>
                      <a:cubicBezTo>
                        <a:pt x="202025" y="273644"/>
                        <a:pt x="204000" y="276578"/>
                        <a:pt x="206117" y="279400"/>
                      </a:cubicBezTo>
                      <a:cubicBezTo>
                        <a:pt x="207347" y="284322"/>
                        <a:pt x="210597" y="296370"/>
                        <a:pt x="210350" y="300567"/>
                      </a:cubicBezTo>
                      <a:cubicBezTo>
                        <a:pt x="209887" y="308442"/>
                        <a:pt x="208949" y="316488"/>
                        <a:pt x="206117" y="323850"/>
                      </a:cubicBezTo>
                      <a:cubicBezTo>
                        <a:pt x="205204" y="326224"/>
                        <a:pt x="201754" y="326495"/>
                        <a:pt x="199767" y="328084"/>
                      </a:cubicBezTo>
                      <a:cubicBezTo>
                        <a:pt x="198209" y="329331"/>
                        <a:pt x="197157" y="331157"/>
                        <a:pt x="195533" y="332317"/>
                      </a:cubicBezTo>
                      <a:cubicBezTo>
                        <a:pt x="192185" y="334708"/>
                        <a:pt x="188320" y="336308"/>
                        <a:pt x="184950" y="338667"/>
                      </a:cubicBezTo>
                      <a:cubicBezTo>
                        <a:pt x="181249" y="341258"/>
                        <a:pt x="178480" y="345265"/>
                        <a:pt x="174367" y="347134"/>
                      </a:cubicBezTo>
                      <a:cubicBezTo>
                        <a:pt x="170460" y="348910"/>
                        <a:pt x="165900" y="348545"/>
                        <a:pt x="161667" y="349250"/>
                      </a:cubicBezTo>
                      <a:cubicBezTo>
                        <a:pt x="158845" y="351367"/>
                        <a:pt x="156284" y="353887"/>
                        <a:pt x="153200" y="355600"/>
                      </a:cubicBezTo>
                      <a:cubicBezTo>
                        <a:pt x="143042" y="361244"/>
                        <a:pt x="142777" y="359020"/>
                        <a:pt x="132033" y="361950"/>
                      </a:cubicBezTo>
                      <a:cubicBezTo>
                        <a:pt x="105672" y="369139"/>
                        <a:pt x="132957" y="363914"/>
                        <a:pt x="106633" y="368300"/>
                      </a:cubicBezTo>
                      <a:cubicBezTo>
                        <a:pt x="103811" y="369711"/>
                        <a:pt x="101160" y="371536"/>
                        <a:pt x="98167" y="372534"/>
                      </a:cubicBezTo>
                      <a:cubicBezTo>
                        <a:pt x="94754" y="373672"/>
                        <a:pt x="90871" y="373189"/>
                        <a:pt x="87583" y="374650"/>
                      </a:cubicBezTo>
                      <a:cubicBezTo>
                        <a:pt x="84359" y="376083"/>
                        <a:pt x="82272" y="379422"/>
                        <a:pt x="79117" y="381000"/>
                      </a:cubicBezTo>
                      <a:cubicBezTo>
                        <a:pt x="75126" y="382996"/>
                        <a:pt x="66417" y="385234"/>
                        <a:pt x="66417" y="385234"/>
                      </a:cubicBezTo>
                      <a:cubicBezTo>
                        <a:pt x="53146" y="398503"/>
                        <a:pt x="60465" y="393964"/>
                        <a:pt x="45250" y="400050"/>
                      </a:cubicBezTo>
                      <a:cubicBezTo>
                        <a:pt x="43839" y="402167"/>
                        <a:pt x="42646" y="404446"/>
                        <a:pt x="41017" y="406400"/>
                      </a:cubicBezTo>
                      <a:cubicBezTo>
                        <a:pt x="39101" y="408700"/>
                        <a:pt x="36254" y="410212"/>
                        <a:pt x="34667" y="412750"/>
                      </a:cubicBezTo>
                      <a:cubicBezTo>
                        <a:pt x="32653" y="415972"/>
                        <a:pt x="32132" y="419935"/>
                        <a:pt x="30433" y="423334"/>
                      </a:cubicBezTo>
                      <a:cubicBezTo>
                        <a:pt x="28190" y="427819"/>
                        <a:pt x="22253" y="434305"/>
                        <a:pt x="19850" y="438150"/>
                      </a:cubicBezTo>
                      <a:cubicBezTo>
                        <a:pt x="10562" y="453011"/>
                        <a:pt x="21374" y="440860"/>
                        <a:pt x="9267" y="452967"/>
                      </a:cubicBezTo>
                      <a:cubicBezTo>
                        <a:pt x="9972" y="470606"/>
                        <a:pt x="9194" y="488367"/>
                        <a:pt x="11383" y="505884"/>
                      </a:cubicBezTo>
                      <a:cubicBezTo>
                        <a:pt x="12049" y="511216"/>
                        <a:pt x="16430" y="515487"/>
                        <a:pt x="17733" y="520700"/>
                      </a:cubicBezTo>
                      <a:cubicBezTo>
                        <a:pt x="19283" y="526898"/>
                        <a:pt x="22760" y="533753"/>
                        <a:pt x="19850" y="539750"/>
                      </a:cubicBezTo>
                      <a:cubicBezTo>
                        <a:pt x="16940" y="545747"/>
                        <a:pt x="887" y="540897"/>
                        <a:pt x="270" y="556684"/>
                      </a:cubicBezTo>
                      <a:cubicBezTo>
                        <a:pt x="-347" y="572471"/>
                        <a:pt x="-1405" y="618156"/>
                        <a:pt x="16146" y="634472"/>
                      </a:cubicBezTo>
                      <a:cubicBezTo>
                        <a:pt x="33697" y="650788"/>
                        <a:pt x="21261" y="650700"/>
                        <a:pt x="105575" y="654580"/>
                      </a:cubicBezTo>
                      <a:cubicBezTo>
                        <a:pt x="189889" y="658460"/>
                        <a:pt x="441773" y="673717"/>
                        <a:pt x="522030" y="657754"/>
                      </a:cubicBezTo>
                      <a:cubicBezTo>
                        <a:pt x="524147" y="657048"/>
                        <a:pt x="575917" y="645495"/>
                        <a:pt x="587117" y="625475"/>
                      </a:cubicBezTo>
                      <a:cubicBezTo>
                        <a:pt x="598317" y="605455"/>
                        <a:pt x="589586" y="553333"/>
                        <a:pt x="589233" y="537634"/>
                      </a:cubicBezTo>
                      <a:cubicBezTo>
                        <a:pt x="588880" y="521936"/>
                        <a:pt x="586138" y="533559"/>
                        <a:pt x="585000" y="531284"/>
                      </a:cubicBezTo>
                      <a:cubicBezTo>
                        <a:pt x="584002" y="529288"/>
                        <a:pt x="583666" y="527023"/>
                        <a:pt x="582883" y="524934"/>
                      </a:cubicBezTo>
                      <a:cubicBezTo>
                        <a:pt x="581549" y="521376"/>
                        <a:pt x="580061" y="517878"/>
                        <a:pt x="578650" y="514350"/>
                      </a:cubicBezTo>
                      <a:cubicBezTo>
                        <a:pt x="577541" y="505482"/>
                        <a:pt x="577212" y="497335"/>
                        <a:pt x="574417" y="488950"/>
                      </a:cubicBezTo>
                      <a:cubicBezTo>
                        <a:pt x="573215" y="485345"/>
                        <a:pt x="571316" y="481994"/>
                        <a:pt x="570183" y="478367"/>
                      </a:cubicBezTo>
                      <a:cubicBezTo>
                        <a:pt x="567783" y="470689"/>
                        <a:pt x="567002" y="462478"/>
                        <a:pt x="563833" y="455084"/>
                      </a:cubicBezTo>
                      <a:cubicBezTo>
                        <a:pt x="562654" y="452333"/>
                        <a:pt x="559431" y="451007"/>
                        <a:pt x="557483" y="448734"/>
                      </a:cubicBezTo>
                      <a:cubicBezTo>
                        <a:pt x="550957" y="441120"/>
                        <a:pt x="544262" y="433610"/>
                        <a:pt x="538433" y="425450"/>
                      </a:cubicBezTo>
                      <a:cubicBezTo>
                        <a:pt x="534905" y="420511"/>
                        <a:pt x="531108" y="415754"/>
                        <a:pt x="527850" y="410634"/>
                      </a:cubicBezTo>
                      <a:cubicBezTo>
                        <a:pt x="526156" y="407972"/>
                        <a:pt x="525637" y="404591"/>
                        <a:pt x="523617" y="402167"/>
                      </a:cubicBezTo>
                      <a:cubicBezTo>
                        <a:pt x="509277" y="384959"/>
                        <a:pt x="509379" y="387544"/>
                        <a:pt x="493983" y="376767"/>
                      </a:cubicBezTo>
                      <a:cubicBezTo>
                        <a:pt x="487346" y="372121"/>
                        <a:pt x="479944" y="365513"/>
                        <a:pt x="472817" y="361950"/>
                      </a:cubicBezTo>
                      <a:cubicBezTo>
                        <a:pt x="466020" y="358552"/>
                        <a:pt x="458859" y="355887"/>
                        <a:pt x="451650" y="353484"/>
                      </a:cubicBezTo>
                      <a:cubicBezTo>
                        <a:pt x="442961" y="350587"/>
                        <a:pt x="433015" y="347067"/>
                        <a:pt x="424133" y="345017"/>
                      </a:cubicBezTo>
                      <a:cubicBezTo>
                        <a:pt x="419951" y="344052"/>
                        <a:pt x="415656" y="343668"/>
                        <a:pt x="411433" y="342900"/>
                      </a:cubicBezTo>
                      <a:cubicBezTo>
                        <a:pt x="407894" y="342257"/>
                        <a:pt x="404378" y="341489"/>
                        <a:pt x="400850" y="340784"/>
                      </a:cubicBezTo>
                      <a:cubicBezTo>
                        <a:pt x="398028" y="339373"/>
                        <a:pt x="395283" y="337793"/>
                        <a:pt x="392383" y="336550"/>
                      </a:cubicBezTo>
                      <a:cubicBezTo>
                        <a:pt x="390332" y="335671"/>
                        <a:pt x="387461" y="336148"/>
                        <a:pt x="386033" y="334434"/>
                      </a:cubicBezTo>
                      <a:cubicBezTo>
                        <a:pt x="383601" y="331515"/>
                        <a:pt x="383645" y="327172"/>
                        <a:pt x="381800" y="323850"/>
                      </a:cubicBezTo>
                      <a:cubicBezTo>
                        <a:pt x="380087" y="320766"/>
                        <a:pt x="377567" y="318206"/>
                        <a:pt x="375450" y="315384"/>
                      </a:cubicBezTo>
                      <a:cubicBezTo>
                        <a:pt x="374744" y="312562"/>
                        <a:pt x="374132" y="309714"/>
                        <a:pt x="373333" y="306917"/>
                      </a:cubicBezTo>
                      <a:cubicBezTo>
                        <a:pt x="372720" y="304772"/>
                        <a:pt x="370922" y="302779"/>
                        <a:pt x="371217" y="300567"/>
                      </a:cubicBezTo>
                      <a:cubicBezTo>
                        <a:pt x="372371" y="291916"/>
                        <a:pt x="375318" y="283600"/>
                        <a:pt x="377567" y="275167"/>
                      </a:cubicBezTo>
                      <a:cubicBezTo>
                        <a:pt x="378142" y="273011"/>
                        <a:pt x="378445" y="270673"/>
                        <a:pt x="379683" y="268817"/>
                      </a:cubicBezTo>
                      <a:cubicBezTo>
                        <a:pt x="381343" y="266326"/>
                        <a:pt x="383916" y="264584"/>
                        <a:pt x="386033" y="262467"/>
                      </a:cubicBezTo>
                      <a:cubicBezTo>
                        <a:pt x="390149" y="250120"/>
                        <a:pt x="384578" y="260879"/>
                        <a:pt x="396617" y="254000"/>
                      </a:cubicBezTo>
                      <a:cubicBezTo>
                        <a:pt x="399216" y="252515"/>
                        <a:pt x="400850" y="249767"/>
                        <a:pt x="402967" y="247650"/>
                      </a:cubicBezTo>
                      <a:cubicBezTo>
                        <a:pt x="407664" y="219466"/>
                        <a:pt x="404730" y="247650"/>
                        <a:pt x="405083" y="24765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Programmer male with solid fill">
                  <a:extLst>
                    <a:ext uri="{FF2B5EF4-FFF2-40B4-BE49-F238E27FC236}">
                      <a16:creationId xmlns:a16="http://schemas.microsoft.com/office/drawing/2014/main" id="{64802254-F025-7111-1A28-56D3C90B517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09611" y="2597683"/>
                  <a:ext cx="914400" cy="914400"/>
                </a:xfrm>
                <a:prstGeom prst="rect">
                  <a:avLst/>
                </a:prstGeom>
                <a:effectLst/>
              </p:spPr>
            </p:pic>
          </p:grpSp>
          <p:grpSp>
            <p:nvGrpSpPr>
              <p:cNvPr id="67" name="Group 66">
                <a:extLst>
                  <a:ext uri="{FF2B5EF4-FFF2-40B4-BE49-F238E27FC236}">
                    <a16:creationId xmlns:a16="http://schemas.microsoft.com/office/drawing/2014/main" id="{151DD0D6-33E5-60CB-8754-FB207D2968C1}"/>
                  </a:ext>
                </a:extLst>
              </p:cNvPr>
              <p:cNvGrpSpPr/>
              <p:nvPr/>
            </p:nvGrpSpPr>
            <p:grpSpPr>
              <a:xfrm>
                <a:off x="9117608" y="1889797"/>
                <a:ext cx="1040635" cy="1131493"/>
                <a:chOff x="9117608" y="1889797"/>
                <a:chExt cx="1040635" cy="1131493"/>
              </a:xfrm>
            </p:grpSpPr>
            <p:sp>
              <p:nvSpPr>
                <p:cNvPr id="64" name="TextBox 63">
                  <a:extLst>
                    <a:ext uri="{FF2B5EF4-FFF2-40B4-BE49-F238E27FC236}">
                      <a16:creationId xmlns:a16="http://schemas.microsoft.com/office/drawing/2014/main" id="{955F0866-25C6-A518-97B8-BEEE5A67C706}"/>
                    </a:ext>
                  </a:extLst>
                </p:cNvPr>
                <p:cNvSpPr txBox="1"/>
                <p:nvPr/>
              </p:nvSpPr>
              <p:spPr>
                <a:xfrm>
                  <a:off x="9373925" y="2005627"/>
                  <a:ext cx="784318" cy="1015663"/>
                </a:xfrm>
                <a:prstGeom prst="rect">
                  <a:avLst/>
                </a:prstGeom>
                <a:noFill/>
              </p:spPr>
              <p:txBody>
                <a:bodyPr wrap="square" rtlCol="0">
                  <a:spAutoFit/>
                </a:bodyPr>
                <a:lstStyle/>
                <a:p>
                  <a:r>
                    <a:rPr lang="en-US" sz="6000" dirty="0">
                      <a:ln w="38100">
                        <a:solidFill>
                          <a:schemeClr val="bg1"/>
                        </a:solidFill>
                      </a:ln>
                    </a:rPr>
                    <a:t>✦</a:t>
                  </a:r>
                </a:p>
              </p:txBody>
            </p:sp>
            <p:sp>
              <p:nvSpPr>
                <p:cNvPr id="65" name="TextBox 64">
                  <a:extLst>
                    <a:ext uri="{FF2B5EF4-FFF2-40B4-BE49-F238E27FC236}">
                      <a16:creationId xmlns:a16="http://schemas.microsoft.com/office/drawing/2014/main" id="{E5FA1D1F-972F-2324-5F54-17A7214C72EA}"/>
                    </a:ext>
                  </a:extLst>
                </p:cNvPr>
                <p:cNvSpPr txBox="1"/>
                <p:nvPr/>
              </p:nvSpPr>
              <p:spPr>
                <a:xfrm>
                  <a:off x="9199609" y="1889797"/>
                  <a:ext cx="784318" cy="707886"/>
                </a:xfrm>
                <a:prstGeom prst="rect">
                  <a:avLst/>
                </a:prstGeom>
                <a:noFill/>
              </p:spPr>
              <p:txBody>
                <a:bodyPr wrap="square" rtlCol="0">
                  <a:spAutoFit/>
                </a:bodyPr>
                <a:lstStyle/>
                <a:p>
                  <a:r>
                    <a:rPr lang="en-US" sz="4000" dirty="0">
                      <a:ln w="38100">
                        <a:solidFill>
                          <a:schemeClr val="bg1"/>
                        </a:solidFill>
                      </a:ln>
                    </a:rPr>
                    <a:t>✦</a:t>
                  </a:r>
                </a:p>
              </p:txBody>
            </p:sp>
            <p:sp>
              <p:nvSpPr>
                <p:cNvPr id="66" name="TextBox 65">
                  <a:extLst>
                    <a:ext uri="{FF2B5EF4-FFF2-40B4-BE49-F238E27FC236}">
                      <a16:creationId xmlns:a16="http://schemas.microsoft.com/office/drawing/2014/main" id="{A8EBCAA3-EA91-ECB7-21A9-FE4EE581DF87}"/>
                    </a:ext>
                  </a:extLst>
                </p:cNvPr>
                <p:cNvSpPr txBox="1"/>
                <p:nvPr/>
              </p:nvSpPr>
              <p:spPr>
                <a:xfrm>
                  <a:off x="9117608" y="2385018"/>
                  <a:ext cx="517687" cy="523220"/>
                </a:xfrm>
                <a:prstGeom prst="rect">
                  <a:avLst/>
                </a:prstGeom>
                <a:noFill/>
              </p:spPr>
              <p:txBody>
                <a:bodyPr wrap="square" rtlCol="0">
                  <a:spAutoFit/>
                </a:bodyPr>
                <a:lstStyle/>
                <a:p>
                  <a:r>
                    <a:rPr lang="en-US" sz="2800" dirty="0">
                      <a:ln w="38100">
                        <a:solidFill>
                          <a:schemeClr val="bg1"/>
                        </a:solidFill>
                      </a:ln>
                    </a:rPr>
                    <a:t>✦</a:t>
                  </a:r>
                </a:p>
              </p:txBody>
            </p:sp>
          </p:grpSp>
          <p:grpSp>
            <p:nvGrpSpPr>
              <p:cNvPr id="69" name="Group 68">
                <a:extLst>
                  <a:ext uri="{FF2B5EF4-FFF2-40B4-BE49-F238E27FC236}">
                    <a16:creationId xmlns:a16="http://schemas.microsoft.com/office/drawing/2014/main" id="{A9877A5B-3842-1999-3D5C-FA5CD1FFE045}"/>
                  </a:ext>
                </a:extLst>
              </p:cNvPr>
              <p:cNvGrpSpPr/>
              <p:nvPr/>
            </p:nvGrpSpPr>
            <p:grpSpPr>
              <a:xfrm rot="10800000">
                <a:off x="10504643" y="3080743"/>
                <a:ext cx="1040635" cy="1131493"/>
                <a:chOff x="9117608" y="1889797"/>
                <a:chExt cx="1040635" cy="1131493"/>
              </a:xfrm>
            </p:grpSpPr>
            <p:sp>
              <p:nvSpPr>
                <p:cNvPr id="70" name="TextBox 69">
                  <a:extLst>
                    <a:ext uri="{FF2B5EF4-FFF2-40B4-BE49-F238E27FC236}">
                      <a16:creationId xmlns:a16="http://schemas.microsoft.com/office/drawing/2014/main" id="{8C02F6B0-49EA-4159-7A22-38F4C993EF04}"/>
                    </a:ext>
                  </a:extLst>
                </p:cNvPr>
                <p:cNvSpPr txBox="1"/>
                <p:nvPr/>
              </p:nvSpPr>
              <p:spPr>
                <a:xfrm>
                  <a:off x="9373925" y="2005627"/>
                  <a:ext cx="784318" cy="1015663"/>
                </a:xfrm>
                <a:prstGeom prst="rect">
                  <a:avLst/>
                </a:prstGeom>
                <a:noFill/>
              </p:spPr>
              <p:txBody>
                <a:bodyPr wrap="square" rtlCol="0">
                  <a:spAutoFit/>
                </a:bodyPr>
                <a:lstStyle/>
                <a:p>
                  <a:r>
                    <a:rPr lang="en-US" sz="6000" dirty="0">
                      <a:ln w="38100">
                        <a:solidFill>
                          <a:schemeClr val="bg1"/>
                        </a:solidFill>
                      </a:ln>
                    </a:rPr>
                    <a:t>✦</a:t>
                  </a:r>
                </a:p>
              </p:txBody>
            </p:sp>
            <p:sp>
              <p:nvSpPr>
                <p:cNvPr id="71" name="TextBox 70">
                  <a:extLst>
                    <a:ext uri="{FF2B5EF4-FFF2-40B4-BE49-F238E27FC236}">
                      <a16:creationId xmlns:a16="http://schemas.microsoft.com/office/drawing/2014/main" id="{F60577AC-5415-D797-83A4-FE814D16CCFE}"/>
                    </a:ext>
                  </a:extLst>
                </p:cNvPr>
                <p:cNvSpPr txBox="1"/>
                <p:nvPr/>
              </p:nvSpPr>
              <p:spPr>
                <a:xfrm>
                  <a:off x="9199609" y="1889797"/>
                  <a:ext cx="784318" cy="707886"/>
                </a:xfrm>
                <a:prstGeom prst="rect">
                  <a:avLst/>
                </a:prstGeom>
                <a:noFill/>
              </p:spPr>
              <p:txBody>
                <a:bodyPr wrap="square" rtlCol="0">
                  <a:spAutoFit/>
                </a:bodyPr>
                <a:lstStyle/>
                <a:p>
                  <a:r>
                    <a:rPr lang="en-US" sz="4000" dirty="0">
                      <a:ln w="38100">
                        <a:solidFill>
                          <a:schemeClr val="bg1"/>
                        </a:solidFill>
                      </a:ln>
                    </a:rPr>
                    <a:t>✦</a:t>
                  </a:r>
                </a:p>
              </p:txBody>
            </p:sp>
            <p:sp>
              <p:nvSpPr>
                <p:cNvPr id="72" name="TextBox 71">
                  <a:extLst>
                    <a:ext uri="{FF2B5EF4-FFF2-40B4-BE49-F238E27FC236}">
                      <a16:creationId xmlns:a16="http://schemas.microsoft.com/office/drawing/2014/main" id="{DD48955F-B872-C2D0-B42A-F44B33F31987}"/>
                    </a:ext>
                  </a:extLst>
                </p:cNvPr>
                <p:cNvSpPr txBox="1"/>
                <p:nvPr/>
              </p:nvSpPr>
              <p:spPr>
                <a:xfrm>
                  <a:off x="9117608" y="2385018"/>
                  <a:ext cx="517687" cy="523220"/>
                </a:xfrm>
                <a:prstGeom prst="rect">
                  <a:avLst/>
                </a:prstGeom>
                <a:noFill/>
              </p:spPr>
              <p:txBody>
                <a:bodyPr wrap="square" rtlCol="0">
                  <a:spAutoFit/>
                </a:bodyPr>
                <a:lstStyle/>
                <a:p>
                  <a:r>
                    <a:rPr lang="en-US" sz="2800" dirty="0">
                      <a:ln w="38100">
                        <a:solidFill>
                          <a:schemeClr val="bg1"/>
                        </a:solidFill>
                      </a:ln>
                    </a:rPr>
                    <a:t>✦</a:t>
                  </a:r>
                </a:p>
              </p:txBody>
            </p:sp>
          </p:grpSp>
        </p:grpSp>
        <p:sp>
          <p:nvSpPr>
            <p:cNvPr id="79" name="Rectangle 78">
              <a:extLst>
                <a:ext uri="{FF2B5EF4-FFF2-40B4-BE49-F238E27FC236}">
                  <a16:creationId xmlns:a16="http://schemas.microsoft.com/office/drawing/2014/main" id="{BC0CBCEF-F67B-9A9F-69AE-B45CEABC3A76}"/>
                </a:ext>
              </a:extLst>
            </p:cNvPr>
            <p:cNvSpPr/>
            <p:nvPr/>
          </p:nvSpPr>
          <p:spPr>
            <a:xfrm>
              <a:off x="8157771" y="1641763"/>
              <a:ext cx="3338752" cy="35744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Arrow: Chevron 82">
            <a:extLst>
              <a:ext uri="{FF2B5EF4-FFF2-40B4-BE49-F238E27FC236}">
                <a16:creationId xmlns:a16="http://schemas.microsoft.com/office/drawing/2014/main" id="{F15A19B5-34E0-72C3-64A5-AB4421DDE546}"/>
              </a:ext>
            </a:extLst>
          </p:cNvPr>
          <p:cNvSpPr/>
          <p:nvPr/>
        </p:nvSpPr>
        <p:spPr>
          <a:xfrm>
            <a:off x="3674898" y="2830960"/>
            <a:ext cx="1018441" cy="1018441"/>
          </a:xfrm>
          <a:prstGeom prst="chevron">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6" name="Arrow: Chevron 85">
            <a:extLst>
              <a:ext uri="{FF2B5EF4-FFF2-40B4-BE49-F238E27FC236}">
                <a16:creationId xmlns:a16="http://schemas.microsoft.com/office/drawing/2014/main" id="{966B3C60-FACB-3BB5-2D8F-C99529867243}"/>
              </a:ext>
            </a:extLst>
          </p:cNvPr>
          <p:cNvSpPr/>
          <p:nvPr/>
        </p:nvSpPr>
        <p:spPr>
          <a:xfrm>
            <a:off x="7452571" y="2830960"/>
            <a:ext cx="1018441" cy="1018441"/>
          </a:xfrm>
          <a:prstGeom prst="chevron">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120973D2-3B17-4BC4-19C0-812AC0C8AA9A}"/>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16D72271-CD43-087B-09BD-A5FB17C4D6B4}"/>
              </a:ext>
            </a:extLst>
          </p:cNvPr>
          <p:cNvSpPr>
            <a:spLocks noGrp="1"/>
          </p:cNvSpPr>
          <p:nvPr>
            <p:ph type="sldNum" sz="quarter" idx="12"/>
          </p:nvPr>
        </p:nvSpPr>
        <p:spPr/>
        <p:txBody>
          <a:bodyPr/>
          <a:lstStyle/>
          <a:p>
            <a:fld id="{7D6B6BCA-0F02-1C4A-A7FD-5289AC363B05}" type="slidenum">
              <a:rPr lang="en-US" smtClean="0"/>
              <a:t>33</a:t>
            </a:fld>
            <a:endParaRPr lang="en-US"/>
          </a:p>
        </p:txBody>
      </p:sp>
    </p:spTree>
    <p:extLst>
      <p:ext uri="{BB962C8B-B14F-4D97-AF65-F5344CB8AC3E}">
        <p14:creationId xmlns:p14="http://schemas.microsoft.com/office/powerpoint/2010/main" val="126594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26B54-C51C-8C93-0BAD-790B34758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C7E51-E1EE-F24D-72CD-D2EA6A8325FC}"/>
              </a:ext>
            </a:extLst>
          </p:cNvPr>
          <p:cNvSpPr>
            <a:spLocks noGrp="1"/>
          </p:cNvSpPr>
          <p:nvPr>
            <p:ph type="title"/>
          </p:nvPr>
        </p:nvSpPr>
        <p:spPr>
          <a:xfrm>
            <a:off x="490282" y="338401"/>
            <a:ext cx="11260666" cy="708763"/>
          </a:xfrm>
        </p:spPr>
        <p:txBody>
          <a:bodyPr>
            <a:normAutofit fontScale="90000"/>
          </a:bodyPr>
          <a:lstStyle/>
          <a:p>
            <a:pPr algn="ctr"/>
            <a:r>
              <a:rPr lang="en-US" dirty="0"/>
              <a:t>What should you consider during development?</a:t>
            </a:r>
          </a:p>
        </p:txBody>
      </p:sp>
      <p:sp>
        <p:nvSpPr>
          <p:cNvPr id="77" name="Rectangle 76">
            <a:extLst>
              <a:ext uri="{FF2B5EF4-FFF2-40B4-BE49-F238E27FC236}">
                <a16:creationId xmlns:a16="http://schemas.microsoft.com/office/drawing/2014/main" id="{3435741A-CF99-82BA-DE9E-2711A25534A0}"/>
              </a:ext>
            </a:extLst>
          </p:cNvPr>
          <p:cNvSpPr/>
          <p:nvPr/>
        </p:nvSpPr>
        <p:spPr>
          <a:xfrm>
            <a:off x="700786" y="1641763"/>
            <a:ext cx="3338752" cy="35744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3CBF269A-A767-601F-3EF3-935E77416FB6}"/>
              </a:ext>
            </a:extLst>
          </p:cNvPr>
          <p:cNvGrpSpPr/>
          <p:nvPr/>
        </p:nvGrpSpPr>
        <p:grpSpPr>
          <a:xfrm>
            <a:off x="1498096" y="2782455"/>
            <a:ext cx="1744133" cy="1744133"/>
            <a:chOff x="2500570" y="2987133"/>
            <a:chExt cx="1744133" cy="1744133"/>
          </a:xfrm>
        </p:grpSpPr>
        <p:pic>
          <p:nvPicPr>
            <p:cNvPr id="42" name="Graphic 41" descr="Blackboard with solid fill">
              <a:extLst>
                <a:ext uri="{FF2B5EF4-FFF2-40B4-BE49-F238E27FC236}">
                  <a16:creationId xmlns:a16="http://schemas.microsoft.com/office/drawing/2014/main" id="{F6397D92-789A-D712-4DA4-9B8AA3005B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00570" y="2987133"/>
              <a:ext cx="1744133" cy="1744133"/>
            </a:xfrm>
            <a:prstGeom prst="rect">
              <a:avLst/>
            </a:prstGeom>
          </p:spPr>
        </p:pic>
        <p:grpSp>
          <p:nvGrpSpPr>
            <p:cNvPr id="43" name="Group 42">
              <a:extLst>
                <a:ext uri="{FF2B5EF4-FFF2-40B4-BE49-F238E27FC236}">
                  <a16:creationId xmlns:a16="http://schemas.microsoft.com/office/drawing/2014/main" id="{DB854886-DB0A-5446-9176-C85A033CD84A}"/>
                </a:ext>
              </a:extLst>
            </p:cNvPr>
            <p:cNvGrpSpPr/>
            <p:nvPr/>
          </p:nvGrpSpPr>
          <p:grpSpPr>
            <a:xfrm>
              <a:off x="2915437" y="3753458"/>
              <a:ext cx="914400" cy="914400"/>
              <a:chOff x="2915437" y="3753458"/>
              <a:chExt cx="914400" cy="914400"/>
            </a:xfrm>
          </p:grpSpPr>
          <p:sp>
            <p:nvSpPr>
              <p:cNvPr id="44" name="Freeform: Shape 43">
                <a:extLst>
                  <a:ext uri="{FF2B5EF4-FFF2-40B4-BE49-F238E27FC236}">
                    <a16:creationId xmlns:a16="http://schemas.microsoft.com/office/drawing/2014/main" id="{BF9D8D20-4C9A-7E60-B2CF-015AC5D400A3}"/>
                  </a:ext>
                </a:extLst>
              </p:cNvPr>
              <p:cNvSpPr/>
              <p:nvPr/>
            </p:nvSpPr>
            <p:spPr>
              <a:xfrm>
                <a:off x="3088217" y="3896783"/>
                <a:ext cx="582440" cy="582084"/>
              </a:xfrm>
              <a:custGeom>
                <a:avLst/>
                <a:gdLst>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71450 w 582440"/>
                  <a:gd name="connsiteY22" fmla="*/ 177800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48167 w 582440"/>
                  <a:gd name="connsiteY22" fmla="*/ 182034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2440" h="582084">
                    <a:moveTo>
                      <a:pt x="395816" y="247650"/>
                    </a:moveTo>
                    <a:lnTo>
                      <a:pt x="395816" y="247650"/>
                    </a:lnTo>
                    <a:cubicBezTo>
                      <a:pt x="398638" y="239183"/>
                      <a:pt x="404039" y="231171"/>
                      <a:pt x="404283" y="222250"/>
                    </a:cubicBezTo>
                    <a:cubicBezTo>
                      <a:pt x="405463" y="179204"/>
                      <a:pt x="401976" y="136153"/>
                      <a:pt x="400050" y="93134"/>
                    </a:cubicBezTo>
                    <a:cubicBezTo>
                      <a:pt x="399858" y="88847"/>
                      <a:pt x="399062" y="84575"/>
                      <a:pt x="397933" y="80434"/>
                    </a:cubicBezTo>
                    <a:cubicBezTo>
                      <a:pt x="396933" y="76768"/>
                      <a:pt x="394902" y="73455"/>
                      <a:pt x="393700" y="69850"/>
                    </a:cubicBezTo>
                    <a:cubicBezTo>
                      <a:pt x="392780" y="67090"/>
                      <a:pt x="392604" y="64108"/>
                      <a:pt x="391583" y="61384"/>
                    </a:cubicBezTo>
                    <a:cubicBezTo>
                      <a:pt x="390128" y="57503"/>
                      <a:pt x="382953" y="44845"/>
                      <a:pt x="381000" y="42334"/>
                    </a:cubicBezTo>
                    <a:cubicBezTo>
                      <a:pt x="375523" y="35293"/>
                      <a:pt x="363194" y="26645"/>
                      <a:pt x="357716" y="21167"/>
                    </a:cubicBezTo>
                    <a:cubicBezTo>
                      <a:pt x="353819" y="17270"/>
                      <a:pt x="351398" y="11956"/>
                      <a:pt x="347133" y="8467"/>
                    </a:cubicBezTo>
                    <a:cubicBezTo>
                      <a:pt x="338672" y="1544"/>
                      <a:pt x="331777" y="1674"/>
                      <a:pt x="321733" y="0"/>
                    </a:cubicBezTo>
                    <a:lnTo>
                      <a:pt x="256116" y="2117"/>
                    </a:lnTo>
                    <a:cubicBezTo>
                      <a:pt x="239337" y="4603"/>
                      <a:pt x="223667" y="12015"/>
                      <a:pt x="207433" y="16934"/>
                    </a:cubicBezTo>
                    <a:lnTo>
                      <a:pt x="186266" y="23284"/>
                    </a:lnTo>
                    <a:cubicBezTo>
                      <a:pt x="181877" y="26210"/>
                      <a:pt x="176477" y="29210"/>
                      <a:pt x="173566" y="33867"/>
                    </a:cubicBezTo>
                    <a:cubicBezTo>
                      <a:pt x="171552" y="37089"/>
                      <a:pt x="171706" y="41483"/>
                      <a:pt x="169333" y="44450"/>
                    </a:cubicBezTo>
                    <a:cubicBezTo>
                      <a:pt x="165891" y="48753"/>
                      <a:pt x="160866" y="51506"/>
                      <a:pt x="156633" y="55034"/>
                    </a:cubicBezTo>
                    <a:cubicBezTo>
                      <a:pt x="155927" y="59267"/>
                      <a:pt x="155622" y="63587"/>
                      <a:pt x="154516" y="67734"/>
                    </a:cubicBezTo>
                    <a:cubicBezTo>
                      <a:pt x="152791" y="74201"/>
                      <a:pt x="149789" y="80290"/>
                      <a:pt x="148166" y="86784"/>
                    </a:cubicBezTo>
                    <a:lnTo>
                      <a:pt x="146050" y="95250"/>
                    </a:lnTo>
                    <a:cubicBezTo>
                      <a:pt x="148167" y="105128"/>
                      <a:pt x="149625" y="115170"/>
                      <a:pt x="152400" y="124884"/>
                    </a:cubicBezTo>
                    <a:cubicBezTo>
                      <a:pt x="165145" y="169493"/>
                      <a:pt x="163688" y="142875"/>
                      <a:pt x="162983" y="152400"/>
                    </a:cubicBezTo>
                    <a:cubicBezTo>
                      <a:pt x="162278" y="161925"/>
                      <a:pt x="136706" y="159113"/>
                      <a:pt x="148167" y="182034"/>
                    </a:cubicBezTo>
                    <a:cubicBezTo>
                      <a:pt x="145510" y="211257"/>
                      <a:pt x="168628" y="230717"/>
                      <a:pt x="175683" y="245534"/>
                    </a:cubicBezTo>
                    <a:cubicBezTo>
                      <a:pt x="182738" y="260351"/>
                      <a:pt x="181990" y="260723"/>
                      <a:pt x="190500" y="270934"/>
                    </a:cubicBezTo>
                    <a:cubicBezTo>
                      <a:pt x="192758" y="273644"/>
                      <a:pt x="194733" y="276578"/>
                      <a:pt x="196850" y="279400"/>
                    </a:cubicBezTo>
                    <a:cubicBezTo>
                      <a:pt x="198080" y="284322"/>
                      <a:pt x="201330" y="296370"/>
                      <a:pt x="201083" y="300567"/>
                    </a:cubicBezTo>
                    <a:cubicBezTo>
                      <a:pt x="200620" y="308442"/>
                      <a:pt x="199682" y="316488"/>
                      <a:pt x="196850" y="323850"/>
                    </a:cubicBezTo>
                    <a:cubicBezTo>
                      <a:pt x="195937" y="326224"/>
                      <a:pt x="192487" y="326495"/>
                      <a:pt x="190500" y="328084"/>
                    </a:cubicBezTo>
                    <a:cubicBezTo>
                      <a:pt x="188942" y="329331"/>
                      <a:pt x="187890" y="331157"/>
                      <a:pt x="186266" y="332317"/>
                    </a:cubicBezTo>
                    <a:cubicBezTo>
                      <a:pt x="182918" y="334708"/>
                      <a:pt x="179053" y="336308"/>
                      <a:pt x="175683" y="338667"/>
                    </a:cubicBezTo>
                    <a:cubicBezTo>
                      <a:pt x="171982" y="341258"/>
                      <a:pt x="169213" y="345265"/>
                      <a:pt x="165100" y="347134"/>
                    </a:cubicBezTo>
                    <a:cubicBezTo>
                      <a:pt x="161193" y="348910"/>
                      <a:pt x="156633" y="348545"/>
                      <a:pt x="152400" y="349250"/>
                    </a:cubicBezTo>
                    <a:cubicBezTo>
                      <a:pt x="149578" y="351367"/>
                      <a:pt x="147017" y="353887"/>
                      <a:pt x="143933" y="355600"/>
                    </a:cubicBezTo>
                    <a:cubicBezTo>
                      <a:pt x="133775" y="361244"/>
                      <a:pt x="133510" y="359020"/>
                      <a:pt x="122766" y="361950"/>
                    </a:cubicBezTo>
                    <a:cubicBezTo>
                      <a:pt x="96405" y="369139"/>
                      <a:pt x="123690" y="363914"/>
                      <a:pt x="97366" y="368300"/>
                    </a:cubicBezTo>
                    <a:cubicBezTo>
                      <a:pt x="94544" y="369711"/>
                      <a:pt x="91893" y="371536"/>
                      <a:pt x="88900" y="372534"/>
                    </a:cubicBezTo>
                    <a:cubicBezTo>
                      <a:pt x="85487" y="373672"/>
                      <a:pt x="81604" y="373189"/>
                      <a:pt x="78316" y="374650"/>
                    </a:cubicBezTo>
                    <a:cubicBezTo>
                      <a:pt x="75092" y="376083"/>
                      <a:pt x="73005" y="379422"/>
                      <a:pt x="69850" y="381000"/>
                    </a:cubicBezTo>
                    <a:cubicBezTo>
                      <a:pt x="65859" y="382996"/>
                      <a:pt x="57150" y="385234"/>
                      <a:pt x="57150" y="385234"/>
                    </a:cubicBezTo>
                    <a:cubicBezTo>
                      <a:pt x="43879" y="398503"/>
                      <a:pt x="51198" y="393964"/>
                      <a:pt x="35983" y="400050"/>
                    </a:cubicBezTo>
                    <a:cubicBezTo>
                      <a:pt x="34572" y="402167"/>
                      <a:pt x="33379" y="404446"/>
                      <a:pt x="31750" y="406400"/>
                    </a:cubicBezTo>
                    <a:cubicBezTo>
                      <a:pt x="29834" y="408700"/>
                      <a:pt x="26987" y="410212"/>
                      <a:pt x="25400" y="412750"/>
                    </a:cubicBezTo>
                    <a:cubicBezTo>
                      <a:pt x="23386" y="415972"/>
                      <a:pt x="22865" y="419935"/>
                      <a:pt x="21166" y="423334"/>
                    </a:cubicBezTo>
                    <a:cubicBezTo>
                      <a:pt x="18923" y="427819"/>
                      <a:pt x="12986" y="434305"/>
                      <a:pt x="10583" y="438150"/>
                    </a:cubicBezTo>
                    <a:cubicBezTo>
                      <a:pt x="1295" y="453011"/>
                      <a:pt x="12107" y="440860"/>
                      <a:pt x="0" y="452967"/>
                    </a:cubicBezTo>
                    <a:cubicBezTo>
                      <a:pt x="705" y="470606"/>
                      <a:pt x="-73" y="488367"/>
                      <a:pt x="2116" y="505884"/>
                    </a:cubicBezTo>
                    <a:cubicBezTo>
                      <a:pt x="2782" y="511216"/>
                      <a:pt x="7163" y="515487"/>
                      <a:pt x="8466" y="520700"/>
                    </a:cubicBezTo>
                    <a:cubicBezTo>
                      <a:pt x="10016" y="526898"/>
                      <a:pt x="9244" y="533503"/>
                      <a:pt x="10583" y="539750"/>
                    </a:cubicBezTo>
                    <a:cubicBezTo>
                      <a:pt x="11379" y="543465"/>
                      <a:pt x="13117" y="546935"/>
                      <a:pt x="14816" y="550334"/>
                    </a:cubicBezTo>
                    <a:cubicBezTo>
                      <a:pt x="19603" y="559909"/>
                      <a:pt x="22913" y="565277"/>
                      <a:pt x="33866" y="569384"/>
                    </a:cubicBezTo>
                    <a:cubicBezTo>
                      <a:pt x="40603" y="571910"/>
                      <a:pt x="47930" y="572465"/>
                      <a:pt x="55033" y="573617"/>
                    </a:cubicBezTo>
                    <a:cubicBezTo>
                      <a:pt x="74043" y="576700"/>
                      <a:pt x="93133" y="579262"/>
                      <a:pt x="112183" y="582084"/>
                    </a:cubicBezTo>
                    <a:lnTo>
                      <a:pt x="292100" y="579967"/>
                    </a:lnTo>
                    <a:cubicBezTo>
                      <a:pt x="310753" y="578959"/>
                      <a:pt x="328469" y="570162"/>
                      <a:pt x="347133" y="569384"/>
                    </a:cubicBezTo>
                    <a:lnTo>
                      <a:pt x="444500" y="573617"/>
                    </a:lnTo>
                    <a:lnTo>
                      <a:pt x="520700" y="569384"/>
                    </a:lnTo>
                    <a:cubicBezTo>
                      <a:pt x="527851" y="568589"/>
                      <a:pt x="534769" y="566333"/>
                      <a:pt x="541866" y="565150"/>
                    </a:cubicBezTo>
                    <a:cubicBezTo>
                      <a:pt x="551708" y="563510"/>
                      <a:pt x="561622" y="562328"/>
                      <a:pt x="571500" y="560917"/>
                    </a:cubicBezTo>
                    <a:cubicBezTo>
                      <a:pt x="573617" y="560211"/>
                      <a:pt x="576108" y="560194"/>
                      <a:pt x="577850" y="558800"/>
                    </a:cubicBezTo>
                    <a:cubicBezTo>
                      <a:pt x="584916" y="553147"/>
                      <a:pt x="582314" y="545461"/>
                      <a:pt x="579966" y="537634"/>
                    </a:cubicBezTo>
                    <a:cubicBezTo>
                      <a:pt x="579235" y="535197"/>
                      <a:pt x="576871" y="533559"/>
                      <a:pt x="575733" y="531284"/>
                    </a:cubicBezTo>
                    <a:cubicBezTo>
                      <a:pt x="574735" y="529288"/>
                      <a:pt x="574399" y="527023"/>
                      <a:pt x="573616" y="524934"/>
                    </a:cubicBezTo>
                    <a:cubicBezTo>
                      <a:pt x="572282" y="521376"/>
                      <a:pt x="570794" y="517878"/>
                      <a:pt x="569383" y="514350"/>
                    </a:cubicBezTo>
                    <a:cubicBezTo>
                      <a:pt x="568274" y="505482"/>
                      <a:pt x="567945" y="497335"/>
                      <a:pt x="565150" y="488950"/>
                    </a:cubicBezTo>
                    <a:cubicBezTo>
                      <a:pt x="563948" y="485345"/>
                      <a:pt x="562049" y="481994"/>
                      <a:pt x="560916" y="478367"/>
                    </a:cubicBezTo>
                    <a:cubicBezTo>
                      <a:pt x="558516" y="470689"/>
                      <a:pt x="557735" y="462478"/>
                      <a:pt x="554566" y="455084"/>
                    </a:cubicBezTo>
                    <a:cubicBezTo>
                      <a:pt x="553387" y="452333"/>
                      <a:pt x="550164" y="451007"/>
                      <a:pt x="548216" y="448734"/>
                    </a:cubicBezTo>
                    <a:cubicBezTo>
                      <a:pt x="541690" y="441120"/>
                      <a:pt x="534995" y="433610"/>
                      <a:pt x="529166" y="425450"/>
                    </a:cubicBezTo>
                    <a:cubicBezTo>
                      <a:pt x="525638" y="420511"/>
                      <a:pt x="521841" y="415754"/>
                      <a:pt x="518583" y="410634"/>
                    </a:cubicBezTo>
                    <a:cubicBezTo>
                      <a:pt x="516889" y="407972"/>
                      <a:pt x="516370" y="404591"/>
                      <a:pt x="514350" y="402167"/>
                    </a:cubicBezTo>
                    <a:cubicBezTo>
                      <a:pt x="500010" y="384959"/>
                      <a:pt x="500112" y="387544"/>
                      <a:pt x="484716" y="376767"/>
                    </a:cubicBezTo>
                    <a:cubicBezTo>
                      <a:pt x="478079" y="372121"/>
                      <a:pt x="470677" y="365513"/>
                      <a:pt x="463550" y="361950"/>
                    </a:cubicBezTo>
                    <a:cubicBezTo>
                      <a:pt x="456753" y="358552"/>
                      <a:pt x="449592" y="355887"/>
                      <a:pt x="442383" y="353484"/>
                    </a:cubicBezTo>
                    <a:cubicBezTo>
                      <a:pt x="433694" y="350587"/>
                      <a:pt x="423748" y="347067"/>
                      <a:pt x="414866" y="345017"/>
                    </a:cubicBezTo>
                    <a:cubicBezTo>
                      <a:pt x="410684" y="344052"/>
                      <a:pt x="406389" y="343668"/>
                      <a:pt x="402166" y="342900"/>
                    </a:cubicBezTo>
                    <a:cubicBezTo>
                      <a:pt x="398627" y="342257"/>
                      <a:pt x="395111" y="341489"/>
                      <a:pt x="391583" y="340784"/>
                    </a:cubicBezTo>
                    <a:cubicBezTo>
                      <a:pt x="388761" y="339373"/>
                      <a:pt x="386016" y="337793"/>
                      <a:pt x="383116" y="336550"/>
                    </a:cubicBezTo>
                    <a:cubicBezTo>
                      <a:pt x="381065" y="335671"/>
                      <a:pt x="378194" y="336148"/>
                      <a:pt x="376766" y="334434"/>
                    </a:cubicBezTo>
                    <a:cubicBezTo>
                      <a:pt x="374334" y="331515"/>
                      <a:pt x="374378" y="327172"/>
                      <a:pt x="372533" y="323850"/>
                    </a:cubicBezTo>
                    <a:cubicBezTo>
                      <a:pt x="370820" y="320766"/>
                      <a:pt x="368300" y="318206"/>
                      <a:pt x="366183" y="315384"/>
                    </a:cubicBezTo>
                    <a:cubicBezTo>
                      <a:pt x="365477" y="312562"/>
                      <a:pt x="364865" y="309714"/>
                      <a:pt x="364066" y="306917"/>
                    </a:cubicBezTo>
                    <a:cubicBezTo>
                      <a:pt x="363453" y="304772"/>
                      <a:pt x="361655" y="302779"/>
                      <a:pt x="361950" y="300567"/>
                    </a:cubicBezTo>
                    <a:cubicBezTo>
                      <a:pt x="363104" y="291916"/>
                      <a:pt x="366051" y="283600"/>
                      <a:pt x="368300" y="275167"/>
                    </a:cubicBezTo>
                    <a:cubicBezTo>
                      <a:pt x="368875" y="273011"/>
                      <a:pt x="369178" y="270673"/>
                      <a:pt x="370416" y="268817"/>
                    </a:cubicBezTo>
                    <a:cubicBezTo>
                      <a:pt x="372076" y="266326"/>
                      <a:pt x="374649" y="264584"/>
                      <a:pt x="376766" y="262467"/>
                    </a:cubicBezTo>
                    <a:cubicBezTo>
                      <a:pt x="380882" y="250120"/>
                      <a:pt x="375311" y="260879"/>
                      <a:pt x="387350" y="254000"/>
                    </a:cubicBezTo>
                    <a:cubicBezTo>
                      <a:pt x="389949" y="252515"/>
                      <a:pt x="391583" y="249767"/>
                      <a:pt x="393700" y="247650"/>
                    </a:cubicBezTo>
                    <a:cubicBezTo>
                      <a:pt x="398397" y="219466"/>
                      <a:pt x="395463" y="247650"/>
                      <a:pt x="395816" y="24765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Programmer male with solid fill">
                <a:extLst>
                  <a:ext uri="{FF2B5EF4-FFF2-40B4-BE49-F238E27FC236}">
                    <a16:creationId xmlns:a16="http://schemas.microsoft.com/office/drawing/2014/main" id="{4A90D27B-6C5C-B529-5360-C7669EAC250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15437" y="3753458"/>
                <a:ext cx="914400" cy="914400"/>
              </a:xfrm>
              <a:prstGeom prst="rect">
                <a:avLst/>
              </a:prstGeom>
              <a:effectLst/>
            </p:spPr>
          </p:pic>
        </p:grpSp>
      </p:grpSp>
      <p:sp>
        <p:nvSpPr>
          <p:cNvPr id="46" name="TextBox 45">
            <a:extLst>
              <a:ext uri="{FF2B5EF4-FFF2-40B4-BE49-F238E27FC236}">
                <a16:creationId xmlns:a16="http://schemas.microsoft.com/office/drawing/2014/main" id="{3C6DB658-1FC2-0EF7-8926-CD71E00F4717}"/>
              </a:ext>
            </a:extLst>
          </p:cNvPr>
          <p:cNvSpPr txBox="1"/>
          <p:nvPr/>
        </p:nvSpPr>
        <p:spPr>
          <a:xfrm>
            <a:off x="700787" y="1772358"/>
            <a:ext cx="3338752" cy="461665"/>
          </a:xfrm>
          <a:prstGeom prst="rect">
            <a:avLst/>
          </a:prstGeom>
          <a:noFill/>
        </p:spPr>
        <p:txBody>
          <a:bodyPr wrap="square" rtlCol="0">
            <a:spAutoFit/>
          </a:bodyPr>
          <a:lstStyle/>
          <a:p>
            <a:pPr algn="ctr"/>
            <a:r>
              <a:rPr lang="en-US" sz="2400" b="1" dirty="0"/>
              <a:t>Develop and test</a:t>
            </a:r>
          </a:p>
        </p:txBody>
      </p:sp>
      <p:sp>
        <p:nvSpPr>
          <p:cNvPr id="3" name="Content Placeholder 2">
            <a:extLst>
              <a:ext uri="{FF2B5EF4-FFF2-40B4-BE49-F238E27FC236}">
                <a16:creationId xmlns:a16="http://schemas.microsoft.com/office/drawing/2014/main" id="{9EBDC83A-02C2-495A-C831-884A5660E4AE}"/>
              </a:ext>
            </a:extLst>
          </p:cNvPr>
          <p:cNvSpPr>
            <a:spLocks noGrp="1"/>
          </p:cNvSpPr>
          <p:nvPr>
            <p:ph idx="1"/>
          </p:nvPr>
        </p:nvSpPr>
        <p:spPr>
          <a:xfrm>
            <a:off x="4454405" y="1862408"/>
            <a:ext cx="7232814" cy="3133181"/>
          </a:xfrm>
        </p:spPr>
        <p:txBody>
          <a:bodyPr anchor="ctr">
            <a:normAutofit/>
          </a:bodyPr>
          <a:lstStyle/>
          <a:p>
            <a:pPr marL="0" indent="0">
              <a:buNone/>
            </a:pPr>
            <a:r>
              <a:rPr lang="en-US" b="1" u="sng" dirty="0">
                <a:latin typeface="Helvetica Neue Medium" panose="02000503000000020004"/>
              </a:rPr>
              <a:t>Objective</a:t>
            </a:r>
          </a:p>
          <a:p>
            <a:pPr marL="0" indent="0">
              <a:buNone/>
            </a:pPr>
            <a:r>
              <a:rPr lang="en-US" dirty="0"/>
              <a:t>Get a </a:t>
            </a:r>
            <a:r>
              <a:rPr lang="en-US" i="1" dirty="0"/>
              <a:t>minimally viable workflow</a:t>
            </a:r>
            <a:r>
              <a:rPr lang="en-US" dirty="0"/>
              <a:t> running on a local machine, while laying a </a:t>
            </a:r>
            <a:r>
              <a:rPr lang="en-US" i="1" dirty="0"/>
              <a:t>foundation for distributed work </a:t>
            </a:r>
            <a:r>
              <a:rPr lang="en-US" dirty="0"/>
              <a:t>that will </a:t>
            </a:r>
            <a:r>
              <a:rPr lang="en-US" b="1" i="1" dirty="0"/>
              <a:t>accomplish your science.</a:t>
            </a:r>
          </a:p>
        </p:txBody>
      </p:sp>
      <p:sp>
        <p:nvSpPr>
          <p:cNvPr id="4" name="Date Placeholder 3">
            <a:extLst>
              <a:ext uri="{FF2B5EF4-FFF2-40B4-BE49-F238E27FC236}">
                <a16:creationId xmlns:a16="http://schemas.microsoft.com/office/drawing/2014/main" id="{7276BDA1-2B1D-1EE8-ECDA-90B66EBE643B}"/>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2F41B119-9512-4240-7529-3C0386844838}"/>
              </a:ext>
            </a:extLst>
          </p:cNvPr>
          <p:cNvSpPr>
            <a:spLocks noGrp="1"/>
          </p:cNvSpPr>
          <p:nvPr>
            <p:ph type="sldNum" sz="quarter" idx="12"/>
          </p:nvPr>
        </p:nvSpPr>
        <p:spPr/>
        <p:txBody>
          <a:bodyPr/>
          <a:lstStyle/>
          <a:p>
            <a:fld id="{7D6B6BCA-0F02-1C4A-A7FD-5289AC363B05}" type="slidenum">
              <a:rPr lang="en-US" smtClean="0"/>
              <a:t>34</a:t>
            </a:fld>
            <a:endParaRPr lang="en-US"/>
          </a:p>
        </p:txBody>
      </p:sp>
    </p:spTree>
    <p:extLst>
      <p:ext uri="{BB962C8B-B14F-4D97-AF65-F5344CB8AC3E}">
        <p14:creationId xmlns:p14="http://schemas.microsoft.com/office/powerpoint/2010/main" val="809556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D6AA1-0D72-3C7A-6C40-B86D03E0F409}"/>
            </a:ext>
          </a:extLst>
        </p:cNvPr>
        <p:cNvGrpSpPr/>
        <p:nvPr/>
      </p:nvGrpSpPr>
      <p:grpSpPr>
        <a:xfrm>
          <a:off x="0" y="0"/>
          <a:ext cx="0" cy="0"/>
          <a:chOff x="0" y="0"/>
          <a:chExt cx="0" cy="0"/>
        </a:xfrm>
      </p:grpSpPr>
      <p:grpSp>
        <p:nvGrpSpPr>
          <p:cNvPr id="58" name="Group 57">
            <a:extLst>
              <a:ext uri="{FF2B5EF4-FFF2-40B4-BE49-F238E27FC236}">
                <a16:creationId xmlns:a16="http://schemas.microsoft.com/office/drawing/2014/main" id="{CE923BB6-1669-EB8F-9F16-5444326C415E}"/>
              </a:ext>
            </a:extLst>
          </p:cNvPr>
          <p:cNvGrpSpPr/>
          <p:nvPr/>
        </p:nvGrpSpPr>
        <p:grpSpPr>
          <a:xfrm>
            <a:off x="1219902" y="3485625"/>
            <a:ext cx="9846335" cy="804397"/>
            <a:chOff x="1219902" y="2548166"/>
            <a:chExt cx="9846335" cy="804397"/>
          </a:xfrm>
        </p:grpSpPr>
        <p:pic>
          <p:nvPicPr>
            <p:cNvPr id="59" name="Graphic 58" descr="Playbook with solid fill">
              <a:extLst>
                <a:ext uri="{FF2B5EF4-FFF2-40B4-BE49-F238E27FC236}">
                  <a16:creationId xmlns:a16="http://schemas.microsoft.com/office/drawing/2014/main" id="{62551F51-7F68-DBE2-C700-2406D16162E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19902" y="2548166"/>
              <a:ext cx="804397" cy="804397"/>
            </a:xfrm>
            <a:prstGeom prst="rect">
              <a:avLst/>
            </a:prstGeom>
          </p:spPr>
        </p:pic>
        <p:sp>
          <p:nvSpPr>
            <p:cNvPr id="60" name="TextBox 59">
              <a:extLst>
                <a:ext uri="{FF2B5EF4-FFF2-40B4-BE49-F238E27FC236}">
                  <a16:creationId xmlns:a16="http://schemas.microsoft.com/office/drawing/2014/main" id="{C8CB2B10-493B-75C8-ED99-9B5B929A5892}"/>
                </a:ext>
              </a:extLst>
            </p:cNvPr>
            <p:cNvSpPr txBox="1"/>
            <p:nvPr/>
          </p:nvSpPr>
          <p:spPr>
            <a:xfrm>
              <a:off x="2465637" y="2733981"/>
              <a:ext cx="8600600" cy="478144"/>
            </a:xfrm>
            <a:prstGeom prst="rect">
              <a:avLst/>
            </a:prstGeom>
            <a:noFill/>
          </p:spPr>
          <p:txBody>
            <a:bodyPr wrap="square">
              <a:spAutoFit/>
            </a:bodyPr>
            <a:lstStyle/>
            <a:p>
              <a:pPr>
                <a:lnSpc>
                  <a:spcPct val="114000"/>
                </a:lnSpc>
              </a:pPr>
              <a:r>
                <a:rPr lang="en-US" sz="2400" dirty="0"/>
                <a:t>Reduce computational project to a minimally viable workflow.</a:t>
              </a:r>
            </a:p>
          </p:txBody>
        </p:sp>
      </p:grpSp>
      <p:grpSp>
        <p:nvGrpSpPr>
          <p:cNvPr id="41" name="Group 40">
            <a:extLst>
              <a:ext uri="{FF2B5EF4-FFF2-40B4-BE49-F238E27FC236}">
                <a16:creationId xmlns:a16="http://schemas.microsoft.com/office/drawing/2014/main" id="{C9A1FAF5-1BC6-A6A8-92F7-8CD6316862E7}"/>
              </a:ext>
            </a:extLst>
          </p:cNvPr>
          <p:cNvGrpSpPr/>
          <p:nvPr/>
        </p:nvGrpSpPr>
        <p:grpSpPr>
          <a:xfrm>
            <a:off x="1219903" y="1482159"/>
            <a:ext cx="914400" cy="914400"/>
            <a:chOff x="-54301" y="2545824"/>
            <a:chExt cx="914400" cy="914400"/>
          </a:xfrm>
        </p:grpSpPr>
        <p:sp>
          <p:nvSpPr>
            <p:cNvPr id="37" name="Freeform: Shape 36">
              <a:extLst>
                <a:ext uri="{FF2B5EF4-FFF2-40B4-BE49-F238E27FC236}">
                  <a16:creationId xmlns:a16="http://schemas.microsoft.com/office/drawing/2014/main" id="{067CF673-1886-E984-B9F7-0C9791BDD67F}"/>
                </a:ext>
              </a:extLst>
            </p:cNvPr>
            <p:cNvSpPr/>
            <p:nvPr/>
          </p:nvSpPr>
          <p:spPr>
            <a:xfrm>
              <a:off x="387036" y="2660624"/>
              <a:ext cx="363060" cy="325468"/>
            </a:xfrm>
            <a:custGeom>
              <a:avLst/>
              <a:gdLst>
                <a:gd name="connsiteX0" fmla="*/ 37021 w 363059"/>
                <a:gd name="connsiteY0" fmla="*/ 229837 h 325468"/>
                <a:gd name="connsiteX1" fmla="*/ 37021 w 363059"/>
                <a:gd name="connsiteY1" fmla="*/ 229837 h 325468"/>
                <a:gd name="connsiteX2" fmla="*/ 90647 w 363059"/>
                <a:gd name="connsiteY2" fmla="*/ 252031 h 325468"/>
                <a:gd name="connsiteX3" fmla="*/ 157838 w 363059"/>
                <a:gd name="connsiteY3" fmla="*/ 191777 h 325468"/>
                <a:gd name="connsiteX4" fmla="*/ 213328 w 363059"/>
                <a:gd name="connsiteY4" fmla="*/ 231076 h 325468"/>
                <a:gd name="connsiteX5" fmla="*/ 202184 w 363059"/>
                <a:gd name="connsiteY5" fmla="*/ 298227 h 325468"/>
                <a:gd name="connsiteX6" fmla="*/ 266763 w 363059"/>
                <a:gd name="connsiteY6" fmla="*/ 324992 h 325468"/>
                <a:gd name="connsiteX7" fmla="*/ 267906 w 363059"/>
                <a:gd name="connsiteY7" fmla="*/ 325468 h 325468"/>
                <a:gd name="connsiteX8" fmla="*/ 363060 w 363059"/>
                <a:gd name="connsiteY8" fmla="*/ 95250 h 325468"/>
                <a:gd name="connsiteX9" fmla="*/ 132175 w 363059"/>
                <a:gd name="connsiteY9" fmla="*/ 0 h 325468"/>
                <a:gd name="connsiteX10" fmla="*/ 96266 w 363059"/>
                <a:gd name="connsiteY10" fmla="*/ 88296 h 325468"/>
                <a:gd name="connsiteX11" fmla="*/ 96266 w 363059"/>
                <a:gd name="connsiteY11" fmla="*/ 88296 h 325468"/>
                <a:gd name="connsiteX12" fmla="*/ 93504 w 363059"/>
                <a:gd name="connsiteY12" fmla="*/ 94869 h 325468"/>
                <a:gd name="connsiteX13" fmla="*/ 92742 w 363059"/>
                <a:gd name="connsiteY13" fmla="*/ 91821 h 325468"/>
                <a:gd name="connsiteX14" fmla="*/ 28163 w 363059"/>
                <a:gd name="connsiteY14" fmla="*/ 65056 h 325468"/>
                <a:gd name="connsiteX15" fmla="*/ 2731 w 363059"/>
                <a:gd name="connsiteY15" fmla="*/ 89154 h 325468"/>
                <a:gd name="connsiteX16" fmla="*/ 33203 w 363059"/>
                <a:gd name="connsiteY16" fmla="*/ 151925 h 325468"/>
                <a:gd name="connsiteX17" fmla="*/ 68263 w 363059"/>
                <a:gd name="connsiteY17" fmla="*/ 150875 h 325468"/>
                <a:gd name="connsiteX18" fmla="*/ 71311 w 363059"/>
                <a:gd name="connsiteY18" fmla="*/ 149637 h 325468"/>
                <a:gd name="connsiteX19" fmla="*/ 69501 w 363059"/>
                <a:gd name="connsiteY19" fmla="*/ 154019 h 325468"/>
                <a:gd name="connsiteX20" fmla="*/ 69501 w 363059"/>
                <a:gd name="connsiteY20" fmla="*/ 154019 h 325468"/>
                <a:gd name="connsiteX0" fmla="*/ 37021 w 363060"/>
                <a:gd name="connsiteY0" fmla="*/ 229837 h 325468"/>
                <a:gd name="connsiteX1" fmla="*/ 37021 w 363060"/>
                <a:gd name="connsiteY1" fmla="*/ 229837 h 325468"/>
                <a:gd name="connsiteX2" fmla="*/ 111285 w 363060"/>
                <a:gd name="connsiteY2" fmla="*/ 258381 h 325468"/>
                <a:gd name="connsiteX3" fmla="*/ 157838 w 363060"/>
                <a:gd name="connsiteY3" fmla="*/ 191777 h 325468"/>
                <a:gd name="connsiteX4" fmla="*/ 213328 w 363060"/>
                <a:gd name="connsiteY4" fmla="*/ 231076 h 325468"/>
                <a:gd name="connsiteX5" fmla="*/ 202184 w 363060"/>
                <a:gd name="connsiteY5" fmla="*/ 298227 h 325468"/>
                <a:gd name="connsiteX6" fmla="*/ 266763 w 363060"/>
                <a:gd name="connsiteY6" fmla="*/ 324992 h 325468"/>
                <a:gd name="connsiteX7" fmla="*/ 267906 w 363060"/>
                <a:gd name="connsiteY7" fmla="*/ 325468 h 325468"/>
                <a:gd name="connsiteX8" fmla="*/ 363060 w 363060"/>
                <a:gd name="connsiteY8" fmla="*/ 95250 h 325468"/>
                <a:gd name="connsiteX9" fmla="*/ 132175 w 363060"/>
                <a:gd name="connsiteY9" fmla="*/ 0 h 325468"/>
                <a:gd name="connsiteX10" fmla="*/ 96266 w 363060"/>
                <a:gd name="connsiteY10" fmla="*/ 88296 h 325468"/>
                <a:gd name="connsiteX11" fmla="*/ 96266 w 363060"/>
                <a:gd name="connsiteY11" fmla="*/ 88296 h 325468"/>
                <a:gd name="connsiteX12" fmla="*/ 93504 w 363060"/>
                <a:gd name="connsiteY12" fmla="*/ 94869 h 325468"/>
                <a:gd name="connsiteX13" fmla="*/ 92742 w 363060"/>
                <a:gd name="connsiteY13" fmla="*/ 91821 h 325468"/>
                <a:gd name="connsiteX14" fmla="*/ 28163 w 363060"/>
                <a:gd name="connsiteY14" fmla="*/ 65056 h 325468"/>
                <a:gd name="connsiteX15" fmla="*/ 2731 w 363060"/>
                <a:gd name="connsiteY15" fmla="*/ 89154 h 325468"/>
                <a:gd name="connsiteX16" fmla="*/ 33203 w 363060"/>
                <a:gd name="connsiteY16" fmla="*/ 151925 h 325468"/>
                <a:gd name="connsiteX17" fmla="*/ 68263 w 363060"/>
                <a:gd name="connsiteY17" fmla="*/ 150875 h 325468"/>
                <a:gd name="connsiteX18" fmla="*/ 71311 w 363060"/>
                <a:gd name="connsiteY18" fmla="*/ 149637 h 325468"/>
                <a:gd name="connsiteX19" fmla="*/ 69501 w 363060"/>
                <a:gd name="connsiteY19" fmla="*/ 154019 h 325468"/>
                <a:gd name="connsiteX20" fmla="*/ 69501 w 363060"/>
                <a:gd name="connsiteY20" fmla="*/ 154019 h 325468"/>
                <a:gd name="connsiteX21" fmla="*/ 37021 w 363060"/>
                <a:gd name="connsiteY21" fmla="*/ 229837 h 325468"/>
                <a:gd name="connsiteX0" fmla="*/ 37021 w 363060"/>
                <a:gd name="connsiteY0" fmla="*/ 229837 h 325468"/>
                <a:gd name="connsiteX1" fmla="*/ 37021 w 363060"/>
                <a:gd name="connsiteY1" fmla="*/ 229837 h 325468"/>
                <a:gd name="connsiteX2" fmla="*/ 111285 w 363060"/>
                <a:gd name="connsiteY2" fmla="*/ 258381 h 325468"/>
                <a:gd name="connsiteX3" fmla="*/ 157838 w 363060"/>
                <a:gd name="connsiteY3" fmla="*/ 191777 h 325468"/>
                <a:gd name="connsiteX4" fmla="*/ 213328 w 363060"/>
                <a:gd name="connsiteY4" fmla="*/ 221551 h 325468"/>
                <a:gd name="connsiteX5" fmla="*/ 202184 w 363060"/>
                <a:gd name="connsiteY5" fmla="*/ 298227 h 325468"/>
                <a:gd name="connsiteX6" fmla="*/ 266763 w 363060"/>
                <a:gd name="connsiteY6" fmla="*/ 324992 h 325468"/>
                <a:gd name="connsiteX7" fmla="*/ 267906 w 363060"/>
                <a:gd name="connsiteY7" fmla="*/ 325468 h 325468"/>
                <a:gd name="connsiteX8" fmla="*/ 363060 w 363060"/>
                <a:gd name="connsiteY8" fmla="*/ 95250 h 325468"/>
                <a:gd name="connsiteX9" fmla="*/ 132175 w 363060"/>
                <a:gd name="connsiteY9" fmla="*/ 0 h 325468"/>
                <a:gd name="connsiteX10" fmla="*/ 96266 w 363060"/>
                <a:gd name="connsiteY10" fmla="*/ 88296 h 325468"/>
                <a:gd name="connsiteX11" fmla="*/ 96266 w 363060"/>
                <a:gd name="connsiteY11" fmla="*/ 88296 h 325468"/>
                <a:gd name="connsiteX12" fmla="*/ 93504 w 363060"/>
                <a:gd name="connsiteY12" fmla="*/ 94869 h 325468"/>
                <a:gd name="connsiteX13" fmla="*/ 92742 w 363060"/>
                <a:gd name="connsiteY13" fmla="*/ 91821 h 325468"/>
                <a:gd name="connsiteX14" fmla="*/ 28163 w 363060"/>
                <a:gd name="connsiteY14" fmla="*/ 65056 h 325468"/>
                <a:gd name="connsiteX15" fmla="*/ 2731 w 363060"/>
                <a:gd name="connsiteY15" fmla="*/ 89154 h 325468"/>
                <a:gd name="connsiteX16" fmla="*/ 33203 w 363060"/>
                <a:gd name="connsiteY16" fmla="*/ 151925 h 325468"/>
                <a:gd name="connsiteX17" fmla="*/ 68263 w 363060"/>
                <a:gd name="connsiteY17" fmla="*/ 150875 h 325468"/>
                <a:gd name="connsiteX18" fmla="*/ 71311 w 363060"/>
                <a:gd name="connsiteY18" fmla="*/ 149637 h 325468"/>
                <a:gd name="connsiteX19" fmla="*/ 69501 w 363060"/>
                <a:gd name="connsiteY19" fmla="*/ 154019 h 325468"/>
                <a:gd name="connsiteX20" fmla="*/ 69501 w 363060"/>
                <a:gd name="connsiteY20" fmla="*/ 154019 h 325468"/>
                <a:gd name="connsiteX21" fmla="*/ 37021 w 363060"/>
                <a:gd name="connsiteY21" fmla="*/ 229837 h 325468"/>
                <a:gd name="connsiteX0" fmla="*/ 37021 w 363060"/>
                <a:gd name="connsiteY0" fmla="*/ 229837 h 325468"/>
                <a:gd name="connsiteX1" fmla="*/ 37021 w 363060"/>
                <a:gd name="connsiteY1" fmla="*/ 229837 h 325468"/>
                <a:gd name="connsiteX2" fmla="*/ 111285 w 363060"/>
                <a:gd name="connsiteY2" fmla="*/ 258381 h 325468"/>
                <a:gd name="connsiteX3" fmla="*/ 157838 w 363060"/>
                <a:gd name="connsiteY3" fmla="*/ 191777 h 325468"/>
                <a:gd name="connsiteX4" fmla="*/ 213328 w 363060"/>
                <a:gd name="connsiteY4" fmla="*/ 221551 h 325468"/>
                <a:gd name="connsiteX5" fmla="*/ 191072 w 363060"/>
                <a:gd name="connsiteY5" fmla="*/ 295052 h 325468"/>
                <a:gd name="connsiteX6" fmla="*/ 266763 w 363060"/>
                <a:gd name="connsiteY6" fmla="*/ 324992 h 325468"/>
                <a:gd name="connsiteX7" fmla="*/ 267906 w 363060"/>
                <a:gd name="connsiteY7" fmla="*/ 325468 h 325468"/>
                <a:gd name="connsiteX8" fmla="*/ 363060 w 363060"/>
                <a:gd name="connsiteY8" fmla="*/ 95250 h 325468"/>
                <a:gd name="connsiteX9" fmla="*/ 132175 w 363060"/>
                <a:gd name="connsiteY9" fmla="*/ 0 h 325468"/>
                <a:gd name="connsiteX10" fmla="*/ 96266 w 363060"/>
                <a:gd name="connsiteY10" fmla="*/ 88296 h 325468"/>
                <a:gd name="connsiteX11" fmla="*/ 96266 w 363060"/>
                <a:gd name="connsiteY11" fmla="*/ 88296 h 325468"/>
                <a:gd name="connsiteX12" fmla="*/ 93504 w 363060"/>
                <a:gd name="connsiteY12" fmla="*/ 94869 h 325468"/>
                <a:gd name="connsiteX13" fmla="*/ 92742 w 363060"/>
                <a:gd name="connsiteY13" fmla="*/ 91821 h 325468"/>
                <a:gd name="connsiteX14" fmla="*/ 28163 w 363060"/>
                <a:gd name="connsiteY14" fmla="*/ 65056 h 325468"/>
                <a:gd name="connsiteX15" fmla="*/ 2731 w 363060"/>
                <a:gd name="connsiteY15" fmla="*/ 89154 h 325468"/>
                <a:gd name="connsiteX16" fmla="*/ 33203 w 363060"/>
                <a:gd name="connsiteY16" fmla="*/ 151925 h 325468"/>
                <a:gd name="connsiteX17" fmla="*/ 68263 w 363060"/>
                <a:gd name="connsiteY17" fmla="*/ 150875 h 325468"/>
                <a:gd name="connsiteX18" fmla="*/ 71311 w 363060"/>
                <a:gd name="connsiteY18" fmla="*/ 149637 h 325468"/>
                <a:gd name="connsiteX19" fmla="*/ 69501 w 363060"/>
                <a:gd name="connsiteY19" fmla="*/ 154019 h 325468"/>
                <a:gd name="connsiteX20" fmla="*/ 69501 w 363060"/>
                <a:gd name="connsiteY20" fmla="*/ 154019 h 325468"/>
                <a:gd name="connsiteX21" fmla="*/ 37021 w 363060"/>
                <a:gd name="connsiteY21" fmla="*/ 229837 h 3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3060" h="325468">
                  <a:moveTo>
                    <a:pt x="37021" y="229837"/>
                  </a:moveTo>
                  <a:lnTo>
                    <a:pt x="37021" y="229837"/>
                  </a:lnTo>
                  <a:cubicBezTo>
                    <a:pt x="54896" y="237235"/>
                    <a:pt x="93410" y="250983"/>
                    <a:pt x="111285" y="258381"/>
                  </a:cubicBezTo>
                  <a:cubicBezTo>
                    <a:pt x="113200" y="223188"/>
                    <a:pt x="140831" y="197915"/>
                    <a:pt x="157838" y="191777"/>
                  </a:cubicBezTo>
                  <a:cubicBezTo>
                    <a:pt x="174845" y="185639"/>
                    <a:pt x="203932" y="198867"/>
                    <a:pt x="213328" y="221551"/>
                  </a:cubicBezTo>
                  <a:cubicBezTo>
                    <a:pt x="222420" y="244262"/>
                    <a:pt x="207012" y="276494"/>
                    <a:pt x="191072" y="295052"/>
                  </a:cubicBezTo>
                  <a:lnTo>
                    <a:pt x="266763" y="324992"/>
                  </a:lnTo>
                  <a:lnTo>
                    <a:pt x="267906" y="325468"/>
                  </a:lnTo>
                  <a:lnTo>
                    <a:pt x="363060" y="95250"/>
                  </a:lnTo>
                  <a:lnTo>
                    <a:pt x="132175" y="0"/>
                  </a:lnTo>
                  <a:lnTo>
                    <a:pt x="96266" y="88296"/>
                  </a:lnTo>
                  <a:lnTo>
                    <a:pt x="96266" y="88296"/>
                  </a:lnTo>
                  <a:lnTo>
                    <a:pt x="93504" y="94869"/>
                  </a:lnTo>
                  <a:lnTo>
                    <a:pt x="92742" y="91821"/>
                  </a:lnTo>
                  <a:cubicBezTo>
                    <a:pt x="82258" y="66639"/>
                    <a:pt x="53387" y="54672"/>
                    <a:pt x="28163" y="65056"/>
                  </a:cubicBezTo>
                  <a:cubicBezTo>
                    <a:pt x="17105" y="69830"/>
                    <a:pt x="8094" y="78368"/>
                    <a:pt x="2731" y="89154"/>
                  </a:cubicBezTo>
                  <a:cubicBezTo>
                    <a:pt x="-6188" y="114902"/>
                    <a:pt x="7454" y="143006"/>
                    <a:pt x="33203" y="151925"/>
                  </a:cubicBezTo>
                  <a:cubicBezTo>
                    <a:pt x="44623" y="155882"/>
                    <a:pt x="57099" y="155508"/>
                    <a:pt x="68263" y="150875"/>
                  </a:cubicBezTo>
                  <a:lnTo>
                    <a:pt x="71311" y="149637"/>
                  </a:lnTo>
                  <a:lnTo>
                    <a:pt x="69501" y="154019"/>
                  </a:lnTo>
                  <a:lnTo>
                    <a:pt x="69501" y="154019"/>
                  </a:lnTo>
                  <a:lnTo>
                    <a:pt x="37021" y="229837"/>
                  </a:lnTo>
                  <a:close/>
                </a:path>
              </a:pathLst>
            </a:custGeom>
            <a:solidFill>
              <a:srgbClr val="000000"/>
            </a:solidFill>
            <a:ln w="5259" cap="flat">
              <a:noFill/>
              <a:prstDash val="solid"/>
              <a:miter/>
            </a:ln>
          </p:spPr>
          <p:txBody>
            <a:bodyPr rtlCol="0" anchor="ctr"/>
            <a:lstStyle/>
            <a:p>
              <a:endParaRPr lang="en-US"/>
            </a:p>
          </p:txBody>
        </p:sp>
        <p:pic>
          <p:nvPicPr>
            <p:cNvPr id="12" name="Graphic 11" descr="Puzzle pieces outline">
              <a:extLst>
                <a:ext uri="{FF2B5EF4-FFF2-40B4-BE49-F238E27FC236}">
                  <a16:creationId xmlns:a16="http://schemas.microsoft.com/office/drawing/2014/main" id="{070C9AEE-77F1-C861-595B-1DA3E4AC336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4301" y="2545824"/>
              <a:ext cx="914400" cy="914400"/>
            </a:xfrm>
            <a:prstGeom prst="rect">
              <a:avLst/>
            </a:prstGeom>
          </p:spPr>
        </p:pic>
      </p:grpSp>
      <p:sp>
        <p:nvSpPr>
          <p:cNvPr id="48" name="Title 1">
            <a:extLst>
              <a:ext uri="{FF2B5EF4-FFF2-40B4-BE49-F238E27FC236}">
                <a16:creationId xmlns:a16="http://schemas.microsoft.com/office/drawing/2014/main" id="{8150F25D-E87C-088A-2D03-0B65829B6FA6}"/>
              </a:ext>
            </a:extLst>
          </p:cNvPr>
          <p:cNvSpPr>
            <a:spLocks noGrp="1"/>
          </p:cNvSpPr>
          <p:nvPr>
            <p:ph type="title"/>
          </p:nvPr>
        </p:nvSpPr>
        <p:spPr>
          <a:xfrm>
            <a:off x="490282" y="338401"/>
            <a:ext cx="11260666" cy="708763"/>
          </a:xfrm>
        </p:spPr>
        <p:txBody>
          <a:bodyPr>
            <a:normAutofit fontScale="90000"/>
          </a:bodyPr>
          <a:lstStyle/>
          <a:p>
            <a:pPr algn="ctr"/>
            <a:r>
              <a:rPr lang="en-US" dirty="0"/>
              <a:t>What should you consider during development?</a:t>
            </a:r>
          </a:p>
        </p:txBody>
      </p:sp>
      <p:sp>
        <p:nvSpPr>
          <p:cNvPr id="50" name="TextBox 49">
            <a:extLst>
              <a:ext uri="{FF2B5EF4-FFF2-40B4-BE49-F238E27FC236}">
                <a16:creationId xmlns:a16="http://schemas.microsoft.com/office/drawing/2014/main" id="{E7F499F4-8F70-7AB0-9018-09D75AE42DA1}"/>
              </a:ext>
            </a:extLst>
          </p:cNvPr>
          <p:cNvSpPr txBox="1"/>
          <p:nvPr/>
        </p:nvSpPr>
        <p:spPr>
          <a:xfrm>
            <a:off x="2465637" y="1819210"/>
            <a:ext cx="6107228" cy="478144"/>
          </a:xfrm>
          <a:prstGeom prst="rect">
            <a:avLst/>
          </a:prstGeom>
          <a:noFill/>
        </p:spPr>
        <p:txBody>
          <a:bodyPr wrap="square">
            <a:spAutoFit/>
          </a:bodyPr>
          <a:lstStyle/>
          <a:p>
            <a:pPr>
              <a:lnSpc>
                <a:spcPct val="114000"/>
              </a:lnSpc>
            </a:pPr>
            <a:r>
              <a:rPr lang="en-US" sz="2400" dirty="0"/>
              <a:t>Test with a subset of data.</a:t>
            </a:r>
          </a:p>
        </p:txBody>
      </p:sp>
      <p:grpSp>
        <p:nvGrpSpPr>
          <p:cNvPr id="56" name="Group 55">
            <a:extLst>
              <a:ext uri="{FF2B5EF4-FFF2-40B4-BE49-F238E27FC236}">
                <a16:creationId xmlns:a16="http://schemas.microsoft.com/office/drawing/2014/main" id="{F2632100-DB5A-A9B4-211B-AF887D279622}"/>
              </a:ext>
            </a:extLst>
          </p:cNvPr>
          <p:cNvGrpSpPr/>
          <p:nvPr/>
        </p:nvGrpSpPr>
        <p:grpSpPr>
          <a:xfrm>
            <a:off x="1274002" y="2649961"/>
            <a:ext cx="9792235" cy="696197"/>
            <a:chOff x="1274002" y="2649961"/>
            <a:chExt cx="9792235" cy="696197"/>
          </a:xfrm>
        </p:grpSpPr>
        <p:sp>
          <p:nvSpPr>
            <p:cNvPr id="52" name="TextBox 51">
              <a:extLst>
                <a:ext uri="{FF2B5EF4-FFF2-40B4-BE49-F238E27FC236}">
                  <a16:creationId xmlns:a16="http://schemas.microsoft.com/office/drawing/2014/main" id="{455DE6CA-2355-5213-24D4-F3CFC348DEAF}"/>
                </a:ext>
              </a:extLst>
            </p:cNvPr>
            <p:cNvSpPr txBox="1"/>
            <p:nvPr/>
          </p:nvSpPr>
          <p:spPr>
            <a:xfrm>
              <a:off x="2465637" y="2747694"/>
              <a:ext cx="8600600" cy="478144"/>
            </a:xfrm>
            <a:prstGeom prst="rect">
              <a:avLst/>
            </a:prstGeom>
            <a:noFill/>
          </p:spPr>
          <p:txBody>
            <a:bodyPr wrap="square">
              <a:spAutoFit/>
            </a:bodyPr>
            <a:lstStyle/>
            <a:p>
              <a:pPr>
                <a:lnSpc>
                  <a:spcPct val="114000"/>
                </a:lnSpc>
              </a:pPr>
              <a:r>
                <a:rPr lang="en-US" sz="2400" dirty="0"/>
                <a:t>Consider time, space, memory, and GPU needs.</a:t>
              </a:r>
            </a:p>
          </p:txBody>
        </p:sp>
        <p:pic>
          <p:nvPicPr>
            <p:cNvPr id="55" name="Graphic 54" descr="Processor with solid fill">
              <a:extLst>
                <a:ext uri="{FF2B5EF4-FFF2-40B4-BE49-F238E27FC236}">
                  <a16:creationId xmlns:a16="http://schemas.microsoft.com/office/drawing/2014/main" id="{B017624B-41C1-EB60-DEC8-E582377CE4F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74002" y="2649961"/>
              <a:ext cx="696197" cy="696197"/>
            </a:xfrm>
            <a:prstGeom prst="rect">
              <a:avLst/>
            </a:prstGeom>
          </p:spPr>
        </p:pic>
      </p:grpSp>
      <p:grpSp>
        <p:nvGrpSpPr>
          <p:cNvPr id="5" name="Group 4">
            <a:extLst>
              <a:ext uri="{FF2B5EF4-FFF2-40B4-BE49-F238E27FC236}">
                <a16:creationId xmlns:a16="http://schemas.microsoft.com/office/drawing/2014/main" id="{596C9033-4247-B67C-1FBE-6657106689CA}"/>
              </a:ext>
            </a:extLst>
          </p:cNvPr>
          <p:cNvGrpSpPr/>
          <p:nvPr/>
        </p:nvGrpSpPr>
        <p:grpSpPr>
          <a:xfrm>
            <a:off x="1347750" y="4528253"/>
            <a:ext cx="9811387" cy="548682"/>
            <a:chOff x="1347750" y="4528253"/>
            <a:chExt cx="9811387" cy="548682"/>
          </a:xfrm>
        </p:grpSpPr>
        <p:pic>
          <p:nvPicPr>
            <p:cNvPr id="2" name="Google Shape;365;p36" title="application-brackets-outline.png">
              <a:extLst>
                <a:ext uri="{FF2B5EF4-FFF2-40B4-BE49-F238E27FC236}">
                  <a16:creationId xmlns:a16="http://schemas.microsoft.com/office/drawing/2014/main" id="{5A1C24F5-5B95-328C-9481-250E134BA802}"/>
                </a:ext>
              </a:extLst>
            </p:cNvPr>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1347750" y="4528253"/>
              <a:ext cx="548700" cy="548682"/>
            </a:xfrm>
            <a:prstGeom prst="rect">
              <a:avLst/>
            </a:prstGeom>
            <a:noFill/>
            <a:ln>
              <a:noFill/>
            </a:ln>
          </p:spPr>
        </p:pic>
        <p:sp>
          <p:nvSpPr>
            <p:cNvPr id="3" name="TextBox 2">
              <a:extLst>
                <a:ext uri="{FF2B5EF4-FFF2-40B4-BE49-F238E27FC236}">
                  <a16:creationId xmlns:a16="http://schemas.microsoft.com/office/drawing/2014/main" id="{FCDA16C4-7E7D-FA40-F341-25FABBEBB29E}"/>
                </a:ext>
              </a:extLst>
            </p:cNvPr>
            <p:cNvSpPr txBox="1"/>
            <p:nvPr/>
          </p:nvSpPr>
          <p:spPr>
            <a:xfrm>
              <a:off x="2465637" y="4563522"/>
              <a:ext cx="8693500" cy="478144"/>
            </a:xfrm>
            <a:prstGeom prst="rect">
              <a:avLst/>
            </a:prstGeom>
            <a:noFill/>
          </p:spPr>
          <p:txBody>
            <a:bodyPr wrap="square" rtlCol="0">
              <a:spAutoFit/>
            </a:bodyPr>
            <a:lstStyle/>
            <a:p>
              <a:pPr>
                <a:lnSpc>
                  <a:spcPct val="114000"/>
                </a:lnSpc>
              </a:pPr>
              <a:r>
                <a:rPr lang="en-US" sz="2400" dirty="0"/>
                <a:t>Know your software and create the software environment.</a:t>
              </a:r>
            </a:p>
          </p:txBody>
        </p:sp>
      </p:grpSp>
      <p:sp>
        <p:nvSpPr>
          <p:cNvPr id="6" name="Date Placeholder 5">
            <a:extLst>
              <a:ext uri="{FF2B5EF4-FFF2-40B4-BE49-F238E27FC236}">
                <a16:creationId xmlns:a16="http://schemas.microsoft.com/office/drawing/2014/main" id="{D30788BB-4043-0248-6504-94B772F06304}"/>
              </a:ext>
            </a:extLst>
          </p:cNvPr>
          <p:cNvSpPr>
            <a:spLocks noGrp="1"/>
          </p:cNvSpPr>
          <p:nvPr>
            <p:ph type="dt" sz="half" idx="10"/>
          </p:nvPr>
        </p:nvSpPr>
        <p:spPr/>
        <p:txBody>
          <a:bodyPr/>
          <a:lstStyle/>
          <a:p>
            <a:r>
              <a:rPr lang="en-US"/>
              <a:t>7/16/26</a:t>
            </a:r>
          </a:p>
        </p:txBody>
      </p:sp>
      <p:sp>
        <p:nvSpPr>
          <p:cNvPr id="7" name="Slide Number Placeholder 6">
            <a:extLst>
              <a:ext uri="{FF2B5EF4-FFF2-40B4-BE49-F238E27FC236}">
                <a16:creationId xmlns:a16="http://schemas.microsoft.com/office/drawing/2014/main" id="{D0576CD6-A285-4156-365B-8332E9B96132}"/>
              </a:ext>
            </a:extLst>
          </p:cNvPr>
          <p:cNvSpPr>
            <a:spLocks noGrp="1"/>
          </p:cNvSpPr>
          <p:nvPr>
            <p:ph type="sldNum" sz="quarter" idx="12"/>
          </p:nvPr>
        </p:nvSpPr>
        <p:spPr/>
        <p:txBody>
          <a:bodyPr/>
          <a:lstStyle/>
          <a:p>
            <a:fld id="{7D6B6BCA-0F02-1C4A-A7FD-5289AC363B05}" type="slidenum">
              <a:rPr lang="en-US" smtClean="0"/>
              <a:t>35</a:t>
            </a:fld>
            <a:endParaRPr lang="en-US"/>
          </a:p>
        </p:txBody>
      </p:sp>
    </p:spTree>
    <p:extLst>
      <p:ext uri="{BB962C8B-B14F-4D97-AF65-F5344CB8AC3E}">
        <p14:creationId xmlns:p14="http://schemas.microsoft.com/office/powerpoint/2010/main" val="1490070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00E1-C74D-6176-60AE-FDB2B259F1B7}"/>
              </a:ext>
            </a:extLst>
          </p:cNvPr>
          <p:cNvSpPr>
            <a:spLocks noGrp="1"/>
          </p:cNvSpPr>
          <p:nvPr>
            <p:ph type="title"/>
          </p:nvPr>
        </p:nvSpPr>
        <p:spPr>
          <a:xfrm>
            <a:off x="98729" y="29306"/>
            <a:ext cx="10515600" cy="1325563"/>
          </a:xfrm>
        </p:spPr>
        <p:txBody>
          <a:bodyPr/>
          <a:lstStyle/>
          <a:p>
            <a:r>
              <a:rPr lang="en-US" dirty="0"/>
              <a:t>The training script</a:t>
            </a:r>
          </a:p>
        </p:txBody>
      </p:sp>
      <p:sp>
        <p:nvSpPr>
          <p:cNvPr id="3" name="Content Placeholder 2">
            <a:extLst>
              <a:ext uri="{FF2B5EF4-FFF2-40B4-BE49-F238E27FC236}">
                <a16:creationId xmlns:a16="http://schemas.microsoft.com/office/drawing/2014/main" id="{1081E051-39D8-6D02-E3A5-BC2D481FAA7C}"/>
              </a:ext>
            </a:extLst>
          </p:cNvPr>
          <p:cNvSpPr>
            <a:spLocks noGrp="1"/>
          </p:cNvSpPr>
          <p:nvPr>
            <p:ph idx="1"/>
          </p:nvPr>
        </p:nvSpPr>
        <p:spPr>
          <a:xfrm>
            <a:off x="257114" y="1354869"/>
            <a:ext cx="5967443" cy="4351338"/>
          </a:xfrm>
        </p:spPr>
        <p:txBody>
          <a:bodyPr>
            <a:normAutofit fontScale="40000" lnSpcReduction="20000"/>
          </a:bodyPr>
          <a:lstStyle/>
          <a:p>
            <a:pPr marL="0" indent="0">
              <a:spcBef>
                <a:spcPts val="0"/>
              </a:spcBef>
              <a:buNone/>
            </a:pPr>
            <a:r>
              <a:rPr lang="en-US" dirty="0">
                <a:latin typeface="Courier New" panose="02070309020205020404" pitchFamily="49" charset="0"/>
                <a:cs typeface="Courier New" panose="02070309020205020404" pitchFamily="49" charset="0"/>
              </a:rPr>
              <a:t>class </a:t>
            </a:r>
            <a:r>
              <a:rPr lang="en-US" dirty="0" err="1">
                <a:latin typeface="Courier New" panose="02070309020205020404" pitchFamily="49" charset="0"/>
                <a:cs typeface="Courier New" panose="02070309020205020404" pitchFamily="49" charset="0"/>
              </a:rPr>
              <a:t>CatAndDogConvNet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nn.Module</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def __</a:t>
            </a:r>
            <a:r>
              <a:rPr lang="en-US" dirty="0" err="1">
                <a:latin typeface="Courier New" panose="02070309020205020404" pitchFamily="49" charset="0"/>
                <a:cs typeface="Courier New" panose="02070309020205020404" pitchFamily="49" charset="0"/>
              </a:rPr>
              <a:t>init</a:t>
            </a:r>
            <a:r>
              <a:rPr lang="en-US" dirty="0">
                <a:latin typeface="Courier New" panose="02070309020205020404" pitchFamily="49" charset="0"/>
                <a:cs typeface="Courier New" panose="02070309020205020404" pitchFamily="49" charset="0"/>
              </a:rPr>
              <a:t>__(self):</a:t>
            </a:r>
          </a:p>
          <a:p>
            <a:pPr marL="0" indent="0">
              <a:spcBef>
                <a:spcPts val="0"/>
              </a:spcBef>
              <a:buNone/>
            </a:pPr>
            <a:r>
              <a:rPr lang="en-US" dirty="0">
                <a:latin typeface="Courier New" panose="02070309020205020404" pitchFamily="49" charset="0"/>
                <a:cs typeface="Courier New" panose="02070309020205020404" pitchFamily="49" charset="0"/>
              </a:rPr>
              <a:t>        super().__</a:t>
            </a:r>
            <a:r>
              <a:rPr lang="en-US" dirty="0" err="1">
                <a:latin typeface="Courier New" panose="02070309020205020404" pitchFamily="49" charset="0"/>
                <a:cs typeface="Courier New" panose="02070309020205020404" pitchFamily="49" charset="0"/>
              </a:rPr>
              <a:t>init</a:t>
            </a:r>
            <a:r>
              <a:rPr lang="en-US" dirty="0">
                <a:latin typeface="Courier New" panose="02070309020205020404" pitchFamily="49" charset="0"/>
                <a:cs typeface="Courier New" panose="02070309020205020404" pitchFamily="49" charset="0"/>
              </a:rPr>
              <a:t>__()</a:t>
            </a:r>
          </a:p>
          <a:p>
            <a:pPr marL="0" indent="0">
              <a:spcBef>
                <a:spcPts val="0"/>
              </a:spcBef>
              <a:buNone/>
            </a:pP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 convolutional layers (3,16,32)</a:t>
            </a:r>
          </a:p>
          <a:p>
            <a:pPr marL="0" indent="0">
              <a:spcBef>
                <a:spcPts val="0"/>
              </a:spcBef>
              <a:buNone/>
            </a:pPr>
            <a:r>
              <a:rPr lang="en-US" dirty="0">
                <a:latin typeface="Courier New" panose="02070309020205020404" pitchFamily="49" charset="0"/>
                <a:cs typeface="Courier New" panose="02070309020205020404" pitchFamily="49" charset="0"/>
              </a:rPr>
              <a:t>        self.conv1 = nn.Conv2d(</a:t>
            </a:r>
            <a:r>
              <a:rPr lang="en-US" dirty="0" err="1">
                <a:latin typeface="Courier New" panose="02070309020205020404" pitchFamily="49" charset="0"/>
                <a:cs typeface="Courier New" panose="02070309020205020404" pitchFamily="49" charset="0"/>
              </a:rPr>
              <a:t>in_channels</a:t>
            </a:r>
            <a:r>
              <a:rPr lang="en-US" dirty="0">
                <a:latin typeface="Courier New" panose="02070309020205020404" pitchFamily="49" charset="0"/>
                <a:cs typeface="Courier New" panose="02070309020205020404" pitchFamily="49" charset="0"/>
              </a:rPr>
              <a:t> = 3, </a:t>
            </a:r>
            <a:r>
              <a:rPr lang="en-US" dirty="0" err="1">
                <a:latin typeface="Courier New" panose="02070309020205020404" pitchFamily="49" charset="0"/>
                <a:cs typeface="Courier New" panose="02070309020205020404" pitchFamily="49" charset="0"/>
              </a:rPr>
              <a:t>out_channels</a:t>
            </a:r>
            <a:r>
              <a:rPr lang="en-US" dirty="0">
                <a:latin typeface="Courier New" panose="02070309020205020404" pitchFamily="49" charset="0"/>
                <a:cs typeface="Courier New" panose="02070309020205020404" pitchFamily="49" charset="0"/>
              </a:rPr>
              <a:t> = 16, </a:t>
            </a:r>
            <a:r>
              <a:rPr lang="en-US" dirty="0" err="1">
                <a:latin typeface="Courier New" panose="02070309020205020404" pitchFamily="49" charset="0"/>
                <a:cs typeface="Courier New" panose="02070309020205020404" pitchFamily="49" charset="0"/>
              </a:rPr>
              <a:t>kernel_size</a:t>
            </a:r>
            <a:r>
              <a:rPr lang="en-US" dirty="0">
                <a:latin typeface="Courier New" panose="02070309020205020404" pitchFamily="49" charset="0"/>
                <a:cs typeface="Courier New" panose="02070309020205020404" pitchFamily="49" charset="0"/>
              </a:rPr>
              <a:t>=(5, 5), stride=2, padding=1)</a:t>
            </a:r>
          </a:p>
          <a:p>
            <a:pPr marL="0" indent="0">
              <a:spcBef>
                <a:spcPts val="0"/>
              </a:spcBef>
              <a:buNone/>
            </a:pPr>
            <a:r>
              <a:rPr lang="en-US" dirty="0">
                <a:latin typeface="Courier New" panose="02070309020205020404" pitchFamily="49" charset="0"/>
                <a:cs typeface="Courier New" panose="02070309020205020404" pitchFamily="49" charset="0"/>
              </a:rPr>
              <a:t>        self.conv2 = nn.Conv2d(</a:t>
            </a:r>
            <a:r>
              <a:rPr lang="en-US" dirty="0" err="1">
                <a:latin typeface="Courier New" panose="02070309020205020404" pitchFamily="49" charset="0"/>
                <a:cs typeface="Courier New" panose="02070309020205020404" pitchFamily="49" charset="0"/>
              </a:rPr>
              <a:t>in_channels</a:t>
            </a:r>
            <a:r>
              <a:rPr lang="en-US" dirty="0">
                <a:latin typeface="Courier New" panose="02070309020205020404" pitchFamily="49" charset="0"/>
                <a:cs typeface="Courier New" panose="02070309020205020404" pitchFamily="49" charset="0"/>
              </a:rPr>
              <a:t> = 16, </a:t>
            </a:r>
            <a:r>
              <a:rPr lang="en-US" dirty="0" err="1">
                <a:latin typeface="Courier New" panose="02070309020205020404" pitchFamily="49" charset="0"/>
                <a:cs typeface="Courier New" panose="02070309020205020404" pitchFamily="49" charset="0"/>
              </a:rPr>
              <a:t>out_channels</a:t>
            </a:r>
            <a:r>
              <a:rPr lang="en-US" dirty="0">
                <a:latin typeface="Courier New" panose="02070309020205020404" pitchFamily="49" charset="0"/>
                <a:cs typeface="Courier New" panose="02070309020205020404" pitchFamily="49" charset="0"/>
              </a:rPr>
              <a:t> = 32, </a:t>
            </a:r>
            <a:r>
              <a:rPr lang="en-US" dirty="0" err="1">
                <a:latin typeface="Courier New" panose="02070309020205020404" pitchFamily="49" charset="0"/>
                <a:cs typeface="Courier New" panose="02070309020205020404" pitchFamily="49" charset="0"/>
              </a:rPr>
              <a:t>kernel_size</a:t>
            </a:r>
            <a:r>
              <a:rPr lang="en-US" dirty="0">
                <a:latin typeface="Courier New" panose="02070309020205020404" pitchFamily="49" charset="0"/>
                <a:cs typeface="Courier New" panose="02070309020205020404" pitchFamily="49" charset="0"/>
              </a:rPr>
              <a:t>=(5, 5), stride=2, padding=1)</a:t>
            </a:r>
          </a:p>
          <a:p>
            <a:pPr marL="0" indent="0">
              <a:spcBef>
                <a:spcPts val="0"/>
              </a:spcBef>
              <a:buNone/>
            </a:pPr>
            <a:r>
              <a:rPr lang="en-US" dirty="0">
                <a:latin typeface="Courier New" panose="02070309020205020404" pitchFamily="49" charset="0"/>
                <a:cs typeface="Courier New" panose="02070309020205020404" pitchFamily="49" charset="0"/>
              </a:rPr>
              <a:t>        self.conv3 = nn.Conv2d(</a:t>
            </a:r>
            <a:r>
              <a:rPr lang="en-US" dirty="0" err="1">
                <a:latin typeface="Courier New" panose="02070309020205020404" pitchFamily="49" charset="0"/>
                <a:cs typeface="Courier New" panose="02070309020205020404" pitchFamily="49" charset="0"/>
              </a:rPr>
              <a:t>in_channels</a:t>
            </a:r>
            <a:r>
              <a:rPr lang="en-US" dirty="0">
                <a:latin typeface="Courier New" panose="02070309020205020404" pitchFamily="49" charset="0"/>
                <a:cs typeface="Courier New" panose="02070309020205020404" pitchFamily="49" charset="0"/>
              </a:rPr>
              <a:t> = 32, </a:t>
            </a:r>
            <a:r>
              <a:rPr lang="en-US" dirty="0" err="1">
                <a:latin typeface="Courier New" panose="02070309020205020404" pitchFamily="49" charset="0"/>
                <a:cs typeface="Courier New" panose="02070309020205020404" pitchFamily="49" charset="0"/>
              </a:rPr>
              <a:t>out_channels</a:t>
            </a:r>
            <a:r>
              <a:rPr lang="en-US" dirty="0">
                <a:latin typeface="Courier New" panose="02070309020205020404" pitchFamily="49" charset="0"/>
                <a:cs typeface="Courier New" panose="02070309020205020404" pitchFamily="49" charset="0"/>
              </a:rPr>
              <a:t> = 64, </a:t>
            </a:r>
            <a:r>
              <a:rPr lang="en-US" dirty="0" err="1">
                <a:latin typeface="Courier New" panose="02070309020205020404" pitchFamily="49" charset="0"/>
                <a:cs typeface="Courier New" panose="02070309020205020404" pitchFamily="49" charset="0"/>
              </a:rPr>
              <a:t>kernel_size</a:t>
            </a:r>
            <a:r>
              <a:rPr lang="en-US" dirty="0">
                <a:latin typeface="Courier New" panose="02070309020205020404" pitchFamily="49" charset="0"/>
                <a:cs typeface="Courier New" panose="02070309020205020404" pitchFamily="49" charset="0"/>
              </a:rPr>
              <a:t>=(3, 3), padding=1)</a:t>
            </a:r>
          </a:p>
          <a:p>
            <a:pPr marL="0" indent="0">
              <a:spcBef>
                <a:spcPts val="0"/>
              </a:spcBef>
              <a:buNone/>
            </a:pP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 connected layers</a:t>
            </a:r>
          </a:p>
          <a:p>
            <a:pPr marL="0" indent="0">
              <a:spcBef>
                <a:spcPts val="0"/>
              </a:spcBef>
              <a:buNone/>
            </a:pPr>
            <a:r>
              <a:rPr lang="en-US" dirty="0">
                <a:latin typeface="Courier New" panose="02070309020205020404" pitchFamily="49" charset="0"/>
                <a:cs typeface="Courier New" panose="02070309020205020404" pitchFamily="49" charset="0"/>
              </a:rPr>
              <a:t>        self.fc1 = </a:t>
            </a:r>
            <a:r>
              <a:rPr lang="en-US" dirty="0" err="1">
                <a:latin typeface="Courier New" panose="02070309020205020404" pitchFamily="49" charset="0"/>
                <a:cs typeface="Courier New" panose="02070309020205020404" pitchFamily="49" charset="0"/>
              </a:rPr>
              <a:t>nn.Linear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in_features</a:t>
            </a:r>
            <a:r>
              <a:rPr lang="en-US" dirty="0">
                <a:latin typeface="Courier New" panose="02070309020205020404" pitchFamily="49" charset="0"/>
                <a:cs typeface="Courier New" panose="02070309020205020404" pitchFamily="49" charset="0"/>
              </a:rPr>
              <a:t>= 64 * 6 * 6, </a:t>
            </a:r>
            <a:r>
              <a:rPr lang="en-US" dirty="0" err="1">
                <a:latin typeface="Courier New" panose="02070309020205020404" pitchFamily="49" charset="0"/>
                <a:cs typeface="Courier New" panose="02070309020205020404" pitchFamily="49" charset="0"/>
              </a:rPr>
              <a:t>out_features</a:t>
            </a:r>
            <a:r>
              <a:rPr lang="en-US" dirty="0">
                <a:latin typeface="Courier New" panose="02070309020205020404" pitchFamily="49" charset="0"/>
                <a:cs typeface="Courier New" panose="02070309020205020404" pitchFamily="49" charset="0"/>
              </a:rPr>
              <a:t>=500)</a:t>
            </a:r>
          </a:p>
          <a:p>
            <a:pPr marL="0" indent="0">
              <a:spcBef>
                <a:spcPts val="0"/>
              </a:spcBef>
              <a:buNone/>
            </a:pPr>
            <a:r>
              <a:rPr lang="en-US" dirty="0">
                <a:latin typeface="Courier New" panose="02070309020205020404" pitchFamily="49" charset="0"/>
                <a:cs typeface="Courier New" panose="02070309020205020404" pitchFamily="49" charset="0"/>
              </a:rPr>
              <a:t>        self.fc2 = </a:t>
            </a:r>
            <a:r>
              <a:rPr lang="en-US" dirty="0" err="1">
                <a:latin typeface="Courier New" panose="02070309020205020404" pitchFamily="49" charset="0"/>
                <a:cs typeface="Courier New" panose="02070309020205020404" pitchFamily="49" charset="0"/>
              </a:rPr>
              <a:t>nn.Linear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in_features</a:t>
            </a:r>
            <a:r>
              <a:rPr lang="en-US" dirty="0">
                <a:latin typeface="Courier New" panose="02070309020205020404" pitchFamily="49" charset="0"/>
                <a:cs typeface="Courier New" panose="02070309020205020404" pitchFamily="49" charset="0"/>
              </a:rPr>
              <a:t>=500, </a:t>
            </a:r>
            <a:r>
              <a:rPr lang="en-US" dirty="0" err="1">
                <a:latin typeface="Courier New" panose="02070309020205020404" pitchFamily="49" charset="0"/>
                <a:cs typeface="Courier New" panose="02070309020205020404" pitchFamily="49" charset="0"/>
              </a:rPr>
              <a:t>out_features</a:t>
            </a:r>
            <a:r>
              <a:rPr lang="en-US" dirty="0">
                <a:latin typeface="Courier New" panose="02070309020205020404" pitchFamily="49" charset="0"/>
                <a:cs typeface="Courier New" panose="02070309020205020404" pitchFamily="49" charset="0"/>
              </a:rPr>
              <a:t>=50)</a:t>
            </a:r>
          </a:p>
          <a:p>
            <a:pPr marL="0" indent="0">
              <a:spcBef>
                <a:spcPts val="0"/>
              </a:spcBef>
              <a:buNone/>
            </a:pPr>
            <a:r>
              <a:rPr lang="en-US" dirty="0">
                <a:latin typeface="Courier New" panose="02070309020205020404" pitchFamily="49" charset="0"/>
                <a:cs typeface="Courier New" panose="02070309020205020404" pitchFamily="49" charset="0"/>
              </a:rPr>
              <a:t>        self.fc3 = </a:t>
            </a:r>
            <a:r>
              <a:rPr lang="en-US" dirty="0" err="1">
                <a:latin typeface="Courier New" panose="02070309020205020404" pitchFamily="49" charset="0"/>
                <a:cs typeface="Courier New" panose="02070309020205020404" pitchFamily="49" charset="0"/>
              </a:rPr>
              <a:t>nn.Linear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in_features</a:t>
            </a:r>
            <a:r>
              <a:rPr lang="en-US" dirty="0">
                <a:latin typeface="Courier New" panose="02070309020205020404" pitchFamily="49" charset="0"/>
                <a:cs typeface="Courier New" panose="02070309020205020404" pitchFamily="49" charset="0"/>
              </a:rPr>
              <a:t>=50, </a:t>
            </a:r>
            <a:r>
              <a:rPr lang="en-US" dirty="0" err="1">
                <a:latin typeface="Courier New" panose="02070309020205020404" pitchFamily="49" charset="0"/>
                <a:cs typeface="Courier New" panose="02070309020205020404" pitchFamily="49" charset="0"/>
              </a:rPr>
              <a:t>out_features</a:t>
            </a:r>
            <a:r>
              <a:rPr lang="en-US" dirty="0">
                <a:latin typeface="Courier New" panose="02070309020205020404" pitchFamily="49" charset="0"/>
                <a:cs typeface="Courier New" panose="02070309020205020404" pitchFamily="49" charset="0"/>
              </a:rPr>
              <a:t>=2)</a:t>
            </a:r>
          </a:p>
          <a:p>
            <a:pPr marL="0" indent="0">
              <a:spcBef>
                <a:spcPts val="0"/>
              </a:spcBef>
              <a:buNone/>
            </a:pPr>
            <a:r>
              <a:rPr lang="en-US" dirty="0">
                <a:latin typeface="Courier New" panose="02070309020205020404" pitchFamily="49" charset="0"/>
                <a:cs typeface="Courier New" panose="02070309020205020404" pitchFamily="49" charset="0"/>
              </a:rPr>
              <a:t>    def forward(self, X):</a:t>
            </a:r>
          </a:p>
          <a:p>
            <a:pPr marL="0" indent="0">
              <a:spcBef>
                <a:spcPts val="0"/>
              </a:spcBef>
              <a:buNone/>
            </a:pPr>
            <a:r>
              <a:rPr lang="en-US" dirty="0">
                <a:latin typeface="Courier New" panose="02070309020205020404" pitchFamily="49" charset="0"/>
                <a:cs typeface="Courier New" panose="02070309020205020404" pitchFamily="49" charset="0"/>
              </a:rPr>
              <a:t>        …</a:t>
            </a:r>
          </a:p>
          <a:p>
            <a:pPr marL="0" indent="0">
              <a:spcBef>
                <a:spcPts val="0"/>
              </a:spcBef>
              <a:buNone/>
            </a:pP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class </a:t>
            </a:r>
            <a:r>
              <a:rPr lang="en-US" dirty="0" err="1">
                <a:latin typeface="Courier New" panose="02070309020205020404" pitchFamily="49" charset="0"/>
                <a:cs typeface="Courier New" panose="02070309020205020404" pitchFamily="49" charset="0"/>
              </a:rPr>
              <a:t>CatDogDataset</a:t>
            </a:r>
            <a:r>
              <a:rPr lang="en-US" dirty="0">
                <a:latin typeface="Courier New" panose="02070309020205020404" pitchFamily="49" charset="0"/>
                <a:cs typeface="Courier New" panose="02070309020205020404" pitchFamily="49" charset="0"/>
              </a:rPr>
              <a:t>(Dataset):</a:t>
            </a:r>
          </a:p>
          <a:p>
            <a:pPr marL="0" indent="0">
              <a:spcBef>
                <a:spcPts val="0"/>
              </a:spcBef>
              <a:buNone/>
            </a:pPr>
            <a:r>
              <a:rPr lang="en-US" dirty="0">
                <a:latin typeface="Courier New" panose="02070309020205020404" pitchFamily="49" charset="0"/>
                <a:cs typeface="Courier New" panose="02070309020205020404" pitchFamily="49" charset="0"/>
              </a:rPr>
              <a:t>    def __</a:t>
            </a:r>
            <a:r>
              <a:rPr lang="en-US" dirty="0" err="1">
                <a:latin typeface="Courier New" panose="02070309020205020404" pitchFamily="49" charset="0"/>
                <a:cs typeface="Courier New" panose="02070309020205020404" pitchFamily="49" charset="0"/>
              </a:rPr>
              <a:t>init</a:t>
            </a:r>
            <a:r>
              <a:rPr lang="en-US" dirty="0">
                <a:latin typeface="Courier New" panose="02070309020205020404" pitchFamily="49" charset="0"/>
                <a:cs typeface="Courier New" panose="02070309020205020404" pitchFamily="49" charset="0"/>
              </a:rPr>
              <a:t>__(self, </a:t>
            </a:r>
            <a:r>
              <a:rPr lang="en-US" dirty="0" err="1">
                <a:latin typeface="Courier New" panose="02070309020205020404" pitchFamily="49" charset="0"/>
                <a:cs typeface="Courier New" panose="02070309020205020404" pitchFamily="49" charset="0"/>
              </a:rPr>
              <a:t>image_paths</a:t>
            </a:r>
            <a:r>
              <a:rPr lang="en-US" dirty="0">
                <a:latin typeface="Courier New" panose="02070309020205020404" pitchFamily="49" charset="0"/>
                <a:cs typeface="Courier New" panose="02070309020205020404" pitchFamily="49" charset="0"/>
              </a:rPr>
              <a:t>, transform):</a:t>
            </a:r>
          </a:p>
          <a:p>
            <a:pPr marL="0" indent="0">
              <a:spcBef>
                <a:spcPts val="0"/>
              </a:spcBef>
              <a:buNone/>
            </a:pPr>
            <a:r>
              <a:rPr lang="en-US" dirty="0">
                <a:latin typeface="Courier New" panose="02070309020205020404" pitchFamily="49" charset="0"/>
                <a:cs typeface="Courier New" panose="02070309020205020404" pitchFamily="49" charset="0"/>
              </a:rPr>
              <a:t>        super().__</a:t>
            </a:r>
            <a:r>
              <a:rPr lang="en-US" dirty="0" err="1">
                <a:latin typeface="Courier New" panose="02070309020205020404" pitchFamily="49" charset="0"/>
                <a:cs typeface="Courier New" panose="02070309020205020404" pitchFamily="49" charset="0"/>
              </a:rPr>
              <a:t>init</a:t>
            </a:r>
            <a:r>
              <a:rPr lang="en-US" dirty="0">
                <a:latin typeface="Courier New" panose="02070309020205020404" pitchFamily="49" charset="0"/>
                <a:cs typeface="Courier New" panose="02070309020205020404" pitchFamily="49" charset="0"/>
              </a:rPr>
              <a:t>__()</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self.paths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image_paths</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self.len</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self.paths</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self.transform</a:t>
            </a:r>
            <a:r>
              <a:rPr lang="en-US" dirty="0">
                <a:latin typeface="Courier New" panose="02070309020205020404" pitchFamily="49" charset="0"/>
                <a:cs typeface="Courier New" panose="02070309020205020404" pitchFamily="49" charset="0"/>
              </a:rPr>
              <a:t> = transform</a:t>
            </a:r>
          </a:p>
          <a:p>
            <a:pPr marL="0" indent="0">
              <a:spcBef>
                <a:spcPts val="0"/>
              </a:spcBef>
              <a:buNone/>
            </a:pPr>
            <a:r>
              <a:rPr lang="en-US" dirty="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def __</a:t>
            </a:r>
            <a:r>
              <a:rPr lang="en-US" dirty="0" err="1">
                <a:latin typeface="Courier New" panose="02070309020205020404" pitchFamily="49" charset="0"/>
                <a:cs typeface="Courier New" panose="02070309020205020404" pitchFamily="49" charset="0"/>
              </a:rPr>
              <a:t>getitem</a:t>
            </a:r>
            <a:r>
              <a:rPr lang="en-US" dirty="0">
                <a:latin typeface="Courier New" panose="02070309020205020404" pitchFamily="49" charset="0"/>
                <a:cs typeface="Courier New" panose="02070309020205020404" pitchFamily="49" charset="0"/>
              </a:rPr>
              <a:t>__(self, index): </a:t>
            </a:r>
          </a:p>
          <a:p>
            <a:pPr marL="0" indent="0">
              <a:spcBef>
                <a:spcPts val="0"/>
              </a:spcBef>
              <a:buNone/>
            </a:pPr>
            <a:r>
              <a:rPr lang="en-US" dirty="0">
                <a:latin typeface="Courier New" panose="02070309020205020404" pitchFamily="49" charset="0"/>
                <a:cs typeface="Courier New" panose="02070309020205020404" pitchFamily="49" charset="0"/>
              </a:rPr>
              <a:t>        path = </a:t>
            </a:r>
            <a:r>
              <a:rPr lang="en-US" dirty="0" err="1">
                <a:latin typeface="Courier New" panose="02070309020205020404" pitchFamily="49" charset="0"/>
                <a:cs typeface="Courier New" panose="02070309020205020404" pitchFamily="49" charset="0"/>
              </a:rPr>
              <a:t>self.paths</a:t>
            </a:r>
            <a:r>
              <a:rPr lang="en-US" dirty="0">
                <a:latin typeface="Courier New" panose="02070309020205020404" pitchFamily="49" charset="0"/>
                <a:cs typeface="Courier New" panose="02070309020205020404" pitchFamily="49" charset="0"/>
              </a:rPr>
              <a:t>[index]</a:t>
            </a:r>
          </a:p>
          <a:p>
            <a:pPr marL="0" indent="0">
              <a:spcBef>
                <a:spcPts val="0"/>
              </a:spcBef>
              <a:buNone/>
            </a:pPr>
            <a:r>
              <a:rPr lang="en-US" dirty="0">
                <a:latin typeface="Courier New" panose="02070309020205020404" pitchFamily="49" charset="0"/>
                <a:cs typeface="Courier New" panose="02070309020205020404" pitchFamily="49" charset="0"/>
              </a:rPr>
              <a:t>        image = </a:t>
            </a:r>
            <a:r>
              <a:rPr lang="en-US" dirty="0" err="1">
                <a:latin typeface="Courier New" panose="02070309020205020404" pitchFamily="49" charset="0"/>
                <a:cs typeface="Courier New" panose="02070309020205020404" pitchFamily="49" charset="0"/>
              </a:rPr>
              <a:t>Image.open</a:t>
            </a:r>
            <a:r>
              <a:rPr lang="en-US" dirty="0">
                <a:latin typeface="Courier New" panose="02070309020205020404" pitchFamily="49" charset="0"/>
                <a:cs typeface="Courier New" panose="02070309020205020404" pitchFamily="49" charset="0"/>
              </a:rPr>
              <a:t>(path).convert('RGB')</a:t>
            </a:r>
          </a:p>
          <a:p>
            <a:pPr marL="0" indent="0">
              <a:spcBef>
                <a:spcPts val="0"/>
              </a:spcBef>
              <a:buNone/>
            </a:pPr>
            <a:r>
              <a:rPr lang="en-US" dirty="0">
                <a:latin typeface="Courier New" panose="02070309020205020404" pitchFamily="49" charset="0"/>
                <a:cs typeface="Courier New" panose="02070309020205020404" pitchFamily="49" charset="0"/>
              </a:rPr>
              <a:t>        image = </a:t>
            </a:r>
            <a:r>
              <a:rPr lang="en-US" dirty="0" err="1">
                <a:latin typeface="Courier New" panose="02070309020205020404" pitchFamily="49" charset="0"/>
                <a:cs typeface="Courier New" panose="02070309020205020404" pitchFamily="49" charset="0"/>
              </a:rPr>
              <a:t>self.transform</a:t>
            </a:r>
            <a:r>
              <a:rPr lang="en-US" dirty="0">
                <a:latin typeface="Courier New" panose="02070309020205020404" pitchFamily="49" charset="0"/>
                <a:cs typeface="Courier New" panose="02070309020205020404" pitchFamily="49" charset="0"/>
              </a:rPr>
              <a:t>(image)</a:t>
            </a:r>
          </a:p>
          <a:p>
            <a:pPr marL="0" indent="0">
              <a:spcBef>
                <a:spcPts val="0"/>
              </a:spcBef>
              <a:buNone/>
            </a:pPr>
            <a:r>
              <a:rPr lang="en-US" dirty="0">
                <a:latin typeface="Courier New" panose="02070309020205020404" pitchFamily="49" charset="0"/>
                <a:cs typeface="Courier New" panose="02070309020205020404" pitchFamily="49" charset="0"/>
              </a:rPr>
              <a:t>        label = 0 if 'cat' in path else 1</a:t>
            </a:r>
          </a:p>
          <a:p>
            <a:pPr marL="0" indent="0">
              <a:spcBef>
                <a:spcPts val="0"/>
              </a:spcBef>
              <a:buNone/>
            </a:pPr>
            <a:r>
              <a:rPr lang="en-US" dirty="0">
                <a:latin typeface="Courier New" panose="02070309020205020404" pitchFamily="49" charset="0"/>
                <a:cs typeface="Courier New" panose="02070309020205020404" pitchFamily="49" charset="0"/>
              </a:rPr>
              <a:t>        return (image, label)</a:t>
            </a:r>
          </a:p>
          <a:p>
            <a:pPr marL="0" indent="0">
              <a:spcBef>
                <a:spcPts val="0"/>
              </a:spcBef>
              <a:buNone/>
            </a:pPr>
            <a:endParaRPr lang="en-US" dirty="0">
              <a:latin typeface="Courier New" panose="02070309020205020404" pitchFamily="49" charset="0"/>
              <a:cs typeface="Courier New" panose="02070309020205020404" pitchFamily="49" charset="0"/>
            </a:endParaRPr>
          </a:p>
          <a:p>
            <a:pPr marL="0" indent="0">
              <a:spcBef>
                <a:spcPts val="0"/>
              </a:spcBef>
              <a:buNone/>
            </a:pPr>
            <a:endParaRPr lang="en-US" dirty="0">
              <a:latin typeface="Courier New" panose="02070309020205020404" pitchFamily="49" charset="0"/>
              <a:cs typeface="Courier New" panose="02070309020205020404" pitchFamily="49" charset="0"/>
            </a:endParaRPr>
          </a:p>
        </p:txBody>
      </p:sp>
      <p:sp>
        <p:nvSpPr>
          <p:cNvPr id="4" name="Content Placeholder 2">
            <a:extLst>
              <a:ext uri="{FF2B5EF4-FFF2-40B4-BE49-F238E27FC236}">
                <a16:creationId xmlns:a16="http://schemas.microsoft.com/office/drawing/2014/main" id="{7A65E9C2-0522-5DFA-CCCD-132E10823286}"/>
              </a:ext>
            </a:extLst>
          </p:cNvPr>
          <p:cNvSpPr txBox="1">
            <a:spLocks/>
          </p:cNvSpPr>
          <p:nvPr/>
        </p:nvSpPr>
        <p:spPr>
          <a:xfrm>
            <a:off x="6188809" y="906449"/>
            <a:ext cx="6282845" cy="4929809"/>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700" dirty="0">
              <a:latin typeface="Courier New" panose="02070309020205020404" pitchFamily="49" charset="0"/>
              <a:cs typeface="Courier New" panose="02070309020205020404" pitchFamily="49" charset="0"/>
            </a:endParaRP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def main(</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data_dir</a:t>
            </a:r>
            <a:r>
              <a:rPr lang="en-US" sz="700" dirty="0">
                <a:latin typeface="Courier New" panose="02070309020205020404" pitchFamily="49" charset="0"/>
                <a:cs typeface="Courier New" panose="02070309020205020404" pitchFamily="49" charset="0"/>
              </a:rPr>
              <a:t>: Path = </a:t>
            </a:r>
            <a:r>
              <a:rPr lang="en-US" sz="700" dirty="0" err="1">
                <a:latin typeface="Courier New" panose="02070309020205020404" pitchFamily="49" charset="0"/>
                <a:cs typeface="Courier New" panose="02070309020205020404" pitchFamily="49" charset="0"/>
              </a:rPr>
              <a:t>typer.Option</a:t>
            </a:r>
            <a:r>
              <a:rPr lang="en-US" sz="700" dirty="0">
                <a:latin typeface="Courier New" panose="02070309020205020404" pitchFamily="49" charset="0"/>
                <a:cs typeface="Courier New" panose="02070309020205020404" pitchFamily="49" charset="0"/>
              </a:rPr>
              <a:t>("./data", "--data-</a:t>
            </a:r>
            <a:r>
              <a:rPr lang="en-US" sz="700" dirty="0" err="1">
                <a:latin typeface="Courier New" panose="02070309020205020404" pitchFamily="49" charset="0"/>
                <a:cs typeface="Courier New" panose="02070309020205020404" pitchFamily="49" charset="0"/>
              </a:rPr>
              <a:t>dir</a:t>
            </a:r>
            <a:r>
              <a:rPr lang="en-US" sz="700" dirty="0">
                <a:latin typeface="Courier New" panose="02070309020205020404" pitchFamily="49" charset="0"/>
                <a:cs typeface="Courier New" panose="02070309020205020404" pitchFamily="49" charset="0"/>
              </a:rPr>
              <a:t>", "-d", \ </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help="Directory containing the training data"),</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checkpoint_dir</a:t>
            </a:r>
            <a:r>
              <a:rPr lang="en-US" sz="700" dirty="0">
                <a:latin typeface="Courier New" panose="02070309020205020404" pitchFamily="49" charset="0"/>
                <a:cs typeface="Courier New" panose="02070309020205020404" pitchFamily="49" charset="0"/>
              </a:rPr>
              <a:t>: Path = </a:t>
            </a:r>
            <a:r>
              <a:rPr lang="en-US" sz="700" dirty="0" err="1">
                <a:latin typeface="Courier New" panose="02070309020205020404" pitchFamily="49" charset="0"/>
                <a:cs typeface="Courier New" panose="02070309020205020404" pitchFamily="49" charset="0"/>
              </a:rPr>
              <a:t>typer.Option</a:t>
            </a:r>
            <a:r>
              <a:rPr lang="en-US" sz="700" dirty="0">
                <a:latin typeface="Courier New" panose="02070309020205020404" pitchFamily="49" charset="0"/>
                <a:cs typeface="Courier New" panose="02070309020205020404" pitchFamily="49" charset="0"/>
              </a:rPr>
              <a:t>("./checkpoints", "--checkpoint-</a:t>
            </a:r>
            <a:r>
              <a:rPr lang="en-US" sz="700" dirty="0" err="1">
                <a:latin typeface="Courier New" panose="02070309020205020404" pitchFamily="49" charset="0"/>
                <a:cs typeface="Courier New" panose="02070309020205020404" pitchFamily="49" charset="0"/>
              </a:rPr>
              <a:t>dir</a:t>
            </a:r>
            <a:r>
              <a:rPr lang="en-US" sz="700" dirty="0">
                <a:latin typeface="Courier New" panose="02070309020205020404" pitchFamily="49" charset="0"/>
                <a:cs typeface="Courier New" panose="02070309020205020404" pitchFamily="49" charset="0"/>
              </a:rPr>
              <a:t>", "-c", \</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help="Directory to save model checkpoints"),</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epochs: int = </a:t>
            </a:r>
            <a:r>
              <a:rPr lang="en-US" sz="700" dirty="0" err="1">
                <a:latin typeface="Courier New" panose="02070309020205020404" pitchFamily="49" charset="0"/>
                <a:cs typeface="Courier New" panose="02070309020205020404" pitchFamily="49" charset="0"/>
              </a:rPr>
              <a:t>typer.Option</a:t>
            </a:r>
            <a:r>
              <a:rPr lang="en-US" sz="700" dirty="0">
                <a:latin typeface="Courier New" panose="02070309020205020404" pitchFamily="49" charset="0"/>
                <a:cs typeface="Courier New" panose="02070309020205020404" pitchFamily="49" charset="0"/>
              </a:rPr>
              <a:t>(10, "--epochs", "-e", \</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help="Number of training epochs"),</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device = </a:t>
            </a:r>
            <a:r>
              <a:rPr lang="en-US" sz="700" dirty="0" err="1">
                <a:latin typeface="Courier New" panose="02070309020205020404" pitchFamily="49" charset="0"/>
                <a:cs typeface="Courier New" panose="02070309020205020404" pitchFamily="49" charset="0"/>
              </a:rPr>
              <a:t>torch.device</a:t>
            </a:r>
            <a:r>
              <a:rPr lang="en-US" sz="700" dirty="0">
                <a:latin typeface="Courier New" panose="02070309020205020404" pitchFamily="49" charset="0"/>
                <a:cs typeface="Courier New" panose="02070309020205020404" pitchFamily="49" charset="0"/>
              </a:rPr>
              <a:t>("</a:t>
            </a:r>
            <a:r>
              <a:rPr lang="en-US" sz="700" dirty="0" err="1">
                <a:latin typeface="Courier New" panose="02070309020205020404" pitchFamily="49" charset="0"/>
                <a:cs typeface="Courier New" panose="02070309020205020404" pitchFamily="49" charset="0"/>
              </a:rPr>
              <a:t>cuda</a:t>
            </a:r>
            <a:r>
              <a:rPr lang="en-US" sz="700" dirty="0">
                <a:latin typeface="Courier New" panose="02070309020205020404" pitchFamily="49" charset="0"/>
                <a:cs typeface="Courier New" panose="02070309020205020404" pitchFamily="49" charset="0"/>
              </a:rPr>
              <a:t>" if </a:t>
            </a:r>
            <a:r>
              <a:rPr lang="en-US" sz="700" dirty="0" err="1">
                <a:latin typeface="Courier New" panose="02070309020205020404" pitchFamily="49" charset="0"/>
                <a:cs typeface="Courier New" panose="02070309020205020404" pitchFamily="49" charset="0"/>
              </a:rPr>
              <a:t>torch.cuda.is_available</a:t>
            </a:r>
            <a:r>
              <a:rPr lang="en-US" sz="700" dirty="0">
                <a:latin typeface="Courier New" panose="02070309020205020404" pitchFamily="49" charset="0"/>
                <a:cs typeface="Courier New" panose="02070309020205020404" pitchFamily="49" charset="0"/>
              </a:rPr>
              <a:t>() else "</a:t>
            </a:r>
            <a:r>
              <a:rPr lang="en-US" sz="700" dirty="0" err="1">
                <a:latin typeface="Courier New" panose="02070309020205020404" pitchFamily="49" charset="0"/>
                <a:cs typeface="Courier New" panose="02070309020205020404" pitchFamily="49" charset="0"/>
              </a:rPr>
              <a:t>mps</a:t>
            </a:r>
            <a:r>
              <a:rPr lang="en-US" sz="700" dirty="0">
                <a:latin typeface="Courier New" panose="02070309020205020404" pitchFamily="49" charset="0"/>
                <a:cs typeface="Courier New" panose="02070309020205020404" pitchFamily="49" charset="0"/>
              </a:rPr>
              <a:t>" if </a:t>
            </a:r>
            <a:r>
              <a:rPr lang="en-US" sz="700" dirty="0" err="1">
                <a:latin typeface="Courier New" panose="02070309020205020404" pitchFamily="49" charset="0"/>
                <a:cs typeface="Courier New" panose="02070309020205020404" pitchFamily="49" charset="0"/>
              </a:rPr>
              <a:t>torch.backends.mps.is_available</a:t>
            </a:r>
            <a:r>
              <a:rPr lang="en-US" sz="700" dirty="0">
                <a:latin typeface="Courier New" panose="02070309020205020404" pitchFamily="49" charset="0"/>
                <a:cs typeface="Courier New" panose="02070309020205020404" pitchFamily="49" charset="0"/>
              </a:rPr>
              <a:t>() else "</a:t>
            </a:r>
            <a:r>
              <a:rPr lang="en-US" sz="700" dirty="0" err="1">
                <a:latin typeface="Courier New" panose="02070309020205020404" pitchFamily="49" charset="0"/>
                <a:cs typeface="Courier New" panose="02070309020205020404" pitchFamily="49" charset="0"/>
              </a:rPr>
              <a:t>cpu</a:t>
            </a: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 create train dataset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train_ds</a:t>
            </a:r>
            <a:r>
              <a:rPr lang="en-US" sz="700" dirty="0">
                <a:latin typeface="Courier New" panose="02070309020205020404" pitchFamily="49" charset="0"/>
                <a:cs typeface="Courier New" panose="02070309020205020404" pitchFamily="49" charset="0"/>
              </a:rPr>
              <a:t> = </a:t>
            </a:r>
            <a:r>
              <a:rPr lang="en-US" sz="700" dirty="0" err="1">
                <a:latin typeface="Courier New" panose="02070309020205020404" pitchFamily="49" charset="0"/>
                <a:cs typeface="Courier New" panose="02070309020205020404" pitchFamily="49" charset="0"/>
              </a:rPr>
              <a:t>CatDogDataset</a:t>
            </a:r>
            <a:r>
              <a:rPr lang="en-US" sz="700" dirty="0">
                <a:latin typeface="Courier New" panose="02070309020205020404" pitchFamily="49" charset="0"/>
                <a:cs typeface="Courier New" panose="02070309020205020404" pitchFamily="49" charset="0"/>
              </a:rPr>
              <a:t>(train, transform)</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train_dl</a:t>
            </a:r>
            <a:r>
              <a:rPr lang="en-US" sz="700" dirty="0">
                <a:latin typeface="Courier New" panose="02070309020205020404" pitchFamily="49" charset="0"/>
                <a:cs typeface="Courier New" panose="02070309020205020404" pitchFamily="49" charset="0"/>
              </a:rPr>
              <a:t> = </a:t>
            </a:r>
            <a:r>
              <a:rPr lang="en-US" sz="700" dirty="0" err="1">
                <a:latin typeface="Courier New" panose="02070309020205020404" pitchFamily="49" charset="0"/>
                <a:cs typeface="Courier New" panose="02070309020205020404" pitchFamily="49" charset="0"/>
              </a:rPr>
              <a:t>DataLoader</a:t>
            </a:r>
            <a:r>
              <a:rPr lang="en-US" sz="700" dirty="0">
                <a:latin typeface="Courier New" panose="02070309020205020404" pitchFamily="49" charset="0"/>
                <a:cs typeface="Courier New" panose="02070309020205020404" pitchFamily="49" charset="0"/>
              </a:rPr>
              <a:t>(</a:t>
            </a:r>
            <a:r>
              <a:rPr lang="en-US" sz="700" dirty="0" err="1">
                <a:latin typeface="Courier New" panose="02070309020205020404" pitchFamily="49" charset="0"/>
                <a:cs typeface="Courier New" panose="02070309020205020404" pitchFamily="49" charset="0"/>
              </a:rPr>
              <a:t>train_ds</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batch_size</a:t>
            </a:r>
            <a:r>
              <a:rPr lang="en-US" sz="700" dirty="0">
                <a:latin typeface="Courier New" panose="02070309020205020404" pitchFamily="49" charset="0"/>
                <a:cs typeface="Courier New" panose="02070309020205020404" pitchFamily="49" charset="0"/>
              </a:rPr>
              <a:t>=500)</a:t>
            </a:r>
          </a:p>
          <a:p>
            <a:pPr marL="0" indent="0">
              <a:spcBef>
                <a:spcPts val="0"/>
              </a:spcBef>
              <a:buFont typeface="Arial" panose="020B0604020202020204" pitchFamily="34" charset="0"/>
              <a:buNone/>
            </a:pPr>
            <a:endParaRPr lang="en-US" sz="700" dirty="0">
              <a:latin typeface="Courier New" panose="02070309020205020404" pitchFamily="49" charset="0"/>
              <a:cs typeface="Courier New" panose="02070309020205020404" pitchFamily="49" charset="0"/>
            </a:endParaRP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 Create instance of the model and move to device</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model = </a:t>
            </a:r>
            <a:r>
              <a:rPr lang="en-US" sz="700" dirty="0" err="1">
                <a:latin typeface="Courier New" panose="02070309020205020404" pitchFamily="49" charset="0"/>
                <a:cs typeface="Courier New" panose="02070309020205020404" pitchFamily="49" charset="0"/>
              </a:rPr>
              <a:t>CatAndDogConvNet</a:t>
            </a:r>
            <a:r>
              <a:rPr lang="en-US" sz="700" dirty="0">
                <a:latin typeface="Courier New" panose="02070309020205020404" pitchFamily="49" charset="0"/>
                <a:cs typeface="Courier New" panose="02070309020205020404" pitchFamily="49" charset="0"/>
              </a:rPr>
              <a:t>().to(device)</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losses = []</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accuracies = []</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start = </a:t>
            </a:r>
            <a:r>
              <a:rPr lang="en-US" sz="700" dirty="0" err="1">
                <a:latin typeface="Courier New" panose="02070309020205020404" pitchFamily="49" charset="0"/>
                <a:cs typeface="Courier New" panose="02070309020205020404" pitchFamily="49" charset="0"/>
              </a:rPr>
              <a:t>time.time</a:t>
            </a: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loss_fn</a:t>
            </a:r>
            <a:r>
              <a:rPr lang="en-US" sz="700" dirty="0">
                <a:latin typeface="Courier New" panose="02070309020205020404" pitchFamily="49" charset="0"/>
                <a:cs typeface="Courier New" panose="02070309020205020404" pitchFamily="49" charset="0"/>
              </a:rPr>
              <a:t> = </a:t>
            </a:r>
            <a:r>
              <a:rPr lang="en-US" sz="700" dirty="0" err="1">
                <a:latin typeface="Courier New" panose="02070309020205020404" pitchFamily="49" charset="0"/>
                <a:cs typeface="Courier New" panose="02070309020205020404" pitchFamily="49" charset="0"/>
              </a:rPr>
              <a:t>nn.CrossEntropyLoss</a:t>
            </a: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optimizer = </a:t>
            </a:r>
            <a:r>
              <a:rPr lang="en-US" sz="700" dirty="0" err="1">
                <a:latin typeface="Courier New" panose="02070309020205020404" pitchFamily="49" charset="0"/>
                <a:cs typeface="Courier New" panose="02070309020205020404" pitchFamily="49" charset="0"/>
              </a:rPr>
              <a:t>torch.optim.Adam</a:t>
            </a:r>
            <a:r>
              <a:rPr lang="en-US" sz="700" dirty="0">
                <a:latin typeface="Courier New" panose="02070309020205020404" pitchFamily="49" charset="0"/>
                <a:cs typeface="Courier New" panose="02070309020205020404" pitchFamily="49" charset="0"/>
              </a:rPr>
              <a:t>(</a:t>
            </a:r>
            <a:r>
              <a:rPr lang="en-US" sz="700" dirty="0" err="1">
                <a:latin typeface="Courier New" panose="02070309020205020404" pitchFamily="49" charset="0"/>
                <a:cs typeface="Courier New" panose="02070309020205020404" pitchFamily="49" charset="0"/>
              </a:rPr>
              <a:t>model.parameters</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lr</a:t>
            </a:r>
            <a:r>
              <a:rPr lang="en-US" sz="700" dirty="0">
                <a:latin typeface="Courier New" panose="02070309020205020404" pitchFamily="49" charset="0"/>
                <a:cs typeface="Courier New" panose="02070309020205020404" pitchFamily="49" charset="0"/>
              </a:rPr>
              <a:t> = 0.001)</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if not </a:t>
            </a:r>
            <a:r>
              <a:rPr lang="en-US" sz="700" dirty="0" err="1">
                <a:latin typeface="Courier New" panose="02070309020205020404" pitchFamily="49" charset="0"/>
                <a:cs typeface="Courier New" panose="02070309020205020404" pitchFamily="49" charset="0"/>
              </a:rPr>
              <a:t>os.path.exists</a:t>
            </a:r>
            <a:r>
              <a:rPr lang="en-US" sz="700" dirty="0">
                <a:latin typeface="Courier New" panose="02070309020205020404" pitchFamily="49" charset="0"/>
                <a:cs typeface="Courier New" panose="02070309020205020404" pitchFamily="49" charset="0"/>
              </a:rPr>
              <a:t>(</a:t>
            </a:r>
            <a:r>
              <a:rPr lang="en-US" sz="700" dirty="0" err="1">
                <a:latin typeface="Courier New" panose="02070309020205020404" pitchFamily="49" charset="0"/>
                <a:cs typeface="Courier New" panose="02070309020205020404" pitchFamily="49" charset="0"/>
              </a:rPr>
              <a:t>model_path</a:t>
            </a: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 Model Training...</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start = </a:t>
            </a:r>
            <a:r>
              <a:rPr lang="en-US" sz="700" dirty="0" err="1">
                <a:latin typeface="Courier New" panose="02070309020205020404" pitchFamily="49" charset="0"/>
                <a:cs typeface="Courier New" panose="02070309020205020404" pitchFamily="49" charset="0"/>
              </a:rPr>
              <a:t>time.time</a:t>
            </a:r>
            <a:r>
              <a:rPr lang="en-US" sz="700" dirty="0">
                <a:latin typeface="Courier New" panose="02070309020205020404" pitchFamily="49" charset="0"/>
                <a:cs typeface="Courier New" panose="02070309020205020404" pitchFamily="49" charset="0"/>
              </a:rPr>
              <a:t>()  # start timer for training loop</a:t>
            </a:r>
          </a:p>
          <a:p>
            <a:pPr marL="0" indent="0">
              <a:spcBef>
                <a:spcPts val="0"/>
              </a:spcBef>
              <a:buFont typeface="Arial" panose="020B0604020202020204" pitchFamily="34" charset="0"/>
              <a:buNone/>
            </a:pPr>
            <a:endParaRPr lang="en-US" sz="700" dirty="0">
              <a:latin typeface="Courier New" panose="02070309020205020404" pitchFamily="49" charset="0"/>
              <a:cs typeface="Courier New" panose="02070309020205020404" pitchFamily="49" charset="0"/>
            </a:endParaRP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for epoch in range(epochs):</a:t>
            </a:r>
          </a:p>
          <a:p>
            <a:pPr marL="0" indent="0">
              <a:spcBef>
                <a:spcPts val="0"/>
              </a:spcBef>
              <a:buFont typeface="Arial" panose="020B0604020202020204" pitchFamily="34" charset="0"/>
              <a:buNone/>
            </a:pPr>
            <a:endParaRPr lang="en-US" sz="700" dirty="0">
              <a:latin typeface="Courier New" panose="02070309020205020404" pitchFamily="49" charset="0"/>
              <a:cs typeface="Courier New" panose="02070309020205020404" pitchFamily="49" charset="0"/>
            </a:endParaRP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epoch_loss</a:t>
            </a:r>
            <a:r>
              <a:rPr lang="en-US" sz="700" dirty="0">
                <a:latin typeface="Courier New" panose="02070309020205020404" pitchFamily="49" charset="0"/>
                <a:cs typeface="Courier New" panose="02070309020205020404" pitchFamily="49" charset="0"/>
              </a:rPr>
              <a:t> = 0</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epoch_accuracy</a:t>
            </a:r>
            <a:r>
              <a:rPr lang="en-US" sz="700" dirty="0">
                <a:latin typeface="Courier New" panose="02070309020205020404" pitchFamily="49" charset="0"/>
                <a:cs typeface="Courier New" panose="02070309020205020404" pitchFamily="49" charset="0"/>
              </a:rPr>
              <a:t> = 0</a:t>
            </a:r>
          </a:p>
          <a:p>
            <a:pPr marL="0" indent="0">
              <a:spcBef>
                <a:spcPts val="0"/>
              </a:spcBef>
              <a:buFont typeface="Arial" panose="020B0604020202020204" pitchFamily="34" charset="0"/>
              <a:buNone/>
            </a:pPr>
            <a:endParaRPr lang="en-US" sz="700" dirty="0">
              <a:latin typeface="Courier New" panose="02070309020205020404" pitchFamily="49" charset="0"/>
              <a:cs typeface="Courier New" panose="02070309020205020404" pitchFamily="49" charset="0"/>
            </a:endParaRP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for X, y in </a:t>
            </a:r>
            <a:r>
              <a:rPr lang="en-US" sz="700" dirty="0" err="1">
                <a:latin typeface="Courier New" panose="02070309020205020404" pitchFamily="49" charset="0"/>
                <a:cs typeface="Courier New" panose="02070309020205020404" pitchFamily="49" charset="0"/>
              </a:rPr>
              <a:t>train_dl</a:t>
            </a: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 Move data to device</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X, y = </a:t>
            </a:r>
            <a:r>
              <a:rPr lang="en-US" sz="700" dirty="0" err="1">
                <a:latin typeface="Courier New" panose="02070309020205020404" pitchFamily="49" charset="0"/>
                <a:cs typeface="Courier New" panose="02070309020205020404" pitchFamily="49" charset="0"/>
              </a:rPr>
              <a:t>X.to</a:t>
            </a:r>
            <a:r>
              <a:rPr lang="en-US" sz="700" dirty="0">
                <a:latin typeface="Courier New" panose="02070309020205020404" pitchFamily="49" charset="0"/>
                <a:cs typeface="Courier New" panose="02070309020205020404" pitchFamily="49" charset="0"/>
              </a:rPr>
              <a:t>(device), </a:t>
            </a:r>
            <a:r>
              <a:rPr lang="en-US" sz="700" dirty="0" err="1">
                <a:latin typeface="Courier New" panose="02070309020205020404" pitchFamily="49" charset="0"/>
                <a:cs typeface="Courier New" panose="02070309020205020404" pitchFamily="49" charset="0"/>
              </a:rPr>
              <a:t>y.to</a:t>
            </a:r>
            <a:r>
              <a:rPr lang="en-US" sz="700" dirty="0">
                <a:latin typeface="Courier New" panose="02070309020205020404" pitchFamily="49" charset="0"/>
                <a:cs typeface="Courier New" panose="02070309020205020404" pitchFamily="49" charset="0"/>
              </a:rPr>
              <a:t>(device)</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preds = model(X)</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loss = </a:t>
            </a:r>
            <a:r>
              <a:rPr lang="en-US" sz="700" dirty="0" err="1">
                <a:latin typeface="Courier New" panose="02070309020205020404" pitchFamily="49" charset="0"/>
                <a:cs typeface="Courier New" panose="02070309020205020404" pitchFamily="49" charset="0"/>
              </a:rPr>
              <a:t>loss_fn</a:t>
            </a:r>
            <a:r>
              <a:rPr lang="en-US" sz="700" dirty="0">
                <a:latin typeface="Courier New" panose="02070309020205020404" pitchFamily="49" charset="0"/>
                <a:cs typeface="Courier New" panose="02070309020205020404" pitchFamily="49" charset="0"/>
              </a:rPr>
              <a:t>(preds, y)</a:t>
            </a:r>
          </a:p>
          <a:p>
            <a:pPr marL="0" indent="0">
              <a:spcBef>
                <a:spcPts val="0"/>
              </a:spcBef>
              <a:buFont typeface="Arial" panose="020B0604020202020204" pitchFamily="34" charset="0"/>
              <a:buNone/>
            </a:pPr>
            <a:endParaRPr lang="en-US" sz="700" dirty="0">
              <a:latin typeface="Courier New" panose="02070309020205020404" pitchFamily="49" charset="0"/>
              <a:cs typeface="Courier New" panose="02070309020205020404" pitchFamily="49" charset="0"/>
            </a:endParaRP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optimizer.zero_grad</a:t>
            </a: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loss.backward</a:t>
            </a: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optimizer.step</a:t>
            </a:r>
            <a:r>
              <a:rPr lang="en-US" sz="700"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endParaRPr lang="en-US" sz="700" dirty="0">
              <a:latin typeface="Courier New" panose="02070309020205020404" pitchFamily="49" charset="0"/>
              <a:cs typeface="Courier New" panose="02070309020205020404" pitchFamily="49" charset="0"/>
            </a:endParaRP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accuracy = ((</a:t>
            </a:r>
            <a:r>
              <a:rPr lang="en-US" sz="700" dirty="0" err="1">
                <a:latin typeface="Courier New" panose="02070309020205020404" pitchFamily="49" charset="0"/>
                <a:cs typeface="Courier New" panose="02070309020205020404" pitchFamily="49" charset="0"/>
              </a:rPr>
              <a:t>preds.argmax</a:t>
            </a:r>
            <a:r>
              <a:rPr lang="en-US" sz="700" dirty="0">
                <a:latin typeface="Courier New" panose="02070309020205020404" pitchFamily="49" charset="0"/>
                <a:cs typeface="Courier New" panose="02070309020205020404" pitchFamily="49" charset="0"/>
              </a:rPr>
              <a:t>(dim=1) == y).float().mean())</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epoch_accuracy</a:t>
            </a:r>
            <a:r>
              <a:rPr lang="en-US" sz="700" dirty="0">
                <a:latin typeface="Courier New" panose="02070309020205020404" pitchFamily="49" charset="0"/>
                <a:cs typeface="Courier New" panose="02070309020205020404" pitchFamily="49" charset="0"/>
              </a:rPr>
              <a:t> += accuracy</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epoch_loss</a:t>
            </a:r>
            <a:r>
              <a:rPr lang="en-US" sz="700" dirty="0">
                <a:latin typeface="Courier New" panose="02070309020205020404" pitchFamily="49" charset="0"/>
                <a:cs typeface="Courier New" panose="02070309020205020404" pitchFamily="49" charset="0"/>
              </a:rPr>
              <a:t> += loss</a:t>
            </a:r>
          </a:p>
          <a:p>
            <a:pPr marL="0" indent="0">
              <a:spcBef>
                <a:spcPts val="0"/>
              </a:spcBef>
              <a:buFont typeface="Arial" panose="020B0604020202020204" pitchFamily="34" charset="0"/>
              <a:buNone/>
            </a:pPr>
            <a:r>
              <a:rPr lang="en-US" sz="700" dirty="0">
                <a:latin typeface="Courier New" panose="02070309020205020404" pitchFamily="49" charset="0"/>
                <a:cs typeface="Courier New" panose="02070309020205020404" pitchFamily="49" charset="0"/>
              </a:rPr>
              <a:t>                print('.', end='', flush=True)</a:t>
            </a:r>
          </a:p>
          <a:p>
            <a:pPr marL="0" indent="0">
              <a:spcBef>
                <a:spcPts val="0"/>
              </a:spcBef>
              <a:buNone/>
            </a:pPr>
            <a:r>
              <a:rPr lang="en-US" sz="700" dirty="0">
                <a:latin typeface="Courier New" panose="02070309020205020404" pitchFamily="49" charset="0"/>
                <a:cs typeface="Courier New" panose="02070309020205020404" pitchFamily="49" charset="0"/>
              </a:rPr>
              <a:t>         # save model</a:t>
            </a:r>
          </a:p>
          <a:p>
            <a:pPr marL="0" indent="0">
              <a:spcBef>
                <a:spcPts val="0"/>
              </a:spcBef>
              <a:buNone/>
            </a:pP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torch.save</a:t>
            </a:r>
            <a:r>
              <a:rPr lang="en-US" sz="700" dirty="0">
                <a:latin typeface="Courier New" panose="02070309020205020404" pitchFamily="49" charset="0"/>
                <a:cs typeface="Courier New" panose="02070309020205020404" pitchFamily="49" charset="0"/>
              </a:rPr>
              <a:t>(</a:t>
            </a:r>
            <a:r>
              <a:rPr lang="en-US" sz="700" dirty="0" err="1">
                <a:latin typeface="Courier New" panose="02070309020205020404" pitchFamily="49" charset="0"/>
                <a:cs typeface="Courier New" panose="02070309020205020404" pitchFamily="49" charset="0"/>
              </a:rPr>
              <a:t>model.state_dict</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model_path</a:t>
            </a:r>
            <a:r>
              <a:rPr lang="en-US" sz="700"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00CB5DB-46D3-5216-4334-F3B9FE32AB4E}"/>
              </a:ext>
            </a:extLst>
          </p:cNvPr>
          <p:cNvSpPr txBox="1"/>
          <p:nvPr/>
        </p:nvSpPr>
        <p:spPr>
          <a:xfrm>
            <a:off x="203264" y="967127"/>
            <a:ext cx="4059253" cy="369332"/>
          </a:xfrm>
          <a:prstGeom prst="rect">
            <a:avLst/>
          </a:prstGeom>
          <a:solidFill>
            <a:schemeClr val="bg1"/>
          </a:solidFill>
        </p:spPr>
        <p:txBody>
          <a:bodyPr wrap="square" rtlCol="0">
            <a:spAutoFit/>
          </a:bodyPr>
          <a:lstStyle/>
          <a:p>
            <a:r>
              <a:rPr lang="en-US" dirty="0"/>
              <a:t>Define the model architecture</a:t>
            </a:r>
          </a:p>
        </p:txBody>
      </p:sp>
      <p:sp>
        <p:nvSpPr>
          <p:cNvPr id="7" name="Rectangle 6">
            <a:extLst>
              <a:ext uri="{FF2B5EF4-FFF2-40B4-BE49-F238E27FC236}">
                <a16:creationId xmlns:a16="http://schemas.microsoft.com/office/drawing/2014/main" id="{6143F29E-A31C-B31F-AD89-9481DC9A4243}"/>
              </a:ext>
            </a:extLst>
          </p:cNvPr>
          <p:cNvSpPr/>
          <p:nvPr/>
        </p:nvSpPr>
        <p:spPr>
          <a:xfrm>
            <a:off x="257114" y="1354869"/>
            <a:ext cx="5838886" cy="2371097"/>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CB28C7-AD46-E7A2-D14C-3CB4D162DA2D}"/>
              </a:ext>
            </a:extLst>
          </p:cNvPr>
          <p:cNvSpPr/>
          <p:nvPr/>
        </p:nvSpPr>
        <p:spPr>
          <a:xfrm>
            <a:off x="257114" y="3725967"/>
            <a:ext cx="5838886" cy="1606610"/>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789BDB-6CFF-A853-7BCD-7D5B8ADDB4D3}"/>
              </a:ext>
            </a:extLst>
          </p:cNvPr>
          <p:cNvSpPr txBox="1"/>
          <p:nvPr/>
        </p:nvSpPr>
        <p:spPr>
          <a:xfrm>
            <a:off x="257114" y="5380950"/>
            <a:ext cx="4059253" cy="369332"/>
          </a:xfrm>
          <a:prstGeom prst="rect">
            <a:avLst/>
          </a:prstGeom>
          <a:solidFill>
            <a:schemeClr val="bg1"/>
          </a:solidFill>
        </p:spPr>
        <p:txBody>
          <a:bodyPr wrap="square" rtlCol="0">
            <a:spAutoFit/>
          </a:bodyPr>
          <a:lstStyle/>
          <a:p>
            <a:r>
              <a:rPr lang="en-US" dirty="0"/>
              <a:t>Define dataset handler</a:t>
            </a:r>
          </a:p>
        </p:txBody>
      </p:sp>
      <p:sp>
        <p:nvSpPr>
          <p:cNvPr id="10" name="TextBox 9">
            <a:extLst>
              <a:ext uri="{FF2B5EF4-FFF2-40B4-BE49-F238E27FC236}">
                <a16:creationId xmlns:a16="http://schemas.microsoft.com/office/drawing/2014/main" id="{77A3DC89-8F4B-73BA-F6B6-FF3970D7F680}"/>
              </a:ext>
            </a:extLst>
          </p:cNvPr>
          <p:cNvSpPr txBox="1"/>
          <p:nvPr/>
        </p:nvSpPr>
        <p:spPr>
          <a:xfrm>
            <a:off x="6246206" y="260118"/>
            <a:ext cx="3310715" cy="646331"/>
          </a:xfrm>
          <a:prstGeom prst="rect">
            <a:avLst/>
          </a:prstGeom>
          <a:noFill/>
        </p:spPr>
        <p:txBody>
          <a:bodyPr wrap="none" rtlCol="0">
            <a:spAutoFit/>
          </a:bodyPr>
          <a:lstStyle/>
          <a:p>
            <a:r>
              <a:rPr lang="en-US" dirty="0"/>
              <a:t>Add command line arguments to </a:t>
            </a:r>
          </a:p>
          <a:p>
            <a:r>
              <a:rPr lang="en-US" dirty="0"/>
              <a:t>handle input/output directories</a:t>
            </a:r>
          </a:p>
        </p:txBody>
      </p:sp>
      <p:sp>
        <p:nvSpPr>
          <p:cNvPr id="11" name="Rectangle 10">
            <a:extLst>
              <a:ext uri="{FF2B5EF4-FFF2-40B4-BE49-F238E27FC236}">
                <a16:creationId xmlns:a16="http://schemas.microsoft.com/office/drawing/2014/main" id="{3BB07BEC-D087-9218-AA8D-6E5BB93B8D60}"/>
              </a:ext>
            </a:extLst>
          </p:cNvPr>
          <p:cNvSpPr/>
          <p:nvPr/>
        </p:nvSpPr>
        <p:spPr>
          <a:xfrm>
            <a:off x="6246206" y="920896"/>
            <a:ext cx="5910046" cy="941784"/>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624D0A-1BA6-BEF5-66C7-5CE0BC088EA5}"/>
              </a:ext>
            </a:extLst>
          </p:cNvPr>
          <p:cNvSpPr/>
          <p:nvPr/>
        </p:nvSpPr>
        <p:spPr>
          <a:xfrm>
            <a:off x="6246206" y="1743036"/>
            <a:ext cx="5910046" cy="299406"/>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31AEBD-150D-D3A1-B8C7-2F78D1C9DA6A}"/>
              </a:ext>
            </a:extLst>
          </p:cNvPr>
          <p:cNvSpPr txBox="1"/>
          <p:nvPr/>
        </p:nvSpPr>
        <p:spPr>
          <a:xfrm>
            <a:off x="6246205" y="2081219"/>
            <a:ext cx="5615640" cy="646331"/>
          </a:xfrm>
          <a:prstGeom prst="rect">
            <a:avLst/>
          </a:prstGeom>
          <a:solidFill>
            <a:schemeClr val="bg1"/>
          </a:solidFill>
        </p:spPr>
        <p:txBody>
          <a:bodyPr wrap="none" rtlCol="0">
            <a:spAutoFit/>
          </a:bodyPr>
          <a:lstStyle/>
          <a:p>
            <a:r>
              <a:rPr lang="en-US" dirty="0"/>
              <a:t>Use </a:t>
            </a:r>
            <a:r>
              <a:rPr lang="en-US" dirty="0" err="1"/>
              <a:t>cuda</a:t>
            </a:r>
            <a:r>
              <a:rPr lang="en-US" dirty="0"/>
              <a:t> as the backend device, if possible.</a:t>
            </a:r>
            <a:br>
              <a:rPr lang="en-US" dirty="0"/>
            </a:br>
            <a:r>
              <a:rPr lang="en-US" dirty="0"/>
              <a:t> (⭐ bonus: use MPS if running on his </a:t>
            </a:r>
            <a:r>
              <a:rPr lang="en-US" dirty="0" err="1"/>
              <a:t>Macbook</a:t>
            </a:r>
            <a:r>
              <a:rPr lang="en-US" dirty="0"/>
              <a:t>! ⭐)</a:t>
            </a:r>
          </a:p>
        </p:txBody>
      </p:sp>
      <p:sp>
        <p:nvSpPr>
          <p:cNvPr id="14" name="Rectangle 13">
            <a:extLst>
              <a:ext uri="{FF2B5EF4-FFF2-40B4-BE49-F238E27FC236}">
                <a16:creationId xmlns:a16="http://schemas.microsoft.com/office/drawing/2014/main" id="{FC4B20F5-A4CF-96C1-6B18-B91604FA3BA7}"/>
              </a:ext>
            </a:extLst>
          </p:cNvPr>
          <p:cNvSpPr/>
          <p:nvPr/>
        </p:nvSpPr>
        <p:spPr>
          <a:xfrm>
            <a:off x="6476942" y="1997986"/>
            <a:ext cx="5550753" cy="1104134"/>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2BCEAAB-B3C4-01D4-3F81-870E21A5B69A}"/>
              </a:ext>
            </a:extLst>
          </p:cNvPr>
          <p:cNvSpPr txBox="1"/>
          <p:nvPr/>
        </p:nvSpPr>
        <p:spPr>
          <a:xfrm>
            <a:off x="6476942" y="3371353"/>
            <a:ext cx="5068760" cy="646331"/>
          </a:xfrm>
          <a:prstGeom prst="rect">
            <a:avLst/>
          </a:prstGeom>
          <a:solidFill>
            <a:schemeClr val="bg1"/>
          </a:solidFill>
        </p:spPr>
        <p:txBody>
          <a:bodyPr wrap="none" rtlCol="0">
            <a:spAutoFit/>
          </a:bodyPr>
          <a:lstStyle/>
          <a:p>
            <a:r>
              <a:rPr lang="en-US" dirty="0"/>
              <a:t>Define dataset, loader, initialize model, and move to</a:t>
            </a:r>
          </a:p>
          <a:p>
            <a:r>
              <a:rPr lang="en-US" dirty="0"/>
              <a:t>the specified device</a:t>
            </a:r>
          </a:p>
        </p:txBody>
      </p:sp>
      <p:sp>
        <p:nvSpPr>
          <p:cNvPr id="16" name="Rectangle 15">
            <a:extLst>
              <a:ext uri="{FF2B5EF4-FFF2-40B4-BE49-F238E27FC236}">
                <a16:creationId xmlns:a16="http://schemas.microsoft.com/office/drawing/2014/main" id="{A9F7DB19-4E80-0B59-FE80-F9EDEB83F9CA}"/>
              </a:ext>
            </a:extLst>
          </p:cNvPr>
          <p:cNvSpPr/>
          <p:nvPr/>
        </p:nvSpPr>
        <p:spPr>
          <a:xfrm>
            <a:off x="6444406" y="3293015"/>
            <a:ext cx="5550753" cy="2116473"/>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BC75C9D-3B9E-30AF-E066-7AFB5DB7DDE0}"/>
              </a:ext>
            </a:extLst>
          </p:cNvPr>
          <p:cNvSpPr txBox="1"/>
          <p:nvPr/>
        </p:nvSpPr>
        <p:spPr>
          <a:xfrm>
            <a:off x="6382942" y="2848257"/>
            <a:ext cx="4285019" cy="369332"/>
          </a:xfrm>
          <a:prstGeom prst="rect">
            <a:avLst/>
          </a:prstGeom>
          <a:solidFill>
            <a:schemeClr val="bg1"/>
          </a:solidFill>
        </p:spPr>
        <p:txBody>
          <a:bodyPr wrap="none" rtlCol="0">
            <a:spAutoFit/>
          </a:bodyPr>
          <a:lstStyle/>
          <a:p>
            <a:r>
              <a:rPr lang="en-US" dirty="0"/>
              <a:t>Train the model and save it after all epochs!</a:t>
            </a:r>
          </a:p>
        </p:txBody>
      </p:sp>
      <p:sp>
        <p:nvSpPr>
          <p:cNvPr id="5" name="Date Placeholder 4">
            <a:extLst>
              <a:ext uri="{FF2B5EF4-FFF2-40B4-BE49-F238E27FC236}">
                <a16:creationId xmlns:a16="http://schemas.microsoft.com/office/drawing/2014/main" id="{606829BC-C045-FDFC-B152-B3A41A27928F}"/>
              </a:ext>
            </a:extLst>
          </p:cNvPr>
          <p:cNvSpPr>
            <a:spLocks noGrp="1"/>
          </p:cNvSpPr>
          <p:nvPr>
            <p:ph type="dt" sz="half" idx="10"/>
          </p:nvPr>
        </p:nvSpPr>
        <p:spPr/>
        <p:txBody>
          <a:bodyPr/>
          <a:lstStyle/>
          <a:p>
            <a:r>
              <a:rPr lang="en-US"/>
              <a:t>7/16/26</a:t>
            </a:r>
          </a:p>
        </p:txBody>
      </p:sp>
      <p:sp>
        <p:nvSpPr>
          <p:cNvPr id="18" name="Slide Number Placeholder 17">
            <a:extLst>
              <a:ext uri="{FF2B5EF4-FFF2-40B4-BE49-F238E27FC236}">
                <a16:creationId xmlns:a16="http://schemas.microsoft.com/office/drawing/2014/main" id="{95B2F91E-1509-1F94-B860-18C06840651F}"/>
              </a:ext>
            </a:extLst>
          </p:cNvPr>
          <p:cNvSpPr>
            <a:spLocks noGrp="1"/>
          </p:cNvSpPr>
          <p:nvPr>
            <p:ph type="sldNum" sz="quarter" idx="12"/>
          </p:nvPr>
        </p:nvSpPr>
        <p:spPr/>
        <p:txBody>
          <a:bodyPr/>
          <a:lstStyle/>
          <a:p>
            <a:fld id="{7D6B6BCA-0F02-1C4A-A7FD-5289AC363B05}" type="slidenum">
              <a:rPr lang="en-US" smtClean="0"/>
              <a:t>36</a:t>
            </a:fld>
            <a:endParaRPr lang="en-US"/>
          </a:p>
        </p:txBody>
      </p:sp>
    </p:spTree>
    <p:extLst>
      <p:ext uri="{BB962C8B-B14F-4D97-AF65-F5344CB8AC3E}">
        <p14:creationId xmlns:p14="http://schemas.microsoft.com/office/powerpoint/2010/main" val="34079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3"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xit" presetSubtype="0" fill="hold" grpId="3"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grpId="3"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4"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xit" presetSubtype="0" fill="hold" grpId="4" nodeType="withEffect">
                                  <p:stCondLst>
                                    <p:cond delay="0"/>
                                  </p:stCondLst>
                                  <p:childTnLst>
                                    <p:set>
                                      <p:cBhvr>
                                        <p:cTn id="74" dur="1" fill="hold">
                                          <p:stCondLst>
                                            <p:cond delay="0"/>
                                          </p:stCondLst>
                                        </p:cTn>
                                        <p:tgtEl>
                                          <p:spTgt spid="12"/>
                                        </p:tgtEl>
                                        <p:attrNameLst>
                                          <p:attrName>style.visibility</p:attrName>
                                        </p:attrNameLst>
                                      </p:cBhvr>
                                      <p:to>
                                        <p:strVal val="hidden"/>
                                      </p:to>
                                    </p:set>
                                  </p:childTnLst>
                                </p:cTn>
                              </p:par>
                              <p:par>
                                <p:cTn id="75" presetID="1" presetClass="exit" presetSubtype="0" fill="hold" grpId="2" nodeType="withEffect">
                                  <p:stCondLst>
                                    <p:cond delay="0"/>
                                  </p:stCondLst>
                                  <p:childTnLst>
                                    <p:set>
                                      <p:cBhvr>
                                        <p:cTn id="76" dur="1" fill="hold">
                                          <p:stCondLst>
                                            <p:cond delay="0"/>
                                          </p:stCondLst>
                                        </p:cTn>
                                        <p:tgtEl>
                                          <p:spTgt spid="1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grpId="3"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par>
                                <p:cTn id="91" presetID="1" presetClass="entr" presetSubtype="0" fill="hold" grpId="4" nodeType="with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par>
                                <p:cTn id="95" presetID="1" presetClass="exit" presetSubtype="0" fill="hold" grpId="5" nodeType="withEffect">
                                  <p:stCondLst>
                                    <p:cond delay="0"/>
                                  </p:stCondLst>
                                  <p:childTnLst>
                                    <p:set>
                                      <p:cBhvr>
                                        <p:cTn id="96" dur="1" fill="hold">
                                          <p:stCondLst>
                                            <p:cond delay="0"/>
                                          </p:stCondLst>
                                        </p:cTn>
                                        <p:tgtEl>
                                          <p:spTgt spid="14"/>
                                        </p:tgtEl>
                                        <p:attrNameLst>
                                          <p:attrName>style.visibility</p:attrName>
                                        </p:attrNameLst>
                                      </p:cBhvr>
                                      <p:to>
                                        <p:strVal val="hidden"/>
                                      </p:to>
                                    </p:set>
                                  </p:childTnLst>
                                </p:cTn>
                              </p:par>
                              <p:par>
                                <p:cTn id="97" presetID="1" presetClass="exit" presetSubtype="0" fill="hold" grpId="3" nodeType="withEffect">
                                  <p:stCondLst>
                                    <p:cond delay="0"/>
                                  </p:stCondLst>
                                  <p:childTnLst>
                                    <p:set>
                                      <p:cBhvr>
                                        <p:cTn id="9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8" grpId="2" animBg="1"/>
      <p:bldP spid="9" grpId="0" animBg="1"/>
      <p:bldP spid="9" grpId="1" animBg="1"/>
      <p:bldP spid="9" grpId="2" animBg="1"/>
      <p:bldP spid="10" grpId="0"/>
      <p:bldP spid="10" grpId="1"/>
      <p:bldP spid="11" grpId="0" animBg="1"/>
      <p:bldP spid="11" grpId="1" animBg="1"/>
      <p:bldP spid="11" grpId="2" animBg="1"/>
      <p:bldP spid="11" grpId="3" animBg="1"/>
      <p:bldP spid="12" grpId="0" animBg="1"/>
      <p:bldP spid="12" grpId="1" animBg="1"/>
      <p:bldP spid="12" grpId="2" animBg="1"/>
      <p:bldP spid="12" grpId="3" animBg="1"/>
      <p:bldP spid="12" grpId="4" animBg="1"/>
      <p:bldP spid="13" grpId="0" animBg="1"/>
      <p:bldP spid="13" grpId="1" animBg="1"/>
      <p:bldP spid="13" grpId="2" animBg="1"/>
      <p:bldP spid="14" grpId="0" animBg="1"/>
      <p:bldP spid="14" grpId="1" animBg="1"/>
      <p:bldP spid="14" grpId="2" animBg="1"/>
      <p:bldP spid="14" grpId="3" animBg="1"/>
      <p:bldP spid="14" grpId="4" animBg="1"/>
      <p:bldP spid="14" grpId="5" animBg="1"/>
      <p:bldP spid="15" grpId="0" animBg="1"/>
      <p:bldP spid="15" grpId="1" animBg="1"/>
      <p:bldP spid="15" grpId="2" animBg="1"/>
      <p:bldP spid="15" grpId="3" animBg="1"/>
      <p:bldP spid="16" grpId="0" animBg="1"/>
      <p:bldP spid="16" grpId="1" animBg="1"/>
      <p:bldP spid="16" grpId="2" animBg="1"/>
      <p:bldP spid="16" grpId="3" animBg="1"/>
      <p:bldP spid="16" grpId="4" animBg="1"/>
      <p:bldP spid="17" grpId="0" animBg="1"/>
      <p:bldP spid="17" grpId="1" animBg="1"/>
      <p:bldP spid="17"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5F279-5A33-4F53-B8BE-C61C09A7A892}"/>
              </a:ext>
            </a:extLst>
          </p:cNvPr>
          <p:cNvSpPr>
            <a:spLocks noGrp="1"/>
          </p:cNvSpPr>
          <p:nvPr>
            <p:ph type="title"/>
          </p:nvPr>
        </p:nvSpPr>
        <p:spPr>
          <a:xfrm>
            <a:off x="111369" y="146114"/>
            <a:ext cx="11816861" cy="789175"/>
          </a:xfrm>
        </p:spPr>
        <p:txBody>
          <a:bodyPr>
            <a:normAutofit/>
          </a:bodyPr>
          <a:lstStyle/>
          <a:p>
            <a:r>
              <a:rPr lang="en-US" sz="4000" dirty="0"/>
              <a:t>Defining the environment and container image</a:t>
            </a:r>
          </a:p>
        </p:txBody>
      </p:sp>
      <p:sp>
        <p:nvSpPr>
          <p:cNvPr id="3" name="Content Placeholder 2">
            <a:extLst>
              <a:ext uri="{FF2B5EF4-FFF2-40B4-BE49-F238E27FC236}">
                <a16:creationId xmlns:a16="http://schemas.microsoft.com/office/drawing/2014/main" id="{B700B96E-996D-B845-95B5-100DA70BC75B}"/>
              </a:ext>
            </a:extLst>
          </p:cNvPr>
          <p:cNvSpPr>
            <a:spLocks noGrp="1"/>
          </p:cNvSpPr>
          <p:nvPr>
            <p:ph sz="half" idx="1"/>
          </p:nvPr>
        </p:nvSpPr>
        <p:spPr>
          <a:xfrm>
            <a:off x="838200" y="935288"/>
            <a:ext cx="5181600" cy="5157503"/>
          </a:xfrm>
          <a:solidFill>
            <a:schemeClr val="accent6">
              <a:lumMod val="20000"/>
              <a:lumOff val="80000"/>
            </a:schemeClr>
          </a:solidFill>
        </p:spPr>
        <p:txBody>
          <a:bodyPr>
            <a:normAutofit/>
          </a:bodyPr>
          <a:lstStyle/>
          <a:p>
            <a:pPr marL="0" indent="0">
              <a:lnSpc>
                <a:spcPct val="120000"/>
              </a:lnSpc>
              <a:spcBef>
                <a:spcPts val="0"/>
              </a:spcBef>
              <a:buNone/>
            </a:pPr>
            <a:r>
              <a:rPr lang="en-US" sz="1100" dirty="0">
                <a:highlight>
                  <a:srgbClr val="FFFF00"/>
                </a:highlight>
                <a:latin typeface="Consolas" panose="020B0609020204030204" pitchFamily="49" charset="0"/>
                <a:cs typeface="Courier New" panose="02070309020205020404" pitchFamily="49" charset="0"/>
              </a:rPr>
              <a:t># Start from a standard CUDA image</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FROM </a:t>
            </a:r>
            <a:r>
              <a:rPr lang="en-US" sz="1100" dirty="0" err="1">
                <a:latin typeface="Consolas" panose="020B0609020204030204" pitchFamily="49" charset="0"/>
                <a:cs typeface="Courier New" panose="02070309020205020404" pitchFamily="49" charset="0"/>
              </a:rPr>
              <a:t>nvidia</a:t>
            </a:r>
            <a:r>
              <a:rPr lang="en-US" sz="1100" dirty="0">
                <a:latin typeface="Consolas" panose="020B0609020204030204" pitchFamily="49" charset="0"/>
                <a:cs typeface="Courier New" panose="02070309020205020404" pitchFamily="49" charset="0"/>
              </a:rPr>
              <a:t>/cuda:12.4.1-runtime-ubuntu22.04</a:t>
            </a:r>
          </a:p>
          <a:p>
            <a:pPr marL="0" indent="0">
              <a:lnSpc>
                <a:spcPct val="120000"/>
              </a:lnSpc>
              <a:spcBef>
                <a:spcPts val="0"/>
              </a:spcBef>
              <a:buNone/>
            </a:pPr>
            <a:endParaRPr lang="en-US" sz="1100" dirty="0">
              <a:latin typeface="Consolas" panose="020B0609020204030204" pitchFamily="49" charset="0"/>
              <a:cs typeface="Courier New" panose="02070309020205020404" pitchFamily="49" charset="0"/>
            </a:endParaRP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 Update software repositories and install dependencies</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RUN apt-get update</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RUN apt-get install software-properties-common -y</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RUN add-apt-repository </a:t>
            </a:r>
            <a:r>
              <a:rPr lang="en-US" sz="1100" dirty="0" err="1">
                <a:latin typeface="Consolas" panose="020B0609020204030204" pitchFamily="49" charset="0"/>
                <a:cs typeface="Courier New" panose="02070309020205020404" pitchFamily="49" charset="0"/>
              </a:rPr>
              <a:t>ppa:deadsnakes</a:t>
            </a:r>
            <a:r>
              <a:rPr lang="en-US" sz="1100" dirty="0">
                <a:latin typeface="Consolas" panose="020B0609020204030204" pitchFamily="49" charset="0"/>
                <a:cs typeface="Courier New" panose="02070309020205020404" pitchFamily="49" charset="0"/>
              </a:rPr>
              <a:t>/</a:t>
            </a:r>
            <a:r>
              <a:rPr lang="en-US" sz="1100" dirty="0" err="1">
                <a:latin typeface="Consolas" panose="020B0609020204030204" pitchFamily="49" charset="0"/>
                <a:cs typeface="Courier New" panose="02070309020205020404" pitchFamily="49" charset="0"/>
              </a:rPr>
              <a:t>ppa</a:t>
            </a:r>
            <a:r>
              <a:rPr lang="en-US" sz="1100" dirty="0">
                <a:latin typeface="Consolas" panose="020B0609020204030204" pitchFamily="49" charset="0"/>
                <a:cs typeface="Courier New" panose="02070309020205020404" pitchFamily="49" charset="0"/>
              </a:rPr>
              <a:t> -y</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ARG DEBIAN_FRONTEND="noninteractive"</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ENV TZ=America/Chicago</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RUN apt-get update</a:t>
            </a:r>
          </a:p>
          <a:p>
            <a:pPr marL="0" indent="0">
              <a:lnSpc>
                <a:spcPct val="120000"/>
              </a:lnSpc>
              <a:spcBef>
                <a:spcPts val="0"/>
              </a:spcBef>
              <a:buNone/>
            </a:pPr>
            <a:endParaRPr lang="en-US" sz="1100" dirty="0">
              <a:latin typeface="Consolas" panose="020B0609020204030204" pitchFamily="49" charset="0"/>
              <a:cs typeface="Courier New" panose="02070309020205020404" pitchFamily="49" charset="0"/>
            </a:endParaRP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 Install python and pip</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RUN apt-get install -y \</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    </a:t>
            </a:r>
            <a:r>
              <a:rPr lang="en-US" sz="1100" dirty="0">
                <a:highlight>
                  <a:srgbClr val="00FFFF"/>
                </a:highlight>
                <a:latin typeface="Consolas" panose="020B0609020204030204" pitchFamily="49" charset="0"/>
                <a:cs typeface="Courier New" panose="02070309020205020404" pitchFamily="49" charset="0"/>
              </a:rPr>
              <a:t>python3.12 python3.12-dev python3.12-venv zip \</a:t>
            </a:r>
          </a:p>
          <a:p>
            <a:pPr marL="0" indent="0">
              <a:lnSpc>
                <a:spcPct val="120000"/>
              </a:lnSpc>
              <a:spcBef>
                <a:spcPts val="0"/>
              </a:spcBef>
              <a:buNone/>
            </a:pPr>
            <a:r>
              <a:rPr lang="en-US" sz="1100" dirty="0">
                <a:highlight>
                  <a:srgbClr val="00FFFF"/>
                </a:highlight>
                <a:latin typeface="Consolas" panose="020B0609020204030204" pitchFamily="49" charset="0"/>
                <a:cs typeface="Courier New" panose="02070309020205020404" pitchFamily="49" charset="0"/>
              </a:rPr>
              <a:t>    &amp;&amp; update-alternatives --install /</a:t>
            </a:r>
            <a:r>
              <a:rPr lang="en-US" sz="1100" dirty="0" err="1">
                <a:highlight>
                  <a:srgbClr val="00FFFF"/>
                </a:highlight>
                <a:latin typeface="Consolas" panose="020B0609020204030204" pitchFamily="49" charset="0"/>
                <a:cs typeface="Courier New" panose="02070309020205020404" pitchFamily="49" charset="0"/>
              </a:rPr>
              <a:t>usr</a:t>
            </a:r>
            <a:r>
              <a:rPr lang="en-US" sz="1100" dirty="0">
                <a:highlight>
                  <a:srgbClr val="00FFFF"/>
                </a:highlight>
                <a:latin typeface="Consolas" panose="020B0609020204030204" pitchFamily="49" charset="0"/>
                <a:cs typeface="Courier New" panose="02070309020205020404" pitchFamily="49" charset="0"/>
              </a:rPr>
              <a:t>/bin/python python /</a:t>
            </a:r>
            <a:r>
              <a:rPr lang="en-US" sz="1100" dirty="0" err="1">
                <a:highlight>
                  <a:srgbClr val="00FFFF"/>
                </a:highlight>
                <a:latin typeface="Consolas" panose="020B0609020204030204" pitchFamily="49" charset="0"/>
                <a:cs typeface="Courier New" panose="02070309020205020404" pitchFamily="49" charset="0"/>
              </a:rPr>
              <a:t>usr</a:t>
            </a:r>
            <a:r>
              <a:rPr lang="en-US" sz="1100" dirty="0">
                <a:highlight>
                  <a:srgbClr val="00FFFF"/>
                </a:highlight>
                <a:latin typeface="Consolas" panose="020B0609020204030204" pitchFamily="49" charset="0"/>
                <a:cs typeface="Courier New" panose="02070309020205020404" pitchFamily="49" charset="0"/>
              </a:rPr>
              <a:t>/bin/python3.12 1 \</a:t>
            </a:r>
          </a:p>
          <a:p>
            <a:pPr marL="0" indent="0">
              <a:lnSpc>
                <a:spcPct val="120000"/>
              </a:lnSpc>
              <a:spcBef>
                <a:spcPts val="0"/>
              </a:spcBef>
              <a:buNone/>
            </a:pPr>
            <a:r>
              <a:rPr lang="en-US" sz="1100" dirty="0">
                <a:highlight>
                  <a:srgbClr val="00FFFF"/>
                </a:highlight>
                <a:latin typeface="Consolas" panose="020B0609020204030204" pitchFamily="49" charset="0"/>
                <a:cs typeface="Courier New" panose="02070309020205020404" pitchFamily="49" charset="0"/>
              </a:rPr>
              <a:t>    &amp;&amp; python -m </a:t>
            </a:r>
            <a:r>
              <a:rPr lang="en-US" sz="1100" dirty="0" err="1">
                <a:highlight>
                  <a:srgbClr val="00FFFF"/>
                </a:highlight>
                <a:latin typeface="Consolas" panose="020B0609020204030204" pitchFamily="49" charset="0"/>
                <a:cs typeface="Courier New" panose="02070309020205020404" pitchFamily="49" charset="0"/>
              </a:rPr>
              <a:t>ensurepip</a:t>
            </a:r>
            <a:r>
              <a:rPr lang="en-US" sz="1100" dirty="0">
                <a:highlight>
                  <a:srgbClr val="00FFFF"/>
                </a:highlight>
                <a:latin typeface="Consolas" panose="020B0609020204030204" pitchFamily="49" charset="0"/>
                <a:cs typeface="Courier New" panose="02070309020205020404" pitchFamily="49" charset="0"/>
              </a:rPr>
              <a:t> --upgrade \</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    &amp;&amp; rm -rf /var/lib/apt/lists/*</a:t>
            </a:r>
          </a:p>
          <a:p>
            <a:pPr marL="0" indent="0">
              <a:lnSpc>
                <a:spcPct val="120000"/>
              </a:lnSpc>
              <a:spcBef>
                <a:spcPts val="0"/>
              </a:spcBef>
              <a:buNone/>
            </a:pPr>
            <a:endParaRPr lang="en-US" sz="1100" dirty="0">
              <a:latin typeface="Consolas" panose="020B0609020204030204" pitchFamily="49" charset="0"/>
              <a:cs typeface="Courier New" panose="02070309020205020404" pitchFamily="49" charset="0"/>
            </a:endParaRP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 Set working directory</a:t>
            </a: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WORKDIR /app</a:t>
            </a:r>
          </a:p>
          <a:p>
            <a:pPr marL="0" indent="0">
              <a:lnSpc>
                <a:spcPct val="120000"/>
              </a:lnSpc>
              <a:spcBef>
                <a:spcPts val="0"/>
              </a:spcBef>
              <a:buNone/>
            </a:pPr>
            <a:endParaRPr lang="en-US" sz="1100" dirty="0">
              <a:latin typeface="Consolas" panose="020B0609020204030204" pitchFamily="49" charset="0"/>
              <a:cs typeface="Courier New" panose="02070309020205020404" pitchFamily="49" charset="0"/>
            </a:endParaRPr>
          </a:p>
          <a:p>
            <a:pPr marL="0" indent="0">
              <a:lnSpc>
                <a:spcPct val="120000"/>
              </a:lnSpc>
              <a:spcBef>
                <a:spcPts val="0"/>
              </a:spcBef>
              <a:buNone/>
            </a:pPr>
            <a:r>
              <a:rPr lang="en-US" sz="1100" dirty="0">
                <a:latin typeface="Consolas" panose="020B0609020204030204" pitchFamily="49" charset="0"/>
                <a:cs typeface="Courier New" panose="02070309020205020404" pitchFamily="49" charset="0"/>
              </a:rPr>
              <a:t># Copy only the requirements file first and install dependencies</a:t>
            </a:r>
          </a:p>
          <a:p>
            <a:pPr marL="0" indent="0">
              <a:lnSpc>
                <a:spcPct val="120000"/>
              </a:lnSpc>
              <a:spcBef>
                <a:spcPts val="0"/>
              </a:spcBef>
              <a:buNone/>
            </a:pPr>
            <a:r>
              <a:rPr lang="en-US" sz="1100" dirty="0">
                <a:highlight>
                  <a:srgbClr val="FF00FF"/>
                </a:highlight>
                <a:latin typeface="Consolas" panose="020B0609020204030204" pitchFamily="49" charset="0"/>
                <a:cs typeface="Courier New" panose="02070309020205020404" pitchFamily="49" charset="0"/>
              </a:rPr>
              <a:t>COPY </a:t>
            </a:r>
            <a:r>
              <a:rPr lang="en-US" sz="1100" dirty="0" err="1">
                <a:highlight>
                  <a:srgbClr val="FF00FF"/>
                </a:highlight>
                <a:latin typeface="Consolas" panose="020B0609020204030204" pitchFamily="49" charset="0"/>
                <a:cs typeface="Courier New" panose="02070309020205020404" pitchFamily="49" charset="0"/>
              </a:rPr>
              <a:t>requirements.txt</a:t>
            </a:r>
            <a:r>
              <a:rPr lang="en-US" sz="1100" dirty="0">
                <a:highlight>
                  <a:srgbClr val="FF00FF"/>
                </a:highlight>
                <a:latin typeface="Consolas" panose="020B0609020204030204" pitchFamily="49" charset="0"/>
                <a:cs typeface="Courier New" panose="02070309020205020404" pitchFamily="49" charset="0"/>
              </a:rPr>
              <a:t> .</a:t>
            </a:r>
          </a:p>
          <a:p>
            <a:pPr marL="0" indent="0">
              <a:lnSpc>
                <a:spcPct val="120000"/>
              </a:lnSpc>
              <a:spcBef>
                <a:spcPts val="0"/>
              </a:spcBef>
              <a:buNone/>
            </a:pPr>
            <a:r>
              <a:rPr lang="en-US" sz="1100" dirty="0">
                <a:highlight>
                  <a:srgbClr val="FF00FF"/>
                </a:highlight>
                <a:latin typeface="Consolas" panose="020B0609020204030204" pitchFamily="49" charset="0"/>
                <a:cs typeface="Courier New" panose="02070309020205020404" pitchFamily="49" charset="0"/>
              </a:rPr>
              <a:t>RUN pip3.12 install -r requirements.txt</a:t>
            </a:r>
          </a:p>
        </p:txBody>
      </p:sp>
      <p:sp>
        <p:nvSpPr>
          <p:cNvPr id="5" name="Content Placeholder 4">
            <a:extLst>
              <a:ext uri="{FF2B5EF4-FFF2-40B4-BE49-F238E27FC236}">
                <a16:creationId xmlns:a16="http://schemas.microsoft.com/office/drawing/2014/main" id="{2ED71851-7E51-1137-9FD1-AA1CA30B371F}"/>
              </a:ext>
            </a:extLst>
          </p:cNvPr>
          <p:cNvSpPr>
            <a:spLocks noGrp="1"/>
          </p:cNvSpPr>
          <p:nvPr>
            <p:ph sz="half" idx="2"/>
          </p:nvPr>
        </p:nvSpPr>
        <p:spPr>
          <a:xfrm>
            <a:off x="6383215" y="1049733"/>
            <a:ext cx="5181600" cy="4351338"/>
          </a:xfrm>
        </p:spPr>
        <p:txBody>
          <a:bodyPr>
            <a:noAutofit/>
          </a:bodyPr>
          <a:lstStyle/>
          <a:p>
            <a:r>
              <a:rPr lang="en-US" sz="2400" dirty="0">
                <a:highlight>
                  <a:srgbClr val="FFFF00"/>
                </a:highlight>
              </a:rPr>
              <a:t>We want to use GPUs and this is a generally compatible CUDA image to start from</a:t>
            </a:r>
          </a:p>
          <a:p>
            <a:pPr lvl="1"/>
            <a:r>
              <a:rPr lang="en-US" sz="2000" dirty="0"/>
              <a:t>Other options: Starting from a </a:t>
            </a:r>
            <a:r>
              <a:rPr lang="en-US" sz="2000" dirty="0" err="1"/>
              <a:t>pytorch</a:t>
            </a:r>
            <a:r>
              <a:rPr lang="en-US" sz="2000" dirty="0"/>
              <a:t> image with the right </a:t>
            </a:r>
            <a:r>
              <a:rPr lang="en-US" sz="2000" dirty="0" err="1"/>
              <a:t>cuda</a:t>
            </a:r>
            <a:r>
              <a:rPr lang="en-US" sz="2000" dirty="0"/>
              <a:t> version </a:t>
            </a:r>
            <a:r>
              <a:rPr lang="en-US" sz="2000" i="1" dirty="0"/>
              <a:t>or</a:t>
            </a:r>
            <a:r>
              <a:rPr lang="en-US" sz="2000" dirty="0"/>
              <a:t> a </a:t>
            </a:r>
            <a:r>
              <a:rPr lang="en-US" sz="2000" dirty="0" err="1"/>
              <a:t>conda</a:t>
            </a:r>
            <a:r>
              <a:rPr lang="en-US" sz="2000" dirty="0"/>
              <a:t> image with a </a:t>
            </a:r>
            <a:r>
              <a:rPr lang="en-US" sz="2000" dirty="0" err="1"/>
              <a:t>pytorch-gpu</a:t>
            </a:r>
            <a:r>
              <a:rPr lang="en-US" sz="2000" dirty="0"/>
              <a:t> installation </a:t>
            </a:r>
          </a:p>
          <a:p>
            <a:r>
              <a:rPr lang="en-US" sz="2400" dirty="0">
                <a:highlight>
                  <a:srgbClr val="00FFFF"/>
                </a:highlight>
              </a:rPr>
              <a:t>We want to install python3.12 and make sure that pip is available</a:t>
            </a:r>
          </a:p>
          <a:p>
            <a:r>
              <a:rPr lang="en-US" sz="2400" dirty="0">
                <a:highlight>
                  <a:srgbClr val="FF00FF"/>
                </a:highlight>
              </a:rPr>
              <a:t>Install our python dependencies</a:t>
            </a:r>
          </a:p>
        </p:txBody>
      </p:sp>
      <p:sp>
        <p:nvSpPr>
          <p:cNvPr id="6" name="TextBox 5">
            <a:extLst>
              <a:ext uri="{FF2B5EF4-FFF2-40B4-BE49-F238E27FC236}">
                <a16:creationId xmlns:a16="http://schemas.microsoft.com/office/drawing/2014/main" id="{7D7092B1-FDB9-790E-7E2E-934AE0DB7774}"/>
              </a:ext>
            </a:extLst>
          </p:cNvPr>
          <p:cNvSpPr txBox="1"/>
          <p:nvPr/>
        </p:nvSpPr>
        <p:spPr>
          <a:xfrm rot="16200000">
            <a:off x="11827" y="1316130"/>
            <a:ext cx="1131015" cy="369332"/>
          </a:xfrm>
          <a:prstGeom prst="rect">
            <a:avLst/>
          </a:prstGeom>
          <a:noFill/>
        </p:spPr>
        <p:txBody>
          <a:bodyPr wrap="none" rtlCol="0">
            <a:spAutoFit/>
          </a:bodyPr>
          <a:lstStyle/>
          <a:p>
            <a:r>
              <a:rPr lang="en-US" dirty="0" err="1"/>
              <a:t>Dockerfile</a:t>
            </a:r>
            <a:endParaRPr lang="en-US" dirty="0"/>
          </a:p>
        </p:txBody>
      </p:sp>
      <p:sp>
        <p:nvSpPr>
          <p:cNvPr id="7" name="Content Placeholder 2">
            <a:extLst>
              <a:ext uri="{FF2B5EF4-FFF2-40B4-BE49-F238E27FC236}">
                <a16:creationId xmlns:a16="http://schemas.microsoft.com/office/drawing/2014/main" id="{B805D380-35C9-A888-306B-15D2E452A825}"/>
              </a:ext>
            </a:extLst>
          </p:cNvPr>
          <p:cNvSpPr txBox="1">
            <a:spLocks/>
          </p:cNvSpPr>
          <p:nvPr/>
        </p:nvSpPr>
        <p:spPr>
          <a:xfrm>
            <a:off x="6908332" y="4756384"/>
            <a:ext cx="4131365" cy="1657826"/>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100" dirty="0">
                <a:latin typeface="Consolas" panose="020B0609020204030204" pitchFamily="49" charset="0"/>
                <a:cs typeface="Courier New" panose="02070309020205020404" pitchFamily="49" charset="0"/>
              </a:rPr>
              <a:t>pandas</a:t>
            </a:r>
          </a:p>
          <a:p>
            <a:pPr marL="0" indent="0">
              <a:lnSpc>
                <a:spcPct val="120000"/>
              </a:lnSpc>
              <a:spcBef>
                <a:spcPts val="0"/>
              </a:spcBef>
              <a:buFont typeface="Arial" panose="020B0604020202020204" pitchFamily="34" charset="0"/>
              <a:buNone/>
            </a:pPr>
            <a:r>
              <a:rPr lang="en-US" sz="1100" dirty="0">
                <a:latin typeface="Consolas" panose="020B0609020204030204" pitchFamily="49" charset="0"/>
                <a:cs typeface="Courier New" panose="02070309020205020404" pitchFamily="49" charset="0"/>
              </a:rPr>
              <a:t>typer</a:t>
            </a:r>
          </a:p>
          <a:p>
            <a:pPr marL="0" indent="0">
              <a:lnSpc>
                <a:spcPct val="120000"/>
              </a:lnSpc>
              <a:spcBef>
                <a:spcPts val="0"/>
              </a:spcBef>
              <a:buFont typeface="Arial" panose="020B0604020202020204" pitchFamily="34" charset="0"/>
              <a:buNone/>
            </a:pPr>
            <a:r>
              <a:rPr lang="en-US" sz="1100" dirty="0">
                <a:latin typeface="Consolas" panose="020B0609020204030204" pitchFamily="49" charset="0"/>
                <a:cs typeface="Courier New" panose="02070309020205020404" pitchFamily="49" charset="0"/>
              </a:rPr>
              <a:t>torch</a:t>
            </a:r>
          </a:p>
          <a:p>
            <a:pPr marL="0" indent="0">
              <a:lnSpc>
                <a:spcPct val="120000"/>
              </a:lnSpc>
              <a:spcBef>
                <a:spcPts val="0"/>
              </a:spcBef>
              <a:buFont typeface="Arial" panose="020B0604020202020204" pitchFamily="34" charset="0"/>
              <a:buNone/>
            </a:pPr>
            <a:r>
              <a:rPr lang="en-US" sz="1100" dirty="0">
                <a:latin typeface="Consolas" panose="020B0609020204030204" pitchFamily="49" charset="0"/>
                <a:cs typeface="Courier New" panose="02070309020205020404" pitchFamily="49" charset="0"/>
              </a:rPr>
              <a:t>matplotlib</a:t>
            </a:r>
          </a:p>
          <a:p>
            <a:pPr marL="0" indent="0">
              <a:lnSpc>
                <a:spcPct val="120000"/>
              </a:lnSpc>
              <a:spcBef>
                <a:spcPts val="0"/>
              </a:spcBef>
              <a:buFont typeface="Arial" panose="020B0604020202020204" pitchFamily="34" charset="0"/>
              <a:buNone/>
            </a:pPr>
            <a:r>
              <a:rPr lang="en-US" sz="1100" dirty="0" err="1">
                <a:latin typeface="Consolas" panose="020B0609020204030204" pitchFamily="49" charset="0"/>
                <a:cs typeface="Courier New" panose="02070309020205020404" pitchFamily="49" charset="0"/>
              </a:rPr>
              <a:t>torchvision</a:t>
            </a:r>
            <a:endParaRPr lang="en-US" sz="1100" dirty="0">
              <a:latin typeface="Consolas" panose="020B06090202040302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C70664DB-CB95-D18C-57C8-4F635EE3A8F7}"/>
              </a:ext>
            </a:extLst>
          </p:cNvPr>
          <p:cNvSpPr txBox="1"/>
          <p:nvPr/>
        </p:nvSpPr>
        <p:spPr>
          <a:xfrm rot="16200000">
            <a:off x="5732306" y="5331465"/>
            <a:ext cx="1826936" cy="338554"/>
          </a:xfrm>
          <a:prstGeom prst="rect">
            <a:avLst/>
          </a:prstGeom>
          <a:noFill/>
        </p:spPr>
        <p:txBody>
          <a:bodyPr wrap="square" rtlCol="0">
            <a:spAutoFit/>
          </a:bodyPr>
          <a:lstStyle/>
          <a:p>
            <a:r>
              <a:rPr lang="en-US" sz="1600" dirty="0" err="1"/>
              <a:t>requirements.txt</a:t>
            </a:r>
            <a:endParaRPr lang="en-US" sz="1600" dirty="0"/>
          </a:p>
        </p:txBody>
      </p:sp>
      <p:sp>
        <p:nvSpPr>
          <p:cNvPr id="2" name="Date Placeholder 1">
            <a:extLst>
              <a:ext uri="{FF2B5EF4-FFF2-40B4-BE49-F238E27FC236}">
                <a16:creationId xmlns:a16="http://schemas.microsoft.com/office/drawing/2014/main" id="{F9C69D49-C55F-6797-B39B-E2414CA92E28}"/>
              </a:ext>
            </a:extLst>
          </p:cNvPr>
          <p:cNvSpPr>
            <a:spLocks noGrp="1"/>
          </p:cNvSpPr>
          <p:nvPr>
            <p:ph type="dt" sz="half" idx="10"/>
          </p:nvPr>
        </p:nvSpPr>
        <p:spPr/>
        <p:txBody>
          <a:bodyPr/>
          <a:lstStyle/>
          <a:p>
            <a:r>
              <a:rPr lang="en-US"/>
              <a:t>7/16/26</a:t>
            </a:r>
          </a:p>
        </p:txBody>
      </p:sp>
      <p:sp>
        <p:nvSpPr>
          <p:cNvPr id="9" name="Slide Number Placeholder 8">
            <a:extLst>
              <a:ext uri="{FF2B5EF4-FFF2-40B4-BE49-F238E27FC236}">
                <a16:creationId xmlns:a16="http://schemas.microsoft.com/office/drawing/2014/main" id="{9C5A7905-90CB-D297-A483-9E6CC595C650}"/>
              </a:ext>
            </a:extLst>
          </p:cNvPr>
          <p:cNvSpPr>
            <a:spLocks noGrp="1"/>
          </p:cNvSpPr>
          <p:nvPr>
            <p:ph type="sldNum" sz="quarter" idx="12"/>
          </p:nvPr>
        </p:nvSpPr>
        <p:spPr/>
        <p:txBody>
          <a:bodyPr/>
          <a:lstStyle/>
          <a:p>
            <a:fld id="{7D6B6BCA-0F02-1C4A-A7FD-5289AC363B05}" type="slidenum">
              <a:rPr lang="en-US" smtClean="0"/>
              <a:t>37</a:t>
            </a:fld>
            <a:endParaRPr lang="en-US"/>
          </a:p>
        </p:txBody>
      </p:sp>
    </p:spTree>
    <p:extLst>
      <p:ext uri="{BB962C8B-B14F-4D97-AF65-F5344CB8AC3E}">
        <p14:creationId xmlns:p14="http://schemas.microsoft.com/office/powerpoint/2010/main" val="3526094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DC99-6100-9FA8-AB02-5C68EE1CA19F}"/>
              </a:ext>
            </a:extLst>
          </p:cNvPr>
          <p:cNvSpPr>
            <a:spLocks noGrp="1"/>
          </p:cNvSpPr>
          <p:nvPr>
            <p:ph type="title"/>
          </p:nvPr>
        </p:nvSpPr>
        <p:spPr/>
        <p:txBody>
          <a:bodyPr/>
          <a:lstStyle/>
          <a:p>
            <a:r>
              <a:rPr lang="en-US" dirty="0"/>
              <a:t>Some development time passes…</a:t>
            </a:r>
          </a:p>
        </p:txBody>
      </p:sp>
      <p:sp>
        <p:nvSpPr>
          <p:cNvPr id="3" name="Content Placeholder 2">
            <a:extLst>
              <a:ext uri="{FF2B5EF4-FFF2-40B4-BE49-F238E27FC236}">
                <a16:creationId xmlns:a16="http://schemas.microsoft.com/office/drawing/2014/main" id="{A936A23F-36B3-90CD-2E1E-9C84A171AEBB}"/>
              </a:ext>
            </a:extLst>
          </p:cNvPr>
          <p:cNvSpPr>
            <a:spLocks noGrp="1"/>
          </p:cNvSpPr>
          <p:nvPr>
            <p:ph sz="half" idx="1"/>
          </p:nvPr>
        </p:nvSpPr>
        <p:spPr>
          <a:xfrm>
            <a:off x="838200" y="1825625"/>
            <a:ext cx="10515600" cy="4351338"/>
          </a:xfrm>
        </p:spPr>
        <p:txBody>
          <a:bodyPr/>
          <a:lstStyle/>
          <a:p>
            <a:r>
              <a:rPr lang="en-US" dirty="0"/>
              <a:t>My code and my environment are ready!</a:t>
            </a:r>
          </a:p>
          <a:p>
            <a:r>
              <a:rPr lang="en-US" dirty="0"/>
              <a:t>I’ve gotten deeper understanding into </a:t>
            </a:r>
          </a:p>
          <a:p>
            <a:pPr lvl="1"/>
            <a:r>
              <a:rPr lang="en-US" dirty="0"/>
              <a:t>My data</a:t>
            </a:r>
          </a:p>
          <a:p>
            <a:pPr lvl="2"/>
            <a:r>
              <a:rPr lang="en-US" dirty="0"/>
              <a:t>I’ve split it into training and validation sets, defined preprocessing, and staged it appropriately</a:t>
            </a:r>
          </a:p>
          <a:p>
            <a:pPr lvl="1"/>
            <a:r>
              <a:rPr lang="en-US" dirty="0"/>
              <a:t>My resource needs </a:t>
            </a:r>
          </a:p>
          <a:p>
            <a:pPr lvl="2"/>
            <a:r>
              <a:rPr lang="en-US" dirty="0"/>
              <a:t>Or I’ve run enough tests for a useful estimate</a:t>
            </a:r>
          </a:p>
          <a:p>
            <a:r>
              <a:rPr lang="en-US" dirty="0"/>
              <a:t>And I’ve done some reps training locally</a:t>
            </a:r>
          </a:p>
          <a:p>
            <a:pPr lvl="1"/>
            <a:r>
              <a:rPr lang="en-US" dirty="0"/>
              <a:t>At least enough to know that the code works</a:t>
            </a:r>
          </a:p>
          <a:p>
            <a:endParaRPr lang="en-US" dirty="0"/>
          </a:p>
        </p:txBody>
      </p:sp>
      <p:sp>
        <p:nvSpPr>
          <p:cNvPr id="5" name="Slide Number Placeholder 4">
            <a:extLst>
              <a:ext uri="{FF2B5EF4-FFF2-40B4-BE49-F238E27FC236}">
                <a16:creationId xmlns:a16="http://schemas.microsoft.com/office/drawing/2014/main" id="{ADF4A6C6-F358-EB75-0C73-2C1DD10F8848}"/>
              </a:ext>
            </a:extLst>
          </p:cNvPr>
          <p:cNvSpPr>
            <a:spLocks noGrp="1"/>
          </p:cNvSpPr>
          <p:nvPr>
            <p:ph type="sldNum" sz="quarter" idx="12"/>
          </p:nvPr>
        </p:nvSpPr>
        <p:spPr/>
        <p:txBody>
          <a:bodyPr/>
          <a:lstStyle/>
          <a:p>
            <a:fld id="{7D6B6BCA-0F02-1C4A-A7FD-5289AC363B05}" type="slidenum">
              <a:rPr lang="en-US" smtClean="0"/>
              <a:t>38</a:t>
            </a:fld>
            <a:endParaRPr lang="en-US"/>
          </a:p>
        </p:txBody>
      </p:sp>
      <p:sp>
        <p:nvSpPr>
          <p:cNvPr id="6" name="Date Placeholder 5">
            <a:extLst>
              <a:ext uri="{FF2B5EF4-FFF2-40B4-BE49-F238E27FC236}">
                <a16:creationId xmlns:a16="http://schemas.microsoft.com/office/drawing/2014/main" id="{F99049BB-4DA8-4C6D-5148-C3ABFAEF26A7}"/>
              </a:ext>
            </a:extLst>
          </p:cNvPr>
          <p:cNvSpPr>
            <a:spLocks noGrp="1"/>
          </p:cNvSpPr>
          <p:nvPr>
            <p:ph type="dt" sz="half" idx="10"/>
          </p:nvPr>
        </p:nvSpPr>
        <p:spPr/>
        <p:txBody>
          <a:bodyPr/>
          <a:lstStyle/>
          <a:p>
            <a:r>
              <a:rPr lang="en-US"/>
              <a:t>7/16/26</a:t>
            </a:r>
          </a:p>
        </p:txBody>
      </p:sp>
    </p:spTree>
    <p:extLst>
      <p:ext uri="{BB962C8B-B14F-4D97-AF65-F5344CB8AC3E}">
        <p14:creationId xmlns:p14="http://schemas.microsoft.com/office/powerpoint/2010/main" val="12745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6CDC5-2ADB-9796-6C04-F86FBB156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E268D-6737-22D4-5A8D-C3A62B2D1C59}"/>
              </a:ext>
            </a:extLst>
          </p:cNvPr>
          <p:cNvSpPr>
            <a:spLocks noGrp="1"/>
          </p:cNvSpPr>
          <p:nvPr>
            <p:ph type="title"/>
          </p:nvPr>
        </p:nvSpPr>
        <p:spPr>
          <a:xfrm>
            <a:off x="490282" y="338401"/>
            <a:ext cx="11260666" cy="708763"/>
          </a:xfrm>
        </p:spPr>
        <p:txBody>
          <a:bodyPr>
            <a:normAutofit fontScale="90000"/>
          </a:bodyPr>
          <a:lstStyle/>
          <a:p>
            <a:pPr algn="ctr"/>
            <a:r>
              <a:rPr lang="en-US" dirty="0"/>
              <a:t>Researcher-to-AI-workflow-proficiency pipeline!</a:t>
            </a:r>
          </a:p>
        </p:txBody>
      </p:sp>
      <p:sp>
        <p:nvSpPr>
          <p:cNvPr id="77" name="Rectangle 76">
            <a:extLst>
              <a:ext uri="{FF2B5EF4-FFF2-40B4-BE49-F238E27FC236}">
                <a16:creationId xmlns:a16="http://schemas.microsoft.com/office/drawing/2014/main" id="{9B953307-41B7-D4B5-4517-9D36E7C23C66}"/>
              </a:ext>
            </a:extLst>
          </p:cNvPr>
          <p:cNvSpPr/>
          <p:nvPr/>
        </p:nvSpPr>
        <p:spPr>
          <a:xfrm>
            <a:off x="700786" y="1641763"/>
            <a:ext cx="3338752" cy="3574473"/>
          </a:xfrm>
          <a:prstGeom prst="rect">
            <a:avLst/>
          </a:prstGeom>
          <a:noFill/>
          <a:ln w="38100">
            <a:solidFill>
              <a:schemeClr val="accent1">
                <a:shade val="1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7505A2F-EA77-9E23-A3FB-5F316C31E5D7}"/>
              </a:ext>
            </a:extLst>
          </p:cNvPr>
          <p:cNvGrpSpPr/>
          <p:nvPr/>
        </p:nvGrpSpPr>
        <p:grpSpPr>
          <a:xfrm>
            <a:off x="1498096" y="2782455"/>
            <a:ext cx="1744133" cy="1744133"/>
            <a:chOff x="2500570" y="2987133"/>
            <a:chExt cx="1744133" cy="1744133"/>
          </a:xfrm>
        </p:grpSpPr>
        <p:pic>
          <p:nvPicPr>
            <p:cNvPr id="42" name="Graphic 41" descr="Blackboard with solid fill">
              <a:extLst>
                <a:ext uri="{FF2B5EF4-FFF2-40B4-BE49-F238E27FC236}">
                  <a16:creationId xmlns:a16="http://schemas.microsoft.com/office/drawing/2014/main" id="{1A7F035B-1810-FA40-72E7-D3A6BF07A95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00570" y="2987133"/>
              <a:ext cx="1744133" cy="1744133"/>
            </a:xfrm>
            <a:prstGeom prst="rect">
              <a:avLst/>
            </a:prstGeom>
          </p:spPr>
        </p:pic>
        <p:grpSp>
          <p:nvGrpSpPr>
            <p:cNvPr id="43" name="Group 42">
              <a:extLst>
                <a:ext uri="{FF2B5EF4-FFF2-40B4-BE49-F238E27FC236}">
                  <a16:creationId xmlns:a16="http://schemas.microsoft.com/office/drawing/2014/main" id="{EDF8C001-EE3D-DE53-C33C-52A6AEB9DC70}"/>
                </a:ext>
              </a:extLst>
            </p:cNvPr>
            <p:cNvGrpSpPr/>
            <p:nvPr/>
          </p:nvGrpSpPr>
          <p:grpSpPr>
            <a:xfrm>
              <a:off x="2915437" y="3753458"/>
              <a:ext cx="914400" cy="914400"/>
              <a:chOff x="2915437" y="3753458"/>
              <a:chExt cx="914400" cy="914400"/>
            </a:xfrm>
          </p:grpSpPr>
          <p:sp>
            <p:nvSpPr>
              <p:cNvPr id="44" name="Freeform: Shape 43">
                <a:extLst>
                  <a:ext uri="{FF2B5EF4-FFF2-40B4-BE49-F238E27FC236}">
                    <a16:creationId xmlns:a16="http://schemas.microsoft.com/office/drawing/2014/main" id="{8A44D20F-149C-38AD-DEB1-BAB3C126A4A5}"/>
                  </a:ext>
                </a:extLst>
              </p:cNvPr>
              <p:cNvSpPr/>
              <p:nvPr/>
            </p:nvSpPr>
            <p:spPr>
              <a:xfrm>
                <a:off x="3088217" y="3896783"/>
                <a:ext cx="582440" cy="582084"/>
              </a:xfrm>
              <a:custGeom>
                <a:avLst/>
                <a:gdLst>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71450 w 582440"/>
                  <a:gd name="connsiteY22" fmla="*/ 177800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48167 w 582440"/>
                  <a:gd name="connsiteY22" fmla="*/ 182034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2440" h="582084">
                    <a:moveTo>
                      <a:pt x="395816" y="247650"/>
                    </a:moveTo>
                    <a:lnTo>
                      <a:pt x="395816" y="247650"/>
                    </a:lnTo>
                    <a:cubicBezTo>
                      <a:pt x="398638" y="239183"/>
                      <a:pt x="404039" y="231171"/>
                      <a:pt x="404283" y="222250"/>
                    </a:cubicBezTo>
                    <a:cubicBezTo>
                      <a:pt x="405463" y="179204"/>
                      <a:pt x="401976" y="136153"/>
                      <a:pt x="400050" y="93134"/>
                    </a:cubicBezTo>
                    <a:cubicBezTo>
                      <a:pt x="399858" y="88847"/>
                      <a:pt x="399062" y="84575"/>
                      <a:pt x="397933" y="80434"/>
                    </a:cubicBezTo>
                    <a:cubicBezTo>
                      <a:pt x="396933" y="76768"/>
                      <a:pt x="394902" y="73455"/>
                      <a:pt x="393700" y="69850"/>
                    </a:cubicBezTo>
                    <a:cubicBezTo>
                      <a:pt x="392780" y="67090"/>
                      <a:pt x="392604" y="64108"/>
                      <a:pt x="391583" y="61384"/>
                    </a:cubicBezTo>
                    <a:cubicBezTo>
                      <a:pt x="390128" y="57503"/>
                      <a:pt x="382953" y="44845"/>
                      <a:pt x="381000" y="42334"/>
                    </a:cubicBezTo>
                    <a:cubicBezTo>
                      <a:pt x="375523" y="35293"/>
                      <a:pt x="363194" y="26645"/>
                      <a:pt x="357716" y="21167"/>
                    </a:cubicBezTo>
                    <a:cubicBezTo>
                      <a:pt x="353819" y="17270"/>
                      <a:pt x="351398" y="11956"/>
                      <a:pt x="347133" y="8467"/>
                    </a:cubicBezTo>
                    <a:cubicBezTo>
                      <a:pt x="338672" y="1544"/>
                      <a:pt x="331777" y="1674"/>
                      <a:pt x="321733" y="0"/>
                    </a:cubicBezTo>
                    <a:lnTo>
                      <a:pt x="256116" y="2117"/>
                    </a:lnTo>
                    <a:cubicBezTo>
                      <a:pt x="239337" y="4603"/>
                      <a:pt x="223667" y="12015"/>
                      <a:pt x="207433" y="16934"/>
                    </a:cubicBezTo>
                    <a:lnTo>
                      <a:pt x="186266" y="23284"/>
                    </a:lnTo>
                    <a:cubicBezTo>
                      <a:pt x="181877" y="26210"/>
                      <a:pt x="176477" y="29210"/>
                      <a:pt x="173566" y="33867"/>
                    </a:cubicBezTo>
                    <a:cubicBezTo>
                      <a:pt x="171552" y="37089"/>
                      <a:pt x="171706" y="41483"/>
                      <a:pt x="169333" y="44450"/>
                    </a:cubicBezTo>
                    <a:cubicBezTo>
                      <a:pt x="165891" y="48753"/>
                      <a:pt x="160866" y="51506"/>
                      <a:pt x="156633" y="55034"/>
                    </a:cubicBezTo>
                    <a:cubicBezTo>
                      <a:pt x="155927" y="59267"/>
                      <a:pt x="155622" y="63587"/>
                      <a:pt x="154516" y="67734"/>
                    </a:cubicBezTo>
                    <a:cubicBezTo>
                      <a:pt x="152791" y="74201"/>
                      <a:pt x="149789" y="80290"/>
                      <a:pt x="148166" y="86784"/>
                    </a:cubicBezTo>
                    <a:lnTo>
                      <a:pt x="146050" y="95250"/>
                    </a:lnTo>
                    <a:cubicBezTo>
                      <a:pt x="148167" y="105128"/>
                      <a:pt x="149625" y="115170"/>
                      <a:pt x="152400" y="124884"/>
                    </a:cubicBezTo>
                    <a:cubicBezTo>
                      <a:pt x="165145" y="169493"/>
                      <a:pt x="163688" y="142875"/>
                      <a:pt x="162983" y="152400"/>
                    </a:cubicBezTo>
                    <a:cubicBezTo>
                      <a:pt x="162278" y="161925"/>
                      <a:pt x="136706" y="159113"/>
                      <a:pt x="148167" y="182034"/>
                    </a:cubicBezTo>
                    <a:cubicBezTo>
                      <a:pt x="145510" y="211257"/>
                      <a:pt x="168628" y="230717"/>
                      <a:pt x="175683" y="245534"/>
                    </a:cubicBezTo>
                    <a:cubicBezTo>
                      <a:pt x="182738" y="260351"/>
                      <a:pt x="181990" y="260723"/>
                      <a:pt x="190500" y="270934"/>
                    </a:cubicBezTo>
                    <a:cubicBezTo>
                      <a:pt x="192758" y="273644"/>
                      <a:pt x="194733" y="276578"/>
                      <a:pt x="196850" y="279400"/>
                    </a:cubicBezTo>
                    <a:cubicBezTo>
                      <a:pt x="198080" y="284322"/>
                      <a:pt x="201330" y="296370"/>
                      <a:pt x="201083" y="300567"/>
                    </a:cubicBezTo>
                    <a:cubicBezTo>
                      <a:pt x="200620" y="308442"/>
                      <a:pt x="199682" y="316488"/>
                      <a:pt x="196850" y="323850"/>
                    </a:cubicBezTo>
                    <a:cubicBezTo>
                      <a:pt x="195937" y="326224"/>
                      <a:pt x="192487" y="326495"/>
                      <a:pt x="190500" y="328084"/>
                    </a:cubicBezTo>
                    <a:cubicBezTo>
                      <a:pt x="188942" y="329331"/>
                      <a:pt x="187890" y="331157"/>
                      <a:pt x="186266" y="332317"/>
                    </a:cubicBezTo>
                    <a:cubicBezTo>
                      <a:pt x="182918" y="334708"/>
                      <a:pt x="179053" y="336308"/>
                      <a:pt x="175683" y="338667"/>
                    </a:cubicBezTo>
                    <a:cubicBezTo>
                      <a:pt x="171982" y="341258"/>
                      <a:pt x="169213" y="345265"/>
                      <a:pt x="165100" y="347134"/>
                    </a:cubicBezTo>
                    <a:cubicBezTo>
                      <a:pt x="161193" y="348910"/>
                      <a:pt x="156633" y="348545"/>
                      <a:pt x="152400" y="349250"/>
                    </a:cubicBezTo>
                    <a:cubicBezTo>
                      <a:pt x="149578" y="351367"/>
                      <a:pt x="147017" y="353887"/>
                      <a:pt x="143933" y="355600"/>
                    </a:cubicBezTo>
                    <a:cubicBezTo>
                      <a:pt x="133775" y="361244"/>
                      <a:pt x="133510" y="359020"/>
                      <a:pt x="122766" y="361950"/>
                    </a:cubicBezTo>
                    <a:cubicBezTo>
                      <a:pt x="96405" y="369139"/>
                      <a:pt x="123690" y="363914"/>
                      <a:pt x="97366" y="368300"/>
                    </a:cubicBezTo>
                    <a:cubicBezTo>
                      <a:pt x="94544" y="369711"/>
                      <a:pt x="91893" y="371536"/>
                      <a:pt x="88900" y="372534"/>
                    </a:cubicBezTo>
                    <a:cubicBezTo>
                      <a:pt x="85487" y="373672"/>
                      <a:pt x="81604" y="373189"/>
                      <a:pt x="78316" y="374650"/>
                    </a:cubicBezTo>
                    <a:cubicBezTo>
                      <a:pt x="75092" y="376083"/>
                      <a:pt x="73005" y="379422"/>
                      <a:pt x="69850" y="381000"/>
                    </a:cubicBezTo>
                    <a:cubicBezTo>
                      <a:pt x="65859" y="382996"/>
                      <a:pt x="57150" y="385234"/>
                      <a:pt x="57150" y="385234"/>
                    </a:cubicBezTo>
                    <a:cubicBezTo>
                      <a:pt x="43879" y="398503"/>
                      <a:pt x="51198" y="393964"/>
                      <a:pt x="35983" y="400050"/>
                    </a:cubicBezTo>
                    <a:cubicBezTo>
                      <a:pt x="34572" y="402167"/>
                      <a:pt x="33379" y="404446"/>
                      <a:pt x="31750" y="406400"/>
                    </a:cubicBezTo>
                    <a:cubicBezTo>
                      <a:pt x="29834" y="408700"/>
                      <a:pt x="26987" y="410212"/>
                      <a:pt x="25400" y="412750"/>
                    </a:cubicBezTo>
                    <a:cubicBezTo>
                      <a:pt x="23386" y="415972"/>
                      <a:pt x="22865" y="419935"/>
                      <a:pt x="21166" y="423334"/>
                    </a:cubicBezTo>
                    <a:cubicBezTo>
                      <a:pt x="18923" y="427819"/>
                      <a:pt x="12986" y="434305"/>
                      <a:pt x="10583" y="438150"/>
                    </a:cubicBezTo>
                    <a:cubicBezTo>
                      <a:pt x="1295" y="453011"/>
                      <a:pt x="12107" y="440860"/>
                      <a:pt x="0" y="452967"/>
                    </a:cubicBezTo>
                    <a:cubicBezTo>
                      <a:pt x="705" y="470606"/>
                      <a:pt x="-73" y="488367"/>
                      <a:pt x="2116" y="505884"/>
                    </a:cubicBezTo>
                    <a:cubicBezTo>
                      <a:pt x="2782" y="511216"/>
                      <a:pt x="7163" y="515487"/>
                      <a:pt x="8466" y="520700"/>
                    </a:cubicBezTo>
                    <a:cubicBezTo>
                      <a:pt x="10016" y="526898"/>
                      <a:pt x="9244" y="533503"/>
                      <a:pt x="10583" y="539750"/>
                    </a:cubicBezTo>
                    <a:cubicBezTo>
                      <a:pt x="11379" y="543465"/>
                      <a:pt x="13117" y="546935"/>
                      <a:pt x="14816" y="550334"/>
                    </a:cubicBezTo>
                    <a:cubicBezTo>
                      <a:pt x="19603" y="559909"/>
                      <a:pt x="22913" y="565277"/>
                      <a:pt x="33866" y="569384"/>
                    </a:cubicBezTo>
                    <a:cubicBezTo>
                      <a:pt x="40603" y="571910"/>
                      <a:pt x="47930" y="572465"/>
                      <a:pt x="55033" y="573617"/>
                    </a:cubicBezTo>
                    <a:cubicBezTo>
                      <a:pt x="74043" y="576700"/>
                      <a:pt x="93133" y="579262"/>
                      <a:pt x="112183" y="582084"/>
                    </a:cubicBezTo>
                    <a:lnTo>
                      <a:pt x="292100" y="579967"/>
                    </a:lnTo>
                    <a:cubicBezTo>
                      <a:pt x="310753" y="578959"/>
                      <a:pt x="328469" y="570162"/>
                      <a:pt x="347133" y="569384"/>
                    </a:cubicBezTo>
                    <a:lnTo>
                      <a:pt x="444500" y="573617"/>
                    </a:lnTo>
                    <a:lnTo>
                      <a:pt x="520700" y="569384"/>
                    </a:lnTo>
                    <a:cubicBezTo>
                      <a:pt x="527851" y="568589"/>
                      <a:pt x="534769" y="566333"/>
                      <a:pt x="541866" y="565150"/>
                    </a:cubicBezTo>
                    <a:cubicBezTo>
                      <a:pt x="551708" y="563510"/>
                      <a:pt x="561622" y="562328"/>
                      <a:pt x="571500" y="560917"/>
                    </a:cubicBezTo>
                    <a:cubicBezTo>
                      <a:pt x="573617" y="560211"/>
                      <a:pt x="576108" y="560194"/>
                      <a:pt x="577850" y="558800"/>
                    </a:cubicBezTo>
                    <a:cubicBezTo>
                      <a:pt x="584916" y="553147"/>
                      <a:pt x="582314" y="545461"/>
                      <a:pt x="579966" y="537634"/>
                    </a:cubicBezTo>
                    <a:cubicBezTo>
                      <a:pt x="579235" y="535197"/>
                      <a:pt x="576871" y="533559"/>
                      <a:pt x="575733" y="531284"/>
                    </a:cubicBezTo>
                    <a:cubicBezTo>
                      <a:pt x="574735" y="529288"/>
                      <a:pt x="574399" y="527023"/>
                      <a:pt x="573616" y="524934"/>
                    </a:cubicBezTo>
                    <a:cubicBezTo>
                      <a:pt x="572282" y="521376"/>
                      <a:pt x="570794" y="517878"/>
                      <a:pt x="569383" y="514350"/>
                    </a:cubicBezTo>
                    <a:cubicBezTo>
                      <a:pt x="568274" y="505482"/>
                      <a:pt x="567945" y="497335"/>
                      <a:pt x="565150" y="488950"/>
                    </a:cubicBezTo>
                    <a:cubicBezTo>
                      <a:pt x="563948" y="485345"/>
                      <a:pt x="562049" y="481994"/>
                      <a:pt x="560916" y="478367"/>
                    </a:cubicBezTo>
                    <a:cubicBezTo>
                      <a:pt x="558516" y="470689"/>
                      <a:pt x="557735" y="462478"/>
                      <a:pt x="554566" y="455084"/>
                    </a:cubicBezTo>
                    <a:cubicBezTo>
                      <a:pt x="553387" y="452333"/>
                      <a:pt x="550164" y="451007"/>
                      <a:pt x="548216" y="448734"/>
                    </a:cubicBezTo>
                    <a:cubicBezTo>
                      <a:pt x="541690" y="441120"/>
                      <a:pt x="534995" y="433610"/>
                      <a:pt x="529166" y="425450"/>
                    </a:cubicBezTo>
                    <a:cubicBezTo>
                      <a:pt x="525638" y="420511"/>
                      <a:pt x="521841" y="415754"/>
                      <a:pt x="518583" y="410634"/>
                    </a:cubicBezTo>
                    <a:cubicBezTo>
                      <a:pt x="516889" y="407972"/>
                      <a:pt x="516370" y="404591"/>
                      <a:pt x="514350" y="402167"/>
                    </a:cubicBezTo>
                    <a:cubicBezTo>
                      <a:pt x="500010" y="384959"/>
                      <a:pt x="500112" y="387544"/>
                      <a:pt x="484716" y="376767"/>
                    </a:cubicBezTo>
                    <a:cubicBezTo>
                      <a:pt x="478079" y="372121"/>
                      <a:pt x="470677" y="365513"/>
                      <a:pt x="463550" y="361950"/>
                    </a:cubicBezTo>
                    <a:cubicBezTo>
                      <a:pt x="456753" y="358552"/>
                      <a:pt x="449592" y="355887"/>
                      <a:pt x="442383" y="353484"/>
                    </a:cubicBezTo>
                    <a:cubicBezTo>
                      <a:pt x="433694" y="350587"/>
                      <a:pt x="423748" y="347067"/>
                      <a:pt x="414866" y="345017"/>
                    </a:cubicBezTo>
                    <a:cubicBezTo>
                      <a:pt x="410684" y="344052"/>
                      <a:pt x="406389" y="343668"/>
                      <a:pt x="402166" y="342900"/>
                    </a:cubicBezTo>
                    <a:cubicBezTo>
                      <a:pt x="398627" y="342257"/>
                      <a:pt x="395111" y="341489"/>
                      <a:pt x="391583" y="340784"/>
                    </a:cubicBezTo>
                    <a:cubicBezTo>
                      <a:pt x="388761" y="339373"/>
                      <a:pt x="386016" y="337793"/>
                      <a:pt x="383116" y="336550"/>
                    </a:cubicBezTo>
                    <a:cubicBezTo>
                      <a:pt x="381065" y="335671"/>
                      <a:pt x="378194" y="336148"/>
                      <a:pt x="376766" y="334434"/>
                    </a:cubicBezTo>
                    <a:cubicBezTo>
                      <a:pt x="374334" y="331515"/>
                      <a:pt x="374378" y="327172"/>
                      <a:pt x="372533" y="323850"/>
                    </a:cubicBezTo>
                    <a:cubicBezTo>
                      <a:pt x="370820" y="320766"/>
                      <a:pt x="368300" y="318206"/>
                      <a:pt x="366183" y="315384"/>
                    </a:cubicBezTo>
                    <a:cubicBezTo>
                      <a:pt x="365477" y="312562"/>
                      <a:pt x="364865" y="309714"/>
                      <a:pt x="364066" y="306917"/>
                    </a:cubicBezTo>
                    <a:cubicBezTo>
                      <a:pt x="363453" y="304772"/>
                      <a:pt x="361655" y="302779"/>
                      <a:pt x="361950" y="300567"/>
                    </a:cubicBezTo>
                    <a:cubicBezTo>
                      <a:pt x="363104" y="291916"/>
                      <a:pt x="366051" y="283600"/>
                      <a:pt x="368300" y="275167"/>
                    </a:cubicBezTo>
                    <a:cubicBezTo>
                      <a:pt x="368875" y="273011"/>
                      <a:pt x="369178" y="270673"/>
                      <a:pt x="370416" y="268817"/>
                    </a:cubicBezTo>
                    <a:cubicBezTo>
                      <a:pt x="372076" y="266326"/>
                      <a:pt x="374649" y="264584"/>
                      <a:pt x="376766" y="262467"/>
                    </a:cubicBezTo>
                    <a:cubicBezTo>
                      <a:pt x="380882" y="250120"/>
                      <a:pt x="375311" y="260879"/>
                      <a:pt x="387350" y="254000"/>
                    </a:cubicBezTo>
                    <a:cubicBezTo>
                      <a:pt x="389949" y="252515"/>
                      <a:pt x="391583" y="249767"/>
                      <a:pt x="393700" y="247650"/>
                    </a:cubicBezTo>
                    <a:cubicBezTo>
                      <a:pt x="398397" y="219466"/>
                      <a:pt x="395463" y="247650"/>
                      <a:pt x="395816" y="24765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Programmer male with solid fill">
                <a:extLst>
                  <a:ext uri="{FF2B5EF4-FFF2-40B4-BE49-F238E27FC236}">
                    <a16:creationId xmlns:a16="http://schemas.microsoft.com/office/drawing/2014/main" id="{6B36916E-B52E-F683-0FF4-151085C2DC5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15437" y="3753458"/>
                <a:ext cx="914400" cy="914400"/>
              </a:xfrm>
              <a:prstGeom prst="rect">
                <a:avLst/>
              </a:prstGeom>
              <a:effectLst/>
            </p:spPr>
          </p:pic>
        </p:grpSp>
      </p:grpSp>
      <p:sp>
        <p:nvSpPr>
          <p:cNvPr id="46" name="TextBox 45">
            <a:extLst>
              <a:ext uri="{FF2B5EF4-FFF2-40B4-BE49-F238E27FC236}">
                <a16:creationId xmlns:a16="http://schemas.microsoft.com/office/drawing/2014/main" id="{C1919CE5-B6CE-F71F-2439-B04007CDD447}"/>
              </a:ext>
            </a:extLst>
          </p:cNvPr>
          <p:cNvSpPr txBox="1"/>
          <p:nvPr/>
        </p:nvSpPr>
        <p:spPr>
          <a:xfrm>
            <a:off x="700787" y="1772358"/>
            <a:ext cx="3338752" cy="461665"/>
          </a:xfrm>
          <a:prstGeom prst="rect">
            <a:avLst/>
          </a:prstGeom>
          <a:noFill/>
        </p:spPr>
        <p:txBody>
          <a:bodyPr wrap="square" rtlCol="0">
            <a:spAutoFit/>
          </a:bodyPr>
          <a:lstStyle/>
          <a:p>
            <a:pPr algn="ctr"/>
            <a:r>
              <a:rPr lang="en-US" sz="2400" b="1" dirty="0"/>
              <a:t>Develop and test</a:t>
            </a:r>
          </a:p>
        </p:txBody>
      </p:sp>
      <p:sp>
        <p:nvSpPr>
          <p:cNvPr id="47" name="TextBox 46">
            <a:extLst>
              <a:ext uri="{FF2B5EF4-FFF2-40B4-BE49-F238E27FC236}">
                <a16:creationId xmlns:a16="http://schemas.microsoft.com/office/drawing/2014/main" id="{370BFAB5-901B-4F1E-0F1B-C16D45C0F8B9}"/>
              </a:ext>
            </a:extLst>
          </p:cNvPr>
          <p:cNvSpPr txBox="1"/>
          <p:nvPr/>
        </p:nvSpPr>
        <p:spPr>
          <a:xfrm>
            <a:off x="4513409" y="1772358"/>
            <a:ext cx="3338752" cy="830997"/>
          </a:xfrm>
          <a:prstGeom prst="rect">
            <a:avLst/>
          </a:prstGeom>
          <a:noFill/>
        </p:spPr>
        <p:txBody>
          <a:bodyPr wrap="square" rtlCol="0">
            <a:spAutoFit/>
          </a:bodyPr>
          <a:lstStyle/>
          <a:p>
            <a:pPr algn="ctr"/>
            <a:r>
              <a:rPr lang="en-US" sz="2400" b="1" dirty="0"/>
              <a:t>Distribute work on HTC system</a:t>
            </a:r>
          </a:p>
        </p:txBody>
      </p:sp>
      <p:grpSp>
        <p:nvGrpSpPr>
          <p:cNvPr id="50" name="Group 49">
            <a:extLst>
              <a:ext uri="{FF2B5EF4-FFF2-40B4-BE49-F238E27FC236}">
                <a16:creationId xmlns:a16="http://schemas.microsoft.com/office/drawing/2014/main" id="{E3F82CCC-60F7-E711-EB71-37EA044348E7}"/>
              </a:ext>
            </a:extLst>
          </p:cNvPr>
          <p:cNvGrpSpPr/>
          <p:nvPr/>
        </p:nvGrpSpPr>
        <p:grpSpPr>
          <a:xfrm>
            <a:off x="4825482" y="2725653"/>
            <a:ext cx="2539464" cy="1857736"/>
            <a:chOff x="7549631" y="2626973"/>
            <a:chExt cx="2539464" cy="1857736"/>
          </a:xfrm>
        </p:grpSpPr>
        <p:grpSp>
          <p:nvGrpSpPr>
            <p:cNvPr id="51" name="Group 50">
              <a:extLst>
                <a:ext uri="{FF2B5EF4-FFF2-40B4-BE49-F238E27FC236}">
                  <a16:creationId xmlns:a16="http://schemas.microsoft.com/office/drawing/2014/main" id="{9176F5E3-8088-73F8-8535-DD8DF4E157A4}"/>
                </a:ext>
              </a:extLst>
            </p:cNvPr>
            <p:cNvGrpSpPr/>
            <p:nvPr/>
          </p:nvGrpSpPr>
          <p:grpSpPr>
            <a:xfrm>
              <a:off x="7549631" y="2626973"/>
              <a:ext cx="2388605" cy="1857736"/>
              <a:chOff x="2393431" y="3756259"/>
              <a:chExt cx="2388605" cy="1857736"/>
            </a:xfrm>
          </p:grpSpPr>
          <p:pic>
            <p:nvPicPr>
              <p:cNvPr id="54" name="Graphic 53" descr="Programmer male with solid fill">
                <a:extLst>
                  <a:ext uri="{FF2B5EF4-FFF2-40B4-BE49-F238E27FC236}">
                    <a16:creationId xmlns:a16="http://schemas.microsoft.com/office/drawing/2014/main" id="{650C61DC-1842-D128-165B-60E3E565C8A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05963" y="3756259"/>
                <a:ext cx="914400" cy="914400"/>
              </a:xfrm>
              <a:prstGeom prst="rect">
                <a:avLst/>
              </a:prstGeom>
            </p:spPr>
          </p:pic>
          <p:pic>
            <p:nvPicPr>
              <p:cNvPr id="55" name="Graphic 54" descr="Server with solid fill">
                <a:extLst>
                  <a:ext uri="{FF2B5EF4-FFF2-40B4-BE49-F238E27FC236}">
                    <a16:creationId xmlns:a16="http://schemas.microsoft.com/office/drawing/2014/main" id="{B9F2F05C-54D4-6333-9319-6A36EC7D6FAE}"/>
                  </a:ext>
                </a:extLst>
              </p:cNvPr>
              <p:cNvPicPr>
                <a:picLocks noChangeAspect="1"/>
              </p:cNvPicPr>
              <p:nvPr/>
            </p:nvPicPr>
            <p:blipFill>
              <a:blip>
                <a:extLst>
                  <a:ext uri="{96DAC541-7B7A-43D3-8B79-37D633B846F1}">
                    <asvg:svgBlip xmlns:asvg="http://schemas.microsoft.com/office/drawing/2016/SVG/main" r:embed="rId5"/>
                  </a:ext>
                </a:extLst>
              </a:blip>
              <a:srcRect b="30416"/>
              <a:stretch/>
            </p:blipFill>
            <p:spPr>
              <a:xfrm>
                <a:off x="2393431" y="4977723"/>
                <a:ext cx="914400" cy="636272"/>
              </a:xfrm>
              <a:prstGeom prst="rect">
                <a:avLst/>
              </a:prstGeom>
            </p:spPr>
          </p:pic>
          <p:pic>
            <p:nvPicPr>
              <p:cNvPr id="56" name="Graphic 55" descr="Line arrow: Counter-clockwise curve with solid fill">
                <a:extLst>
                  <a:ext uri="{FF2B5EF4-FFF2-40B4-BE49-F238E27FC236}">
                    <a16:creationId xmlns:a16="http://schemas.microsoft.com/office/drawing/2014/main" id="{82166B17-DCF7-8283-BB49-66FED246BF0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4114638">
                <a:off x="2518759" y="4213459"/>
                <a:ext cx="914400" cy="914400"/>
              </a:xfrm>
              <a:prstGeom prst="rect">
                <a:avLst/>
              </a:prstGeom>
            </p:spPr>
          </p:pic>
          <p:pic>
            <p:nvPicPr>
              <p:cNvPr id="57" name="Graphic 56" descr="Line arrow: Counter-clockwise curve with solid fill">
                <a:extLst>
                  <a:ext uri="{FF2B5EF4-FFF2-40B4-BE49-F238E27FC236}">
                    <a16:creationId xmlns:a16="http://schemas.microsoft.com/office/drawing/2014/main" id="{D1B2198A-15E4-A6DE-48BD-CEF4254D6DC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7485362" flipH="1">
                <a:off x="3867636" y="4213459"/>
                <a:ext cx="914400" cy="914400"/>
              </a:xfrm>
              <a:prstGeom prst="rect">
                <a:avLst/>
              </a:prstGeom>
            </p:spPr>
          </p:pic>
          <p:pic>
            <p:nvPicPr>
              <p:cNvPr id="58" name="Graphic 57" descr="Line arrow: Straight with solid fill">
                <a:extLst>
                  <a:ext uri="{FF2B5EF4-FFF2-40B4-BE49-F238E27FC236}">
                    <a16:creationId xmlns:a16="http://schemas.microsoft.com/office/drawing/2014/main" id="{C907E958-6818-285E-6285-04EDA324C2F2}"/>
                  </a:ext>
                </a:extLst>
              </p:cNvPr>
              <p:cNvPicPr>
                <a:picLocks noChangeAspect="1"/>
              </p:cNvPicPr>
              <p:nvPr/>
            </p:nvPicPr>
            <p:blipFill>
              <a:blip>
                <a:extLst>
                  <a:ext uri="{96DAC541-7B7A-43D3-8B79-37D633B846F1}">
                    <asvg:svgBlip xmlns:asvg="http://schemas.microsoft.com/office/drawing/2016/SVG/main" r:embed="rId7"/>
                  </a:ext>
                </a:extLst>
              </a:blip>
              <a:srcRect l="1" r="54210"/>
              <a:stretch/>
            </p:blipFill>
            <p:spPr>
              <a:xfrm rot="16200000">
                <a:off x="3453814" y="4422808"/>
                <a:ext cx="418698" cy="914400"/>
              </a:xfrm>
              <a:prstGeom prst="rect">
                <a:avLst/>
              </a:prstGeom>
            </p:spPr>
          </p:pic>
        </p:grpSp>
        <p:pic>
          <p:nvPicPr>
            <p:cNvPr id="52" name="Graphic 51" descr="Server with solid fill">
              <a:extLst>
                <a:ext uri="{FF2B5EF4-FFF2-40B4-BE49-F238E27FC236}">
                  <a16:creationId xmlns:a16="http://schemas.microsoft.com/office/drawing/2014/main" id="{1A6A3E94-A44D-D53F-BA00-2286644E2BCF}"/>
                </a:ext>
              </a:extLst>
            </p:cNvPr>
            <p:cNvPicPr>
              <a:picLocks noChangeAspect="1"/>
            </p:cNvPicPr>
            <p:nvPr/>
          </p:nvPicPr>
          <p:blipFill>
            <a:blip>
              <a:extLst>
                <a:ext uri="{96DAC541-7B7A-43D3-8B79-37D633B846F1}">
                  <asvg:svgBlip xmlns:asvg="http://schemas.microsoft.com/office/drawing/2016/SVG/main" r:embed="rId5"/>
                </a:ext>
              </a:extLst>
            </a:blip>
            <a:srcRect b="30416"/>
            <a:stretch/>
          </p:blipFill>
          <p:spPr>
            <a:xfrm>
              <a:off x="8362163" y="3848437"/>
              <a:ext cx="914400" cy="636272"/>
            </a:xfrm>
            <a:prstGeom prst="rect">
              <a:avLst/>
            </a:prstGeom>
          </p:spPr>
        </p:pic>
        <p:pic>
          <p:nvPicPr>
            <p:cNvPr id="53" name="Graphic 52" descr="Server with solid fill">
              <a:extLst>
                <a:ext uri="{FF2B5EF4-FFF2-40B4-BE49-F238E27FC236}">
                  <a16:creationId xmlns:a16="http://schemas.microsoft.com/office/drawing/2014/main" id="{BE2EF150-D0E7-EA72-9A08-04A51EE53A8F}"/>
                </a:ext>
              </a:extLst>
            </p:cNvPr>
            <p:cNvPicPr>
              <a:picLocks noChangeAspect="1"/>
            </p:cNvPicPr>
            <p:nvPr/>
          </p:nvPicPr>
          <p:blipFill>
            <a:blip>
              <a:extLst>
                <a:ext uri="{96DAC541-7B7A-43D3-8B79-37D633B846F1}">
                  <asvg:svgBlip xmlns:asvg="http://schemas.microsoft.com/office/drawing/2016/SVG/main" r:embed="rId5"/>
                </a:ext>
              </a:extLst>
            </a:blip>
            <a:srcRect b="30416"/>
            <a:stretch/>
          </p:blipFill>
          <p:spPr>
            <a:xfrm>
              <a:off x="9174695" y="3848437"/>
              <a:ext cx="914400" cy="636272"/>
            </a:xfrm>
            <a:prstGeom prst="rect">
              <a:avLst/>
            </a:prstGeom>
          </p:spPr>
        </p:pic>
      </p:grpSp>
      <p:sp>
        <p:nvSpPr>
          <p:cNvPr id="78" name="Rectangle 77">
            <a:extLst>
              <a:ext uri="{FF2B5EF4-FFF2-40B4-BE49-F238E27FC236}">
                <a16:creationId xmlns:a16="http://schemas.microsoft.com/office/drawing/2014/main" id="{6DEC5A00-421C-0227-D191-C7BFAFA4596F}"/>
              </a:ext>
            </a:extLst>
          </p:cNvPr>
          <p:cNvSpPr/>
          <p:nvPr/>
        </p:nvSpPr>
        <p:spPr>
          <a:xfrm>
            <a:off x="4429279" y="1641763"/>
            <a:ext cx="3338752" cy="35744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5A9997EA-523B-EC13-928D-09F1E5B8A207}"/>
              </a:ext>
            </a:extLst>
          </p:cNvPr>
          <p:cNvGrpSpPr/>
          <p:nvPr/>
        </p:nvGrpSpPr>
        <p:grpSpPr>
          <a:xfrm>
            <a:off x="8157771" y="1641763"/>
            <a:ext cx="3366694" cy="3574473"/>
            <a:chOff x="8157771" y="1641763"/>
            <a:chExt cx="3366694" cy="3574473"/>
          </a:xfrm>
        </p:grpSpPr>
        <p:sp>
          <p:nvSpPr>
            <p:cNvPr id="59" name="TextBox 58">
              <a:extLst>
                <a:ext uri="{FF2B5EF4-FFF2-40B4-BE49-F238E27FC236}">
                  <a16:creationId xmlns:a16="http://schemas.microsoft.com/office/drawing/2014/main" id="{897514C7-A238-7FF9-F653-DD02C7245DB2}"/>
                </a:ext>
              </a:extLst>
            </p:cNvPr>
            <p:cNvSpPr txBox="1"/>
            <p:nvPr/>
          </p:nvSpPr>
          <p:spPr>
            <a:xfrm>
              <a:off x="8185713" y="1772358"/>
              <a:ext cx="3338752" cy="461665"/>
            </a:xfrm>
            <a:prstGeom prst="rect">
              <a:avLst/>
            </a:prstGeom>
            <a:noFill/>
          </p:spPr>
          <p:txBody>
            <a:bodyPr wrap="square" rtlCol="0">
              <a:spAutoFit/>
            </a:bodyPr>
            <a:lstStyle/>
            <a:p>
              <a:pPr algn="ctr"/>
              <a:r>
                <a:rPr lang="en-US" sz="2400" b="1" dirty="0"/>
                <a:t>Improve workflow</a:t>
              </a:r>
            </a:p>
          </p:txBody>
        </p:sp>
        <p:grpSp>
          <p:nvGrpSpPr>
            <p:cNvPr id="75" name="Group 74">
              <a:extLst>
                <a:ext uri="{FF2B5EF4-FFF2-40B4-BE49-F238E27FC236}">
                  <a16:creationId xmlns:a16="http://schemas.microsoft.com/office/drawing/2014/main" id="{ACEDDC38-3BA8-109C-4942-A55A3695EDE1}"/>
                </a:ext>
              </a:extLst>
            </p:cNvPr>
            <p:cNvGrpSpPr/>
            <p:nvPr/>
          </p:nvGrpSpPr>
          <p:grpSpPr>
            <a:xfrm>
              <a:off x="8478695" y="2376054"/>
              <a:ext cx="2556934" cy="2556934"/>
              <a:chOff x="8988344" y="1816899"/>
              <a:chExt cx="2556934" cy="2556934"/>
            </a:xfrm>
          </p:grpSpPr>
          <p:pic>
            <p:nvPicPr>
              <p:cNvPr id="61" name="Graphic 60" descr="Arrow circle with solid fill">
                <a:extLst>
                  <a:ext uri="{FF2B5EF4-FFF2-40B4-BE49-F238E27FC236}">
                    <a16:creationId xmlns:a16="http://schemas.microsoft.com/office/drawing/2014/main" id="{239F8C71-23CE-6758-3E61-55FF8077442B}"/>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8988344" y="1816899"/>
                <a:ext cx="2556934" cy="2556934"/>
              </a:xfrm>
              <a:prstGeom prst="rect">
                <a:avLst/>
              </a:prstGeom>
            </p:spPr>
          </p:pic>
          <p:grpSp>
            <p:nvGrpSpPr>
              <p:cNvPr id="73" name="Group 72">
                <a:extLst>
                  <a:ext uri="{FF2B5EF4-FFF2-40B4-BE49-F238E27FC236}">
                    <a16:creationId xmlns:a16="http://schemas.microsoft.com/office/drawing/2014/main" id="{1C54E4D7-A2ED-2384-3C94-01DB161788EA}"/>
                  </a:ext>
                </a:extLst>
              </p:cNvPr>
              <p:cNvGrpSpPr/>
              <p:nvPr/>
            </p:nvGrpSpPr>
            <p:grpSpPr>
              <a:xfrm>
                <a:off x="9858483" y="2544175"/>
                <a:ext cx="914400" cy="914400"/>
                <a:chOff x="9809611" y="2597683"/>
                <a:chExt cx="914400" cy="914400"/>
              </a:xfrm>
            </p:grpSpPr>
            <p:sp>
              <p:nvSpPr>
                <p:cNvPr id="63" name="Freeform: Shape 62">
                  <a:extLst>
                    <a:ext uri="{FF2B5EF4-FFF2-40B4-BE49-F238E27FC236}">
                      <a16:creationId xmlns:a16="http://schemas.microsoft.com/office/drawing/2014/main" id="{F036DE6F-AEED-EF04-58E7-7C1AE2892E25}"/>
                    </a:ext>
                  </a:extLst>
                </p:cNvPr>
                <p:cNvSpPr/>
                <p:nvPr/>
              </p:nvSpPr>
              <p:spPr>
                <a:xfrm>
                  <a:off x="9974789" y="2763841"/>
                  <a:ext cx="592805" cy="664888"/>
                </a:xfrm>
                <a:custGeom>
                  <a:avLst/>
                  <a:gdLst>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71450 w 582440"/>
                    <a:gd name="connsiteY22" fmla="*/ 177800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48167 w 582440"/>
                    <a:gd name="connsiteY22" fmla="*/ 182034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404923 w 591547"/>
                    <a:gd name="connsiteY0" fmla="*/ 247650 h 582084"/>
                    <a:gd name="connsiteX1" fmla="*/ 404923 w 591547"/>
                    <a:gd name="connsiteY1" fmla="*/ 247650 h 582084"/>
                    <a:gd name="connsiteX2" fmla="*/ 413390 w 591547"/>
                    <a:gd name="connsiteY2" fmla="*/ 222250 h 582084"/>
                    <a:gd name="connsiteX3" fmla="*/ 409157 w 591547"/>
                    <a:gd name="connsiteY3" fmla="*/ 93134 h 582084"/>
                    <a:gd name="connsiteX4" fmla="*/ 407040 w 591547"/>
                    <a:gd name="connsiteY4" fmla="*/ 80434 h 582084"/>
                    <a:gd name="connsiteX5" fmla="*/ 402807 w 591547"/>
                    <a:gd name="connsiteY5" fmla="*/ 69850 h 582084"/>
                    <a:gd name="connsiteX6" fmla="*/ 400690 w 591547"/>
                    <a:gd name="connsiteY6" fmla="*/ 61384 h 582084"/>
                    <a:gd name="connsiteX7" fmla="*/ 390107 w 591547"/>
                    <a:gd name="connsiteY7" fmla="*/ 42334 h 582084"/>
                    <a:gd name="connsiteX8" fmla="*/ 366823 w 591547"/>
                    <a:gd name="connsiteY8" fmla="*/ 21167 h 582084"/>
                    <a:gd name="connsiteX9" fmla="*/ 356240 w 591547"/>
                    <a:gd name="connsiteY9" fmla="*/ 8467 h 582084"/>
                    <a:gd name="connsiteX10" fmla="*/ 330840 w 591547"/>
                    <a:gd name="connsiteY10" fmla="*/ 0 h 582084"/>
                    <a:gd name="connsiteX11" fmla="*/ 265223 w 591547"/>
                    <a:gd name="connsiteY11" fmla="*/ 2117 h 582084"/>
                    <a:gd name="connsiteX12" fmla="*/ 216540 w 591547"/>
                    <a:gd name="connsiteY12" fmla="*/ 16934 h 582084"/>
                    <a:gd name="connsiteX13" fmla="*/ 195373 w 591547"/>
                    <a:gd name="connsiteY13" fmla="*/ 23284 h 582084"/>
                    <a:gd name="connsiteX14" fmla="*/ 182673 w 591547"/>
                    <a:gd name="connsiteY14" fmla="*/ 33867 h 582084"/>
                    <a:gd name="connsiteX15" fmla="*/ 178440 w 591547"/>
                    <a:gd name="connsiteY15" fmla="*/ 44450 h 582084"/>
                    <a:gd name="connsiteX16" fmla="*/ 165740 w 591547"/>
                    <a:gd name="connsiteY16" fmla="*/ 55034 h 582084"/>
                    <a:gd name="connsiteX17" fmla="*/ 163623 w 591547"/>
                    <a:gd name="connsiteY17" fmla="*/ 67734 h 582084"/>
                    <a:gd name="connsiteX18" fmla="*/ 157273 w 591547"/>
                    <a:gd name="connsiteY18" fmla="*/ 86784 h 582084"/>
                    <a:gd name="connsiteX19" fmla="*/ 155157 w 591547"/>
                    <a:gd name="connsiteY19" fmla="*/ 95250 h 582084"/>
                    <a:gd name="connsiteX20" fmla="*/ 161507 w 591547"/>
                    <a:gd name="connsiteY20" fmla="*/ 124884 h 582084"/>
                    <a:gd name="connsiteX21" fmla="*/ 172090 w 591547"/>
                    <a:gd name="connsiteY21" fmla="*/ 152400 h 582084"/>
                    <a:gd name="connsiteX22" fmla="*/ 157274 w 591547"/>
                    <a:gd name="connsiteY22" fmla="*/ 182034 h 582084"/>
                    <a:gd name="connsiteX23" fmla="*/ 184790 w 591547"/>
                    <a:gd name="connsiteY23" fmla="*/ 245534 h 582084"/>
                    <a:gd name="connsiteX24" fmla="*/ 199607 w 591547"/>
                    <a:gd name="connsiteY24" fmla="*/ 270934 h 582084"/>
                    <a:gd name="connsiteX25" fmla="*/ 205957 w 591547"/>
                    <a:gd name="connsiteY25" fmla="*/ 279400 h 582084"/>
                    <a:gd name="connsiteX26" fmla="*/ 210190 w 591547"/>
                    <a:gd name="connsiteY26" fmla="*/ 300567 h 582084"/>
                    <a:gd name="connsiteX27" fmla="*/ 205957 w 591547"/>
                    <a:gd name="connsiteY27" fmla="*/ 323850 h 582084"/>
                    <a:gd name="connsiteX28" fmla="*/ 199607 w 591547"/>
                    <a:gd name="connsiteY28" fmla="*/ 328084 h 582084"/>
                    <a:gd name="connsiteX29" fmla="*/ 195373 w 591547"/>
                    <a:gd name="connsiteY29" fmla="*/ 332317 h 582084"/>
                    <a:gd name="connsiteX30" fmla="*/ 184790 w 591547"/>
                    <a:gd name="connsiteY30" fmla="*/ 338667 h 582084"/>
                    <a:gd name="connsiteX31" fmla="*/ 174207 w 591547"/>
                    <a:gd name="connsiteY31" fmla="*/ 347134 h 582084"/>
                    <a:gd name="connsiteX32" fmla="*/ 161507 w 591547"/>
                    <a:gd name="connsiteY32" fmla="*/ 349250 h 582084"/>
                    <a:gd name="connsiteX33" fmla="*/ 153040 w 591547"/>
                    <a:gd name="connsiteY33" fmla="*/ 355600 h 582084"/>
                    <a:gd name="connsiteX34" fmla="*/ 131873 w 591547"/>
                    <a:gd name="connsiteY34" fmla="*/ 361950 h 582084"/>
                    <a:gd name="connsiteX35" fmla="*/ 106473 w 591547"/>
                    <a:gd name="connsiteY35" fmla="*/ 368300 h 582084"/>
                    <a:gd name="connsiteX36" fmla="*/ 98007 w 591547"/>
                    <a:gd name="connsiteY36" fmla="*/ 372534 h 582084"/>
                    <a:gd name="connsiteX37" fmla="*/ 87423 w 591547"/>
                    <a:gd name="connsiteY37" fmla="*/ 374650 h 582084"/>
                    <a:gd name="connsiteX38" fmla="*/ 78957 w 591547"/>
                    <a:gd name="connsiteY38" fmla="*/ 381000 h 582084"/>
                    <a:gd name="connsiteX39" fmla="*/ 66257 w 591547"/>
                    <a:gd name="connsiteY39" fmla="*/ 385234 h 582084"/>
                    <a:gd name="connsiteX40" fmla="*/ 45090 w 591547"/>
                    <a:gd name="connsiteY40" fmla="*/ 400050 h 582084"/>
                    <a:gd name="connsiteX41" fmla="*/ 40857 w 591547"/>
                    <a:gd name="connsiteY41" fmla="*/ 406400 h 582084"/>
                    <a:gd name="connsiteX42" fmla="*/ 34507 w 591547"/>
                    <a:gd name="connsiteY42" fmla="*/ 412750 h 582084"/>
                    <a:gd name="connsiteX43" fmla="*/ 30273 w 591547"/>
                    <a:gd name="connsiteY43" fmla="*/ 423334 h 582084"/>
                    <a:gd name="connsiteX44" fmla="*/ 19690 w 591547"/>
                    <a:gd name="connsiteY44" fmla="*/ 438150 h 582084"/>
                    <a:gd name="connsiteX45" fmla="*/ 9107 w 591547"/>
                    <a:gd name="connsiteY45" fmla="*/ 452967 h 582084"/>
                    <a:gd name="connsiteX46" fmla="*/ 11223 w 591547"/>
                    <a:gd name="connsiteY46" fmla="*/ 505884 h 582084"/>
                    <a:gd name="connsiteX47" fmla="*/ 17573 w 591547"/>
                    <a:gd name="connsiteY47" fmla="*/ 520700 h 582084"/>
                    <a:gd name="connsiteX48" fmla="*/ 19690 w 591547"/>
                    <a:gd name="connsiteY48" fmla="*/ 539750 h 582084"/>
                    <a:gd name="connsiteX49" fmla="*/ 110 w 591547"/>
                    <a:gd name="connsiteY49" fmla="*/ 556684 h 582084"/>
                    <a:gd name="connsiteX50" fmla="*/ 42973 w 591547"/>
                    <a:gd name="connsiteY50" fmla="*/ 569384 h 582084"/>
                    <a:gd name="connsiteX51" fmla="*/ 64140 w 591547"/>
                    <a:gd name="connsiteY51" fmla="*/ 573617 h 582084"/>
                    <a:gd name="connsiteX52" fmla="*/ 121290 w 591547"/>
                    <a:gd name="connsiteY52" fmla="*/ 582084 h 582084"/>
                    <a:gd name="connsiteX53" fmla="*/ 301207 w 591547"/>
                    <a:gd name="connsiteY53" fmla="*/ 579967 h 582084"/>
                    <a:gd name="connsiteX54" fmla="*/ 356240 w 591547"/>
                    <a:gd name="connsiteY54" fmla="*/ 569384 h 582084"/>
                    <a:gd name="connsiteX55" fmla="*/ 453607 w 591547"/>
                    <a:gd name="connsiteY55" fmla="*/ 573617 h 582084"/>
                    <a:gd name="connsiteX56" fmla="*/ 529807 w 591547"/>
                    <a:gd name="connsiteY56" fmla="*/ 569384 h 582084"/>
                    <a:gd name="connsiteX57" fmla="*/ 550973 w 591547"/>
                    <a:gd name="connsiteY57" fmla="*/ 565150 h 582084"/>
                    <a:gd name="connsiteX58" fmla="*/ 580607 w 591547"/>
                    <a:gd name="connsiteY58" fmla="*/ 560917 h 582084"/>
                    <a:gd name="connsiteX59" fmla="*/ 586957 w 591547"/>
                    <a:gd name="connsiteY59" fmla="*/ 558800 h 582084"/>
                    <a:gd name="connsiteX60" fmla="*/ 589073 w 591547"/>
                    <a:gd name="connsiteY60" fmla="*/ 537634 h 582084"/>
                    <a:gd name="connsiteX61" fmla="*/ 584840 w 591547"/>
                    <a:gd name="connsiteY61" fmla="*/ 531284 h 582084"/>
                    <a:gd name="connsiteX62" fmla="*/ 582723 w 591547"/>
                    <a:gd name="connsiteY62" fmla="*/ 524934 h 582084"/>
                    <a:gd name="connsiteX63" fmla="*/ 578490 w 591547"/>
                    <a:gd name="connsiteY63" fmla="*/ 514350 h 582084"/>
                    <a:gd name="connsiteX64" fmla="*/ 574257 w 591547"/>
                    <a:gd name="connsiteY64" fmla="*/ 488950 h 582084"/>
                    <a:gd name="connsiteX65" fmla="*/ 570023 w 591547"/>
                    <a:gd name="connsiteY65" fmla="*/ 478367 h 582084"/>
                    <a:gd name="connsiteX66" fmla="*/ 563673 w 591547"/>
                    <a:gd name="connsiteY66" fmla="*/ 455084 h 582084"/>
                    <a:gd name="connsiteX67" fmla="*/ 557323 w 591547"/>
                    <a:gd name="connsiteY67" fmla="*/ 448734 h 582084"/>
                    <a:gd name="connsiteX68" fmla="*/ 538273 w 591547"/>
                    <a:gd name="connsiteY68" fmla="*/ 425450 h 582084"/>
                    <a:gd name="connsiteX69" fmla="*/ 527690 w 591547"/>
                    <a:gd name="connsiteY69" fmla="*/ 410634 h 582084"/>
                    <a:gd name="connsiteX70" fmla="*/ 523457 w 591547"/>
                    <a:gd name="connsiteY70" fmla="*/ 402167 h 582084"/>
                    <a:gd name="connsiteX71" fmla="*/ 493823 w 591547"/>
                    <a:gd name="connsiteY71" fmla="*/ 376767 h 582084"/>
                    <a:gd name="connsiteX72" fmla="*/ 472657 w 591547"/>
                    <a:gd name="connsiteY72" fmla="*/ 361950 h 582084"/>
                    <a:gd name="connsiteX73" fmla="*/ 451490 w 591547"/>
                    <a:gd name="connsiteY73" fmla="*/ 353484 h 582084"/>
                    <a:gd name="connsiteX74" fmla="*/ 423973 w 591547"/>
                    <a:gd name="connsiteY74" fmla="*/ 345017 h 582084"/>
                    <a:gd name="connsiteX75" fmla="*/ 411273 w 591547"/>
                    <a:gd name="connsiteY75" fmla="*/ 342900 h 582084"/>
                    <a:gd name="connsiteX76" fmla="*/ 400690 w 591547"/>
                    <a:gd name="connsiteY76" fmla="*/ 340784 h 582084"/>
                    <a:gd name="connsiteX77" fmla="*/ 392223 w 591547"/>
                    <a:gd name="connsiteY77" fmla="*/ 336550 h 582084"/>
                    <a:gd name="connsiteX78" fmla="*/ 385873 w 591547"/>
                    <a:gd name="connsiteY78" fmla="*/ 334434 h 582084"/>
                    <a:gd name="connsiteX79" fmla="*/ 381640 w 591547"/>
                    <a:gd name="connsiteY79" fmla="*/ 323850 h 582084"/>
                    <a:gd name="connsiteX80" fmla="*/ 375290 w 591547"/>
                    <a:gd name="connsiteY80" fmla="*/ 315384 h 582084"/>
                    <a:gd name="connsiteX81" fmla="*/ 373173 w 591547"/>
                    <a:gd name="connsiteY81" fmla="*/ 306917 h 582084"/>
                    <a:gd name="connsiteX82" fmla="*/ 371057 w 591547"/>
                    <a:gd name="connsiteY82" fmla="*/ 300567 h 582084"/>
                    <a:gd name="connsiteX83" fmla="*/ 377407 w 591547"/>
                    <a:gd name="connsiteY83" fmla="*/ 275167 h 582084"/>
                    <a:gd name="connsiteX84" fmla="*/ 379523 w 591547"/>
                    <a:gd name="connsiteY84" fmla="*/ 268817 h 582084"/>
                    <a:gd name="connsiteX85" fmla="*/ 385873 w 591547"/>
                    <a:gd name="connsiteY85" fmla="*/ 262467 h 582084"/>
                    <a:gd name="connsiteX86" fmla="*/ 396457 w 591547"/>
                    <a:gd name="connsiteY86" fmla="*/ 254000 h 582084"/>
                    <a:gd name="connsiteX87" fmla="*/ 402807 w 591547"/>
                    <a:gd name="connsiteY87" fmla="*/ 247650 h 582084"/>
                    <a:gd name="connsiteX88" fmla="*/ 404923 w 591547"/>
                    <a:gd name="connsiteY88" fmla="*/ 247650 h 582084"/>
                    <a:gd name="connsiteX0" fmla="*/ 404858 w 591482"/>
                    <a:gd name="connsiteY0" fmla="*/ 247650 h 634576"/>
                    <a:gd name="connsiteX1" fmla="*/ 404858 w 591482"/>
                    <a:gd name="connsiteY1" fmla="*/ 247650 h 634576"/>
                    <a:gd name="connsiteX2" fmla="*/ 413325 w 591482"/>
                    <a:gd name="connsiteY2" fmla="*/ 222250 h 634576"/>
                    <a:gd name="connsiteX3" fmla="*/ 409092 w 591482"/>
                    <a:gd name="connsiteY3" fmla="*/ 93134 h 634576"/>
                    <a:gd name="connsiteX4" fmla="*/ 406975 w 591482"/>
                    <a:gd name="connsiteY4" fmla="*/ 80434 h 634576"/>
                    <a:gd name="connsiteX5" fmla="*/ 402742 w 591482"/>
                    <a:gd name="connsiteY5" fmla="*/ 69850 h 634576"/>
                    <a:gd name="connsiteX6" fmla="*/ 400625 w 591482"/>
                    <a:gd name="connsiteY6" fmla="*/ 61384 h 634576"/>
                    <a:gd name="connsiteX7" fmla="*/ 390042 w 591482"/>
                    <a:gd name="connsiteY7" fmla="*/ 42334 h 634576"/>
                    <a:gd name="connsiteX8" fmla="*/ 366758 w 591482"/>
                    <a:gd name="connsiteY8" fmla="*/ 21167 h 634576"/>
                    <a:gd name="connsiteX9" fmla="*/ 356175 w 591482"/>
                    <a:gd name="connsiteY9" fmla="*/ 8467 h 634576"/>
                    <a:gd name="connsiteX10" fmla="*/ 330775 w 591482"/>
                    <a:gd name="connsiteY10" fmla="*/ 0 h 634576"/>
                    <a:gd name="connsiteX11" fmla="*/ 265158 w 591482"/>
                    <a:gd name="connsiteY11" fmla="*/ 2117 h 634576"/>
                    <a:gd name="connsiteX12" fmla="*/ 216475 w 591482"/>
                    <a:gd name="connsiteY12" fmla="*/ 16934 h 634576"/>
                    <a:gd name="connsiteX13" fmla="*/ 195308 w 591482"/>
                    <a:gd name="connsiteY13" fmla="*/ 23284 h 634576"/>
                    <a:gd name="connsiteX14" fmla="*/ 182608 w 591482"/>
                    <a:gd name="connsiteY14" fmla="*/ 33867 h 634576"/>
                    <a:gd name="connsiteX15" fmla="*/ 178375 w 591482"/>
                    <a:gd name="connsiteY15" fmla="*/ 44450 h 634576"/>
                    <a:gd name="connsiteX16" fmla="*/ 165675 w 591482"/>
                    <a:gd name="connsiteY16" fmla="*/ 55034 h 634576"/>
                    <a:gd name="connsiteX17" fmla="*/ 163558 w 591482"/>
                    <a:gd name="connsiteY17" fmla="*/ 67734 h 634576"/>
                    <a:gd name="connsiteX18" fmla="*/ 157208 w 591482"/>
                    <a:gd name="connsiteY18" fmla="*/ 86784 h 634576"/>
                    <a:gd name="connsiteX19" fmla="*/ 155092 w 591482"/>
                    <a:gd name="connsiteY19" fmla="*/ 95250 h 634576"/>
                    <a:gd name="connsiteX20" fmla="*/ 161442 w 591482"/>
                    <a:gd name="connsiteY20" fmla="*/ 124884 h 634576"/>
                    <a:gd name="connsiteX21" fmla="*/ 172025 w 591482"/>
                    <a:gd name="connsiteY21" fmla="*/ 152400 h 634576"/>
                    <a:gd name="connsiteX22" fmla="*/ 157209 w 591482"/>
                    <a:gd name="connsiteY22" fmla="*/ 182034 h 634576"/>
                    <a:gd name="connsiteX23" fmla="*/ 184725 w 591482"/>
                    <a:gd name="connsiteY23" fmla="*/ 245534 h 634576"/>
                    <a:gd name="connsiteX24" fmla="*/ 199542 w 591482"/>
                    <a:gd name="connsiteY24" fmla="*/ 270934 h 634576"/>
                    <a:gd name="connsiteX25" fmla="*/ 205892 w 591482"/>
                    <a:gd name="connsiteY25" fmla="*/ 279400 h 634576"/>
                    <a:gd name="connsiteX26" fmla="*/ 210125 w 591482"/>
                    <a:gd name="connsiteY26" fmla="*/ 300567 h 634576"/>
                    <a:gd name="connsiteX27" fmla="*/ 205892 w 591482"/>
                    <a:gd name="connsiteY27" fmla="*/ 323850 h 634576"/>
                    <a:gd name="connsiteX28" fmla="*/ 199542 w 591482"/>
                    <a:gd name="connsiteY28" fmla="*/ 328084 h 634576"/>
                    <a:gd name="connsiteX29" fmla="*/ 195308 w 591482"/>
                    <a:gd name="connsiteY29" fmla="*/ 332317 h 634576"/>
                    <a:gd name="connsiteX30" fmla="*/ 184725 w 591482"/>
                    <a:gd name="connsiteY30" fmla="*/ 338667 h 634576"/>
                    <a:gd name="connsiteX31" fmla="*/ 174142 w 591482"/>
                    <a:gd name="connsiteY31" fmla="*/ 347134 h 634576"/>
                    <a:gd name="connsiteX32" fmla="*/ 161442 w 591482"/>
                    <a:gd name="connsiteY32" fmla="*/ 349250 h 634576"/>
                    <a:gd name="connsiteX33" fmla="*/ 152975 w 591482"/>
                    <a:gd name="connsiteY33" fmla="*/ 355600 h 634576"/>
                    <a:gd name="connsiteX34" fmla="*/ 131808 w 591482"/>
                    <a:gd name="connsiteY34" fmla="*/ 361950 h 634576"/>
                    <a:gd name="connsiteX35" fmla="*/ 106408 w 591482"/>
                    <a:gd name="connsiteY35" fmla="*/ 368300 h 634576"/>
                    <a:gd name="connsiteX36" fmla="*/ 97942 w 591482"/>
                    <a:gd name="connsiteY36" fmla="*/ 372534 h 634576"/>
                    <a:gd name="connsiteX37" fmla="*/ 87358 w 591482"/>
                    <a:gd name="connsiteY37" fmla="*/ 374650 h 634576"/>
                    <a:gd name="connsiteX38" fmla="*/ 78892 w 591482"/>
                    <a:gd name="connsiteY38" fmla="*/ 381000 h 634576"/>
                    <a:gd name="connsiteX39" fmla="*/ 66192 w 591482"/>
                    <a:gd name="connsiteY39" fmla="*/ 385234 h 634576"/>
                    <a:gd name="connsiteX40" fmla="*/ 45025 w 591482"/>
                    <a:gd name="connsiteY40" fmla="*/ 400050 h 634576"/>
                    <a:gd name="connsiteX41" fmla="*/ 40792 w 591482"/>
                    <a:gd name="connsiteY41" fmla="*/ 406400 h 634576"/>
                    <a:gd name="connsiteX42" fmla="*/ 34442 w 591482"/>
                    <a:gd name="connsiteY42" fmla="*/ 412750 h 634576"/>
                    <a:gd name="connsiteX43" fmla="*/ 30208 w 591482"/>
                    <a:gd name="connsiteY43" fmla="*/ 423334 h 634576"/>
                    <a:gd name="connsiteX44" fmla="*/ 19625 w 591482"/>
                    <a:gd name="connsiteY44" fmla="*/ 438150 h 634576"/>
                    <a:gd name="connsiteX45" fmla="*/ 9042 w 591482"/>
                    <a:gd name="connsiteY45" fmla="*/ 452967 h 634576"/>
                    <a:gd name="connsiteX46" fmla="*/ 11158 w 591482"/>
                    <a:gd name="connsiteY46" fmla="*/ 505884 h 634576"/>
                    <a:gd name="connsiteX47" fmla="*/ 17508 w 591482"/>
                    <a:gd name="connsiteY47" fmla="*/ 520700 h 634576"/>
                    <a:gd name="connsiteX48" fmla="*/ 19625 w 591482"/>
                    <a:gd name="connsiteY48" fmla="*/ 539750 h 634576"/>
                    <a:gd name="connsiteX49" fmla="*/ 45 w 591482"/>
                    <a:gd name="connsiteY49" fmla="*/ 556684 h 634576"/>
                    <a:gd name="connsiteX50" fmla="*/ 15921 w 591482"/>
                    <a:gd name="connsiteY50" fmla="*/ 634472 h 634576"/>
                    <a:gd name="connsiteX51" fmla="*/ 64075 w 591482"/>
                    <a:gd name="connsiteY51" fmla="*/ 573617 h 634576"/>
                    <a:gd name="connsiteX52" fmla="*/ 121225 w 591482"/>
                    <a:gd name="connsiteY52" fmla="*/ 582084 h 634576"/>
                    <a:gd name="connsiteX53" fmla="*/ 301142 w 591482"/>
                    <a:gd name="connsiteY53" fmla="*/ 579967 h 634576"/>
                    <a:gd name="connsiteX54" fmla="*/ 356175 w 591482"/>
                    <a:gd name="connsiteY54" fmla="*/ 569384 h 634576"/>
                    <a:gd name="connsiteX55" fmla="*/ 453542 w 591482"/>
                    <a:gd name="connsiteY55" fmla="*/ 573617 h 634576"/>
                    <a:gd name="connsiteX56" fmla="*/ 529742 w 591482"/>
                    <a:gd name="connsiteY56" fmla="*/ 569384 h 634576"/>
                    <a:gd name="connsiteX57" fmla="*/ 550908 w 591482"/>
                    <a:gd name="connsiteY57" fmla="*/ 565150 h 634576"/>
                    <a:gd name="connsiteX58" fmla="*/ 580542 w 591482"/>
                    <a:gd name="connsiteY58" fmla="*/ 560917 h 634576"/>
                    <a:gd name="connsiteX59" fmla="*/ 586892 w 591482"/>
                    <a:gd name="connsiteY59" fmla="*/ 558800 h 634576"/>
                    <a:gd name="connsiteX60" fmla="*/ 589008 w 591482"/>
                    <a:gd name="connsiteY60" fmla="*/ 537634 h 634576"/>
                    <a:gd name="connsiteX61" fmla="*/ 584775 w 591482"/>
                    <a:gd name="connsiteY61" fmla="*/ 531284 h 634576"/>
                    <a:gd name="connsiteX62" fmla="*/ 582658 w 591482"/>
                    <a:gd name="connsiteY62" fmla="*/ 524934 h 634576"/>
                    <a:gd name="connsiteX63" fmla="*/ 578425 w 591482"/>
                    <a:gd name="connsiteY63" fmla="*/ 514350 h 634576"/>
                    <a:gd name="connsiteX64" fmla="*/ 574192 w 591482"/>
                    <a:gd name="connsiteY64" fmla="*/ 488950 h 634576"/>
                    <a:gd name="connsiteX65" fmla="*/ 569958 w 591482"/>
                    <a:gd name="connsiteY65" fmla="*/ 478367 h 634576"/>
                    <a:gd name="connsiteX66" fmla="*/ 563608 w 591482"/>
                    <a:gd name="connsiteY66" fmla="*/ 455084 h 634576"/>
                    <a:gd name="connsiteX67" fmla="*/ 557258 w 591482"/>
                    <a:gd name="connsiteY67" fmla="*/ 448734 h 634576"/>
                    <a:gd name="connsiteX68" fmla="*/ 538208 w 591482"/>
                    <a:gd name="connsiteY68" fmla="*/ 425450 h 634576"/>
                    <a:gd name="connsiteX69" fmla="*/ 527625 w 591482"/>
                    <a:gd name="connsiteY69" fmla="*/ 410634 h 634576"/>
                    <a:gd name="connsiteX70" fmla="*/ 523392 w 591482"/>
                    <a:gd name="connsiteY70" fmla="*/ 402167 h 634576"/>
                    <a:gd name="connsiteX71" fmla="*/ 493758 w 591482"/>
                    <a:gd name="connsiteY71" fmla="*/ 376767 h 634576"/>
                    <a:gd name="connsiteX72" fmla="*/ 472592 w 591482"/>
                    <a:gd name="connsiteY72" fmla="*/ 361950 h 634576"/>
                    <a:gd name="connsiteX73" fmla="*/ 451425 w 591482"/>
                    <a:gd name="connsiteY73" fmla="*/ 353484 h 634576"/>
                    <a:gd name="connsiteX74" fmla="*/ 423908 w 591482"/>
                    <a:gd name="connsiteY74" fmla="*/ 345017 h 634576"/>
                    <a:gd name="connsiteX75" fmla="*/ 411208 w 591482"/>
                    <a:gd name="connsiteY75" fmla="*/ 342900 h 634576"/>
                    <a:gd name="connsiteX76" fmla="*/ 400625 w 591482"/>
                    <a:gd name="connsiteY76" fmla="*/ 340784 h 634576"/>
                    <a:gd name="connsiteX77" fmla="*/ 392158 w 591482"/>
                    <a:gd name="connsiteY77" fmla="*/ 336550 h 634576"/>
                    <a:gd name="connsiteX78" fmla="*/ 385808 w 591482"/>
                    <a:gd name="connsiteY78" fmla="*/ 334434 h 634576"/>
                    <a:gd name="connsiteX79" fmla="*/ 381575 w 591482"/>
                    <a:gd name="connsiteY79" fmla="*/ 323850 h 634576"/>
                    <a:gd name="connsiteX80" fmla="*/ 375225 w 591482"/>
                    <a:gd name="connsiteY80" fmla="*/ 315384 h 634576"/>
                    <a:gd name="connsiteX81" fmla="*/ 373108 w 591482"/>
                    <a:gd name="connsiteY81" fmla="*/ 306917 h 634576"/>
                    <a:gd name="connsiteX82" fmla="*/ 370992 w 591482"/>
                    <a:gd name="connsiteY82" fmla="*/ 300567 h 634576"/>
                    <a:gd name="connsiteX83" fmla="*/ 377342 w 591482"/>
                    <a:gd name="connsiteY83" fmla="*/ 275167 h 634576"/>
                    <a:gd name="connsiteX84" fmla="*/ 379458 w 591482"/>
                    <a:gd name="connsiteY84" fmla="*/ 268817 h 634576"/>
                    <a:gd name="connsiteX85" fmla="*/ 385808 w 591482"/>
                    <a:gd name="connsiteY85" fmla="*/ 262467 h 634576"/>
                    <a:gd name="connsiteX86" fmla="*/ 396392 w 591482"/>
                    <a:gd name="connsiteY86" fmla="*/ 254000 h 634576"/>
                    <a:gd name="connsiteX87" fmla="*/ 402742 w 591482"/>
                    <a:gd name="connsiteY87" fmla="*/ 247650 h 634576"/>
                    <a:gd name="connsiteX88" fmla="*/ 404858 w 591482"/>
                    <a:gd name="connsiteY88" fmla="*/ 247650 h 634576"/>
                    <a:gd name="connsiteX0" fmla="*/ 405083 w 591707"/>
                    <a:gd name="connsiteY0" fmla="*/ 247650 h 657444"/>
                    <a:gd name="connsiteX1" fmla="*/ 405083 w 591707"/>
                    <a:gd name="connsiteY1" fmla="*/ 247650 h 657444"/>
                    <a:gd name="connsiteX2" fmla="*/ 413550 w 591707"/>
                    <a:gd name="connsiteY2" fmla="*/ 222250 h 657444"/>
                    <a:gd name="connsiteX3" fmla="*/ 409317 w 591707"/>
                    <a:gd name="connsiteY3" fmla="*/ 93134 h 657444"/>
                    <a:gd name="connsiteX4" fmla="*/ 407200 w 591707"/>
                    <a:gd name="connsiteY4" fmla="*/ 80434 h 657444"/>
                    <a:gd name="connsiteX5" fmla="*/ 402967 w 591707"/>
                    <a:gd name="connsiteY5" fmla="*/ 69850 h 657444"/>
                    <a:gd name="connsiteX6" fmla="*/ 400850 w 591707"/>
                    <a:gd name="connsiteY6" fmla="*/ 61384 h 657444"/>
                    <a:gd name="connsiteX7" fmla="*/ 390267 w 591707"/>
                    <a:gd name="connsiteY7" fmla="*/ 42334 h 657444"/>
                    <a:gd name="connsiteX8" fmla="*/ 366983 w 591707"/>
                    <a:gd name="connsiteY8" fmla="*/ 21167 h 657444"/>
                    <a:gd name="connsiteX9" fmla="*/ 356400 w 591707"/>
                    <a:gd name="connsiteY9" fmla="*/ 8467 h 657444"/>
                    <a:gd name="connsiteX10" fmla="*/ 331000 w 591707"/>
                    <a:gd name="connsiteY10" fmla="*/ 0 h 657444"/>
                    <a:gd name="connsiteX11" fmla="*/ 265383 w 591707"/>
                    <a:gd name="connsiteY11" fmla="*/ 2117 h 657444"/>
                    <a:gd name="connsiteX12" fmla="*/ 216700 w 591707"/>
                    <a:gd name="connsiteY12" fmla="*/ 16934 h 657444"/>
                    <a:gd name="connsiteX13" fmla="*/ 195533 w 591707"/>
                    <a:gd name="connsiteY13" fmla="*/ 23284 h 657444"/>
                    <a:gd name="connsiteX14" fmla="*/ 182833 w 591707"/>
                    <a:gd name="connsiteY14" fmla="*/ 33867 h 657444"/>
                    <a:gd name="connsiteX15" fmla="*/ 178600 w 591707"/>
                    <a:gd name="connsiteY15" fmla="*/ 44450 h 657444"/>
                    <a:gd name="connsiteX16" fmla="*/ 165900 w 591707"/>
                    <a:gd name="connsiteY16" fmla="*/ 55034 h 657444"/>
                    <a:gd name="connsiteX17" fmla="*/ 163783 w 591707"/>
                    <a:gd name="connsiteY17" fmla="*/ 67734 h 657444"/>
                    <a:gd name="connsiteX18" fmla="*/ 157433 w 591707"/>
                    <a:gd name="connsiteY18" fmla="*/ 86784 h 657444"/>
                    <a:gd name="connsiteX19" fmla="*/ 155317 w 591707"/>
                    <a:gd name="connsiteY19" fmla="*/ 95250 h 657444"/>
                    <a:gd name="connsiteX20" fmla="*/ 161667 w 591707"/>
                    <a:gd name="connsiteY20" fmla="*/ 124884 h 657444"/>
                    <a:gd name="connsiteX21" fmla="*/ 172250 w 591707"/>
                    <a:gd name="connsiteY21" fmla="*/ 152400 h 657444"/>
                    <a:gd name="connsiteX22" fmla="*/ 157434 w 591707"/>
                    <a:gd name="connsiteY22" fmla="*/ 182034 h 657444"/>
                    <a:gd name="connsiteX23" fmla="*/ 184950 w 591707"/>
                    <a:gd name="connsiteY23" fmla="*/ 245534 h 657444"/>
                    <a:gd name="connsiteX24" fmla="*/ 199767 w 591707"/>
                    <a:gd name="connsiteY24" fmla="*/ 270934 h 657444"/>
                    <a:gd name="connsiteX25" fmla="*/ 206117 w 591707"/>
                    <a:gd name="connsiteY25" fmla="*/ 279400 h 657444"/>
                    <a:gd name="connsiteX26" fmla="*/ 210350 w 591707"/>
                    <a:gd name="connsiteY26" fmla="*/ 300567 h 657444"/>
                    <a:gd name="connsiteX27" fmla="*/ 206117 w 591707"/>
                    <a:gd name="connsiteY27" fmla="*/ 323850 h 657444"/>
                    <a:gd name="connsiteX28" fmla="*/ 199767 w 591707"/>
                    <a:gd name="connsiteY28" fmla="*/ 328084 h 657444"/>
                    <a:gd name="connsiteX29" fmla="*/ 195533 w 591707"/>
                    <a:gd name="connsiteY29" fmla="*/ 332317 h 657444"/>
                    <a:gd name="connsiteX30" fmla="*/ 184950 w 591707"/>
                    <a:gd name="connsiteY30" fmla="*/ 338667 h 657444"/>
                    <a:gd name="connsiteX31" fmla="*/ 174367 w 591707"/>
                    <a:gd name="connsiteY31" fmla="*/ 347134 h 657444"/>
                    <a:gd name="connsiteX32" fmla="*/ 161667 w 591707"/>
                    <a:gd name="connsiteY32" fmla="*/ 349250 h 657444"/>
                    <a:gd name="connsiteX33" fmla="*/ 153200 w 591707"/>
                    <a:gd name="connsiteY33" fmla="*/ 355600 h 657444"/>
                    <a:gd name="connsiteX34" fmla="*/ 132033 w 591707"/>
                    <a:gd name="connsiteY34" fmla="*/ 361950 h 657444"/>
                    <a:gd name="connsiteX35" fmla="*/ 106633 w 591707"/>
                    <a:gd name="connsiteY35" fmla="*/ 368300 h 657444"/>
                    <a:gd name="connsiteX36" fmla="*/ 98167 w 591707"/>
                    <a:gd name="connsiteY36" fmla="*/ 372534 h 657444"/>
                    <a:gd name="connsiteX37" fmla="*/ 87583 w 591707"/>
                    <a:gd name="connsiteY37" fmla="*/ 374650 h 657444"/>
                    <a:gd name="connsiteX38" fmla="*/ 79117 w 591707"/>
                    <a:gd name="connsiteY38" fmla="*/ 381000 h 657444"/>
                    <a:gd name="connsiteX39" fmla="*/ 66417 w 591707"/>
                    <a:gd name="connsiteY39" fmla="*/ 385234 h 657444"/>
                    <a:gd name="connsiteX40" fmla="*/ 45250 w 591707"/>
                    <a:gd name="connsiteY40" fmla="*/ 400050 h 657444"/>
                    <a:gd name="connsiteX41" fmla="*/ 41017 w 591707"/>
                    <a:gd name="connsiteY41" fmla="*/ 406400 h 657444"/>
                    <a:gd name="connsiteX42" fmla="*/ 34667 w 591707"/>
                    <a:gd name="connsiteY42" fmla="*/ 412750 h 657444"/>
                    <a:gd name="connsiteX43" fmla="*/ 30433 w 591707"/>
                    <a:gd name="connsiteY43" fmla="*/ 423334 h 657444"/>
                    <a:gd name="connsiteX44" fmla="*/ 19850 w 591707"/>
                    <a:gd name="connsiteY44" fmla="*/ 438150 h 657444"/>
                    <a:gd name="connsiteX45" fmla="*/ 9267 w 591707"/>
                    <a:gd name="connsiteY45" fmla="*/ 452967 h 657444"/>
                    <a:gd name="connsiteX46" fmla="*/ 11383 w 591707"/>
                    <a:gd name="connsiteY46" fmla="*/ 505884 h 657444"/>
                    <a:gd name="connsiteX47" fmla="*/ 17733 w 591707"/>
                    <a:gd name="connsiteY47" fmla="*/ 520700 h 657444"/>
                    <a:gd name="connsiteX48" fmla="*/ 19850 w 591707"/>
                    <a:gd name="connsiteY48" fmla="*/ 539750 h 657444"/>
                    <a:gd name="connsiteX49" fmla="*/ 270 w 591707"/>
                    <a:gd name="connsiteY49" fmla="*/ 556684 h 657444"/>
                    <a:gd name="connsiteX50" fmla="*/ 16146 w 591707"/>
                    <a:gd name="connsiteY50" fmla="*/ 634472 h 657444"/>
                    <a:gd name="connsiteX51" fmla="*/ 105575 w 591707"/>
                    <a:gd name="connsiteY51" fmla="*/ 654580 h 657444"/>
                    <a:gd name="connsiteX52" fmla="*/ 121450 w 591707"/>
                    <a:gd name="connsiteY52" fmla="*/ 582084 h 657444"/>
                    <a:gd name="connsiteX53" fmla="*/ 301367 w 591707"/>
                    <a:gd name="connsiteY53" fmla="*/ 579967 h 657444"/>
                    <a:gd name="connsiteX54" fmla="*/ 356400 w 591707"/>
                    <a:gd name="connsiteY54" fmla="*/ 569384 h 657444"/>
                    <a:gd name="connsiteX55" fmla="*/ 453767 w 591707"/>
                    <a:gd name="connsiteY55" fmla="*/ 573617 h 657444"/>
                    <a:gd name="connsiteX56" fmla="*/ 529967 w 591707"/>
                    <a:gd name="connsiteY56" fmla="*/ 569384 h 657444"/>
                    <a:gd name="connsiteX57" fmla="*/ 551133 w 591707"/>
                    <a:gd name="connsiteY57" fmla="*/ 565150 h 657444"/>
                    <a:gd name="connsiteX58" fmla="*/ 580767 w 591707"/>
                    <a:gd name="connsiteY58" fmla="*/ 560917 h 657444"/>
                    <a:gd name="connsiteX59" fmla="*/ 587117 w 591707"/>
                    <a:gd name="connsiteY59" fmla="*/ 558800 h 657444"/>
                    <a:gd name="connsiteX60" fmla="*/ 589233 w 591707"/>
                    <a:gd name="connsiteY60" fmla="*/ 537634 h 657444"/>
                    <a:gd name="connsiteX61" fmla="*/ 585000 w 591707"/>
                    <a:gd name="connsiteY61" fmla="*/ 531284 h 657444"/>
                    <a:gd name="connsiteX62" fmla="*/ 582883 w 591707"/>
                    <a:gd name="connsiteY62" fmla="*/ 524934 h 657444"/>
                    <a:gd name="connsiteX63" fmla="*/ 578650 w 591707"/>
                    <a:gd name="connsiteY63" fmla="*/ 514350 h 657444"/>
                    <a:gd name="connsiteX64" fmla="*/ 574417 w 591707"/>
                    <a:gd name="connsiteY64" fmla="*/ 488950 h 657444"/>
                    <a:gd name="connsiteX65" fmla="*/ 570183 w 591707"/>
                    <a:gd name="connsiteY65" fmla="*/ 478367 h 657444"/>
                    <a:gd name="connsiteX66" fmla="*/ 563833 w 591707"/>
                    <a:gd name="connsiteY66" fmla="*/ 455084 h 657444"/>
                    <a:gd name="connsiteX67" fmla="*/ 557483 w 591707"/>
                    <a:gd name="connsiteY67" fmla="*/ 448734 h 657444"/>
                    <a:gd name="connsiteX68" fmla="*/ 538433 w 591707"/>
                    <a:gd name="connsiteY68" fmla="*/ 425450 h 657444"/>
                    <a:gd name="connsiteX69" fmla="*/ 527850 w 591707"/>
                    <a:gd name="connsiteY69" fmla="*/ 410634 h 657444"/>
                    <a:gd name="connsiteX70" fmla="*/ 523617 w 591707"/>
                    <a:gd name="connsiteY70" fmla="*/ 402167 h 657444"/>
                    <a:gd name="connsiteX71" fmla="*/ 493983 w 591707"/>
                    <a:gd name="connsiteY71" fmla="*/ 376767 h 657444"/>
                    <a:gd name="connsiteX72" fmla="*/ 472817 w 591707"/>
                    <a:gd name="connsiteY72" fmla="*/ 361950 h 657444"/>
                    <a:gd name="connsiteX73" fmla="*/ 451650 w 591707"/>
                    <a:gd name="connsiteY73" fmla="*/ 353484 h 657444"/>
                    <a:gd name="connsiteX74" fmla="*/ 424133 w 591707"/>
                    <a:gd name="connsiteY74" fmla="*/ 345017 h 657444"/>
                    <a:gd name="connsiteX75" fmla="*/ 411433 w 591707"/>
                    <a:gd name="connsiteY75" fmla="*/ 342900 h 657444"/>
                    <a:gd name="connsiteX76" fmla="*/ 400850 w 591707"/>
                    <a:gd name="connsiteY76" fmla="*/ 340784 h 657444"/>
                    <a:gd name="connsiteX77" fmla="*/ 392383 w 591707"/>
                    <a:gd name="connsiteY77" fmla="*/ 336550 h 657444"/>
                    <a:gd name="connsiteX78" fmla="*/ 386033 w 591707"/>
                    <a:gd name="connsiteY78" fmla="*/ 334434 h 657444"/>
                    <a:gd name="connsiteX79" fmla="*/ 381800 w 591707"/>
                    <a:gd name="connsiteY79" fmla="*/ 323850 h 657444"/>
                    <a:gd name="connsiteX80" fmla="*/ 375450 w 591707"/>
                    <a:gd name="connsiteY80" fmla="*/ 315384 h 657444"/>
                    <a:gd name="connsiteX81" fmla="*/ 373333 w 591707"/>
                    <a:gd name="connsiteY81" fmla="*/ 306917 h 657444"/>
                    <a:gd name="connsiteX82" fmla="*/ 371217 w 591707"/>
                    <a:gd name="connsiteY82" fmla="*/ 300567 h 657444"/>
                    <a:gd name="connsiteX83" fmla="*/ 377567 w 591707"/>
                    <a:gd name="connsiteY83" fmla="*/ 275167 h 657444"/>
                    <a:gd name="connsiteX84" fmla="*/ 379683 w 591707"/>
                    <a:gd name="connsiteY84" fmla="*/ 268817 h 657444"/>
                    <a:gd name="connsiteX85" fmla="*/ 386033 w 591707"/>
                    <a:gd name="connsiteY85" fmla="*/ 262467 h 657444"/>
                    <a:gd name="connsiteX86" fmla="*/ 396617 w 591707"/>
                    <a:gd name="connsiteY86" fmla="*/ 254000 h 657444"/>
                    <a:gd name="connsiteX87" fmla="*/ 402967 w 591707"/>
                    <a:gd name="connsiteY87" fmla="*/ 247650 h 657444"/>
                    <a:gd name="connsiteX88" fmla="*/ 405083 w 591707"/>
                    <a:gd name="connsiteY88" fmla="*/ 247650 h 657444"/>
                    <a:gd name="connsiteX0" fmla="*/ 405083 w 591707"/>
                    <a:gd name="connsiteY0" fmla="*/ 247650 h 657588"/>
                    <a:gd name="connsiteX1" fmla="*/ 405083 w 591707"/>
                    <a:gd name="connsiteY1" fmla="*/ 247650 h 657588"/>
                    <a:gd name="connsiteX2" fmla="*/ 413550 w 591707"/>
                    <a:gd name="connsiteY2" fmla="*/ 222250 h 657588"/>
                    <a:gd name="connsiteX3" fmla="*/ 409317 w 591707"/>
                    <a:gd name="connsiteY3" fmla="*/ 93134 h 657588"/>
                    <a:gd name="connsiteX4" fmla="*/ 407200 w 591707"/>
                    <a:gd name="connsiteY4" fmla="*/ 80434 h 657588"/>
                    <a:gd name="connsiteX5" fmla="*/ 402967 w 591707"/>
                    <a:gd name="connsiteY5" fmla="*/ 69850 h 657588"/>
                    <a:gd name="connsiteX6" fmla="*/ 400850 w 591707"/>
                    <a:gd name="connsiteY6" fmla="*/ 61384 h 657588"/>
                    <a:gd name="connsiteX7" fmla="*/ 390267 w 591707"/>
                    <a:gd name="connsiteY7" fmla="*/ 42334 h 657588"/>
                    <a:gd name="connsiteX8" fmla="*/ 366983 w 591707"/>
                    <a:gd name="connsiteY8" fmla="*/ 21167 h 657588"/>
                    <a:gd name="connsiteX9" fmla="*/ 356400 w 591707"/>
                    <a:gd name="connsiteY9" fmla="*/ 8467 h 657588"/>
                    <a:gd name="connsiteX10" fmla="*/ 331000 w 591707"/>
                    <a:gd name="connsiteY10" fmla="*/ 0 h 657588"/>
                    <a:gd name="connsiteX11" fmla="*/ 265383 w 591707"/>
                    <a:gd name="connsiteY11" fmla="*/ 2117 h 657588"/>
                    <a:gd name="connsiteX12" fmla="*/ 216700 w 591707"/>
                    <a:gd name="connsiteY12" fmla="*/ 16934 h 657588"/>
                    <a:gd name="connsiteX13" fmla="*/ 195533 w 591707"/>
                    <a:gd name="connsiteY13" fmla="*/ 23284 h 657588"/>
                    <a:gd name="connsiteX14" fmla="*/ 182833 w 591707"/>
                    <a:gd name="connsiteY14" fmla="*/ 33867 h 657588"/>
                    <a:gd name="connsiteX15" fmla="*/ 178600 w 591707"/>
                    <a:gd name="connsiteY15" fmla="*/ 44450 h 657588"/>
                    <a:gd name="connsiteX16" fmla="*/ 165900 w 591707"/>
                    <a:gd name="connsiteY16" fmla="*/ 55034 h 657588"/>
                    <a:gd name="connsiteX17" fmla="*/ 163783 w 591707"/>
                    <a:gd name="connsiteY17" fmla="*/ 67734 h 657588"/>
                    <a:gd name="connsiteX18" fmla="*/ 157433 w 591707"/>
                    <a:gd name="connsiteY18" fmla="*/ 86784 h 657588"/>
                    <a:gd name="connsiteX19" fmla="*/ 155317 w 591707"/>
                    <a:gd name="connsiteY19" fmla="*/ 95250 h 657588"/>
                    <a:gd name="connsiteX20" fmla="*/ 161667 w 591707"/>
                    <a:gd name="connsiteY20" fmla="*/ 124884 h 657588"/>
                    <a:gd name="connsiteX21" fmla="*/ 172250 w 591707"/>
                    <a:gd name="connsiteY21" fmla="*/ 152400 h 657588"/>
                    <a:gd name="connsiteX22" fmla="*/ 157434 w 591707"/>
                    <a:gd name="connsiteY22" fmla="*/ 182034 h 657588"/>
                    <a:gd name="connsiteX23" fmla="*/ 184950 w 591707"/>
                    <a:gd name="connsiteY23" fmla="*/ 245534 h 657588"/>
                    <a:gd name="connsiteX24" fmla="*/ 199767 w 591707"/>
                    <a:gd name="connsiteY24" fmla="*/ 270934 h 657588"/>
                    <a:gd name="connsiteX25" fmla="*/ 206117 w 591707"/>
                    <a:gd name="connsiteY25" fmla="*/ 279400 h 657588"/>
                    <a:gd name="connsiteX26" fmla="*/ 210350 w 591707"/>
                    <a:gd name="connsiteY26" fmla="*/ 300567 h 657588"/>
                    <a:gd name="connsiteX27" fmla="*/ 206117 w 591707"/>
                    <a:gd name="connsiteY27" fmla="*/ 323850 h 657588"/>
                    <a:gd name="connsiteX28" fmla="*/ 199767 w 591707"/>
                    <a:gd name="connsiteY28" fmla="*/ 328084 h 657588"/>
                    <a:gd name="connsiteX29" fmla="*/ 195533 w 591707"/>
                    <a:gd name="connsiteY29" fmla="*/ 332317 h 657588"/>
                    <a:gd name="connsiteX30" fmla="*/ 184950 w 591707"/>
                    <a:gd name="connsiteY30" fmla="*/ 338667 h 657588"/>
                    <a:gd name="connsiteX31" fmla="*/ 174367 w 591707"/>
                    <a:gd name="connsiteY31" fmla="*/ 347134 h 657588"/>
                    <a:gd name="connsiteX32" fmla="*/ 161667 w 591707"/>
                    <a:gd name="connsiteY32" fmla="*/ 349250 h 657588"/>
                    <a:gd name="connsiteX33" fmla="*/ 153200 w 591707"/>
                    <a:gd name="connsiteY33" fmla="*/ 355600 h 657588"/>
                    <a:gd name="connsiteX34" fmla="*/ 132033 w 591707"/>
                    <a:gd name="connsiteY34" fmla="*/ 361950 h 657588"/>
                    <a:gd name="connsiteX35" fmla="*/ 106633 w 591707"/>
                    <a:gd name="connsiteY35" fmla="*/ 368300 h 657588"/>
                    <a:gd name="connsiteX36" fmla="*/ 98167 w 591707"/>
                    <a:gd name="connsiteY36" fmla="*/ 372534 h 657588"/>
                    <a:gd name="connsiteX37" fmla="*/ 87583 w 591707"/>
                    <a:gd name="connsiteY37" fmla="*/ 374650 h 657588"/>
                    <a:gd name="connsiteX38" fmla="*/ 79117 w 591707"/>
                    <a:gd name="connsiteY38" fmla="*/ 381000 h 657588"/>
                    <a:gd name="connsiteX39" fmla="*/ 66417 w 591707"/>
                    <a:gd name="connsiteY39" fmla="*/ 385234 h 657588"/>
                    <a:gd name="connsiteX40" fmla="*/ 45250 w 591707"/>
                    <a:gd name="connsiteY40" fmla="*/ 400050 h 657588"/>
                    <a:gd name="connsiteX41" fmla="*/ 41017 w 591707"/>
                    <a:gd name="connsiteY41" fmla="*/ 406400 h 657588"/>
                    <a:gd name="connsiteX42" fmla="*/ 34667 w 591707"/>
                    <a:gd name="connsiteY42" fmla="*/ 412750 h 657588"/>
                    <a:gd name="connsiteX43" fmla="*/ 30433 w 591707"/>
                    <a:gd name="connsiteY43" fmla="*/ 423334 h 657588"/>
                    <a:gd name="connsiteX44" fmla="*/ 19850 w 591707"/>
                    <a:gd name="connsiteY44" fmla="*/ 438150 h 657588"/>
                    <a:gd name="connsiteX45" fmla="*/ 9267 w 591707"/>
                    <a:gd name="connsiteY45" fmla="*/ 452967 h 657588"/>
                    <a:gd name="connsiteX46" fmla="*/ 11383 w 591707"/>
                    <a:gd name="connsiteY46" fmla="*/ 505884 h 657588"/>
                    <a:gd name="connsiteX47" fmla="*/ 17733 w 591707"/>
                    <a:gd name="connsiteY47" fmla="*/ 520700 h 657588"/>
                    <a:gd name="connsiteX48" fmla="*/ 19850 w 591707"/>
                    <a:gd name="connsiteY48" fmla="*/ 539750 h 657588"/>
                    <a:gd name="connsiteX49" fmla="*/ 270 w 591707"/>
                    <a:gd name="connsiteY49" fmla="*/ 556684 h 657588"/>
                    <a:gd name="connsiteX50" fmla="*/ 16146 w 591707"/>
                    <a:gd name="connsiteY50" fmla="*/ 634472 h 657588"/>
                    <a:gd name="connsiteX51" fmla="*/ 105575 w 591707"/>
                    <a:gd name="connsiteY51" fmla="*/ 654580 h 657588"/>
                    <a:gd name="connsiteX52" fmla="*/ 301367 w 591707"/>
                    <a:gd name="connsiteY52" fmla="*/ 579967 h 657588"/>
                    <a:gd name="connsiteX53" fmla="*/ 356400 w 591707"/>
                    <a:gd name="connsiteY53" fmla="*/ 569384 h 657588"/>
                    <a:gd name="connsiteX54" fmla="*/ 453767 w 591707"/>
                    <a:gd name="connsiteY54" fmla="*/ 573617 h 657588"/>
                    <a:gd name="connsiteX55" fmla="*/ 529967 w 591707"/>
                    <a:gd name="connsiteY55" fmla="*/ 569384 h 657588"/>
                    <a:gd name="connsiteX56" fmla="*/ 551133 w 591707"/>
                    <a:gd name="connsiteY56" fmla="*/ 565150 h 657588"/>
                    <a:gd name="connsiteX57" fmla="*/ 580767 w 591707"/>
                    <a:gd name="connsiteY57" fmla="*/ 560917 h 657588"/>
                    <a:gd name="connsiteX58" fmla="*/ 587117 w 591707"/>
                    <a:gd name="connsiteY58" fmla="*/ 558800 h 657588"/>
                    <a:gd name="connsiteX59" fmla="*/ 589233 w 591707"/>
                    <a:gd name="connsiteY59" fmla="*/ 537634 h 657588"/>
                    <a:gd name="connsiteX60" fmla="*/ 585000 w 591707"/>
                    <a:gd name="connsiteY60" fmla="*/ 531284 h 657588"/>
                    <a:gd name="connsiteX61" fmla="*/ 582883 w 591707"/>
                    <a:gd name="connsiteY61" fmla="*/ 524934 h 657588"/>
                    <a:gd name="connsiteX62" fmla="*/ 578650 w 591707"/>
                    <a:gd name="connsiteY62" fmla="*/ 514350 h 657588"/>
                    <a:gd name="connsiteX63" fmla="*/ 574417 w 591707"/>
                    <a:gd name="connsiteY63" fmla="*/ 488950 h 657588"/>
                    <a:gd name="connsiteX64" fmla="*/ 570183 w 591707"/>
                    <a:gd name="connsiteY64" fmla="*/ 478367 h 657588"/>
                    <a:gd name="connsiteX65" fmla="*/ 563833 w 591707"/>
                    <a:gd name="connsiteY65" fmla="*/ 455084 h 657588"/>
                    <a:gd name="connsiteX66" fmla="*/ 557483 w 591707"/>
                    <a:gd name="connsiteY66" fmla="*/ 448734 h 657588"/>
                    <a:gd name="connsiteX67" fmla="*/ 538433 w 591707"/>
                    <a:gd name="connsiteY67" fmla="*/ 425450 h 657588"/>
                    <a:gd name="connsiteX68" fmla="*/ 527850 w 591707"/>
                    <a:gd name="connsiteY68" fmla="*/ 410634 h 657588"/>
                    <a:gd name="connsiteX69" fmla="*/ 523617 w 591707"/>
                    <a:gd name="connsiteY69" fmla="*/ 402167 h 657588"/>
                    <a:gd name="connsiteX70" fmla="*/ 493983 w 591707"/>
                    <a:gd name="connsiteY70" fmla="*/ 376767 h 657588"/>
                    <a:gd name="connsiteX71" fmla="*/ 472817 w 591707"/>
                    <a:gd name="connsiteY71" fmla="*/ 361950 h 657588"/>
                    <a:gd name="connsiteX72" fmla="*/ 451650 w 591707"/>
                    <a:gd name="connsiteY72" fmla="*/ 353484 h 657588"/>
                    <a:gd name="connsiteX73" fmla="*/ 424133 w 591707"/>
                    <a:gd name="connsiteY73" fmla="*/ 345017 h 657588"/>
                    <a:gd name="connsiteX74" fmla="*/ 411433 w 591707"/>
                    <a:gd name="connsiteY74" fmla="*/ 342900 h 657588"/>
                    <a:gd name="connsiteX75" fmla="*/ 400850 w 591707"/>
                    <a:gd name="connsiteY75" fmla="*/ 340784 h 657588"/>
                    <a:gd name="connsiteX76" fmla="*/ 392383 w 591707"/>
                    <a:gd name="connsiteY76" fmla="*/ 336550 h 657588"/>
                    <a:gd name="connsiteX77" fmla="*/ 386033 w 591707"/>
                    <a:gd name="connsiteY77" fmla="*/ 334434 h 657588"/>
                    <a:gd name="connsiteX78" fmla="*/ 381800 w 591707"/>
                    <a:gd name="connsiteY78" fmla="*/ 323850 h 657588"/>
                    <a:gd name="connsiteX79" fmla="*/ 375450 w 591707"/>
                    <a:gd name="connsiteY79" fmla="*/ 315384 h 657588"/>
                    <a:gd name="connsiteX80" fmla="*/ 373333 w 591707"/>
                    <a:gd name="connsiteY80" fmla="*/ 306917 h 657588"/>
                    <a:gd name="connsiteX81" fmla="*/ 371217 w 591707"/>
                    <a:gd name="connsiteY81" fmla="*/ 300567 h 657588"/>
                    <a:gd name="connsiteX82" fmla="*/ 377567 w 591707"/>
                    <a:gd name="connsiteY82" fmla="*/ 275167 h 657588"/>
                    <a:gd name="connsiteX83" fmla="*/ 379683 w 591707"/>
                    <a:gd name="connsiteY83" fmla="*/ 268817 h 657588"/>
                    <a:gd name="connsiteX84" fmla="*/ 386033 w 591707"/>
                    <a:gd name="connsiteY84" fmla="*/ 262467 h 657588"/>
                    <a:gd name="connsiteX85" fmla="*/ 396617 w 591707"/>
                    <a:gd name="connsiteY85" fmla="*/ 254000 h 657588"/>
                    <a:gd name="connsiteX86" fmla="*/ 402967 w 591707"/>
                    <a:gd name="connsiteY86" fmla="*/ 247650 h 657588"/>
                    <a:gd name="connsiteX87" fmla="*/ 405083 w 591707"/>
                    <a:gd name="connsiteY87" fmla="*/ 247650 h 657588"/>
                    <a:gd name="connsiteX0" fmla="*/ 405083 w 591707"/>
                    <a:gd name="connsiteY0" fmla="*/ 247650 h 658315"/>
                    <a:gd name="connsiteX1" fmla="*/ 405083 w 591707"/>
                    <a:gd name="connsiteY1" fmla="*/ 247650 h 658315"/>
                    <a:gd name="connsiteX2" fmla="*/ 413550 w 591707"/>
                    <a:gd name="connsiteY2" fmla="*/ 222250 h 658315"/>
                    <a:gd name="connsiteX3" fmla="*/ 409317 w 591707"/>
                    <a:gd name="connsiteY3" fmla="*/ 93134 h 658315"/>
                    <a:gd name="connsiteX4" fmla="*/ 407200 w 591707"/>
                    <a:gd name="connsiteY4" fmla="*/ 80434 h 658315"/>
                    <a:gd name="connsiteX5" fmla="*/ 402967 w 591707"/>
                    <a:gd name="connsiteY5" fmla="*/ 69850 h 658315"/>
                    <a:gd name="connsiteX6" fmla="*/ 400850 w 591707"/>
                    <a:gd name="connsiteY6" fmla="*/ 61384 h 658315"/>
                    <a:gd name="connsiteX7" fmla="*/ 390267 w 591707"/>
                    <a:gd name="connsiteY7" fmla="*/ 42334 h 658315"/>
                    <a:gd name="connsiteX8" fmla="*/ 366983 w 591707"/>
                    <a:gd name="connsiteY8" fmla="*/ 21167 h 658315"/>
                    <a:gd name="connsiteX9" fmla="*/ 356400 w 591707"/>
                    <a:gd name="connsiteY9" fmla="*/ 8467 h 658315"/>
                    <a:gd name="connsiteX10" fmla="*/ 331000 w 591707"/>
                    <a:gd name="connsiteY10" fmla="*/ 0 h 658315"/>
                    <a:gd name="connsiteX11" fmla="*/ 265383 w 591707"/>
                    <a:gd name="connsiteY11" fmla="*/ 2117 h 658315"/>
                    <a:gd name="connsiteX12" fmla="*/ 216700 w 591707"/>
                    <a:gd name="connsiteY12" fmla="*/ 16934 h 658315"/>
                    <a:gd name="connsiteX13" fmla="*/ 195533 w 591707"/>
                    <a:gd name="connsiteY13" fmla="*/ 23284 h 658315"/>
                    <a:gd name="connsiteX14" fmla="*/ 182833 w 591707"/>
                    <a:gd name="connsiteY14" fmla="*/ 33867 h 658315"/>
                    <a:gd name="connsiteX15" fmla="*/ 178600 w 591707"/>
                    <a:gd name="connsiteY15" fmla="*/ 44450 h 658315"/>
                    <a:gd name="connsiteX16" fmla="*/ 165900 w 591707"/>
                    <a:gd name="connsiteY16" fmla="*/ 55034 h 658315"/>
                    <a:gd name="connsiteX17" fmla="*/ 163783 w 591707"/>
                    <a:gd name="connsiteY17" fmla="*/ 67734 h 658315"/>
                    <a:gd name="connsiteX18" fmla="*/ 157433 w 591707"/>
                    <a:gd name="connsiteY18" fmla="*/ 86784 h 658315"/>
                    <a:gd name="connsiteX19" fmla="*/ 155317 w 591707"/>
                    <a:gd name="connsiteY19" fmla="*/ 95250 h 658315"/>
                    <a:gd name="connsiteX20" fmla="*/ 161667 w 591707"/>
                    <a:gd name="connsiteY20" fmla="*/ 124884 h 658315"/>
                    <a:gd name="connsiteX21" fmla="*/ 172250 w 591707"/>
                    <a:gd name="connsiteY21" fmla="*/ 152400 h 658315"/>
                    <a:gd name="connsiteX22" fmla="*/ 157434 w 591707"/>
                    <a:gd name="connsiteY22" fmla="*/ 182034 h 658315"/>
                    <a:gd name="connsiteX23" fmla="*/ 184950 w 591707"/>
                    <a:gd name="connsiteY23" fmla="*/ 245534 h 658315"/>
                    <a:gd name="connsiteX24" fmla="*/ 199767 w 591707"/>
                    <a:gd name="connsiteY24" fmla="*/ 270934 h 658315"/>
                    <a:gd name="connsiteX25" fmla="*/ 206117 w 591707"/>
                    <a:gd name="connsiteY25" fmla="*/ 279400 h 658315"/>
                    <a:gd name="connsiteX26" fmla="*/ 210350 w 591707"/>
                    <a:gd name="connsiteY26" fmla="*/ 300567 h 658315"/>
                    <a:gd name="connsiteX27" fmla="*/ 206117 w 591707"/>
                    <a:gd name="connsiteY27" fmla="*/ 323850 h 658315"/>
                    <a:gd name="connsiteX28" fmla="*/ 199767 w 591707"/>
                    <a:gd name="connsiteY28" fmla="*/ 328084 h 658315"/>
                    <a:gd name="connsiteX29" fmla="*/ 195533 w 591707"/>
                    <a:gd name="connsiteY29" fmla="*/ 332317 h 658315"/>
                    <a:gd name="connsiteX30" fmla="*/ 184950 w 591707"/>
                    <a:gd name="connsiteY30" fmla="*/ 338667 h 658315"/>
                    <a:gd name="connsiteX31" fmla="*/ 174367 w 591707"/>
                    <a:gd name="connsiteY31" fmla="*/ 347134 h 658315"/>
                    <a:gd name="connsiteX32" fmla="*/ 161667 w 591707"/>
                    <a:gd name="connsiteY32" fmla="*/ 349250 h 658315"/>
                    <a:gd name="connsiteX33" fmla="*/ 153200 w 591707"/>
                    <a:gd name="connsiteY33" fmla="*/ 355600 h 658315"/>
                    <a:gd name="connsiteX34" fmla="*/ 132033 w 591707"/>
                    <a:gd name="connsiteY34" fmla="*/ 361950 h 658315"/>
                    <a:gd name="connsiteX35" fmla="*/ 106633 w 591707"/>
                    <a:gd name="connsiteY35" fmla="*/ 368300 h 658315"/>
                    <a:gd name="connsiteX36" fmla="*/ 98167 w 591707"/>
                    <a:gd name="connsiteY36" fmla="*/ 372534 h 658315"/>
                    <a:gd name="connsiteX37" fmla="*/ 87583 w 591707"/>
                    <a:gd name="connsiteY37" fmla="*/ 374650 h 658315"/>
                    <a:gd name="connsiteX38" fmla="*/ 79117 w 591707"/>
                    <a:gd name="connsiteY38" fmla="*/ 381000 h 658315"/>
                    <a:gd name="connsiteX39" fmla="*/ 66417 w 591707"/>
                    <a:gd name="connsiteY39" fmla="*/ 385234 h 658315"/>
                    <a:gd name="connsiteX40" fmla="*/ 45250 w 591707"/>
                    <a:gd name="connsiteY40" fmla="*/ 400050 h 658315"/>
                    <a:gd name="connsiteX41" fmla="*/ 41017 w 591707"/>
                    <a:gd name="connsiteY41" fmla="*/ 406400 h 658315"/>
                    <a:gd name="connsiteX42" fmla="*/ 34667 w 591707"/>
                    <a:gd name="connsiteY42" fmla="*/ 412750 h 658315"/>
                    <a:gd name="connsiteX43" fmla="*/ 30433 w 591707"/>
                    <a:gd name="connsiteY43" fmla="*/ 423334 h 658315"/>
                    <a:gd name="connsiteX44" fmla="*/ 19850 w 591707"/>
                    <a:gd name="connsiteY44" fmla="*/ 438150 h 658315"/>
                    <a:gd name="connsiteX45" fmla="*/ 9267 w 591707"/>
                    <a:gd name="connsiteY45" fmla="*/ 452967 h 658315"/>
                    <a:gd name="connsiteX46" fmla="*/ 11383 w 591707"/>
                    <a:gd name="connsiteY46" fmla="*/ 505884 h 658315"/>
                    <a:gd name="connsiteX47" fmla="*/ 17733 w 591707"/>
                    <a:gd name="connsiteY47" fmla="*/ 520700 h 658315"/>
                    <a:gd name="connsiteX48" fmla="*/ 19850 w 591707"/>
                    <a:gd name="connsiteY48" fmla="*/ 539750 h 658315"/>
                    <a:gd name="connsiteX49" fmla="*/ 270 w 591707"/>
                    <a:gd name="connsiteY49" fmla="*/ 556684 h 658315"/>
                    <a:gd name="connsiteX50" fmla="*/ 16146 w 591707"/>
                    <a:gd name="connsiteY50" fmla="*/ 634472 h 658315"/>
                    <a:gd name="connsiteX51" fmla="*/ 105575 w 591707"/>
                    <a:gd name="connsiteY51" fmla="*/ 654580 h 658315"/>
                    <a:gd name="connsiteX52" fmla="*/ 356400 w 591707"/>
                    <a:gd name="connsiteY52" fmla="*/ 569384 h 658315"/>
                    <a:gd name="connsiteX53" fmla="*/ 453767 w 591707"/>
                    <a:gd name="connsiteY53" fmla="*/ 573617 h 658315"/>
                    <a:gd name="connsiteX54" fmla="*/ 529967 w 591707"/>
                    <a:gd name="connsiteY54" fmla="*/ 569384 h 658315"/>
                    <a:gd name="connsiteX55" fmla="*/ 551133 w 591707"/>
                    <a:gd name="connsiteY55" fmla="*/ 565150 h 658315"/>
                    <a:gd name="connsiteX56" fmla="*/ 580767 w 591707"/>
                    <a:gd name="connsiteY56" fmla="*/ 560917 h 658315"/>
                    <a:gd name="connsiteX57" fmla="*/ 587117 w 591707"/>
                    <a:gd name="connsiteY57" fmla="*/ 558800 h 658315"/>
                    <a:gd name="connsiteX58" fmla="*/ 589233 w 591707"/>
                    <a:gd name="connsiteY58" fmla="*/ 537634 h 658315"/>
                    <a:gd name="connsiteX59" fmla="*/ 585000 w 591707"/>
                    <a:gd name="connsiteY59" fmla="*/ 531284 h 658315"/>
                    <a:gd name="connsiteX60" fmla="*/ 582883 w 591707"/>
                    <a:gd name="connsiteY60" fmla="*/ 524934 h 658315"/>
                    <a:gd name="connsiteX61" fmla="*/ 578650 w 591707"/>
                    <a:gd name="connsiteY61" fmla="*/ 514350 h 658315"/>
                    <a:gd name="connsiteX62" fmla="*/ 574417 w 591707"/>
                    <a:gd name="connsiteY62" fmla="*/ 488950 h 658315"/>
                    <a:gd name="connsiteX63" fmla="*/ 570183 w 591707"/>
                    <a:gd name="connsiteY63" fmla="*/ 478367 h 658315"/>
                    <a:gd name="connsiteX64" fmla="*/ 563833 w 591707"/>
                    <a:gd name="connsiteY64" fmla="*/ 455084 h 658315"/>
                    <a:gd name="connsiteX65" fmla="*/ 557483 w 591707"/>
                    <a:gd name="connsiteY65" fmla="*/ 448734 h 658315"/>
                    <a:gd name="connsiteX66" fmla="*/ 538433 w 591707"/>
                    <a:gd name="connsiteY66" fmla="*/ 425450 h 658315"/>
                    <a:gd name="connsiteX67" fmla="*/ 527850 w 591707"/>
                    <a:gd name="connsiteY67" fmla="*/ 410634 h 658315"/>
                    <a:gd name="connsiteX68" fmla="*/ 523617 w 591707"/>
                    <a:gd name="connsiteY68" fmla="*/ 402167 h 658315"/>
                    <a:gd name="connsiteX69" fmla="*/ 493983 w 591707"/>
                    <a:gd name="connsiteY69" fmla="*/ 376767 h 658315"/>
                    <a:gd name="connsiteX70" fmla="*/ 472817 w 591707"/>
                    <a:gd name="connsiteY70" fmla="*/ 361950 h 658315"/>
                    <a:gd name="connsiteX71" fmla="*/ 451650 w 591707"/>
                    <a:gd name="connsiteY71" fmla="*/ 353484 h 658315"/>
                    <a:gd name="connsiteX72" fmla="*/ 424133 w 591707"/>
                    <a:gd name="connsiteY72" fmla="*/ 345017 h 658315"/>
                    <a:gd name="connsiteX73" fmla="*/ 411433 w 591707"/>
                    <a:gd name="connsiteY73" fmla="*/ 342900 h 658315"/>
                    <a:gd name="connsiteX74" fmla="*/ 400850 w 591707"/>
                    <a:gd name="connsiteY74" fmla="*/ 340784 h 658315"/>
                    <a:gd name="connsiteX75" fmla="*/ 392383 w 591707"/>
                    <a:gd name="connsiteY75" fmla="*/ 336550 h 658315"/>
                    <a:gd name="connsiteX76" fmla="*/ 386033 w 591707"/>
                    <a:gd name="connsiteY76" fmla="*/ 334434 h 658315"/>
                    <a:gd name="connsiteX77" fmla="*/ 381800 w 591707"/>
                    <a:gd name="connsiteY77" fmla="*/ 323850 h 658315"/>
                    <a:gd name="connsiteX78" fmla="*/ 375450 w 591707"/>
                    <a:gd name="connsiteY78" fmla="*/ 315384 h 658315"/>
                    <a:gd name="connsiteX79" fmla="*/ 373333 w 591707"/>
                    <a:gd name="connsiteY79" fmla="*/ 306917 h 658315"/>
                    <a:gd name="connsiteX80" fmla="*/ 371217 w 591707"/>
                    <a:gd name="connsiteY80" fmla="*/ 300567 h 658315"/>
                    <a:gd name="connsiteX81" fmla="*/ 377567 w 591707"/>
                    <a:gd name="connsiteY81" fmla="*/ 275167 h 658315"/>
                    <a:gd name="connsiteX82" fmla="*/ 379683 w 591707"/>
                    <a:gd name="connsiteY82" fmla="*/ 268817 h 658315"/>
                    <a:gd name="connsiteX83" fmla="*/ 386033 w 591707"/>
                    <a:gd name="connsiteY83" fmla="*/ 262467 h 658315"/>
                    <a:gd name="connsiteX84" fmla="*/ 396617 w 591707"/>
                    <a:gd name="connsiteY84" fmla="*/ 254000 h 658315"/>
                    <a:gd name="connsiteX85" fmla="*/ 402967 w 591707"/>
                    <a:gd name="connsiteY85" fmla="*/ 247650 h 658315"/>
                    <a:gd name="connsiteX86" fmla="*/ 405083 w 591707"/>
                    <a:gd name="connsiteY86" fmla="*/ 247650 h 658315"/>
                    <a:gd name="connsiteX0" fmla="*/ 405083 w 591707"/>
                    <a:gd name="connsiteY0" fmla="*/ 247650 h 658022"/>
                    <a:gd name="connsiteX1" fmla="*/ 405083 w 591707"/>
                    <a:gd name="connsiteY1" fmla="*/ 247650 h 658022"/>
                    <a:gd name="connsiteX2" fmla="*/ 413550 w 591707"/>
                    <a:gd name="connsiteY2" fmla="*/ 222250 h 658022"/>
                    <a:gd name="connsiteX3" fmla="*/ 409317 w 591707"/>
                    <a:gd name="connsiteY3" fmla="*/ 93134 h 658022"/>
                    <a:gd name="connsiteX4" fmla="*/ 407200 w 591707"/>
                    <a:gd name="connsiteY4" fmla="*/ 80434 h 658022"/>
                    <a:gd name="connsiteX5" fmla="*/ 402967 w 591707"/>
                    <a:gd name="connsiteY5" fmla="*/ 69850 h 658022"/>
                    <a:gd name="connsiteX6" fmla="*/ 400850 w 591707"/>
                    <a:gd name="connsiteY6" fmla="*/ 61384 h 658022"/>
                    <a:gd name="connsiteX7" fmla="*/ 390267 w 591707"/>
                    <a:gd name="connsiteY7" fmla="*/ 42334 h 658022"/>
                    <a:gd name="connsiteX8" fmla="*/ 366983 w 591707"/>
                    <a:gd name="connsiteY8" fmla="*/ 21167 h 658022"/>
                    <a:gd name="connsiteX9" fmla="*/ 356400 w 591707"/>
                    <a:gd name="connsiteY9" fmla="*/ 8467 h 658022"/>
                    <a:gd name="connsiteX10" fmla="*/ 331000 w 591707"/>
                    <a:gd name="connsiteY10" fmla="*/ 0 h 658022"/>
                    <a:gd name="connsiteX11" fmla="*/ 265383 w 591707"/>
                    <a:gd name="connsiteY11" fmla="*/ 2117 h 658022"/>
                    <a:gd name="connsiteX12" fmla="*/ 216700 w 591707"/>
                    <a:gd name="connsiteY12" fmla="*/ 16934 h 658022"/>
                    <a:gd name="connsiteX13" fmla="*/ 195533 w 591707"/>
                    <a:gd name="connsiteY13" fmla="*/ 23284 h 658022"/>
                    <a:gd name="connsiteX14" fmla="*/ 182833 w 591707"/>
                    <a:gd name="connsiteY14" fmla="*/ 33867 h 658022"/>
                    <a:gd name="connsiteX15" fmla="*/ 178600 w 591707"/>
                    <a:gd name="connsiteY15" fmla="*/ 44450 h 658022"/>
                    <a:gd name="connsiteX16" fmla="*/ 165900 w 591707"/>
                    <a:gd name="connsiteY16" fmla="*/ 55034 h 658022"/>
                    <a:gd name="connsiteX17" fmla="*/ 163783 w 591707"/>
                    <a:gd name="connsiteY17" fmla="*/ 67734 h 658022"/>
                    <a:gd name="connsiteX18" fmla="*/ 157433 w 591707"/>
                    <a:gd name="connsiteY18" fmla="*/ 86784 h 658022"/>
                    <a:gd name="connsiteX19" fmla="*/ 155317 w 591707"/>
                    <a:gd name="connsiteY19" fmla="*/ 95250 h 658022"/>
                    <a:gd name="connsiteX20" fmla="*/ 161667 w 591707"/>
                    <a:gd name="connsiteY20" fmla="*/ 124884 h 658022"/>
                    <a:gd name="connsiteX21" fmla="*/ 172250 w 591707"/>
                    <a:gd name="connsiteY21" fmla="*/ 152400 h 658022"/>
                    <a:gd name="connsiteX22" fmla="*/ 157434 w 591707"/>
                    <a:gd name="connsiteY22" fmla="*/ 182034 h 658022"/>
                    <a:gd name="connsiteX23" fmla="*/ 184950 w 591707"/>
                    <a:gd name="connsiteY23" fmla="*/ 245534 h 658022"/>
                    <a:gd name="connsiteX24" fmla="*/ 199767 w 591707"/>
                    <a:gd name="connsiteY24" fmla="*/ 270934 h 658022"/>
                    <a:gd name="connsiteX25" fmla="*/ 206117 w 591707"/>
                    <a:gd name="connsiteY25" fmla="*/ 279400 h 658022"/>
                    <a:gd name="connsiteX26" fmla="*/ 210350 w 591707"/>
                    <a:gd name="connsiteY26" fmla="*/ 300567 h 658022"/>
                    <a:gd name="connsiteX27" fmla="*/ 206117 w 591707"/>
                    <a:gd name="connsiteY27" fmla="*/ 323850 h 658022"/>
                    <a:gd name="connsiteX28" fmla="*/ 199767 w 591707"/>
                    <a:gd name="connsiteY28" fmla="*/ 328084 h 658022"/>
                    <a:gd name="connsiteX29" fmla="*/ 195533 w 591707"/>
                    <a:gd name="connsiteY29" fmla="*/ 332317 h 658022"/>
                    <a:gd name="connsiteX30" fmla="*/ 184950 w 591707"/>
                    <a:gd name="connsiteY30" fmla="*/ 338667 h 658022"/>
                    <a:gd name="connsiteX31" fmla="*/ 174367 w 591707"/>
                    <a:gd name="connsiteY31" fmla="*/ 347134 h 658022"/>
                    <a:gd name="connsiteX32" fmla="*/ 161667 w 591707"/>
                    <a:gd name="connsiteY32" fmla="*/ 349250 h 658022"/>
                    <a:gd name="connsiteX33" fmla="*/ 153200 w 591707"/>
                    <a:gd name="connsiteY33" fmla="*/ 355600 h 658022"/>
                    <a:gd name="connsiteX34" fmla="*/ 132033 w 591707"/>
                    <a:gd name="connsiteY34" fmla="*/ 361950 h 658022"/>
                    <a:gd name="connsiteX35" fmla="*/ 106633 w 591707"/>
                    <a:gd name="connsiteY35" fmla="*/ 368300 h 658022"/>
                    <a:gd name="connsiteX36" fmla="*/ 98167 w 591707"/>
                    <a:gd name="connsiteY36" fmla="*/ 372534 h 658022"/>
                    <a:gd name="connsiteX37" fmla="*/ 87583 w 591707"/>
                    <a:gd name="connsiteY37" fmla="*/ 374650 h 658022"/>
                    <a:gd name="connsiteX38" fmla="*/ 79117 w 591707"/>
                    <a:gd name="connsiteY38" fmla="*/ 381000 h 658022"/>
                    <a:gd name="connsiteX39" fmla="*/ 66417 w 591707"/>
                    <a:gd name="connsiteY39" fmla="*/ 385234 h 658022"/>
                    <a:gd name="connsiteX40" fmla="*/ 45250 w 591707"/>
                    <a:gd name="connsiteY40" fmla="*/ 400050 h 658022"/>
                    <a:gd name="connsiteX41" fmla="*/ 41017 w 591707"/>
                    <a:gd name="connsiteY41" fmla="*/ 406400 h 658022"/>
                    <a:gd name="connsiteX42" fmla="*/ 34667 w 591707"/>
                    <a:gd name="connsiteY42" fmla="*/ 412750 h 658022"/>
                    <a:gd name="connsiteX43" fmla="*/ 30433 w 591707"/>
                    <a:gd name="connsiteY43" fmla="*/ 423334 h 658022"/>
                    <a:gd name="connsiteX44" fmla="*/ 19850 w 591707"/>
                    <a:gd name="connsiteY44" fmla="*/ 438150 h 658022"/>
                    <a:gd name="connsiteX45" fmla="*/ 9267 w 591707"/>
                    <a:gd name="connsiteY45" fmla="*/ 452967 h 658022"/>
                    <a:gd name="connsiteX46" fmla="*/ 11383 w 591707"/>
                    <a:gd name="connsiteY46" fmla="*/ 505884 h 658022"/>
                    <a:gd name="connsiteX47" fmla="*/ 17733 w 591707"/>
                    <a:gd name="connsiteY47" fmla="*/ 520700 h 658022"/>
                    <a:gd name="connsiteX48" fmla="*/ 19850 w 591707"/>
                    <a:gd name="connsiteY48" fmla="*/ 539750 h 658022"/>
                    <a:gd name="connsiteX49" fmla="*/ 270 w 591707"/>
                    <a:gd name="connsiteY49" fmla="*/ 556684 h 658022"/>
                    <a:gd name="connsiteX50" fmla="*/ 16146 w 591707"/>
                    <a:gd name="connsiteY50" fmla="*/ 634472 h 658022"/>
                    <a:gd name="connsiteX51" fmla="*/ 105575 w 591707"/>
                    <a:gd name="connsiteY51" fmla="*/ 654580 h 658022"/>
                    <a:gd name="connsiteX52" fmla="*/ 453767 w 591707"/>
                    <a:gd name="connsiteY52" fmla="*/ 573617 h 658022"/>
                    <a:gd name="connsiteX53" fmla="*/ 529967 w 591707"/>
                    <a:gd name="connsiteY53" fmla="*/ 569384 h 658022"/>
                    <a:gd name="connsiteX54" fmla="*/ 551133 w 591707"/>
                    <a:gd name="connsiteY54" fmla="*/ 565150 h 658022"/>
                    <a:gd name="connsiteX55" fmla="*/ 580767 w 591707"/>
                    <a:gd name="connsiteY55" fmla="*/ 560917 h 658022"/>
                    <a:gd name="connsiteX56" fmla="*/ 587117 w 591707"/>
                    <a:gd name="connsiteY56" fmla="*/ 558800 h 658022"/>
                    <a:gd name="connsiteX57" fmla="*/ 589233 w 591707"/>
                    <a:gd name="connsiteY57" fmla="*/ 537634 h 658022"/>
                    <a:gd name="connsiteX58" fmla="*/ 585000 w 591707"/>
                    <a:gd name="connsiteY58" fmla="*/ 531284 h 658022"/>
                    <a:gd name="connsiteX59" fmla="*/ 582883 w 591707"/>
                    <a:gd name="connsiteY59" fmla="*/ 524934 h 658022"/>
                    <a:gd name="connsiteX60" fmla="*/ 578650 w 591707"/>
                    <a:gd name="connsiteY60" fmla="*/ 514350 h 658022"/>
                    <a:gd name="connsiteX61" fmla="*/ 574417 w 591707"/>
                    <a:gd name="connsiteY61" fmla="*/ 488950 h 658022"/>
                    <a:gd name="connsiteX62" fmla="*/ 570183 w 591707"/>
                    <a:gd name="connsiteY62" fmla="*/ 478367 h 658022"/>
                    <a:gd name="connsiteX63" fmla="*/ 563833 w 591707"/>
                    <a:gd name="connsiteY63" fmla="*/ 455084 h 658022"/>
                    <a:gd name="connsiteX64" fmla="*/ 557483 w 591707"/>
                    <a:gd name="connsiteY64" fmla="*/ 448734 h 658022"/>
                    <a:gd name="connsiteX65" fmla="*/ 538433 w 591707"/>
                    <a:gd name="connsiteY65" fmla="*/ 425450 h 658022"/>
                    <a:gd name="connsiteX66" fmla="*/ 527850 w 591707"/>
                    <a:gd name="connsiteY66" fmla="*/ 410634 h 658022"/>
                    <a:gd name="connsiteX67" fmla="*/ 523617 w 591707"/>
                    <a:gd name="connsiteY67" fmla="*/ 402167 h 658022"/>
                    <a:gd name="connsiteX68" fmla="*/ 493983 w 591707"/>
                    <a:gd name="connsiteY68" fmla="*/ 376767 h 658022"/>
                    <a:gd name="connsiteX69" fmla="*/ 472817 w 591707"/>
                    <a:gd name="connsiteY69" fmla="*/ 361950 h 658022"/>
                    <a:gd name="connsiteX70" fmla="*/ 451650 w 591707"/>
                    <a:gd name="connsiteY70" fmla="*/ 353484 h 658022"/>
                    <a:gd name="connsiteX71" fmla="*/ 424133 w 591707"/>
                    <a:gd name="connsiteY71" fmla="*/ 345017 h 658022"/>
                    <a:gd name="connsiteX72" fmla="*/ 411433 w 591707"/>
                    <a:gd name="connsiteY72" fmla="*/ 342900 h 658022"/>
                    <a:gd name="connsiteX73" fmla="*/ 400850 w 591707"/>
                    <a:gd name="connsiteY73" fmla="*/ 340784 h 658022"/>
                    <a:gd name="connsiteX74" fmla="*/ 392383 w 591707"/>
                    <a:gd name="connsiteY74" fmla="*/ 336550 h 658022"/>
                    <a:gd name="connsiteX75" fmla="*/ 386033 w 591707"/>
                    <a:gd name="connsiteY75" fmla="*/ 334434 h 658022"/>
                    <a:gd name="connsiteX76" fmla="*/ 381800 w 591707"/>
                    <a:gd name="connsiteY76" fmla="*/ 323850 h 658022"/>
                    <a:gd name="connsiteX77" fmla="*/ 375450 w 591707"/>
                    <a:gd name="connsiteY77" fmla="*/ 315384 h 658022"/>
                    <a:gd name="connsiteX78" fmla="*/ 373333 w 591707"/>
                    <a:gd name="connsiteY78" fmla="*/ 306917 h 658022"/>
                    <a:gd name="connsiteX79" fmla="*/ 371217 w 591707"/>
                    <a:gd name="connsiteY79" fmla="*/ 300567 h 658022"/>
                    <a:gd name="connsiteX80" fmla="*/ 377567 w 591707"/>
                    <a:gd name="connsiteY80" fmla="*/ 275167 h 658022"/>
                    <a:gd name="connsiteX81" fmla="*/ 379683 w 591707"/>
                    <a:gd name="connsiteY81" fmla="*/ 268817 h 658022"/>
                    <a:gd name="connsiteX82" fmla="*/ 386033 w 591707"/>
                    <a:gd name="connsiteY82" fmla="*/ 262467 h 658022"/>
                    <a:gd name="connsiteX83" fmla="*/ 396617 w 591707"/>
                    <a:gd name="connsiteY83" fmla="*/ 254000 h 658022"/>
                    <a:gd name="connsiteX84" fmla="*/ 402967 w 591707"/>
                    <a:gd name="connsiteY84" fmla="*/ 247650 h 658022"/>
                    <a:gd name="connsiteX85" fmla="*/ 405083 w 591707"/>
                    <a:gd name="connsiteY85" fmla="*/ 247650 h 658022"/>
                    <a:gd name="connsiteX0" fmla="*/ 405083 w 591707"/>
                    <a:gd name="connsiteY0" fmla="*/ 247650 h 658315"/>
                    <a:gd name="connsiteX1" fmla="*/ 405083 w 591707"/>
                    <a:gd name="connsiteY1" fmla="*/ 247650 h 658315"/>
                    <a:gd name="connsiteX2" fmla="*/ 413550 w 591707"/>
                    <a:gd name="connsiteY2" fmla="*/ 222250 h 658315"/>
                    <a:gd name="connsiteX3" fmla="*/ 409317 w 591707"/>
                    <a:gd name="connsiteY3" fmla="*/ 93134 h 658315"/>
                    <a:gd name="connsiteX4" fmla="*/ 407200 w 591707"/>
                    <a:gd name="connsiteY4" fmla="*/ 80434 h 658315"/>
                    <a:gd name="connsiteX5" fmla="*/ 402967 w 591707"/>
                    <a:gd name="connsiteY5" fmla="*/ 69850 h 658315"/>
                    <a:gd name="connsiteX6" fmla="*/ 400850 w 591707"/>
                    <a:gd name="connsiteY6" fmla="*/ 61384 h 658315"/>
                    <a:gd name="connsiteX7" fmla="*/ 390267 w 591707"/>
                    <a:gd name="connsiteY7" fmla="*/ 42334 h 658315"/>
                    <a:gd name="connsiteX8" fmla="*/ 366983 w 591707"/>
                    <a:gd name="connsiteY8" fmla="*/ 21167 h 658315"/>
                    <a:gd name="connsiteX9" fmla="*/ 356400 w 591707"/>
                    <a:gd name="connsiteY9" fmla="*/ 8467 h 658315"/>
                    <a:gd name="connsiteX10" fmla="*/ 331000 w 591707"/>
                    <a:gd name="connsiteY10" fmla="*/ 0 h 658315"/>
                    <a:gd name="connsiteX11" fmla="*/ 265383 w 591707"/>
                    <a:gd name="connsiteY11" fmla="*/ 2117 h 658315"/>
                    <a:gd name="connsiteX12" fmla="*/ 216700 w 591707"/>
                    <a:gd name="connsiteY12" fmla="*/ 16934 h 658315"/>
                    <a:gd name="connsiteX13" fmla="*/ 195533 w 591707"/>
                    <a:gd name="connsiteY13" fmla="*/ 23284 h 658315"/>
                    <a:gd name="connsiteX14" fmla="*/ 182833 w 591707"/>
                    <a:gd name="connsiteY14" fmla="*/ 33867 h 658315"/>
                    <a:gd name="connsiteX15" fmla="*/ 178600 w 591707"/>
                    <a:gd name="connsiteY15" fmla="*/ 44450 h 658315"/>
                    <a:gd name="connsiteX16" fmla="*/ 165900 w 591707"/>
                    <a:gd name="connsiteY16" fmla="*/ 55034 h 658315"/>
                    <a:gd name="connsiteX17" fmla="*/ 163783 w 591707"/>
                    <a:gd name="connsiteY17" fmla="*/ 67734 h 658315"/>
                    <a:gd name="connsiteX18" fmla="*/ 157433 w 591707"/>
                    <a:gd name="connsiteY18" fmla="*/ 86784 h 658315"/>
                    <a:gd name="connsiteX19" fmla="*/ 155317 w 591707"/>
                    <a:gd name="connsiteY19" fmla="*/ 95250 h 658315"/>
                    <a:gd name="connsiteX20" fmla="*/ 161667 w 591707"/>
                    <a:gd name="connsiteY20" fmla="*/ 124884 h 658315"/>
                    <a:gd name="connsiteX21" fmla="*/ 172250 w 591707"/>
                    <a:gd name="connsiteY21" fmla="*/ 152400 h 658315"/>
                    <a:gd name="connsiteX22" fmla="*/ 157434 w 591707"/>
                    <a:gd name="connsiteY22" fmla="*/ 182034 h 658315"/>
                    <a:gd name="connsiteX23" fmla="*/ 184950 w 591707"/>
                    <a:gd name="connsiteY23" fmla="*/ 245534 h 658315"/>
                    <a:gd name="connsiteX24" fmla="*/ 199767 w 591707"/>
                    <a:gd name="connsiteY24" fmla="*/ 270934 h 658315"/>
                    <a:gd name="connsiteX25" fmla="*/ 206117 w 591707"/>
                    <a:gd name="connsiteY25" fmla="*/ 279400 h 658315"/>
                    <a:gd name="connsiteX26" fmla="*/ 210350 w 591707"/>
                    <a:gd name="connsiteY26" fmla="*/ 300567 h 658315"/>
                    <a:gd name="connsiteX27" fmla="*/ 206117 w 591707"/>
                    <a:gd name="connsiteY27" fmla="*/ 323850 h 658315"/>
                    <a:gd name="connsiteX28" fmla="*/ 199767 w 591707"/>
                    <a:gd name="connsiteY28" fmla="*/ 328084 h 658315"/>
                    <a:gd name="connsiteX29" fmla="*/ 195533 w 591707"/>
                    <a:gd name="connsiteY29" fmla="*/ 332317 h 658315"/>
                    <a:gd name="connsiteX30" fmla="*/ 184950 w 591707"/>
                    <a:gd name="connsiteY30" fmla="*/ 338667 h 658315"/>
                    <a:gd name="connsiteX31" fmla="*/ 174367 w 591707"/>
                    <a:gd name="connsiteY31" fmla="*/ 347134 h 658315"/>
                    <a:gd name="connsiteX32" fmla="*/ 161667 w 591707"/>
                    <a:gd name="connsiteY32" fmla="*/ 349250 h 658315"/>
                    <a:gd name="connsiteX33" fmla="*/ 153200 w 591707"/>
                    <a:gd name="connsiteY33" fmla="*/ 355600 h 658315"/>
                    <a:gd name="connsiteX34" fmla="*/ 132033 w 591707"/>
                    <a:gd name="connsiteY34" fmla="*/ 361950 h 658315"/>
                    <a:gd name="connsiteX35" fmla="*/ 106633 w 591707"/>
                    <a:gd name="connsiteY35" fmla="*/ 368300 h 658315"/>
                    <a:gd name="connsiteX36" fmla="*/ 98167 w 591707"/>
                    <a:gd name="connsiteY36" fmla="*/ 372534 h 658315"/>
                    <a:gd name="connsiteX37" fmla="*/ 87583 w 591707"/>
                    <a:gd name="connsiteY37" fmla="*/ 374650 h 658315"/>
                    <a:gd name="connsiteX38" fmla="*/ 79117 w 591707"/>
                    <a:gd name="connsiteY38" fmla="*/ 381000 h 658315"/>
                    <a:gd name="connsiteX39" fmla="*/ 66417 w 591707"/>
                    <a:gd name="connsiteY39" fmla="*/ 385234 h 658315"/>
                    <a:gd name="connsiteX40" fmla="*/ 45250 w 591707"/>
                    <a:gd name="connsiteY40" fmla="*/ 400050 h 658315"/>
                    <a:gd name="connsiteX41" fmla="*/ 41017 w 591707"/>
                    <a:gd name="connsiteY41" fmla="*/ 406400 h 658315"/>
                    <a:gd name="connsiteX42" fmla="*/ 34667 w 591707"/>
                    <a:gd name="connsiteY42" fmla="*/ 412750 h 658315"/>
                    <a:gd name="connsiteX43" fmla="*/ 30433 w 591707"/>
                    <a:gd name="connsiteY43" fmla="*/ 423334 h 658315"/>
                    <a:gd name="connsiteX44" fmla="*/ 19850 w 591707"/>
                    <a:gd name="connsiteY44" fmla="*/ 438150 h 658315"/>
                    <a:gd name="connsiteX45" fmla="*/ 9267 w 591707"/>
                    <a:gd name="connsiteY45" fmla="*/ 452967 h 658315"/>
                    <a:gd name="connsiteX46" fmla="*/ 11383 w 591707"/>
                    <a:gd name="connsiteY46" fmla="*/ 505884 h 658315"/>
                    <a:gd name="connsiteX47" fmla="*/ 17733 w 591707"/>
                    <a:gd name="connsiteY47" fmla="*/ 520700 h 658315"/>
                    <a:gd name="connsiteX48" fmla="*/ 19850 w 591707"/>
                    <a:gd name="connsiteY48" fmla="*/ 539750 h 658315"/>
                    <a:gd name="connsiteX49" fmla="*/ 270 w 591707"/>
                    <a:gd name="connsiteY49" fmla="*/ 556684 h 658315"/>
                    <a:gd name="connsiteX50" fmla="*/ 16146 w 591707"/>
                    <a:gd name="connsiteY50" fmla="*/ 634472 h 658315"/>
                    <a:gd name="connsiteX51" fmla="*/ 105575 w 591707"/>
                    <a:gd name="connsiteY51" fmla="*/ 654580 h 658315"/>
                    <a:gd name="connsiteX52" fmla="*/ 529967 w 591707"/>
                    <a:gd name="connsiteY52" fmla="*/ 569384 h 658315"/>
                    <a:gd name="connsiteX53" fmla="*/ 551133 w 591707"/>
                    <a:gd name="connsiteY53" fmla="*/ 565150 h 658315"/>
                    <a:gd name="connsiteX54" fmla="*/ 580767 w 591707"/>
                    <a:gd name="connsiteY54" fmla="*/ 560917 h 658315"/>
                    <a:gd name="connsiteX55" fmla="*/ 587117 w 591707"/>
                    <a:gd name="connsiteY55" fmla="*/ 558800 h 658315"/>
                    <a:gd name="connsiteX56" fmla="*/ 589233 w 591707"/>
                    <a:gd name="connsiteY56" fmla="*/ 537634 h 658315"/>
                    <a:gd name="connsiteX57" fmla="*/ 585000 w 591707"/>
                    <a:gd name="connsiteY57" fmla="*/ 531284 h 658315"/>
                    <a:gd name="connsiteX58" fmla="*/ 582883 w 591707"/>
                    <a:gd name="connsiteY58" fmla="*/ 524934 h 658315"/>
                    <a:gd name="connsiteX59" fmla="*/ 578650 w 591707"/>
                    <a:gd name="connsiteY59" fmla="*/ 514350 h 658315"/>
                    <a:gd name="connsiteX60" fmla="*/ 574417 w 591707"/>
                    <a:gd name="connsiteY60" fmla="*/ 488950 h 658315"/>
                    <a:gd name="connsiteX61" fmla="*/ 570183 w 591707"/>
                    <a:gd name="connsiteY61" fmla="*/ 478367 h 658315"/>
                    <a:gd name="connsiteX62" fmla="*/ 563833 w 591707"/>
                    <a:gd name="connsiteY62" fmla="*/ 455084 h 658315"/>
                    <a:gd name="connsiteX63" fmla="*/ 557483 w 591707"/>
                    <a:gd name="connsiteY63" fmla="*/ 448734 h 658315"/>
                    <a:gd name="connsiteX64" fmla="*/ 538433 w 591707"/>
                    <a:gd name="connsiteY64" fmla="*/ 425450 h 658315"/>
                    <a:gd name="connsiteX65" fmla="*/ 527850 w 591707"/>
                    <a:gd name="connsiteY65" fmla="*/ 410634 h 658315"/>
                    <a:gd name="connsiteX66" fmla="*/ 523617 w 591707"/>
                    <a:gd name="connsiteY66" fmla="*/ 402167 h 658315"/>
                    <a:gd name="connsiteX67" fmla="*/ 493983 w 591707"/>
                    <a:gd name="connsiteY67" fmla="*/ 376767 h 658315"/>
                    <a:gd name="connsiteX68" fmla="*/ 472817 w 591707"/>
                    <a:gd name="connsiteY68" fmla="*/ 361950 h 658315"/>
                    <a:gd name="connsiteX69" fmla="*/ 451650 w 591707"/>
                    <a:gd name="connsiteY69" fmla="*/ 353484 h 658315"/>
                    <a:gd name="connsiteX70" fmla="*/ 424133 w 591707"/>
                    <a:gd name="connsiteY70" fmla="*/ 345017 h 658315"/>
                    <a:gd name="connsiteX71" fmla="*/ 411433 w 591707"/>
                    <a:gd name="connsiteY71" fmla="*/ 342900 h 658315"/>
                    <a:gd name="connsiteX72" fmla="*/ 400850 w 591707"/>
                    <a:gd name="connsiteY72" fmla="*/ 340784 h 658315"/>
                    <a:gd name="connsiteX73" fmla="*/ 392383 w 591707"/>
                    <a:gd name="connsiteY73" fmla="*/ 336550 h 658315"/>
                    <a:gd name="connsiteX74" fmla="*/ 386033 w 591707"/>
                    <a:gd name="connsiteY74" fmla="*/ 334434 h 658315"/>
                    <a:gd name="connsiteX75" fmla="*/ 381800 w 591707"/>
                    <a:gd name="connsiteY75" fmla="*/ 323850 h 658315"/>
                    <a:gd name="connsiteX76" fmla="*/ 375450 w 591707"/>
                    <a:gd name="connsiteY76" fmla="*/ 315384 h 658315"/>
                    <a:gd name="connsiteX77" fmla="*/ 373333 w 591707"/>
                    <a:gd name="connsiteY77" fmla="*/ 306917 h 658315"/>
                    <a:gd name="connsiteX78" fmla="*/ 371217 w 591707"/>
                    <a:gd name="connsiteY78" fmla="*/ 300567 h 658315"/>
                    <a:gd name="connsiteX79" fmla="*/ 377567 w 591707"/>
                    <a:gd name="connsiteY79" fmla="*/ 275167 h 658315"/>
                    <a:gd name="connsiteX80" fmla="*/ 379683 w 591707"/>
                    <a:gd name="connsiteY80" fmla="*/ 268817 h 658315"/>
                    <a:gd name="connsiteX81" fmla="*/ 386033 w 591707"/>
                    <a:gd name="connsiteY81" fmla="*/ 262467 h 658315"/>
                    <a:gd name="connsiteX82" fmla="*/ 396617 w 591707"/>
                    <a:gd name="connsiteY82" fmla="*/ 254000 h 658315"/>
                    <a:gd name="connsiteX83" fmla="*/ 402967 w 591707"/>
                    <a:gd name="connsiteY83" fmla="*/ 247650 h 658315"/>
                    <a:gd name="connsiteX84" fmla="*/ 405083 w 591707"/>
                    <a:gd name="connsiteY84" fmla="*/ 247650 h 658315"/>
                    <a:gd name="connsiteX0" fmla="*/ 405083 w 592966"/>
                    <a:gd name="connsiteY0" fmla="*/ 247650 h 658609"/>
                    <a:gd name="connsiteX1" fmla="*/ 405083 w 592966"/>
                    <a:gd name="connsiteY1" fmla="*/ 247650 h 658609"/>
                    <a:gd name="connsiteX2" fmla="*/ 413550 w 592966"/>
                    <a:gd name="connsiteY2" fmla="*/ 222250 h 658609"/>
                    <a:gd name="connsiteX3" fmla="*/ 409317 w 592966"/>
                    <a:gd name="connsiteY3" fmla="*/ 93134 h 658609"/>
                    <a:gd name="connsiteX4" fmla="*/ 407200 w 592966"/>
                    <a:gd name="connsiteY4" fmla="*/ 80434 h 658609"/>
                    <a:gd name="connsiteX5" fmla="*/ 402967 w 592966"/>
                    <a:gd name="connsiteY5" fmla="*/ 69850 h 658609"/>
                    <a:gd name="connsiteX6" fmla="*/ 400850 w 592966"/>
                    <a:gd name="connsiteY6" fmla="*/ 61384 h 658609"/>
                    <a:gd name="connsiteX7" fmla="*/ 390267 w 592966"/>
                    <a:gd name="connsiteY7" fmla="*/ 42334 h 658609"/>
                    <a:gd name="connsiteX8" fmla="*/ 366983 w 592966"/>
                    <a:gd name="connsiteY8" fmla="*/ 21167 h 658609"/>
                    <a:gd name="connsiteX9" fmla="*/ 356400 w 592966"/>
                    <a:gd name="connsiteY9" fmla="*/ 8467 h 658609"/>
                    <a:gd name="connsiteX10" fmla="*/ 331000 w 592966"/>
                    <a:gd name="connsiteY10" fmla="*/ 0 h 658609"/>
                    <a:gd name="connsiteX11" fmla="*/ 265383 w 592966"/>
                    <a:gd name="connsiteY11" fmla="*/ 2117 h 658609"/>
                    <a:gd name="connsiteX12" fmla="*/ 216700 w 592966"/>
                    <a:gd name="connsiteY12" fmla="*/ 16934 h 658609"/>
                    <a:gd name="connsiteX13" fmla="*/ 195533 w 592966"/>
                    <a:gd name="connsiteY13" fmla="*/ 23284 h 658609"/>
                    <a:gd name="connsiteX14" fmla="*/ 182833 w 592966"/>
                    <a:gd name="connsiteY14" fmla="*/ 33867 h 658609"/>
                    <a:gd name="connsiteX15" fmla="*/ 178600 w 592966"/>
                    <a:gd name="connsiteY15" fmla="*/ 44450 h 658609"/>
                    <a:gd name="connsiteX16" fmla="*/ 165900 w 592966"/>
                    <a:gd name="connsiteY16" fmla="*/ 55034 h 658609"/>
                    <a:gd name="connsiteX17" fmla="*/ 163783 w 592966"/>
                    <a:gd name="connsiteY17" fmla="*/ 67734 h 658609"/>
                    <a:gd name="connsiteX18" fmla="*/ 157433 w 592966"/>
                    <a:gd name="connsiteY18" fmla="*/ 86784 h 658609"/>
                    <a:gd name="connsiteX19" fmla="*/ 155317 w 592966"/>
                    <a:gd name="connsiteY19" fmla="*/ 95250 h 658609"/>
                    <a:gd name="connsiteX20" fmla="*/ 161667 w 592966"/>
                    <a:gd name="connsiteY20" fmla="*/ 124884 h 658609"/>
                    <a:gd name="connsiteX21" fmla="*/ 172250 w 592966"/>
                    <a:gd name="connsiteY21" fmla="*/ 152400 h 658609"/>
                    <a:gd name="connsiteX22" fmla="*/ 157434 w 592966"/>
                    <a:gd name="connsiteY22" fmla="*/ 182034 h 658609"/>
                    <a:gd name="connsiteX23" fmla="*/ 184950 w 592966"/>
                    <a:gd name="connsiteY23" fmla="*/ 245534 h 658609"/>
                    <a:gd name="connsiteX24" fmla="*/ 199767 w 592966"/>
                    <a:gd name="connsiteY24" fmla="*/ 270934 h 658609"/>
                    <a:gd name="connsiteX25" fmla="*/ 206117 w 592966"/>
                    <a:gd name="connsiteY25" fmla="*/ 279400 h 658609"/>
                    <a:gd name="connsiteX26" fmla="*/ 210350 w 592966"/>
                    <a:gd name="connsiteY26" fmla="*/ 300567 h 658609"/>
                    <a:gd name="connsiteX27" fmla="*/ 206117 w 592966"/>
                    <a:gd name="connsiteY27" fmla="*/ 323850 h 658609"/>
                    <a:gd name="connsiteX28" fmla="*/ 199767 w 592966"/>
                    <a:gd name="connsiteY28" fmla="*/ 328084 h 658609"/>
                    <a:gd name="connsiteX29" fmla="*/ 195533 w 592966"/>
                    <a:gd name="connsiteY29" fmla="*/ 332317 h 658609"/>
                    <a:gd name="connsiteX30" fmla="*/ 184950 w 592966"/>
                    <a:gd name="connsiteY30" fmla="*/ 338667 h 658609"/>
                    <a:gd name="connsiteX31" fmla="*/ 174367 w 592966"/>
                    <a:gd name="connsiteY31" fmla="*/ 347134 h 658609"/>
                    <a:gd name="connsiteX32" fmla="*/ 161667 w 592966"/>
                    <a:gd name="connsiteY32" fmla="*/ 349250 h 658609"/>
                    <a:gd name="connsiteX33" fmla="*/ 153200 w 592966"/>
                    <a:gd name="connsiteY33" fmla="*/ 355600 h 658609"/>
                    <a:gd name="connsiteX34" fmla="*/ 132033 w 592966"/>
                    <a:gd name="connsiteY34" fmla="*/ 361950 h 658609"/>
                    <a:gd name="connsiteX35" fmla="*/ 106633 w 592966"/>
                    <a:gd name="connsiteY35" fmla="*/ 368300 h 658609"/>
                    <a:gd name="connsiteX36" fmla="*/ 98167 w 592966"/>
                    <a:gd name="connsiteY36" fmla="*/ 372534 h 658609"/>
                    <a:gd name="connsiteX37" fmla="*/ 87583 w 592966"/>
                    <a:gd name="connsiteY37" fmla="*/ 374650 h 658609"/>
                    <a:gd name="connsiteX38" fmla="*/ 79117 w 592966"/>
                    <a:gd name="connsiteY38" fmla="*/ 381000 h 658609"/>
                    <a:gd name="connsiteX39" fmla="*/ 66417 w 592966"/>
                    <a:gd name="connsiteY39" fmla="*/ 385234 h 658609"/>
                    <a:gd name="connsiteX40" fmla="*/ 45250 w 592966"/>
                    <a:gd name="connsiteY40" fmla="*/ 400050 h 658609"/>
                    <a:gd name="connsiteX41" fmla="*/ 41017 w 592966"/>
                    <a:gd name="connsiteY41" fmla="*/ 406400 h 658609"/>
                    <a:gd name="connsiteX42" fmla="*/ 34667 w 592966"/>
                    <a:gd name="connsiteY42" fmla="*/ 412750 h 658609"/>
                    <a:gd name="connsiteX43" fmla="*/ 30433 w 592966"/>
                    <a:gd name="connsiteY43" fmla="*/ 423334 h 658609"/>
                    <a:gd name="connsiteX44" fmla="*/ 19850 w 592966"/>
                    <a:gd name="connsiteY44" fmla="*/ 438150 h 658609"/>
                    <a:gd name="connsiteX45" fmla="*/ 9267 w 592966"/>
                    <a:gd name="connsiteY45" fmla="*/ 452967 h 658609"/>
                    <a:gd name="connsiteX46" fmla="*/ 11383 w 592966"/>
                    <a:gd name="connsiteY46" fmla="*/ 505884 h 658609"/>
                    <a:gd name="connsiteX47" fmla="*/ 17733 w 592966"/>
                    <a:gd name="connsiteY47" fmla="*/ 520700 h 658609"/>
                    <a:gd name="connsiteX48" fmla="*/ 19850 w 592966"/>
                    <a:gd name="connsiteY48" fmla="*/ 539750 h 658609"/>
                    <a:gd name="connsiteX49" fmla="*/ 270 w 592966"/>
                    <a:gd name="connsiteY49" fmla="*/ 556684 h 658609"/>
                    <a:gd name="connsiteX50" fmla="*/ 16146 w 592966"/>
                    <a:gd name="connsiteY50" fmla="*/ 634472 h 658609"/>
                    <a:gd name="connsiteX51" fmla="*/ 105575 w 592966"/>
                    <a:gd name="connsiteY51" fmla="*/ 654580 h 658609"/>
                    <a:gd name="connsiteX52" fmla="*/ 551133 w 592966"/>
                    <a:gd name="connsiteY52" fmla="*/ 565150 h 658609"/>
                    <a:gd name="connsiteX53" fmla="*/ 580767 w 592966"/>
                    <a:gd name="connsiteY53" fmla="*/ 560917 h 658609"/>
                    <a:gd name="connsiteX54" fmla="*/ 587117 w 592966"/>
                    <a:gd name="connsiteY54" fmla="*/ 558800 h 658609"/>
                    <a:gd name="connsiteX55" fmla="*/ 589233 w 592966"/>
                    <a:gd name="connsiteY55" fmla="*/ 537634 h 658609"/>
                    <a:gd name="connsiteX56" fmla="*/ 585000 w 592966"/>
                    <a:gd name="connsiteY56" fmla="*/ 531284 h 658609"/>
                    <a:gd name="connsiteX57" fmla="*/ 582883 w 592966"/>
                    <a:gd name="connsiteY57" fmla="*/ 524934 h 658609"/>
                    <a:gd name="connsiteX58" fmla="*/ 578650 w 592966"/>
                    <a:gd name="connsiteY58" fmla="*/ 514350 h 658609"/>
                    <a:gd name="connsiteX59" fmla="*/ 574417 w 592966"/>
                    <a:gd name="connsiteY59" fmla="*/ 488950 h 658609"/>
                    <a:gd name="connsiteX60" fmla="*/ 570183 w 592966"/>
                    <a:gd name="connsiteY60" fmla="*/ 478367 h 658609"/>
                    <a:gd name="connsiteX61" fmla="*/ 563833 w 592966"/>
                    <a:gd name="connsiteY61" fmla="*/ 455084 h 658609"/>
                    <a:gd name="connsiteX62" fmla="*/ 557483 w 592966"/>
                    <a:gd name="connsiteY62" fmla="*/ 448734 h 658609"/>
                    <a:gd name="connsiteX63" fmla="*/ 538433 w 592966"/>
                    <a:gd name="connsiteY63" fmla="*/ 425450 h 658609"/>
                    <a:gd name="connsiteX64" fmla="*/ 527850 w 592966"/>
                    <a:gd name="connsiteY64" fmla="*/ 410634 h 658609"/>
                    <a:gd name="connsiteX65" fmla="*/ 523617 w 592966"/>
                    <a:gd name="connsiteY65" fmla="*/ 402167 h 658609"/>
                    <a:gd name="connsiteX66" fmla="*/ 493983 w 592966"/>
                    <a:gd name="connsiteY66" fmla="*/ 376767 h 658609"/>
                    <a:gd name="connsiteX67" fmla="*/ 472817 w 592966"/>
                    <a:gd name="connsiteY67" fmla="*/ 361950 h 658609"/>
                    <a:gd name="connsiteX68" fmla="*/ 451650 w 592966"/>
                    <a:gd name="connsiteY68" fmla="*/ 353484 h 658609"/>
                    <a:gd name="connsiteX69" fmla="*/ 424133 w 592966"/>
                    <a:gd name="connsiteY69" fmla="*/ 345017 h 658609"/>
                    <a:gd name="connsiteX70" fmla="*/ 411433 w 592966"/>
                    <a:gd name="connsiteY70" fmla="*/ 342900 h 658609"/>
                    <a:gd name="connsiteX71" fmla="*/ 400850 w 592966"/>
                    <a:gd name="connsiteY71" fmla="*/ 340784 h 658609"/>
                    <a:gd name="connsiteX72" fmla="*/ 392383 w 592966"/>
                    <a:gd name="connsiteY72" fmla="*/ 336550 h 658609"/>
                    <a:gd name="connsiteX73" fmla="*/ 386033 w 592966"/>
                    <a:gd name="connsiteY73" fmla="*/ 334434 h 658609"/>
                    <a:gd name="connsiteX74" fmla="*/ 381800 w 592966"/>
                    <a:gd name="connsiteY74" fmla="*/ 323850 h 658609"/>
                    <a:gd name="connsiteX75" fmla="*/ 375450 w 592966"/>
                    <a:gd name="connsiteY75" fmla="*/ 315384 h 658609"/>
                    <a:gd name="connsiteX76" fmla="*/ 373333 w 592966"/>
                    <a:gd name="connsiteY76" fmla="*/ 306917 h 658609"/>
                    <a:gd name="connsiteX77" fmla="*/ 371217 w 592966"/>
                    <a:gd name="connsiteY77" fmla="*/ 300567 h 658609"/>
                    <a:gd name="connsiteX78" fmla="*/ 377567 w 592966"/>
                    <a:gd name="connsiteY78" fmla="*/ 275167 h 658609"/>
                    <a:gd name="connsiteX79" fmla="*/ 379683 w 592966"/>
                    <a:gd name="connsiteY79" fmla="*/ 268817 h 658609"/>
                    <a:gd name="connsiteX80" fmla="*/ 386033 w 592966"/>
                    <a:gd name="connsiteY80" fmla="*/ 262467 h 658609"/>
                    <a:gd name="connsiteX81" fmla="*/ 396617 w 592966"/>
                    <a:gd name="connsiteY81" fmla="*/ 254000 h 658609"/>
                    <a:gd name="connsiteX82" fmla="*/ 402967 w 592966"/>
                    <a:gd name="connsiteY82" fmla="*/ 247650 h 658609"/>
                    <a:gd name="connsiteX83" fmla="*/ 405083 w 592966"/>
                    <a:gd name="connsiteY83" fmla="*/ 247650 h 658609"/>
                    <a:gd name="connsiteX0" fmla="*/ 405083 w 591707"/>
                    <a:gd name="connsiteY0" fmla="*/ 247650 h 658905"/>
                    <a:gd name="connsiteX1" fmla="*/ 405083 w 591707"/>
                    <a:gd name="connsiteY1" fmla="*/ 247650 h 658905"/>
                    <a:gd name="connsiteX2" fmla="*/ 413550 w 591707"/>
                    <a:gd name="connsiteY2" fmla="*/ 222250 h 658905"/>
                    <a:gd name="connsiteX3" fmla="*/ 409317 w 591707"/>
                    <a:gd name="connsiteY3" fmla="*/ 93134 h 658905"/>
                    <a:gd name="connsiteX4" fmla="*/ 407200 w 591707"/>
                    <a:gd name="connsiteY4" fmla="*/ 80434 h 658905"/>
                    <a:gd name="connsiteX5" fmla="*/ 402967 w 591707"/>
                    <a:gd name="connsiteY5" fmla="*/ 69850 h 658905"/>
                    <a:gd name="connsiteX6" fmla="*/ 400850 w 591707"/>
                    <a:gd name="connsiteY6" fmla="*/ 61384 h 658905"/>
                    <a:gd name="connsiteX7" fmla="*/ 390267 w 591707"/>
                    <a:gd name="connsiteY7" fmla="*/ 42334 h 658905"/>
                    <a:gd name="connsiteX8" fmla="*/ 366983 w 591707"/>
                    <a:gd name="connsiteY8" fmla="*/ 21167 h 658905"/>
                    <a:gd name="connsiteX9" fmla="*/ 356400 w 591707"/>
                    <a:gd name="connsiteY9" fmla="*/ 8467 h 658905"/>
                    <a:gd name="connsiteX10" fmla="*/ 331000 w 591707"/>
                    <a:gd name="connsiteY10" fmla="*/ 0 h 658905"/>
                    <a:gd name="connsiteX11" fmla="*/ 265383 w 591707"/>
                    <a:gd name="connsiteY11" fmla="*/ 2117 h 658905"/>
                    <a:gd name="connsiteX12" fmla="*/ 216700 w 591707"/>
                    <a:gd name="connsiteY12" fmla="*/ 16934 h 658905"/>
                    <a:gd name="connsiteX13" fmla="*/ 195533 w 591707"/>
                    <a:gd name="connsiteY13" fmla="*/ 23284 h 658905"/>
                    <a:gd name="connsiteX14" fmla="*/ 182833 w 591707"/>
                    <a:gd name="connsiteY14" fmla="*/ 33867 h 658905"/>
                    <a:gd name="connsiteX15" fmla="*/ 178600 w 591707"/>
                    <a:gd name="connsiteY15" fmla="*/ 44450 h 658905"/>
                    <a:gd name="connsiteX16" fmla="*/ 165900 w 591707"/>
                    <a:gd name="connsiteY16" fmla="*/ 55034 h 658905"/>
                    <a:gd name="connsiteX17" fmla="*/ 163783 w 591707"/>
                    <a:gd name="connsiteY17" fmla="*/ 67734 h 658905"/>
                    <a:gd name="connsiteX18" fmla="*/ 157433 w 591707"/>
                    <a:gd name="connsiteY18" fmla="*/ 86784 h 658905"/>
                    <a:gd name="connsiteX19" fmla="*/ 155317 w 591707"/>
                    <a:gd name="connsiteY19" fmla="*/ 95250 h 658905"/>
                    <a:gd name="connsiteX20" fmla="*/ 161667 w 591707"/>
                    <a:gd name="connsiteY20" fmla="*/ 124884 h 658905"/>
                    <a:gd name="connsiteX21" fmla="*/ 172250 w 591707"/>
                    <a:gd name="connsiteY21" fmla="*/ 152400 h 658905"/>
                    <a:gd name="connsiteX22" fmla="*/ 157434 w 591707"/>
                    <a:gd name="connsiteY22" fmla="*/ 182034 h 658905"/>
                    <a:gd name="connsiteX23" fmla="*/ 184950 w 591707"/>
                    <a:gd name="connsiteY23" fmla="*/ 245534 h 658905"/>
                    <a:gd name="connsiteX24" fmla="*/ 199767 w 591707"/>
                    <a:gd name="connsiteY24" fmla="*/ 270934 h 658905"/>
                    <a:gd name="connsiteX25" fmla="*/ 206117 w 591707"/>
                    <a:gd name="connsiteY25" fmla="*/ 279400 h 658905"/>
                    <a:gd name="connsiteX26" fmla="*/ 210350 w 591707"/>
                    <a:gd name="connsiteY26" fmla="*/ 300567 h 658905"/>
                    <a:gd name="connsiteX27" fmla="*/ 206117 w 591707"/>
                    <a:gd name="connsiteY27" fmla="*/ 323850 h 658905"/>
                    <a:gd name="connsiteX28" fmla="*/ 199767 w 591707"/>
                    <a:gd name="connsiteY28" fmla="*/ 328084 h 658905"/>
                    <a:gd name="connsiteX29" fmla="*/ 195533 w 591707"/>
                    <a:gd name="connsiteY29" fmla="*/ 332317 h 658905"/>
                    <a:gd name="connsiteX30" fmla="*/ 184950 w 591707"/>
                    <a:gd name="connsiteY30" fmla="*/ 338667 h 658905"/>
                    <a:gd name="connsiteX31" fmla="*/ 174367 w 591707"/>
                    <a:gd name="connsiteY31" fmla="*/ 347134 h 658905"/>
                    <a:gd name="connsiteX32" fmla="*/ 161667 w 591707"/>
                    <a:gd name="connsiteY32" fmla="*/ 349250 h 658905"/>
                    <a:gd name="connsiteX33" fmla="*/ 153200 w 591707"/>
                    <a:gd name="connsiteY33" fmla="*/ 355600 h 658905"/>
                    <a:gd name="connsiteX34" fmla="*/ 132033 w 591707"/>
                    <a:gd name="connsiteY34" fmla="*/ 361950 h 658905"/>
                    <a:gd name="connsiteX35" fmla="*/ 106633 w 591707"/>
                    <a:gd name="connsiteY35" fmla="*/ 368300 h 658905"/>
                    <a:gd name="connsiteX36" fmla="*/ 98167 w 591707"/>
                    <a:gd name="connsiteY36" fmla="*/ 372534 h 658905"/>
                    <a:gd name="connsiteX37" fmla="*/ 87583 w 591707"/>
                    <a:gd name="connsiteY37" fmla="*/ 374650 h 658905"/>
                    <a:gd name="connsiteX38" fmla="*/ 79117 w 591707"/>
                    <a:gd name="connsiteY38" fmla="*/ 381000 h 658905"/>
                    <a:gd name="connsiteX39" fmla="*/ 66417 w 591707"/>
                    <a:gd name="connsiteY39" fmla="*/ 385234 h 658905"/>
                    <a:gd name="connsiteX40" fmla="*/ 45250 w 591707"/>
                    <a:gd name="connsiteY40" fmla="*/ 400050 h 658905"/>
                    <a:gd name="connsiteX41" fmla="*/ 41017 w 591707"/>
                    <a:gd name="connsiteY41" fmla="*/ 406400 h 658905"/>
                    <a:gd name="connsiteX42" fmla="*/ 34667 w 591707"/>
                    <a:gd name="connsiteY42" fmla="*/ 412750 h 658905"/>
                    <a:gd name="connsiteX43" fmla="*/ 30433 w 591707"/>
                    <a:gd name="connsiteY43" fmla="*/ 423334 h 658905"/>
                    <a:gd name="connsiteX44" fmla="*/ 19850 w 591707"/>
                    <a:gd name="connsiteY44" fmla="*/ 438150 h 658905"/>
                    <a:gd name="connsiteX45" fmla="*/ 9267 w 591707"/>
                    <a:gd name="connsiteY45" fmla="*/ 452967 h 658905"/>
                    <a:gd name="connsiteX46" fmla="*/ 11383 w 591707"/>
                    <a:gd name="connsiteY46" fmla="*/ 505884 h 658905"/>
                    <a:gd name="connsiteX47" fmla="*/ 17733 w 591707"/>
                    <a:gd name="connsiteY47" fmla="*/ 520700 h 658905"/>
                    <a:gd name="connsiteX48" fmla="*/ 19850 w 591707"/>
                    <a:gd name="connsiteY48" fmla="*/ 539750 h 658905"/>
                    <a:gd name="connsiteX49" fmla="*/ 270 w 591707"/>
                    <a:gd name="connsiteY49" fmla="*/ 556684 h 658905"/>
                    <a:gd name="connsiteX50" fmla="*/ 16146 w 591707"/>
                    <a:gd name="connsiteY50" fmla="*/ 634472 h 658905"/>
                    <a:gd name="connsiteX51" fmla="*/ 105575 w 591707"/>
                    <a:gd name="connsiteY51" fmla="*/ 654580 h 658905"/>
                    <a:gd name="connsiteX52" fmla="*/ 580767 w 591707"/>
                    <a:gd name="connsiteY52" fmla="*/ 560917 h 658905"/>
                    <a:gd name="connsiteX53" fmla="*/ 587117 w 591707"/>
                    <a:gd name="connsiteY53" fmla="*/ 558800 h 658905"/>
                    <a:gd name="connsiteX54" fmla="*/ 589233 w 591707"/>
                    <a:gd name="connsiteY54" fmla="*/ 537634 h 658905"/>
                    <a:gd name="connsiteX55" fmla="*/ 585000 w 591707"/>
                    <a:gd name="connsiteY55" fmla="*/ 531284 h 658905"/>
                    <a:gd name="connsiteX56" fmla="*/ 582883 w 591707"/>
                    <a:gd name="connsiteY56" fmla="*/ 524934 h 658905"/>
                    <a:gd name="connsiteX57" fmla="*/ 578650 w 591707"/>
                    <a:gd name="connsiteY57" fmla="*/ 514350 h 658905"/>
                    <a:gd name="connsiteX58" fmla="*/ 574417 w 591707"/>
                    <a:gd name="connsiteY58" fmla="*/ 488950 h 658905"/>
                    <a:gd name="connsiteX59" fmla="*/ 570183 w 591707"/>
                    <a:gd name="connsiteY59" fmla="*/ 478367 h 658905"/>
                    <a:gd name="connsiteX60" fmla="*/ 563833 w 591707"/>
                    <a:gd name="connsiteY60" fmla="*/ 455084 h 658905"/>
                    <a:gd name="connsiteX61" fmla="*/ 557483 w 591707"/>
                    <a:gd name="connsiteY61" fmla="*/ 448734 h 658905"/>
                    <a:gd name="connsiteX62" fmla="*/ 538433 w 591707"/>
                    <a:gd name="connsiteY62" fmla="*/ 425450 h 658905"/>
                    <a:gd name="connsiteX63" fmla="*/ 527850 w 591707"/>
                    <a:gd name="connsiteY63" fmla="*/ 410634 h 658905"/>
                    <a:gd name="connsiteX64" fmla="*/ 523617 w 591707"/>
                    <a:gd name="connsiteY64" fmla="*/ 402167 h 658905"/>
                    <a:gd name="connsiteX65" fmla="*/ 493983 w 591707"/>
                    <a:gd name="connsiteY65" fmla="*/ 376767 h 658905"/>
                    <a:gd name="connsiteX66" fmla="*/ 472817 w 591707"/>
                    <a:gd name="connsiteY66" fmla="*/ 361950 h 658905"/>
                    <a:gd name="connsiteX67" fmla="*/ 451650 w 591707"/>
                    <a:gd name="connsiteY67" fmla="*/ 353484 h 658905"/>
                    <a:gd name="connsiteX68" fmla="*/ 424133 w 591707"/>
                    <a:gd name="connsiteY68" fmla="*/ 345017 h 658905"/>
                    <a:gd name="connsiteX69" fmla="*/ 411433 w 591707"/>
                    <a:gd name="connsiteY69" fmla="*/ 342900 h 658905"/>
                    <a:gd name="connsiteX70" fmla="*/ 400850 w 591707"/>
                    <a:gd name="connsiteY70" fmla="*/ 340784 h 658905"/>
                    <a:gd name="connsiteX71" fmla="*/ 392383 w 591707"/>
                    <a:gd name="connsiteY71" fmla="*/ 336550 h 658905"/>
                    <a:gd name="connsiteX72" fmla="*/ 386033 w 591707"/>
                    <a:gd name="connsiteY72" fmla="*/ 334434 h 658905"/>
                    <a:gd name="connsiteX73" fmla="*/ 381800 w 591707"/>
                    <a:gd name="connsiteY73" fmla="*/ 323850 h 658905"/>
                    <a:gd name="connsiteX74" fmla="*/ 375450 w 591707"/>
                    <a:gd name="connsiteY74" fmla="*/ 315384 h 658905"/>
                    <a:gd name="connsiteX75" fmla="*/ 373333 w 591707"/>
                    <a:gd name="connsiteY75" fmla="*/ 306917 h 658905"/>
                    <a:gd name="connsiteX76" fmla="*/ 371217 w 591707"/>
                    <a:gd name="connsiteY76" fmla="*/ 300567 h 658905"/>
                    <a:gd name="connsiteX77" fmla="*/ 377567 w 591707"/>
                    <a:gd name="connsiteY77" fmla="*/ 275167 h 658905"/>
                    <a:gd name="connsiteX78" fmla="*/ 379683 w 591707"/>
                    <a:gd name="connsiteY78" fmla="*/ 268817 h 658905"/>
                    <a:gd name="connsiteX79" fmla="*/ 386033 w 591707"/>
                    <a:gd name="connsiteY79" fmla="*/ 262467 h 658905"/>
                    <a:gd name="connsiteX80" fmla="*/ 396617 w 591707"/>
                    <a:gd name="connsiteY80" fmla="*/ 254000 h 658905"/>
                    <a:gd name="connsiteX81" fmla="*/ 402967 w 591707"/>
                    <a:gd name="connsiteY81" fmla="*/ 247650 h 658905"/>
                    <a:gd name="connsiteX82" fmla="*/ 405083 w 591707"/>
                    <a:gd name="connsiteY82" fmla="*/ 247650 h 658905"/>
                    <a:gd name="connsiteX0" fmla="*/ 405083 w 601675"/>
                    <a:gd name="connsiteY0" fmla="*/ 247650 h 658905"/>
                    <a:gd name="connsiteX1" fmla="*/ 405083 w 601675"/>
                    <a:gd name="connsiteY1" fmla="*/ 247650 h 658905"/>
                    <a:gd name="connsiteX2" fmla="*/ 413550 w 601675"/>
                    <a:gd name="connsiteY2" fmla="*/ 222250 h 658905"/>
                    <a:gd name="connsiteX3" fmla="*/ 409317 w 601675"/>
                    <a:gd name="connsiteY3" fmla="*/ 93134 h 658905"/>
                    <a:gd name="connsiteX4" fmla="*/ 407200 w 601675"/>
                    <a:gd name="connsiteY4" fmla="*/ 80434 h 658905"/>
                    <a:gd name="connsiteX5" fmla="*/ 402967 w 601675"/>
                    <a:gd name="connsiteY5" fmla="*/ 69850 h 658905"/>
                    <a:gd name="connsiteX6" fmla="*/ 400850 w 601675"/>
                    <a:gd name="connsiteY6" fmla="*/ 61384 h 658905"/>
                    <a:gd name="connsiteX7" fmla="*/ 390267 w 601675"/>
                    <a:gd name="connsiteY7" fmla="*/ 42334 h 658905"/>
                    <a:gd name="connsiteX8" fmla="*/ 366983 w 601675"/>
                    <a:gd name="connsiteY8" fmla="*/ 21167 h 658905"/>
                    <a:gd name="connsiteX9" fmla="*/ 356400 w 601675"/>
                    <a:gd name="connsiteY9" fmla="*/ 8467 h 658905"/>
                    <a:gd name="connsiteX10" fmla="*/ 331000 w 601675"/>
                    <a:gd name="connsiteY10" fmla="*/ 0 h 658905"/>
                    <a:gd name="connsiteX11" fmla="*/ 265383 w 601675"/>
                    <a:gd name="connsiteY11" fmla="*/ 2117 h 658905"/>
                    <a:gd name="connsiteX12" fmla="*/ 216700 w 601675"/>
                    <a:gd name="connsiteY12" fmla="*/ 16934 h 658905"/>
                    <a:gd name="connsiteX13" fmla="*/ 195533 w 601675"/>
                    <a:gd name="connsiteY13" fmla="*/ 23284 h 658905"/>
                    <a:gd name="connsiteX14" fmla="*/ 182833 w 601675"/>
                    <a:gd name="connsiteY14" fmla="*/ 33867 h 658905"/>
                    <a:gd name="connsiteX15" fmla="*/ 178600 w 601675"/>
                    <a:gd name="connsiteY15" fmla="*/ 44450 h 658905"/>
                    <a:gd name="connsiteX16" fmla="*/ 165900 w 601675"/>
                    <a:gd name="connsiteY16" fmla="*/ 55034 h 658905"/>
                    <a:gd name="connsiteX17" fmla="*/ 163783 w 601675"/>
                    <a:gd name="connsiteY17" fmla="*/ 67734 h 658905"/>
                    <a:gd name="connsiteX18" fmla="*/ 157433 w 601675"/>
                    <a:gd name="connsiteY18" fmla="*/ 86784 h 658905"/>
                    <a:gd name="connsiteX19" fmla="*/ 155317 w 601675"/>
                    <a:gd name="connsiteY19" fmla="*/ 95250 h 658905"/>
                    <a:gd name="connsiteX20" fmla="*/ 161667 w 601675"/>
                    <a:gd name="connsiteY20" fmla="*/ 124884 h 658905"/>
                    <a:gd name="connsiteX21" fmla="*/ 172250 w 601675"/>
                    <a:gd name="connsiteY21" fmla="*/ 152400 h 658905"/>
                    <a:gd name="connsiteX22" fmla="*/ 157434 w 601675"/>
                    <a:gd name="connsiteY22" fmla="*/ 182034 h 658905"/>
                    <a:gd name="connsiteX23" fmla="*/ 184950 w 601675"/>
                    <a:gd name="connsiteY23" fmla="*/ 245534 h 658905"/>
                    <a:gd name="connsiteX24" fmla="*/ 199767 w 601675"/>
                    <a:gd name="connsiteY24" fmla="*/ 270934 h 658905"/>
                    <a:gd name="connsiteX25" fmla="*/ 206117 w 601675"/>
                    <a:gd name="connsiteY25" fmla="*/ 279400 h 658905"/>
                    <a:gd name="connsiteX26" fmla="*/ 210350 w 601675"/>
                    <a:gd name="connsiteY26" fmla="*/ 300567 h 658905"/>
                    <a:gd name="connsiteX27" fmla="*/ 206117 w 601675"/>
                    <a:gd name="connsiteY27" fmla="*/ 323850 h 658905"/>
                    <a:gd name="connsiteX28" fmla="*/ 199767 w 601675"/>
                    <a:gd name="connsiteY28" fmla="*/ 328084 h 658905"/>
                    <a:gd name="connsiteX29" fmla="*/ 195533 w 601675"/>
                    <a:gd name="connsiteY29" fmla="*/ 332317 h 658905"/>
                    <a:gd name="connsiteX30" fmla="*/ 184950 w 601675"/>
                    <a:gd name="connsiteY30" fmla="*/ 338667 h 658905"/>
                    <a:gd name="connsiteX31" fmla="*/ 174367 w 601675"/>
                    <a:gd name="connsiteY31" fmla="*/ 347134 h 658905"/>
                    <a:gd name="connsiteX32" fmla="*/ 161667 w 601675"/>
                    <a:gd name="connsiteY32" fmla="*/ 349250 h 658905"/>
                    <a:gd name="connsiteX33" fmla="*/ 153200 w 601675"/>
                    <a:gd name="connsiteY33" fmla="*/ 355600 h 658905"/>
                    <a:gd name="connsiteX34" fmla="*/ 132033 w 601675"/>
                    <a:gd name="connsiteY34" fmla="*/ 361950 h 658905"/>
                    <a:gd name="connsiteX35" fmla="*/ 106633 w 601675"/>
                    <a:gd name="connsiteY35" fmla="*/ 368300 h 658905"/>
                    <a:gd name="connsiteX36" fmla="*/ 98167 w 601675"/>
                    <a:gd name="connsiteY36" fmla="*/ 372534 h 658905"/>
                    <a:gd name="connsiteX37" fmla="*/ 87583 w 601675"/>
                    <a:gd name="connsiteY37" fmla="*/ 374650 h 658905"/>
                    <a:gd name="connsiteX38" fmla="*/ 79117 w 601675"/>
                    <a:gd name="connsiteY38" fmla="*/ 381000 h 658905"/>
                    <a:gd name="connsiteX39" fmla="*/ 66417 w 601675"/>
                    <a:gd name="connsiteY39" fmla="*/ 385234 h 658905"/>
                    <a:gd name="connsiteX40" fmla="*/ 45250 w 601675"/>
                    <a:gd name="connsiteY40" fmla="*/ 400050 h 658905"/>
                    <a:gd name="connsiteX41" fmla="*/ 41017 w 601675"/>
                    <a:gd name="connsiteY41" fmla="*/ 406400 h 658905"/>
                    <a:gd name="connsiteX42" fmla="*/ 34667 w 601675"/>
                    <a:gd name="connsiteY42" fmla="*/ 412750 h 658905"/>
                    <a:gd name="connsiteX43" fmla="*/ 30433 w 601675"/>
                    <a:gd name="connsiteY43" fmla="*/ 423334 h 658905"/>
                    <a:gd name="connsiteX44" fmla="*/ 19850 w 601675"/>
                    <a:gd name="connsiteY44" fmla="*/ 438150 h 658905"/>
                    <a:gd name="connsiteX45" fmla="*/ 9267 w 601675"/>
                    <a:gd name="connsiteY45" fmla="*/ 452967 h 658905"/>
                    <a:gd name="connsiteX46" fmla="*/ 11383 w 601675"/>
                    <a:gd name="connsiteY46" fmla="*/ 505884 h 658905"/>
                    <a:gd name="connsiteX47" fmla="*/ 17733 w 601675"/>
                    <a:gd name="connsiteY47" fmla="*/ 520700 h 658905"/>
                    <a:gd name="connsiteX48" fmla="*/ 19850 w 601675"/>
                    <a:gd name="connsiteY48" fmla="*/ 539750 h 658905"/>
                    <a:gd name="connsiteX49" fmla="*/ 270 w 601675"/>
                    <a:gd name="connsiteY49" fmla="*/ 556684 h 658905"/>
                    <a:gd name="connsiteX50" fmla="*/ 16146 w 601675"/>
                    <a:gd name="connsiteY50" fmla="*/ 634472 h 658905"/>
                    <a:gd name="connsiteX51" fmla="*/ 105575 w 601675"/>
                    <a:gd name="connsiteY51" fmla="*/ 654580 h 658905"/>
                    <a:gd name="connsiteX52" fmla="*/ 580767 w 601675"/>
                    <a:gd name="connsiteY52" fmla="*/ 560917 h 658905"/>
                    <a:gd name="connsiteX53" fmla="*/ 599817 w 601675"/>
                    <a:gd name="connsiteY53" fmla="*/ 628650 h 658905"/>
                    <a:gd name="connsiteX54" fmla="*/ 589233 w 601675"/>
                    <a:gd name="connsiteY54" fmla="*/ 537634 h 658905"/>
                    <a:gd name="connsiteX55" fmla="*/ 585000 w 601675"/>
                    <a:gd name="connsiteY55" fmla="*/ 531284 h 658905"/>
                    <a:gd name="connsiteX56" fmla="*/ 582883 w 601675"/>
                    <a:gd name="connsiteY56" fmla="*/ 524934 h 658905"/>
                    <a:gd name="connsiteX57" fmla="*/ 578650 w 601675"/>
                    <a:gd name="connsiteY57" fmla="*/ 514350 h 658905"/>
                    <a:gd name="connsiteX58" fmla="*/ 574417 w 601675"/>
                    <a:gd name="connsiteY58" fmla="*/ 488950 h 658905"/>
                    <a:gd name="connsiteX59" fmla="*/ 570183 w 601675"/>
                    <a:gd name="connsiteY59" fmla="*/ 478367 h 658905"/>
                    <a:gd name="connsiteX60" fmla="*/ 563833 w 601675"/>
                    <a:gd name="connsiteY60" fmla="*/ 455084 h 658905"/>
                    <a:gd name="connsiteX61" fmla="*/ 557483 w 601675"/>
                    <a:gd name="connsiteY61" fmla="*/ 448734 h 658905"/>
                    <a:gd name="connsiteX62" fmla="*/ 538433 w 601675"/>
                    <a:gd name="connsiteY62" fmla="*/ 425450 h 658905"/>
                    <a:gd name="connsiteX63" fmla="*/ 527850 w 601675"/>
                    <a:gd name="connsiteY63" fmla="*/ 410634 h 658905"/>
                    <a:gd name="connsiteX64" fmla="*/ 523617 w 601675"/>
                    <a:gd name="connsiteY64" fmla="*/ 402167 h 658905"/>
                    <a:gd name="connsiteX65" fmla="*/ 493983 w 601675"/>
                    <a:gd name="connsiteY65" fmla="*/ 376767 h 658905"/>
                    <a:gd name="connsiteX66" fmla="*/ 472817 w 601675"/>
                    <a:gd name="connsiteY66" fmla="*/ 361950 h 658905"/>
                    <a:gd name="connsiteX67" fmla="*/ 451650 w 601675"/>
                    <a:gd name="connsiteY67" fmla="*/ 353484 h 658905"/>
                    <a:gd name="connsiteX68" fmla="*/ 424133 w 601675"/>
                    <a:gd name="connsiteY68" fmla="*/ 345017 h 658905"/>
                    <a:gd name="connsiteX69" fmla="*/ 411433 w 601675"/>
                    <a:gd name="connsiteY69" fmla="*/ 342900 h 658905"/>
                    <a:gd name="connsiteX70" fmla="*/ 400850 w 601675"/>
                    <a:gd name="connsiteY70" fmla="*/ 340784 h 658905"/>
                    <a:gd name="connsiteX71" fmla="*/ 392383 w 601675"/>
                    <a:gd name="connsiteY71" fmla="*/ 336550 h 658905"/>
                    <a:gd name="connsiteX72" fmla="*/ 386033 w 601675"/>
                    <a:gd name="connsiteY72" fmla="*/ 334434 h 658905"/>
                    <a:gd name="connsiteX73" fmla="*/ 381800 w 601675"/>
                    <a:gd name="connsiteY73" fmla="*/ 323850 h 658905"/>
                    <a:gd name="connsiteX74" fmla="*/ 375450 w 601675"/>
                    <a:gd name="connsiteY74" fmla="*/ 315384 h 658905"/>
                    <a:gd name="connsiteX75" fmla="*/ 373333 w 601675"/>
                    <a:gd name="connsiteY75" fmla="*/ 306917 h 658905"/>
                    <a:gd name="connsiteX76" fmla="*/ 371217 w 601675"/>
                    <a:gd name="connsiteY76" fmla="*/ 300567 h 658905"/>
                    <a:gd name="connsiteX77" fmla="*/ 377567 w 601675"/>
                    <a:gd name="connsiteY77" fmla="*/ 275167 h 658905"/>
                    <a:gd name="connsiteX78" fmla="*/ 379683 w 601675"/>
                    <a:gd name="connsiteY78" fmla="*/ 268817 h 658905"/>
                    <a:gd name="connsiteX79" fmla="*/ 386033 w 601675"/>
                    <a:gd name="connsiteY79" fmla="*/ 262467 h 658905"/>
                    <a:gd name="connsiteX80" fmla="*/ 396617 w 601675"/>
                    <a:gd name="connsiteY80" fmla="*/ 254000 h 658905"/>
                    <a:gd name="connsiteX81" fmla="*/ 402967 w 601675"/>
                    <a:gd name="connsiteY81" fmla="*/ 247650 h 658905"/>
                    <a:gd name="connsiteX82" fmla="*/ 405083 w 601675"/>
                    <a:gd name="connsiteY82" fmla="*/ 247650 h 658905"/>
                    <a:gd name="connsiteX0" fmla="*/ 405083 w 600063"/>
                    <a:gd name="connsiteY0" fmla="*/ 247650 h 658572"/>
                    <a:gd name="connsiteX1" fmla="*/ 405083 w 600063"/>
                    <a:gd name="connsiteY1" fmla="*/ 247650 h 658572"/>
                    <a:gd name="connsiteX2" fmla="*/ 413550 w 600063"/>
                    <a:gd name="connsiteY2" fmla="*/ 222250 h 658572"/>
                    <a:gd name="connsiteX3" fmla="*/ 409317 w 600063"/>
                    <a:gd name="connsiteY3" fmla="*/ 93134 h 658572"/>
                    <a:gd name="connsiteX4" fmla="*/ 407200 w 600063"/>
                    <a:gd name="connsiteY4" fmla="*/ 80434 h 658572"/>
                    <a:gd name="connsiteX5" fmla="*/ 402967 w 600063"/>
                    <a:gd name="connsiteY5" fmla="*/ 69850 h 658572"/>
                    <a:gd name="connsiteX6" fmla="*/ 400850 w 600063"/>
                    <a:gd name="connsiteY6" fmla="*/ 61384 h 658572"/>
                    <a:gd name="connsiteX7" fmla="*/ 390267 w 600063"/>
                    <a:gd name="connsiteY7" fmla="*/ 42334 h 658572"/>
                    <a:gd name="connsiteX8" fmla="*/ 366983 w 600063"/>
                    <a:gd name="connsiteY8" fmla="*/ 21167 h 658572"/>
                    <a:gd name="connsiteX9" fmla="*/ 356400 w 600063"/>
                    <a:gd name="connsiteY9" fmla="*/ 8467 h 658572"/>
                    <a:gd name="connsiteX10" fmla="*/ 331000 w 600063"/>
                    <a:gd name="connsiteY10" fmla="*/ 0 h 658572"/>
                    <a:gd name="connsiteX11" fmla="*/ 265383 w 600063"/>
                    <a:gd name="connsiteY11" fmla="*/ 2117 h 658572"/>
                    <a:gd name="connsiteX12" fmla="*/ 216700 w 600063"/>
                    <a:gd name="connsiteY12" fmla="*/ 16934 h 658572"/>
                    <a:gd name="connsiteX13" fmla="*/ 195533 w 600063"/>
                    <a:gd name="connsiteY13" fmla="*/ 23284 h 658572"/>
                    <a:gd name="connsiteX14" fmla="*/ 182833 w 600063"/>
                    <a:gd name="connsiteY14" fmla="*/ 33867 h 658572"/>
                    <a:gd name="connsiteX15" fmla="*/ 178600 w 600063"/>
                    <a:gd name="connsiteY15" fmla="*/ 44450 h 658572"/>
                    <a:gd name="connsiteX16" fmla="*/ 165900 w 600063"/>
                    <a:gd name="connsiteY16" fmla="*/ 55034 h 658572"/>
                    <a:gd name="connsiteX17" fmla="*/ 163783 w 600063"/>
                    <a:gd name="connsiteY17" fmla="*/ 67734 h 658572"/>
                    <a:gd name="connsiteX18" fmla="*/ 157433 w 600063"/>
                    <a:gd name="connsiteY18" fmla="*/ 86784 h 658572"/>
                    <a:gd name="connsiteX19" fmla="*/ 155317 w 600063"/>
                    <a:gd name="connsiteY19" fmla="*/ 95250 h 658572"/>
                    <a:gd name="connsiteX20" fmla="*/ 161667 w 600063"/>
                    <a:gd name="connsiteY20" fmla="*/ 124884 h 658572"/>
                    <a:gd name="connsiteX21" fmla="*/ 172250 w 600063"/>
                    <a:gd name="connsiteY21" fmla="*/ 152400 h 658572"/>
                    <a:gd name="connsiteX22" fmla="*/ 157434 w 600063"/>
                    <a:gd name="connsiteY22" fmla="*/ 182034 h 658572"/>
                    <a:gd name="connsiteX23" fmla="*/ 184950 w 600063"/>
                    <a:gd name="connsiteY23" fmla="*/ 245534 h 658572"/>
                    <a:gd name="connsiteX24" fmla="*/ 199767 w 600063"/>
                    <a:gd name="connsiteY24" fmla="*/ 270934 h 658572"/>
                    <a:gd name="connsiteX25" fmla="*/ 206117 w 600063"/>
                    <a:gd name="connsiteY25" fmla="*/ 279400 h 658572"/>
                    <a:gd name="connsiteX26" fmla="*/ 210350 w 600063"/>
                    <a:gd name="connsiteY26" fmla="*/ 300567 h 658572"/>
                    <a:gd name="connsiteX27" fmla="*/ 206117 w 600063"/>
                    <a:gd name="connsiteY27" fmla="*/ 323850 h 658572"/>
                    <a:gd name="connsiteX28" fmla="*/ 199767 w 600063"/>
                    <a:gd name="connsiteY28" fmla="*/ 328084 h 658572"/>
                    <a:gd name="connsiteX29" fmla="*/ 195533 w 600063"/>
                    <a:gd name="connsiteY29" fmla="*/ 332317 h 658572"/>
                    <a:gd name="connsiteX30" fmla="*/ 184950 w 600063"/>
                    <a:gd name="connsiteY30" fmla="*/ 338667 h 658572"/>
                    <a:gd name="connsiteX31" fmla="*/ 174367 w 600063"/>
                    <a:gd name="connsiteY31" fmla="*/ 347134 h 658572"/>
                    <a:gd name="connsiteX32" fmla="*/ 161667 w 600063"/>
                    <a:gd name="connsiteY32" fmla="*/ 349250 h 658572"/>
                    <a:gd name="connsiteX33" fmla="*/ 153200 w 600063"/>
                    <a:gd name="connsiteY33" fmla="*/ 355600 h 658572"/>
                    <a:gd name="connsiteX34" fmla="*/ 132033 w 600063"/>
                    <a:gd name="connsiteY34" fmla="*/ 361950 h 658572"/>
                    <a:gd name="connsiteX35" fmla="*/ 106633 w 600063"/>
                    <a:gd name="connsiteY35" fmla="*/ 368300 h 658572"/>
                    <a:gd name="connsiteX36" fmla="*/ 98167 w 600063"/>
                    <a:gd name="connsiteY36" fmla="*/ 372534 h 658572"/>
                    <a:gd name="connsiteX37" fmla="*/ 87583 w 600063"/>
                    <a:gd name="connsiteY37" fmla="*/ 374650 h 658572"/>
                    <a:gd name="connsiteX38" fmla="*/ 79117 w 600063"/>
                    <a:gd name="connsiteY38" fmla="*/ 381000 h 658572"/>
                    <a:gd name="connsiteX39" fmla="*/ 66417 w 600063"/>
                    <a:gd name="connsiteY39" fmla="*/ 385234 h 658572"/>
                    <a:gd name="connsiteX40" fmla="*/ 45250 w 600063"/>
                    <a:gd name="connsiteY40" fmla="*/ 400050 h 658572"/>
                    <a:gd name="connsiteX41" fmla="*/ 41017 w 600063"/>
                    <a:gd name="connsiteY41" fmla="*/ 406400 h 658572"/>
                    <a:gd name="connsiteX42" fmla="*/ 34667 w 600063"/>
                    <a:gd name="connsiteY42" fmla="*/ 412750 h 658572"/>
                    <a:gd name="connsiteX43" fmla="*/ 30433 w 600063"/>
                    <a:gd name="connsiteY43" fmla="*/ 423334 h 658572"/>
                    <a:gd name="connsiteX44" fmla="*/ 19850 w 600063"/>
                    <a:gd name="connsiteY44" fmla="*/ 438150 h 658572"/>
                    <a:gd name="connsiteX45" fmla="*/ 9267 w 600063"/>
                    <a:gd name="connsiteY45" fmla="*/ 452967 h 658572"/>
                    <a:gd name="connsiteX46" fmla="*/ 11383 w 600063"/>
                    <a:gd name="connsiteY46" fmla="*/ 505884 h 658572"/>
                    <a:gd name="connsiteX47" fmla="*/ 17733 w 600063"/>
                    <a:gd name="connsiteY47" fmla="*/ 520700 h 658572"/>
                    <a:gd name="connsiteX48" fmla="*/ 19850 w 600063"/>
                    <a:gd name="connsiteY48" fmla="*/ 539750 h 658572"/>
                    <a:gd name="connsiteX49" fmla="*/ 270 w 600063"/>
                    <a:gd name="connsiteY49" fmla="*/ 556684 h 658572"/>
                    <a:gd name="connsiteX50" fmla="*/ 16146 w 600063"/>
                    <a:gd name="connsiteY50" fmla="*/ 634472 h 658572"/>
                    <a:gd name="connsiteX51" fmla="*/ 105575 w 600063"/>
                    <a:gd name="connsiteY51" fmla="*/ 654580 h 658572"/>
                    <a:gd name="connsiteX52" fmla="*/ 577592 w 600063"/>
                    <a:gd name="connsiteY52" fmla="*/ 565679 h 658572"/>
                    <a:gd name="connsiteX53" fmla="*/ 599817 w 600063"/>
                    <a:gd name="connsiteY53" fmla="*/ 628650 h 658572"/>
                    <a:gd name="connsiteX54" fmla="*/ 589233 w 600063"/>
                    <a:gd name="connsiteY54" fmla="*/ 537634 h 658572"/>
                    <a:gd name="connsiteX55" fmla="*/ 585000 w 600063"/>
                    <a:gd name="connsiteY55" fmla="*/ 531284 h 658572"/>
                    <a:gd name="connsiteX56" fmla="*/ 582883 w 600063"/>
                    <a:gd name="connsiteY56" fmla="*/ 524934 h 658572"/>
                    <a:gd name="connsiteX57" fmla="*/ 578650 w 600063"/>
                    <a:gd name="connsiteY57" fmla="*/ 514350 h 658572"/>
                    <a:gd name="connsiteX58" fmla="*/ 574417 w 600063"/>
                    <a:gd name="connsiteY58" fmla="*/ 488950 h 658572"/>
                    <a:gd name="connsiteX59" fmla="*/ 570183 w 600063"/>
                    <a:gd name="connsiteY59" fmla="*/ 478367 h 658572"/>
                    <a:gd name="connsiteX60" fmla="*/ 563833 w 600063"/>
                    <a:gd name="connsiteY60" fmla="*/ 455084 h 658572"/>
                    <a:gd name="connsiteX61" fmla="*/ 557483 w 600063"/>
                    <a:gd name="connsiteY61" fmla="*/ 448734 h 658572"/>
                    <a:gd name="connsiteX62" fmla="*/ 538433 w 600063"/>
                    <a:gd name="connsiteY62" fmla="*/ 425450 h 658572"/>
                    <a:gd name="connsiteX63" fmla="*/ 527850 w 600063"/>
                    <a:gd name="connsiteY63" fmla="*/ 410634 h 658572"/>
                    <a:gd name="connsiteX64" fmla="*/ 523617 w 600063"/>
                    <a:gd name="connsiteY64" fmla="*/ 402167 h 658572"/>
                    <a:gd name="connsiteX65" fmla="*/ 493983 w 600063"/>
                    <a:gd name="connsiteY65" fmla="*/ 376767 h 658572"/>
                    <a:gd name="connsiteX66" fmla="*/ 472817 w 600063"/>
                    <a:gd name="connsiteY66" fmla="*/ 361950 h 658572"/>
                    <a:gd name="connsiteX67" fmla="*/ 451650 w 600063"/>
                    <a:gd name="connsiteY67" fmla="*/ 353484 h 658572"/>
                    <a:gd name="connsiteX68" fmla="*/ 424133 w 600063"/>
                    <a:gd name="connsiteY68" fmla="*/ 345017 h 658572"/>
                    <a:gd name="connsiteX69" fmla="*/ 411433 w 600063"/>
                    <a:gd name="connsiteY69" fmla="*/ 342900 h 658572"/>
                    <a:gd name="connsiteX70" fmla="*/ 400850 w 600063"/>
                    <a:gd name="connsiteY70" fmla="*/ 340784 h 658572"/>
                    <a:gd name="connsiteX71" fmla="*/ 392383 w 600063"/>
                    <a:gd name="connsiteY71" fmla="*/ 336550 h 658572"/>
                    <a:gd name="connsiteX72" fmla="*/ 386033 w 600063"/>
                    <a:gd name="connsiteY72" fmla="*/ 334434 h 658572"/>
                    <a:gd name="connsiteX73" fmla="*/ 381800 w 600063"/>
                    <a:gd name="connsiteY73" fmla="*/ 323850 h 658572"/>
                    <a:gd name="connsiteX74" fmla="*/ 375450 w 600063"/>
                    <a:gd name="connsiteY74" fmla="*/ 315384 h 658572"/>
                    <a:gd name="connsiteX75" fmla="*/ 373333 w 600063"/>
                    <a:gd name="connsiteY75" fmla="*/ 306917 h 658572"/>
                    <a:gd name="connsiteX76" fmla="*/ 371217 w 600063"/>
                    <a:gd name="connsiteY76" fmla="*/ 300567 h 658572"/>
                    <a:gd name="connsiteX77" fmla="*/ 377567 w 600063"/>
                    <a:gd name="connsiteY77" fmla="*/ 275167 h 658572"/>
                    <a:gd name="connsiteX78" fmla="*/ 379683 w 600063"/>
                    <a:gd name="connsiteY78" fmla="*/ 268817 h 658572"/>
                    <a:gd name="connsiteX79" fmla="*/ 386033 w 600063"/>
                    <a:gd name="connsiteY79" fmla="*/ 262467 h 658572"/>
                    <a:gd name="connsiteX80" fmla="*/ 396617 w 600063"/>
                    <a:gd name="connsiteY80" fmla="*/ 254000 h 658572"/>
                    <a:gd name="connsiteX81" fmla="*/ 402967 w 600063"/>
                    <a:gd name="connsiteY81" fmla="*/ 247650 h 658572"/>
                    <a:gd name="connsiteX82" fmla="*/ 405083 w 600063"/>
                    <a:gd name="connsiteY82" fmla="*/ 247650 h 658572"/>
                    <a:gd name="connsiteX0" fmla="*/ 405083 w 603282"/>
                    <a:gd name="connsiteY0" fmla="*/ 247650 h 664888"/>
                    <a:gd name="connsiteX1" fmla="*/ 405083 w 603282"/>
                    <a:gd name="connsiteY1" fmla="*/ 247650 h 664888"/>
                    <a:gd name="connsiteX2" fmla="*/ 413550 w 603282"/>
                    <a:gd name="connsiteY2" fmla="*/ 222250 h 664888"/>
                    <a:gd name="connsiteX3" fmla="*/ 409317 w 603282"/>
                    <a:gd name="connsiteY3" fmla="*/ 93134 h 664888"/>
                    <a:gd name="connsiteX4" fmla="*/ 407200 w 603282"/>
                    <a:gd name="connsiteY4" fmla="*/ 80434 h 664888"/>
                    <a:gd name="connsiteX5" fmla="*/ 402967 w 603282"/>
                    <a:gd name="connsiteY5" fmla="*/ 69850 h 664888"/>
                    <a:gd name="connsiteX6" fmla="*/ 400850 w 603282"/>
                    <a:gd name="connsiteY6" fmla="*/ 61384 h 664888"/>
                    <a:gd name="connsiteX7" fmla="*/ 390267 w 603282"/>
                    <a:gd name="connsiteY7" fmla="*/ 42334 h 664888"/>
                    <a:gd name="connsiteX8" fmla="*/ 366983 w 603282"/>
                    <a:gd name="connsiteY8" fmla="*/ 21167 h 664888"/>
                    <a:gd name="connsiteX9" fmla="*/ 356400 w 603282"/>
                    <a:gd name="connsiteY9" fmla="*/ 8467 h 664888"/>
                    <a:gd name="connsiteX10" fmla="*/ 331000 w 603282"/>
                    <a:gd name="connsiteY10" fmla="*/ 0 h 664888"/>
                    <a:gd name="connsiteX11" fmla="*/ 265383 w 603282"/>
                    <a:gd name="connsiteY11" fmla="*/ 2117 h 664888"/>
                    <a:gd name="connsiteX12" fmla="*/ 216700 w 603282"/>
                    <a:gd name="connsiteY12" fmla="*/ 16934 h 664888"/>
                    <a:gd name="connsiteX13" fmla="*/ 195533 w 603282"/>
                    <a:gd name="connsiteY13" fmla="*/ 23284 h 664888"/>
                    <a:gd name="connsiteX14" fmla="*/ 182833 w 603282"/>
                    <a:gd name="connsiteY14" fmla="*/ 33867 h 664888"/>
                    <a:gd name="connsiteX15" fmla="*/ 178600 w 603282"/>
                    <a:gd name="connsiteY15" fmla="*/ 44450 h 664888"/>
                    <a:gd name="connsiteX16" fmla="*/ 165900 w 603282"/>
                    <a:gd name="connsiteY16" fmla="*/ 55034 h 664888"/>
                    <a:gd name="connsiteX17" fmla="*/ 163783 w 603282"/>
                    <a:gd name="connsiteY17" fmla="*/ 67734 h 664888"/>
                    <a:gd name="connsiteX18" fmla="*/ 157433 w 603282"/>
                    <a:gd name="connsiteY18" fmla="*/ 86784 h 664888"/>
                    <a:gd name="connsiteX19" fmla="*/ 155317 w 603282"/>
                    <a:gd name="connsiteY19" fmla="*/ 95250 h 664888"/>
                    <a:gd name="connsiteX20" fmla="*/ 161667 w 603282"/>
                    <a:gd name="connsiteY20" fmla="*/ 124884 h 664888"/>
                    <a:gd name="connsiteX21" fmla="*/ 172250 w 603282"/>
                    <a:gd name="connsiteY21" fmla="*/ 152400 h 664888"/>
                    <a:gd name="connsiteX22" fmla="*/ 157434 w 603282"/>
                    <a:gd name="connsiteY22" fmla="*/ 182034 h 664888"/>
                    <a:gd name="connsiteX23" fmla="*/ 184950 w 603282"/>
                    <a:gd name="connsiteY23" fmla="*/ 245534 h 664888"/>
                    <a:gd name="connsiteX24" fmla="*/ 199767 w 603282"/>
                    <a:gd name="connsiteY24" fmla="*/ 270934 h 664888"/>
                    <a:gd name="connsiteX25" fmla="*/ 206117 w 603282"/>
                    <a:gd name="connsiteY25" fmla="*/ 279400 h 664888"/>
                    <a:gd name="connsiteX26" fmla="*/ 210350 w 603282"/>
                    <a:gd name="connsiteY26" fmla="*/ 300567 h 664888"/>
                    <a:gd name="connsiteX27" fmla="*/ 206117 w 603282"/>
                    <a:gd name="connsiteY27" fmla="*/ 323850 h 664888"/>
                    <a:gd name="connsiteX28" fmla="*/ 199767 w 603282"/>
                    <a:gd name="connsiteY28" fmla="*/ 328084 h 664888"/>
                    <a:gd name="connsiteX29" fmla="*/ 195533 w 603282"/>
                    <a:gd name="connsiteY29" fmla="*/ 332317 h 664888"/>
                    <a:gd name="connsiteX30" fmla="*/ 184950 w 603282"/>
                    <a:gd name="connsiteY30" fmla="*/ 338667 h 664888"/>
                    <a:gd name="connsiteX31" fmla="*/ 174367 w 603282"/>
                    <a:gd name="connsiteY31" fmla="*/ 347134 h 664888"/>
                    <a:gd name="connsiteX32" fmla="*/ 161667 w 603282"/>
                    <a:gd name="connsiteY32" fmla="*/ 349250 h 664888"/>
                    <a:gd name="connsiteX33" fmla="*/ 153200 w 603282"/>
                    <a:gd name="connsiteY33" fmla="*/ 355600 h 664888"/>
                    <a:gd name="connsiteX34" fmla="*/ 132033 w 603282"/>
                    <a:gd name="connsiteY34" fmla="*/ 361950 h 664888"/>
                    <a:gd name="connsiteX35" fmla="*/ 106633 w 603282"/>
                    <a:gd name="connsiteY35" fmla="*/ 368300 h 664888"/>
                    <a:gd name="connsiteX36" fmla="*/ 98167 w 603282"/>
                    <a:gd name="connsiteY36" fmla="*/ 372534 h 664888"/>
                    <a:gd name="connsiteX37" fmla="*/ 87583 w 603282"/>
                    <a:gd name="connsiteY37" fmla="*/ 374650 h 664888"/>
                    <a:gd name="connsiteX38" fmla="*/ 79117 w 603282"/>
                    <a:gd name="connsiteY38" fmla="*/ 381000 h 664888"/>
                    <a:gd name="connsiteX39" fmla="*/ 66417 w 603282"/>
                    <a:gd name="connsiteY39" fmla="*/ 385234 h 664888"/>
                    <a:gd name="connsiteX40" fmla="*/ 45250 w 603282"/>
                    <a:gd name="connsiteY40" fmla="*/ 400050 h 664888"/>
                    <a:gd name="connsiteX41" fmla="*/ 41017 w 603282"/>
                    <a:gd name="connsiteY41" fmla="*/ 406400 h 664888"/>
                    <a:gd name="connsiteX42" fmla="*/ 34667 w 603282"/>
                    <a:gd name="connsiteY42" fmla="*/ 412750 h 664888"/>
                    <a:gd name="connsiteX43" fmla="*/ 30433 w 603282"/>
                    <a:gd name="connsiteY43" fmla="*/ 423334 h 664888"/>
                    <a:gd name="connsiteX44" fmla="*/ 19850 w 603282"/>
                    <a:gd name="connsiteY44" fmla="*/ 438150 h 664888"/>
                    <a:gd name="connsiteX45" fmla="*/ 9267 w 603282"/>
                    <a:gd name="connsiteY45" fmla="*/ 452967 h 664888"/>
                    <a:gd name="connsiteX46" fmla="*/ 11383 w 603282"/>
                    <a:gd name="connsiteY46" fmla="*/ 505884 h 664888"/>
                    <a:gd name="connsiteX47" fmla="*/ 17733 w 603282"/>
                    <a:gd name="connsiteY47" fmla="*/ 520700 h 664888"/>
                    <a:gd name="connsiteX48" fmla="*/ 19850 w 603282"/>
                    <a:gd name="connsiteY48" fmla="*/ 539750 h 664888"/>
                    <a:gd name="connsiteX49" fmla="*/ 270 w 603282"/>
                    <a:gd name="connsiteY49" fmla="*/ 556684 h 664888"/>
                    <a:gd name="connsiteX50" fmla="*/ 16146 w 603282"/>
                    <a:gd name="connsiteY50" fmla="*/ 634472 h 664888"/>
                    <a:gd name="connsiteX51" fmla="*/ 105575 w 603282"/>
                    <a:gd name="connsiteY51" fmla="*/ 654580 h 664888"/>
                    <a:gd name="connsiteX52" fmla="*/ 522030 w 603282"/>
                    <a:gd name="connsiteY52" fmla="*/ 657754 h 664888"/>
                    <a:gd name="connsiteX53" fmla="*/ 599817 w 603282"/>
                    <a:gd name="connsiteY53" fmla="*/ 628650 h 664888"/>
                    <a:gd name="connsiteX54" fmla="*/ 589233 w 603282"/>
                    <a:gd name="connsiteY54" fmla="*/ 537634 h 664888"/>
                    <a:gd name="connsiteX55" fmla="*/ 585000 w 603282"/>
                    <a:gd name="connsiteY55" fmla="*/ 531284 h 664888"/>
                    <a:gd name="connsiteX56" fmla="*/ 582883 w 603282"/>
                    <a:gd name="connsiteY56" fmla="*/ 524934 h 664888"/>
                    <a:gd name="connsiteX57" fmla="*/ 578650 w 603282"/>
                    <a:gd name="connsiteY57" fmla="*/ 514350 h 664888"/>
                    <a:gd name="connsiteX58" fmla="*/ 574417 w 603282"/>
                    <a:gd name="connsiteY58" fmla="*/ 488950 h 664888"/>
                    <a:gd name="connsiteX59" fmla="*/ 570183 w 603282"/>
                    <a:gd name="connsiteY59" fmla="*/ 478367 h 664888"/>
                    <a:gd name="connsiteX60" fmla="*/ 563833 w 603282"/>
                    <a:gd name="connsiteY60" fmla="*/ 455084 h 664888"/>
                    <a:gd name="connsiteX61" fmla="*/ 557483 w 603282"/>
                    <a:gd name="connsiteY61" fmla="*/ 448734 h 664888"/>
                    <a:gd name="connsiteX62" fmla="*/ 538433 w 603282"/>
                    <a:gd name="connsiteY62" fmla="*/ 425450 h 664888"/>
                    <a:gd name="connsiteX63" fmla="*/ 527850 w 603282"/>
                    <a:gd name="connsiteY63" fmla="*/ 410634 h 664888"/>
                    <a:gd name="connsiteX64" fmla="*/ 523617 w 603282"/>
                    <a:gd name="connsiteY64" fmla="*/ 402167 h 664888"/>
                    <a:gd name="connsiteX65" fmla="*/ 493983 w 603282"/>
                    <a:gd name="connsiteY65" fmla="*/ 376767 h 664888"/>
                    <a:gd name="connsiteX66" fmla="*/ 472817 w 603282"/>
                    <a:gd name="connsiteY66" fmla="*/ 361950 h 664888"/>
                    <a:gd name="connsiteX67" fmla="*/ 451650 w 603282"/>
                    <a:gd name="connsiteY67" fmla="*/ 353484 h 664888"/>
                    <a:gd name="connsiteX68" fmla="*/ 424133 w 603282"/>
                    <a:gd name="connsiteY68" fmla="*/ 345017 h 664888"/>
                    <a:gd name="connsiteX69" fmla="*/ 411433 w 603282"/>
                    <a:gd name="connsiteY69" fmla="*/ 342900 h 664888"/>
                    <a:gd name="connsiteX70" fmla="*/ 400850 w 603282"/>
                    <a:gd name="connsiteY70" fmla="*/ 340784 h 664888"/>
                    <a:gd name="connsiteX71" fmla="*/ 392383 w 603282"/>
                    <a:gd name="connsiteY71" fmla="*/ 336550 h 664888"/>
                    <a:gd name="connsiteX72" fmla="*/ 386033 w 603282"/>
                    <a:gd name="connsiteY72" fmla="*/ 334434 h 664888"/>
                    <a:gd name="connsiteX73" fmla="*/ 381800 w 603282"/>
                    <a:gd name="connsiteY73" fmla="*/ 323850 h 664888"/>
                    <a:gd name="connsiteX74" fmla="*/ 375450 w 603282"/>
                    <a:gd name="connsiteY74" fmla="*/ 315384 h 664888"/>
                    <a:gd name="connsiteX75" fmla="*/ 373333 w 603282"/>
                    <a:gd name="connsiteY75" fmla="*/ 306917 h 664888"/>
                    <a:gd name="connsiteX76" fmla="*/ 371217 w 603282"/>
                    <a:gd name="connsiteY76" fmla="*/ 300567 h 664888"/>
                    <a:gd name="connsiteX77" fmla="*/ 377567 w 603282"/>
                    <a:gd name="connsiteY77" fmla="*/ 275167 h 664888"/>
                    <a:gd name="connsiteX78" fmla="*/ 379683 w 603282"/>
                    <a:gd name="connsiteY78" fmla="*/ 268817 h 664888"/>
                    <a:gd name="connsiteX79" fmla="*/ 386033 w 603282"/>
                    <a:gd name="connsiteY79" fmla="*/ 262467 h 664888"/>
                    <a:gd name="connsiteX80" fmla="*/ 396617 w 603282"/>
                    <a:gd name="connsiteY80" fmla="*/ 254000 h 664888"/>
                    <a:gd name="connsiteX81" fmla="*/ 402967 w 603282"/>
                    <a:gd name="connsiteY81" fmla="*/ 247650 h 664888"/>
                    <a:gd name="connsiteX82" fmla="*/ 405083 w 603282"/>
                    <a:gd name="connsiteY82" fmla="*/ 247650 h 664888"/>
                    <a:gd name="connsiteX0" fmla="*/ 405083 w 592805"/>
                    <a:gd name="connsiteY0" fmla="*/ 247650 h 664888"/>
                    <a:gd name="connsiteX1" fmla="*/ 405083 w 592805"/>
                    <a:gd name="connsiteY1" fmla="*/ 247650 h 664888"/>
                    <a:gd name="connsiteX2" fmla="*/ 413550 w 592805"/>
                    <a:gd name="connsiteY2" fmla="*/ 222250 h 664888"/>
                    <a:gd name="connsiteX3" fmla="*/ 409317 w 592805"/>
                    <a:gd name="connsiteY3" fmla="*/ 93134 h 664888"/>
                    <a:gd name="connsiteX4" fmla="*/ 407200 w 592805"/>
                    <a:gd name="connsiteY4" fmla="*/ 80434 h 664888"/>
                    <a:gd name="connsiteX5" fmla="*/ 402967 w 592805"/>
                    <a:gd name="connsiteY5" fmla="*/ 69850 h 664888"/>
                    <a:gd name="connsiteX6" fmla="*/ 400850 w 592805"/>
                    <a:gd name="connsiteY6" fmla="*/ 61384 h 664888"/>
                    <a:gd name="connsiteX7" fmla="*/ 390267 w 592805"/>
                    <a:gd name="connsiteY7" fmla="*/ 42334 h 664888"/>
                    <a:gd name="connsiteX8" fmla="*/ 366983 w 592805"/>
                    <a:gd name="connsiteY8" fmla="*/ 21167 h 664888"/>
                    <a:gd name="connsiteX9" fmla="*/ 356400 w 592805"/>
                    <a:gd name="connsiteY9" fmla="*/ 8467 h 664888"/>
                    <a:gd name="connsiteX10" fmla="*/ 331000 w 592805"/>
                    <a:gd name="connsiteY10" fmla="*/ 0 h 664888"/>
                    <a:gd name="connsiteX11" fmla="*/ 265383 w 592805"/>
                    <a:gd name="connsiteY11" fmla="*/ 2117 h 664888"/>
                    <a:gd name="connsiteX12" fmla="*/ 216700 w 592805"/>
                    <a:gd name="connsiteY12" fmla="*/ 16934 h 664888"/>
                    <a:gd name="connsiteX13" fmla="*/ 195533 w 592805"/>
                    <a:gd name="connsiteY13" fmla="*/ 23284 h 664888"/>
                    <a:gd name="connsiteX14" fmla="*/ 182833 w 592805"/>
                    <a:gd name="connsiteY14" fmla="*/ 33867 h 664888"/>
                    <a:gd name="connsiteX15" fmla="*/ 178600 w 592805"/>
                    <a:gd name="connsiteY15" fmla="*/ 44450 h 664888"/>
                    <a:gd name="connsiteX16" fmla="*/ 165900 w 592805"/>
                    <a:gd name="connsiteY16" fmla="*/ 55034 h 664888"/>
                    <a:gd name="connsiteX17" fmla="*/ 163783 w 592805"/>
                    <a:gd name="connsiteY17" fmla="*/ 67734 h 664888"/>
                    <a:gd name="connsiteX18" fmla="*/ 157433 w 592805"/>
                    <a:gd name="connsiteY18" fmla="*/ 86784 h 664888"/>
                    <a:gd name="connsiteX19" fmla="*/ 155317 w 592805"/>
                    <a:gd name="connsiteY19" fmla="*/ 95250 h 664888"/>
                    <a:gd name="connsiteX20" fmla="*/ 161667 w 592805"/>
                    <a:gd name="connsiteY20" fmla="*/ 124884 h 664888"/>
                    <a:gd name="connsiteX21" fmla="*/ 172250 w 592805"/>
                    <a:gd name="connsiteY21" fmla="*/ 152400 h 664888"/>
                    <a:gd name="connsiteX22" fmla="*/ 157434 w 592805"/>
                    <a:gd name="connsiteY22" fmla="*/ 182034 h 664888"/>
                    <a:gd name="connsiteX23" fmla="*/ 184950 w 592805"/>
                    <a:gd name="connsiteY23" fmla="*/ 245534 h 664888"/>
                    <a:gd name="connsiteX24" fmla="*/ 199767 w 592805"/>
                    <a:gd name="connsiteY24" fmla="*/ 270934 h 664888"/>
                    <a:gd name="connsiteX25" fmla="*/ 206117 w 592805"/>
                    <a:gd name="connsiteY25" fmla="*/ 279400 h 664888"/>
                    <a:gd name="connsiteX26" fmla="*/ 210350 w 592805"/>
                    <a:gd name="connsiteY26" fmla="*/ 300567 h 664888"/>
                    <a:gd name="connsiteX27" fmla="*/ 206117 w 592805"/>
                    <a:gd name="connsiteY27" fmla="*/ 323850 h 664888"/>
                    <a:gd name="connsiteX28" fmla="*/ 199767 w 592805"/>
                    <a:gd name="connsiteY28" fmla="*/ 328084 h 664888"/>
                    <a:gd name="connsiteX29" fmla="*/ 195533 w 592805"/>
                    <a:gd name="connsiteY29" fmla="*/ 332317 h 664888"/>
                    <a:gd name="connsiteX30" fmla="*/ 184950 w 592805"/>
                    <a:gd name="connsiteY30" fmla="*/ 338667 h 664888"/>
                    <a:gd name="connsiteX31" fmla="*/ 174367 w 592805"/>
                    <a:gd name="connsiteY31" fmla="*/ 347134 h 664888"/>
                    <a:gd name="connsiteX32" fmla="*/ 161667 w 592805"/>
                    <a:gd name="connsiteY32" fmla="*/ 349250 h 664888"/>
                    <a:gd name="connsiteX33" fmla="*/ 153200 w 592805"/>
                    <a:gd name="connsiteY33" fmla="*/ 355600 h 664888"/>
                    <a:gd name="connsiteX34" fmla="*/ 132033 w 592805"/>
                    <a:gd name="connsiteY34" fmla="*/ 361950 h 664888"/>
                    <a:gd name="connsiteX35" fmla="*/ 106633 w 592805"/>
                    <a:gd name="connsiteY35" fmla="*/ 368300 h 664888"/>
                    <a:gd name="connsiteX36" fmla="*/ 98167 w 592805"/>
                    <a:gd name="connsiteY36" fmla="*/ 372534 h 664888"/>
                    <a:gd name="connsiteX37" fmla="*/ 87583 w 592805"/>
                    <a:gd name="connsiteY37" fmla="*/ 374650 h 664888"/>
                    <a:gd name="connsiteX38" fmla="*/ 79117 w 592805"/>
                    <a:gd name="connsiteY38" fmla="*/ 381000 h 664888"/>
                    <a:gd name="connsiteX39" fmla="*/ 66417 w 592805"/>
                    <a:gd name="connsiteY39" fmla="*/ 385234 h 664888"/>
                    <a:gd name="connsiteX40" fmla="*/ 45250 w 592805"/>
                    <a:gd name="connsiteY40" fmla="*/ 400050 h 664888"/>
                    <a:gd name="connsiteX41" fmla="*/ 41017 w 592805"/>
                    <a:gd name="connsiteY41" fmla="*/ 406400 h 664888"/>
                    <a:gd name="connsiteX42" fmla="*/ 34667 w 592805"/>
                    <a:gd name="connsiteY42" fmla="*/ 412750 h 664888"/>
                    <a:gd name="connsiteX43" fmla="*/ 30433 w 592805"/>
                    <a:gd name="connsiteY43" fmla="*/ 423334 h 664888"/>
                    <a:gd name="connsiteX44" fmla="*/ 19850 w 592805"/>
                    <a:gd name="connsiteY44" fmla="*/ 438150 h 664888"/>
                    <a:gd name="connsiteX45" fmla="*/ 9267 w 592805"/>
                    <a:gd name="connsiteY45" fmla="*/ 452967 h 664888"/>
                    <a:gd name="connsiteX46" fmla="*/ 11383 w 592805"/>
                    <a:gd name="connsiteY46" fmla="*/ 505884 h 664888"/>
                    <a:gd name="connsiteX47" fmla="*/ 17733 w 592805"/>
                    <a:gd name="connsiteY47" fmla="*/ 520700 h 664888"/>
                    <a:gd name="connsiteX48" fmla="*/ 19850 w 592805"/>
                    <a:gd name="connsiteY48" fmla="*/ 539750 h 664888"/>
                    <a:gd name="connsiteX49" fmla="*/ 270 w 592805"/>
                    <a:gd name="connsiteY49" fmla="*/ 556684 h 664888"/>
                    <a:gd name="connsiteX50" fmla="*/ 16146 w 592805"/>
                    <a:gd name="connsiteY50" fmla="*/ 634472 h 664888"/>
                    <a:gd name="connsiteX51" fmla="*/ 105575 w 592805"/>
                    <a:gd name="connsiteY51" fmla="*/ 654580 h 664888"/>
                    <a:gd name="connsiteX52" fmla="*/ 522030 w 592805"/>
                    <a:gd name="connsiteY52" fmla="*/ 657754 h 664888"/>
                    <a:gd name="connsiteX53" fmla="*/ 587117 w 592805"/>
                    <a:gd name="connsiteY53" fmla="*/ 625475 h 664888"/>
                    <a:gd name="connsiteX54" fmla="*/ 589233 w 592805"/>
                    <a:gd name="connsiteY54" fmla="*/ 537634 h 664888"/>
                    <a:gd name="connsiteX55" fmla="*/ 585000 w 592805"/>
                    <a:gd name="connsiteY55" fmla="*/ 531284 h 664888"/>
                    <a:gd name="connsiteX56" fmla="*/ 582883 w 592805"/>
                    <a:gd name="connsiteY56" fmla="*/ 524934 h 664888"/>
                    <a:gd name="connsiteX57" fmla="*/ 578650 w 592805"/>
                    <a:gd name="connsiteY57" fmla="*/ 514350 h 664888"/>
                    <a:gd name="connsiteX58" fmla="*/ 574417 w 592805"/>
                    <a:gd name="connsiteY58" fmla="*/ 488950 h 664888"/>
                    <a:gd name="connsiteX59" fmla="*/ 570183 w 592805"/>
                    <a:gd name="connsiteY59" fmla="*/ 478367 h 664888"/>
                    <a:gd name="connsiteX60" fmla="*/ 563833 w 592805"/>
                    <a:gd name="connsiteY60" fmla="*/ 455084 h 664888"/>
                    <a:gd name="connsiteX61" fmla="*/ 557483 w 592805"/>
                    <a:gd name="connsiteY61" fmla="*/ 448734 h 664888"/>
                    <a:gd name="connsiteX62" fmla="*/ 538433 w 592805"/>
                    <a:gd name="connsiteY62" fmla="*/ 425450 h 664888"/>
                    <a:gd name="connsiteX63" fmla="*/ 527850 w 592805"/>
                    <a:gd name="connsiteY63" fmla="*/ 410634 h 664888"/>
                    <a:gd name="connsiteX64" fmla="*/ 523617 w 592805"/>
                    <a:gd name="connsiteY64" fmla="*/ 402167 h 664888"/>
                    <a:gd name="connsiteX65" fmla="*/ 493983 w 592805"/>
                    <a:gd name="connsiteY65" fmla="*/ 376767 h 664888"/>
                    <a:gd name="connsiteX66" fmla="*/ 472817 w 592805"/>
                    <a:gd name="connsiteY66" fmla="*/ 361950 h 664888"/>
                    <a:gd name="connsiteX67" fmla="*/ 451650 w 592805"/>
                    <a:gd name="connsiteY67" fmla="*/ 353484 h 664888"/>
                    <a:gd name="connsiteX68" fmla="*/ 424133 w 592805"/>
                    <a:gd name="connsiteY68" fmla="*/ 345017 h 664888"/>
                    <a:gd name="connsiteX69" fmla="*/ 411433 w 592805"/>
                    <a:gd name="connsiteY69" fmla="*/ 342900 h 664888"/>
                    <a:gd name="connsiteX70" fmla="*/ 400850 w 592805"/>
                    <a:gd name="connsiteY70" fmla="*/ 340784 h 664888"/>
                    <a:gd name="connsiteX71" fmla="*/ 392383 w 592805"/>
                    <a:gd name="connsiteY71" fmla="*/ 336550 h 664888"/>
                    <a:gd name="connsiteX72" fmla="*/ 386033 w 592805"/>
                    <a:gd name="connsiteY72" fmla="*/ 334434 h 664888"/>
                    <a:gd name="connsiteX73" fmla="*/ 381800 w 592805"/>
                    <a:gd name="connsiteY73" fmla="*/ 323850 h 664888"/>
                    <a:gd name="connsiteX74" fmla="*/ 375450 w 592805"/>
                    <a:gd name="connsiteY74" fmla="*/ 315384 h 664888"/>
                    <a:gd name="connsiteX75" fmla="*/ 373333 w 592805"/>
                    <a:gd name="connsiteY75" fmla="*/ 306917 h 664888"/>
                    <a:gd name="connsiteX76" fmla="*/ 371217 w 592805"/>
                    <a:gd name="connsiteY76" fmla="*/ 300567 h 664888"/>
                    <a:gd name="connsiteX77" fmla="*/ 377567 w 592805"/>
                    <a:gd name="connsiteY77" fmla="*/ 275167 h 664888"/>
                    <a:gd name="connsiteX78" fmla="*/ 379683 w 592805"/>
                    <a:gd name="connsiteY78" fmla="*/ 268817 h 664888"/>
                    <a:gd name="connsiteX79" fmla="*/ 386033 w 592805"/>
                    <a:gd name="connsiteY79" fmla="*/ 262467 h 664888"/>
                    <a:gd name="connsiteX80" fmla="*/ 396617 w 592805"/>
                    <a:gd name="connsiteY80" fmla="*/ 254000 h 664888"/>
                    <a:gd name="connsiteX81" fmla="*/ 402967 w 592805"/>
                    <a:gd name="connsiteY81" fmla="*/ 247650 h 664888"/>
                    <a:gd name="connsiteX82" fmla="*/ 405083 w 592805"/>
                    <a:gd name="connsiteY82" fmla="*/ 247650 h 66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92805" h="664888">
                      <a:moveTo>
                        <a:pt x="405083" y="247650"/>
                      </a:moveTo>
                      <a:lnTo>
                        <a:pt x="405083" y="247650"/>
                      </a:lnTo>
                      <a:cubicBezTo>
                        <a:pt x="407905" y="239183"/>
                        <a:pt x="413306" y="231171"/>
                        <a:pt x="413550" y="222250"/>
                      </a:cubicBezTo>
                      <a:cubicBezTo>
                        <a:pt x="414730" y="179204"/>
                        <a:pt x="411243" y="136153"/>
                        <a:pt x="409317" y="93134"/>
                      </a:cubicBezTo>
                      <a:cubicBezTo>
                        <a:pt x="409125" y="88847"/>
                        <a:pt x="408329" y="84575"/>
                        <a:pt x="407200" y="80434"/>
                      </a:cubicBezTo>
                      <a:cubicBezTo>
                        <a:pt x="406200" y="76768"/>
                        <a:pt x="404169" y="73455"/>
                        <a:pt x="402967" y="69850"/>
                      </a:cubicBezTo>
                      <a:cubicBezTo>
                        <a:pt x="402047" y="67090"/>
                        <a:pt x="401871" y="64108"/>
                        <a:pt x="400850" y="61384"/>
                      </a:cubicBezTo>
                      <a:cubicBezTo>
                        <a:pt x="399395" y="57503"/>
                        <a:pt x="392220" y="44845"/>
                        <a:pt x="390267" y="42334"/>
                      </a:cubicBezTo>
                      <a:cubicBezTo>
                        <a:pt x="384790" y="35293"/>
                        <a:pt x="372461" y="26645"/>
                        <a:pt x="366983" y="21167"/>
                      </a:cubicBezTo>
                      <a:cubicBezTo>
                        <a:pt x="363086" y="17270"/>
                        <a:pt x="360665" y="11956"/>
                        <a:pt x="356400" y="8467"/>
                      </a:cubicBezTo>
                      <a:cubicBezTo>
                        <a:pt x="347939" y="1544"/>
                        <a:pt x="341044" y="1674"/>
                        <a:pt x="331000" y="0"/>
                      </a:cubicBezTo>
                      <a:lnTo>
                        <a:pt x="265383" y="2117"/>
                      </a:lnTo>
                      <a:cubicBezTo>
                        <a:pt x="248604" y="4603"/>
                        <a:pt x="232934" y="12015"/>
                        <a:pt x="216700" y="16934"/>
                      </a:cubicBezTo>
                      <a:lnTo>
                        <a:pt x="195533" y="23284"/>
                      </a:lnTo>
                      <a:cubicBezTo>
                        <a:pt x="191144" y="26210"/>
                        <a:pt x="185744" y="29210"/>
                        <a:pt x="182833" y="33867"/>
                      </a:cubicBezTo>
                      <a:cubicBezTo>
                        <a:pt x="180819" y="37089"/>
                        <a:pt x="180973" y="41483"/>
                        <a:pt x="178600" y="44450"/>
                      </a:cubicBezTo>
                      <a:cubicBezTo>
                        <a:pt x="175158" y="48753"/>
                        <a:pt x="170133" y="51506"/>
                        <a:pt x="165900" y="55034"/>
                      </a:cubicBezTo>
                      <a:cubicBezTo>
                        <a:pt x="165194" y="59267"/>
                        <a:pt x="164889" y="63587"/>
                        <a:pt x="163783" y="67734"/>
                      </a:cubicBezTo>
                      <a:cubicBezTo>
                        <a:pt x="162058" y="74201"/>
                        <a:pt x="159056" y="80290"/>
                        <a:pt x="157433" y="86784"/>
                      </a:cubicBezTo>
                      <a:lnTo>
                        <a:pt x="155317" y="95250"/>
                      </a:lnTo>
                      <a:cubicBezTo>
                        <a:pt x="157434" y="105128"/>
                        <a:pt x="158892" y="115170"/>
                        <a:pt x="161667" y="124884"/>
                      </a:cubicBezTo>
                      <a:cubicBezTo>
                        <a:pt x="174412" y="169493"/>
                        <a:pt x="172955" y="142875"/>
                        <a:pt x="172250" y="152400"/>
                      </a:cubicBezTo>
                      <a:cubicBezTo>
                        <a:pt x="171545" y="161925"/>
                        <a:pt x="145973" y="159113"/>
                        <a:pt x="157434" y="182034"/>
                      </a:cubicBezTo>
                      <a:cubicBezTo>
                        <a:pt x="154777" y="211257"/>
                        <a:pt x="177895" y="230717"/>
                        <a:pt x="184950" y="245534"/>
                      </a:cubicBezTo>
                      <a:cubicBezTo>
                        <a:pt x="192005" y="260351"/>
                        <a:pt x="191257" y="260723"/>
                        <a:pt x="199767" y="270934"/>
                      </a:cubicBezTo>
                      <a:cubicBezTo>
                        <a:pt x="202025" y="273644"/>
                        <a:pt x="204000" y="276578"/>
                        <a:pt x="206117" y="279400"/>
                      </a:cubicBezTo>
                      <a:cubicBezTo>
                        <a:pt x="207347" y="284322"/>
                        <a:pt x="210597" y="296370"/>
                        <a:pt x="210350" y="300567"/>
                      </a:cubicBezTo>
                      <a:cubicBezTo>
                        <a:pt x="209887" y="308442"/>
                        <a:pt x="208949" y="316488"/>
                        <a:pt x="206117" y="323850"/>
                      </a:cubicBezTo>
                      <a:cubicBezTo>
                        <a:pt x="205204" y="326224"/>
                        <a:pt x="201754" y="326495"/>
                        <a:pt x="199767" y="328084"/>
                      </a:cubicBezTo>
                      <a:cubicBezTo>
                        <a:pt x="198209" y="329331"/>
                        <a:pt x="197157" y="331157"/>
                        <a:pt x="195533" y="332317"/>
                      </a:cubicBezTo>
                      <a:cubicBezTo>
                        <a:pt x="192185" y="334708"/>
                        <a:pt x="188320" y="336308"/>
                        <a:pt x="184950" y="338667"/>
                      </a:cubicBezTo>
                      <a:cubicBezTo>
                        <a:pt x="181249" y="341258"/>
                        <a:pt x="178480" y="345265"/>
                        <a:pt x="174367" y="347134"/>
                      </a:cubicBezTo>
                      <a:cubicBezTo>
                        <a:pt x="170460" y="348910"/>
                        <a:pt x="165900" y="348545"/>
                        <a:pt x="161667" y="349250"/>
                      </a:cubicBezTo>
                      <a:cubicBezTo>
                        <a:pt x="158845" y="351367"/>
                        <a:pt x="156284" y="353887"/>
                        <a:pt x="153200" y="355600"/>
                      </a:cubicBezTo>
                      <a:cubicBezTo>
                        <a:pt x="143042" y="361244"/>
                        <a:pt x="142777" y="359020"/>
                        <a:pt x="132033" y="361950"/>
                      </a:cubicBezTo>
                      <a:cubicBezTo>
                        <a:pt x="105672" y="369139"/>
                        <a:pt x="132957" y="363914"/>
                        <a:pt x="106633" y="368300"/>
                      </a:cubicBezTo>
                      <a:cubicBezTo>
                        <a:pt x="103811" y="369711"/>
                        <a:pt x="101160" y="371536"/>
                        <a:pt x="98167" y="372534"/>
                      </a:cubicBezTo>
                      <a:cubicBezTo>
                        <a:pt x="94754" y="373672"/>
                        <a:pt x="90871" y="373189"/>
                        <a:pt x="87583" y="374650"/>
                      </a:cubicBezTo>
                      <a:cubicBezTo>
                        <a:pt x="84359" y="376083"/>
                        <a:pt x="82272" y="379422"/>
                        <a:pt x="79117" y="381000"/>
                      </a:cubicBezTo>
                      <a:cubicBezTo>
                        <a:pt x="75126" y="382996"/>
                        <a:pt x="66417" y="385234"/>
                        <a:pt x="66417" y="385234"/>
                      </a:cubicBezTo>
                      <a:cubicBezTo>
                        <a:pt x="53146" y="398503"/>
                        <a:pt x="60465" y="393964"/>
                        <a:pt x="45250" y="400050"/>
                      </a:cubicBezTo>
                      <a:cubicBezTo>
                        <a:pt x="43839" y="402167"/>
                        <a:pt x="42646" y="404446"/>
                        <a:pt x="41017" y="406400"/>
                      </a:cubicBezTo>
                      <a:cubicBezTo>
                        <a:pt x="39101" y="408700"/>
                        <a:pt x="36254" y="410212"/>
                        <a:pt x="34667" y="412750"/>
                      </a:cubicBezTo>
                      <a:cubicBezTo>
                        <a:pt x="32653" y="415972"/>
                        <a:pt x="32132" y="419935"/>
                        <a:pt x="30433" y="423334"/>
                      </a:cubicBezTo>
                      <a:cubicBezTo>
                        <a:pt x="28190" y="427819"/>
                        <a:pt x="22253" y="434305"/>
                        <a:pt x="19850" y="438150"/>
                      </a:cubicBezTo>
                      <a:cubicBezTo>
                        <a:pt x="10562" y="453011"/>
                        <a:pt x="21374" y="440860"/>
                        <a:pt x="9267" y="452967"/>
                      </a:cubicBezTo>
                      <a:cubicBezTo>
                        <a:pt x="9972" y="470606"/>
                        <a:pt x="9194" y="488367"/>
                        <a:pt x="11383" y="505884"/>
                      </a:cubicBezTo>
                      <a:cubicBezTo>
                        <a:pt x="12049" y="511216"/>
                        <a:pt x="16430" y="515487"/>
                        <a:pt x="17733" y="520700"/>
                      </a:cubicBezTo>
                      <a:cubicBezTo>
                        <a:pt x="19283" y="526898"/>
                        <a:pt x="22760" y="533753"/>
                        <a:pt x="19850" y="539750"/>
                      </a:cubicBezTo>
                      <a:cubicBezTo>
                        <a:pt x="16940" y="545747"/>
                        <a:pt x="887" y="540897"/>
                        <a:pt x="270" y="556684"/>
                      </a:cubicBezTo>
                      <a:cubicBezTo>
                        <a:pt x="-347" y="572471"/>
                        <a:pt x="-1405" y="618156"/>
                        <a:pt x="16146" y="634472"/>
                      </a:cubicBezTo>
                      <a:cubicBezTo>
                        <a:pt x="33697" y="650788"/>
                        <a:pt x="21261" y="650700"/>
                        <a:pt x="105575" y="654580"/>
                      </a:cubicBezTo>
                      <a:cubicBezTo>
                        <a:pt x="189889" y="658460"/>
                        <a:pt x="441773" y="673717"/>
                        <a:pt x="522030" y="657754"/>
                      </a:cubicBezTo>
                      <a:cubicBezTo>
                        <a:pt x="524147" y="657048"/>
                        <a:pt x="575917" y="645495"/>
                        <a:pt x="587117" y="625475"/>
                      </a:cubicBezTo>
                      <a:cubicBezTo>
                        <a:pt x="598317" y="605455"/>
                        <a:pt x="589586" y="553333"/>
                        <a:pt x="589233" y="537634"/>
                      </a:cubicBezTo>
                      <a:cubicBezTo>
                        <a:pt x="588880" y="521936"/>
                        <a:pt x="586138" y="533559"/>
                        <a:pt x="585000" y="531284"/>
                      </a:cubicBezTo>
                      <a:cubicBezTo>
                        <a:pt x="584002" y="529288"/>
                        <a:pt x="583666" y="527023"/>
                        <a:pt x="582883" y="524934"/>
                      </a:cubicBezTo>
                      <a:cubicBezTo>
                        <a:pt x="581549" y="521376"/>
                        <a:pt x="580061" y="517878"/>
                        <a:pt x="578650" y="514350"/>
                      </a:cubicBezTo>
                      <a:cubicBezTo>
                        <a:pt x="577541" y="505482"/>
                        <a:pt x="577212" y="497335"/>
                        <a:pt x="574417" y="488950"/>
                      </a:cubicBezTo>
                      <a:cubicBezTo>
                        <a:pt x="573215" y="485345"/>
                        <a:pt x="571316" y="481994"/>
                        <a:pt x="570183" y="478367"/>
                      </a:cubicBezTo>
                      <a:cubicBezTo>
                        <a:pt x="567783" y="470689"/>
                        <a:pt x="567002" y="462478"/>
                        <a:pt x="563833" y="455084"/>
                      </a:cubicBezTo>
                      <a:cubicBezTo>
                        <a:pt x="562654" y="452333"/>
                        <a:pt x="559431" y="451007"/>
                        <a:pt x="557483" y="448734"/>
                      </a:cubicBezTo>
                      <a:cubicBezTo>
                        <a:pt x="550957" y="441120"/>
                        <a:pt x="544262" y="433610"/>
                        <a:pt x="538433" y="425450"/>
                      </a:cubicBezTo>
                      <a:cubicBezTo>
                        <a:pt x="534905" y="420511"/>
                        <a:pt x="531108" y="415754"/>
                        <a:pt x="527850" y="410634"/>
                      </a:cubicBezTo>
                      <a:cubicBezTo>
                        <a:pt x="526156" y="407972"/>
                        <a:pt x="525637" y="404591"/>
                        <a:pt x="523617" y="402167"/>
                      </a:cubicBezTo>
                      <a:cubicBezTo>
                        <a:pt x="509277" y="384959"/>
                        <a:pt x="509379" y="387544"/>
                        <a:pt x="493983" y="376767"/>
                      </a:cubicBezTo>
                      <a:cubicBezTo>
                        <a:pt x="487346" y="372121"/>
                        <a:pt x="479944" y="365513"/>
                        <a:pt x="472817" y="361950"/>
                      </a:cubicBezTo>
                      <a:cubicBezTo>
                        <a:pt x="466020" y="358552"/>
                        <a:pt x="458859" y="355887"/>
                        <a:pt x="451650" y="353484"/>
                      </a:cubicBezTo>
                      <a:cubicBezTo>
                        <a:pt x="442961" y="350587"/>
                        <a:pt x="433015" y="347067"/>
                        <a:pt x="424133" y="345017"/>
                      </a:cubicBezTo>
                      <a:cubicBezTo>
                        <a:pt x="419951" y="344052"/>
                        <a:pt x="415656" y="343668"/>
                        <a:pt x="411433" y="342900"/>
                      </a:cubicBezTo>
                      <a:cubicBezTo>
                        <a:pt x="407894" y="342257"/>
                        <a:pt x="404378" y="341489"/>
                        <a:pt x="400850" y="340784"/>
                      </a:cubicBezTo>
                      <a:cubicBezTo>
                        <a:pt x="398028" y="339373"/>
                        <a:pt x="395283" y="337793"/>
                        <a:pt x="392383" y="336550"/>
                      </a:cubicBezTo>
                      <a:cubicBezTo>
                        <a:pt x="390332" y="335671"/>
                        <a:pt x="387461" y="336148"/>
                        <a:pt x="386033" y="334434"/>
                      </a:cubicBezTo>
                      <a:cubicBezTo>
                        <a:pt x="383601" y="331515"/>
                        <a:pt x="383645" y="327172"/>
                        <a:pt x="381800" y="323850"/>
                      </a:cubicBezTo>
                      <a:cubicBezTo>
                        <a:pt x="380087" y="320766"/>
                        <a:pt x="377567" y="318206"/>
                        <a:pt x="375450" y="315384"/>
                      </a:cubicBezTo>
                      <a:cubicBezTo>
                        <a:pt x="374744" y="312562"/>
                        <a:pt x="374132" y="309714"/>
                        <a:pt x="373333" y="306917"/>
                      </a:cubicBezTo>
                      <a:cubicBezTo>
                        <a:pt x="372720" y="304772"/>
                        <a:pt x="370922" y="302779"/>
                        <a:pt x="371217" y="300567"/>
                      </a:cubicBezTo>
                      <a:cubicBezTo>
                        <a:pt x="372371" y="291916"/>
                        <a:pt x="375318" y="283600"/>
                        <a:pt x="377567" y="275167"/>
                      </a:cubicBezTo>
                      <a:cubicBezTo>
                        <a:pt x="378142" y="273011"/>
                        <a:pt x="378445" y="270673"/>
                        <a:pt x="379683" y="268817"/>
                      </a:cubicBezTo>
                      <a:cubicBezTo>
                        <a:pt x="381343" y="266326"/>
                        <a:pt x="383916" y="264584"/>
                        <a:pt x="386033" y="262467"/>
                      </a:cubicBezTo>
                      <a:cubicBezTo>
                        <a:pt x="390149" y="250120"/>
                        <a:pt x="384578" y="260879"/>
                        <a:pt x="396617" y="254000"/>
                      </a:cubicBezTo>
                      <a:cubicBezTo>
                        <a:pt x="399216" y="252515"/>
                        <a:pt x="400850" y="249767"/>
                        <a:pt x="402967" y="247650"/>
                      </a:cubicBezTo>
                      <a:cubicBezTo>
                        <a:pt x="407664" y="219466"/>
                        <a:pt x="404730" y="247650"/>
                        <a:pt x="405083" y="24765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Programmer male with solid fill">
                  <a:extLst>
                    <a:ext uri="{FF2B5EF4-FFF2-40B4-BE49-F238E27FC236}">
                      <a16:creationId xmlns:a16="http://schemas.microsoft.com/office/drawing/2014/main" id="{AD073F5C-6BEE-6167-F4F7-DE9B82F2E9D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09611" y="2597683"/>
                  <a:ext cx="914400" cy="914400"/>
                </a:xfrm>
                <a:prstGeom prst="rect">
                  <a:avLst/>
                </a:prstGeom>
                <a:effectLst/>
              </p:spPr>
            </p:pic>
          </p:grpSp>
          <p:grpSp>
            <p:nvGrpSpPr>
              <p:cNvPr id="67" name="Group 66">
                <a:extLst>
                  <a:ext uri="{FF2B5EF4-FFF2-40B4-BE49-F238E27FC236}">
                    <a16:creationId xmlns:a16="http://schemas.microsoft.com/office/drawing/2014/main" id="{A65B9565-A48A-2A7C-B0FA-922282CDEDF0}"/>
                  </a:ext>
                </a:extLst>
              </p:cNvPr>
              <p:cNvGrpSpPr/>
              <p:nvPr/>
            </p:nvGrpSpPr>
            <p:grpSpPr>
              <a:xfrm>
                <a:off x="9117608" y="1889797"/>
                <a:ext cx="1040635" cy="1131493"/>
                <a:chOff x="9117608" y="1889797"/>
                <a:chExt cx="1040635" cy="1131493"/>
              </a:xfrm>
            </p:grpSpPr>
            <p:sp>
              <p:nvSpPr>
                <p:cNvPr id="64" name="TextBox 63">
                  <a:extLst>
                    <a:ext uri="{FF2B5EF4-FFF2-40B4-BE49-F238E27FC236}">
                      <a16:creationId xmlns:a16="http://schemas.microsoft.com/office/drawing/2014/main" id="{9F94AAC4-4A7A-3F57-4B6E-F1E2753CF763}"/>
                    </a:ext>
                  </a:extLst>
                </p:cNvPr>
                <p:cNvSpPr txBox="1"/>
                <p:nvPr/>
              </p:nvSpPr>
              <p:spPr>
                <a:xfrm>
                  <a:off x="9373925" y="2005627"/>
                  <a:ext cx="784318" cy="1015663"/>
                </a:xfrm>
                <a:prstGeom prst="rect">
                  <a:avLst/>
                </a:prstGeom>
                <a:noFill/>
              </p:spPr>
              <p:txBody>
                <a:bodyPr wrap="square" rtlCol="0">
                  <a:spAutoFit/>
                </a:bodyPr>
                <a:lstStyle/>
                <a:p>
                  <a:r>
                    <a:rPr lang="en-US" sz="6000" dirty="0">
                      <a:ln w="38100">
                        <a:solidFill>
                          <a:schemeClr val="bg1"/>
                        </a:solidFill>
                      </a:ln>
                    </a:rPr>
                    <a:t>✦</a:t>
                  </a:r>
                </a:p>
              </p:txBody>
            </p:sp>
            <p:sp>
              <p:nvSpPr>
                <p:cNvPr id="65" name="TextBox 64">
                  <a:extLst>
                    <a:ext uri="{FF2B5EF4-FFF2-40B4-BE49-F238E27FC236}">
                      <a16:creationId xmlns:a16="http://schemas.microsoft.com/office/drawing/2014/main" id="{62D661ED-C624-2B63-767C-85CC49BF9427}"/>
                    </a:ext>
                  </a:extLst>
                </p:cNvPr>
                <p:cNvSpPr txBox="1"/>
                <p:nvPr/>
              </p:nvSpPr>
              <p:spPr>
                <a:xfrm>
                  <a:off x="9199609" y="1889797"/>
                  <a:ext cx="784318" cy="707886"/>
                </a:xfrm>
                <a:prstGeom prst="rect">
                  <a:avLst/>
                </a:prstGeom>
                <a:noFill/>
              </p:spPr>
              <p:txBody>
                <a:bodyPr wrap="square" rtlCol="0">
                  <a:spAutoFit/>
                </a:bodyPr>
                <a:lstStyle/>
                <a:p>
                  <a:r>
                    <a:rPr lang="en-US" sz="4000" dirty="0">
                      <a:ln w="38100">
                        <a:solidFill>
                          <a:schemeClr val="bg1"/>
                        </a:solidFill>
                      </a:ln>
                    </a:rPr>
                    <a:t>✦</a:t>
                  </a:r>
                </a:p>
              </p:txBody>
            </p:sp>
            <p:sp>
              <p:nvSpPr>
                <p:cNvPr id="66" name="TextBox 65">
                  <a:extLst>
                    <a:ext uri="{FF2B5EF4-FFF2-40B4-BE49-F238E27FC236}">
                      <a16:creationId xmlns:a16="http://schemas.microsoft.com/office/drawing/2014/main" id="{A9D864B1-F245-6234-9532-35890B5202F4}"/>
                    </a:ext>
                  </a:extLst>
                </p:cNvPr>
                <p:cNvSpPr txBox="1"/>
                <p:nvPr/>
              </p:nvSpPr>
              <p:spPr>
                <a:xfrm>
                  <a:off x="9117608" y="2385018"/>
                  <a:ext cx="517687" cy="523220"/>
                </a:xfrm>
                <a:prstGeom prst="rect">
                  <a:avLst/>
                </a:prstGeom>
                <a:noFill/>
              </p:spPr>
              <p:txBody>
                <a:bodyPr wrap="square" rtlCol="0">
                  <a:spAutoFit/>
                </a:bodyPr>
                <a:lstStyle/>
                <a:p>
                  <a:r>
                    <a:rPr lang="en-US" sz="2800" dirty="0">
                      <a:ln w="38100">
                        <a:solidFill>
                          <a:schemeClr val="bg1"/>
                        </a:solidFill>
                      </a:ln>
                    </a:rPr>
                    <a:t>✦</a:t>
                  </a:r>
                </a:p>
              </p:txBody>
            </p:sp>
          </p:grpSp>
          <p:grpSp>
            <p:nvGrpSpPr>
              <p:cNvPr id="69" name="Group 68">
                <a:extLst>
                  <a:ext uri="{FF2B5EF4-FFF2-40B4-BE49-F238E27FC236}">
                    <a16:creationId xmlns:a16="http://schemas.microsoft.com/office/drawing/2014/main" id="{08B12A4B-52C0-AC28-B840-0C6186367498}"/>
                  </a:ext>
                </a:extLst>
              </p:cNvPr>
              <p:cNvGrpSpPr/>
              <p:nvPr/>
            </p:nvGrpSpPr>
            <p:grpSpPr>
              <a:xfrm rot="10800000">
                <a:off x="10504643" y="3080743"/>
                <a:ext cx="1040635" cy="1131493"/>
                <a:chOff x="9117608" y="1889797"/>
                <a:chExt cx="1040635" cy="1131493"/>
              </a:xfrm>
            </p:grpSpPr>
            <p:sp>
              <p:nvSpPr>
                <p:cNvPr id="70" name="TextBox 69">
                  <a:extLst>
                    <a:ext uri="{FF2B5EF4-FFF2-40B4-BE49-F238E27FC236}">
                      <a16:creationId xmlns:a16="http://schemas.microsoft.com/office/drawing/2014/main" id="{C87A0A44-6A89-E7CE-1F0C-99BB6DEC7E26}"/>
                    </a:ext>
                  </a:extLst>
                </p:cNvPr>
                <p:cNvSpPr txBox="1"/>
                <p:nvPr/>
              </p:nvSpPr>
              <p:spPr>
                <a:xfrm>
                  <a:off x="9373925" y="2005627"/>
                  <a:ext cx="784318" cy="1015663"/>
                </a:xfrm>
                <a:prstGeom prst="rect">
                  <a:avLst/>
                </a:prstGeom>
                <a:noFill/>
              </p:spPr>
              <p:txBody>
                <a:bodyPr wrap="square" rtlCol="0">
                  <a:spAutoFit/>
                </a:bodyPr>
                <a:lstStyle/>
                <a:p>
                  <a:r>
                    <a:rPr lang="en-US" sz="6000" dirty="0">
                      <a:ln w="38100">
                        <a:solidFill>
                          <a:schemeClr val="bg1"/>
                        </a:solidFill>
                      </a:ln>
                    </a:rPr>
                    <a:t>✦</a:t>
                  </a:r>
                </a:p>
              </p:txBody>
            </p:sp>
            <p:sp>
              <p:nvSpPr>
                <p:cNvPr id="71" name="TextBox 70">
                  <a:extLst>
                    <a:ext uri="{FF2B5EF4-FFF2-40B4-BE49-F238E27FC236}">
                      <a16:creationId xmlns:a16="http://schemas.microsoft.com/office/drawing/2014/main" id="{2142E1CD-B460-606B-8B0E-D4DBFDCF74E4}"/>
                    </a:ext>
                  </a:extLst>
                </p:cNvPr>
                <p:cNvSpPr txBox="1"/>
                <p:nvPr/>
              </p:nvSpPr>
              <p:spPr>
                <a:xfrm>
                  <a:off x="9199609" y="1889797"/>
                  <a:ext cx="784318" cy="707886"/>
                </a:xfrm>
                <a:prstGeom prst="rect">
                  <a:avLst/>
                </a:prstGeom>
                <a:noFill/>
              </p:spPr>
              <p:txBody>
                <a:bodyPr wrap="square" rtlCol="0">
                  <a:spAutoFit/>
                </a:bodyPr>
                <a:lstStyle/>
                <a:p>
                  <a:r>
                    <a:rPr lang="en-US" sz="4000" dirty="0">
                      <a:ln w="38100">
                        <a:solidFill>
                          <a:schemeClr val="bg1"/>
                        </a:solidFill>
                      </a:ln>
                    </a:rPr>
                    <a:t>✦</a:t>
                  </a:r>
                </a:p>
              </p:txBody>
            </p:sp>
            <p:sp>
              <p:nvSpPr>
                <p:cNvPr id="72" name="TextBox 71">
                  <a:extLst>
                    <a:ext uri="{FF2B5EF4-FFF2-40B4-BE49-F238E27FC236}">
                      <a16:creationId xmlns:a16="http://schemas.microsoft.com/office/drawing/2014/main" id="{B9862666-21CF-72D4-CBE2-4B749D3A1CD7}"/>
                    </a:ext>
                  </a:extLst>
                </p:cNvPr>
                <p:cNvSpPr txBox="1"/>
                <p:nvPr/>
              </p:nvSpPr>
              <p:spPr>
                <a:xfrm>
                  <a:off x="9117608" y="2385018"/>
                  <a:ext cx="517687" cy="523220"/>
                </a:xfrm>
                <a:prstGeom prst="rect">
                  <a:avLst/>
                </a:prstGeom>
                <a:noFill/>
              </p:spPr>
              <p:txBody>
                <a:bodyPr wrap="square" rtlCol="0">
                  <a:spAutoFit/>
                </a:bodyPr>
                <a:lstStyle/>
                <a:p>
                  <a:r>
                    <a:rPr lang="en-US" sz="2800" dirty="0">
                      <a:ln w="38100">
                        <a:solidFill>
                          <a:schemeClr val="bg1"/>
                        </a:solidFill>
                      </a:ln>
                    </a:rPr>
                    <a:t>✦</a:t>
                  </a:r>
                </a:p>
              </p:txBody>
            </p:sp>
          </p:grpSp>
        </p:grpSp>
        <p:sp>
          <p:nvSpPr>
            <p:cNvPr id="79" name="Rectangle 78">
              <a:extLst>
                <a:ext uri="{FF2B5EF4-FFF2-40B4-BE49-F238E27FC236}">
                  <a16:creationId xmlns:a16="http://schemas.microsoft.com/office/drawing/2014/main" id="{6185FCF8-169A-3755-E3C6-DFE9CF1BAD80}"/>
                </a:ext>
              </a:extLst>
            </p:cNvPr>
            <p:cNvSpPr/>
            <p:nvPr/>
          </p:nvSpPr>
          <p:spPr>
            <a:xfrm>
              <a:off x="8157771" y="1641763"/>
              <a:ext cx="3338752" cy="3574473"/>
            </a:xfrm>
            <a:prstGeom prst="rect">
              <a:avLst/>
            </a:prstGeom>
            <a:noFill/>
            <a:ln w="38100">
              <a:solidFill>
                <a:schemeClr val="accent1">
                  <a:shade val="1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7EF7E3F7-5CA0-BCB6-9A6A-AD0F164DA0AA}"/>
              </a:ext>
            </a:extLst>
          </p:cNvPr>
          <p:cNvSpPr/>
          <p:nvPr/>
        </p:nvSpPr>
        <p:spPr>
          <a:xfrm>
            <a:off x="811658" y="1772358"/>
            <a:ext cx="3059923" cy="316063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row: Chevron 82">
            <a:extLst>
              <a:ext uri="{FF2B5EF4-FFF2-40B4-BE49-F238E27FC236}">
                <a16:creationId xmlns:a16="http://schemas.microsoft.com/office/drawing/2014/main" id="{782557E8-8E80-6B06-200B-229D70325484}"/>
              </a:ext>
            </a:extLst>
          </p:cNvPr>
          <p:cNvSpPr/>
          <p:nvPr/>
        </p:nvSpPr>
        <p:spPr>
          <a:xfrm>
            <a:off x="3674898" y="2830960"/>
            <a:ext cx="1018441" cy="1018441"/>
          </a:xfrm>
          <a:prstGeom prst="chevron">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30E7982D-7FDE-4232-3339-A61B0B547C38}"/>
              </a:ext>
            </a:extLst>
          </p:cNvPr>
          <p:cNvSpPr/>
          <p:nvPr/>
        </p:nvSpPr>
        <p:spPr>
          <a:xfrm>
            <a:off x="8325127" y="1772358"/>
            <a:ext cx="3059923" cy="316063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Chevron 85">
            <a:extLst>
              <a:ext uri="{FF2B5EF4-FFF2-40B4-BE49-F238E27FC236}">
                <a16:creationId xmlns:a16="http://schemas.microsoft.com/office/drawing/2014/main" id="{E3B11A0A-9EBA-7D69-6661-50C6B47A12E7}"/>
              </a:ext>
            </a:extLst>
          </p:cNvPr>
          <p:cNvSpPr/>
          <p:nvPr/>
        </p:nvSpPr>
        <p:spPr>
          <a:xfrm>
            <a:off x="7452571" y="2830960"/>
            <a:ext cx="1018441" cy="1018441"/>
          </a:xfrm>
          <a:prstGeom prst="chevron">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 name="Date Placeholder 4">
            <a:extLst>
              <a:ext uri="{FF2B5EF4-FFF2-40B4-BE49-F238E27FC236}">
                <a16:creationId xmlns:a16="http://schemas.microsoft.com/office/drawing/2014/main" id="{99A61B64-68F1-CC69-E671-ECE37CA241E7}"/>
              </a:ext>
            </a:extLst>
          </p:cNvPr>
          <p:cNvSpPr>
            <a:spLocks noGrp="1"/>
          </p:cNvSpPr>
          <p:nvPr>
            <p:ph type="dt" sz="half" idx="10"/>
          </p:nvPr>
        </p:nvSpPr>
        <p:spPr/>
        <p:txBody>
          <a:bodyPr/>
          <a:lstStyle/>
          <a:p>
            <a:r>
              <a:rPr lang="en-US"/>
              <a:t>7/16/26</a:t>
            </a:r>
          </a:p>
        </p:txBody>
      </p:sp>
      <p:sp>
        <p:nvSpPr>
          <p:cNvPr id="6" name="Slide Number Placeholder 5">
            <a:extLst>
              <a:ext uri="{FF2B5EF4-FFF2-40B4-BE49-F238E27FC236}">
                <a16:creationId xmlns:a16="http://schemas.microsoft.com/office/drawing/2014/main" id="{F09EC237-4DC3-49BE-8AFC-2CB86F77B2F8}"/>
              </a:ext>
            </a:extLst>
          </p:cNvPr>
          <p:cNvSpPr>
            <a:spLocks noGrp="1"/>
          </p:cNvSpPr>
          <p:nvPr>
            <p:ph type="sldNum" sz="quarter" idx="12"/>
          </p:nvPr>
        </p:nvSpPr>
        <p:spPr/>
        <p:txBody>
          <a:bodyPr/>
          <a:lstStyle/>
          <a:p>
            <a:fld id="{7D6B6BCA-0F02-1C4A-A7FD-5289AC363B05}" type="slidenum">
              <a:rPr lang="en-US" smtClean="0"/>
              <a:t>39</a:t>
            </a:fld>
            <a:endParaRPr lang="en-US"/>
          </a:p>
        </p:txBody>
      </p:sp>
    </p:spTree>
    <p:extLst>
      <p:ext uri="{BB962C8B-B14F-4D97-AF65-F5344CB8AC3E}">
        <p14:creationId xmlns:p14="http://schemas.microsoft.com/office/powerpoint/2010/main" val="316297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FBDE8DF-2F82-C024-9F19-182C75F5C4DA}"/>
              </a:ext>
            </a:extLst>
          </p:cNvPr>
          <p:cNvSpPr>
            <a:spLocks/>
          </p:cNvSpPr>
          <p:nvPr/>
        </p:nvSpPr>
        <p:spPr>
          <a:xfrm>
            <a:off x="3249998" y="538278"/>
            <a:ext cx="5427218" cy="542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C1C2D3-D96D-6B9E-320F-C217B2EAB358}"/>
              </a:ext>
            </a:extLst>
          </p:cNvPr>
          <p:cNvSpPr/>
          <p:nvPr/>
        </p:nvSpPr>
        <p:spPr>
          <a:xfrm>
            <a:off x="4000662" y="1893988"/>
            <a:ext cx="3851023" cy="3851023"/>
          </a:xfrm>
          <a:prstGeom prst="ellipse">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DD16904-F046-CC3B-57B4-0E1E7DFB6C99}"/>
              </a:ext>
            </a:extLst>
          </p:cNvPr>
          <p:cNvSpPr/>
          <p:nvPr/>
        </p:nvSpPr>
        <p:spPr>
          <a:xfrm>
            <a:off x="4922519" y="3266154"/>
            <a:ext cx="2009582" cy="2009582"/>
          </a:xfrm>
          <a:prstGeom prst="ellipse">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a:p>
            <a:pPr algn="ctr"/>
            <a:endParaRPr lang="en-US"/>
          </a:p>
          <a:p>
            <a:pPr algn="ctr"/>
            <a:endParaRPr lang="en-US"/>
          </a:p>
        </p:txBody>
      </p:sp>
      <p:sp>
        <p:nvSpPr>
          <p:cNvPr id="12" name="Oval 11">
            <a:extLst>
              <a:ext uri="{FF2B5EF4-FFF2-40B4-BE49-F238E27FC236}">
                <a16:creationId xmlns:a16="http://schemas.microsoft.com/office/drawing/2014/main" id="{E4E57A0B-8F27-E6F0-55E9-D08F2432C1A6}"/>
              </a:ext>
            </a:extLst>
          </p:cNvPr>
          <p:cNvSpPr/>
          <p:nvPr/>
        </p:nvSpPr>
        <p:spPr>
          <a:xfrm>
            <a:off x="5441234" y="4296078"/>
            <a:ext cx="748010" cy="748010"/>
          </a:xfrm>
          <a:prstGeom prst="ellipse">
            <a:avLst/>
          </a:prstGeom>
          <a:solidFill>
            <a:srgbClr val="7030A0">
              <a:alpha val="4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E897BE-8592-24D8-2F9A-05C17A887F4D}"/>
              </a:ext>
            </a:extLst>
          </p:cNvPr>
          <p:cNvSpPr/>
          <p:nvPr/>
        </p:nvSpPr>
        <p:spPr>
          <a:xfrm>
            <a:off x="5681458" y="4296078"/>
            <a:ext cx="748010" cy="748010"/>
          </a:xfrm>
          <a:prstGeom prst="ellipse">
            <a:avLst/>
          </a:prstGeom>
          <a:solidFill>
            <a:srgbClr val="002060">
              <a:alpha val="5247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2A5F83-6FB9-0DE3-68A7-DEB3E46DF78C}"/>
              </a:ext>
            </a:extLst>
          </p:cNvPr>
          <p:cNvSpPr txBox="1"/>
          <p:nvPr/>
        </p:nvSpPr>
        <p:spPr>
          <a:xfrm>
            <a:off x="4764374" y="1105843"/>
            <a:ext cx="2101729" cy="369332"/>
          </a:xfrm>
          <a:prstGeom prst="rect">
            <a:avLst/>
          </a:prstGeom>
          <a:noFill/>
        </p:spPr>
        <p:txBody>
          <a:bodyPr wrap="square" rtlCol="0">
            <a:spAutoFit/>
          </a:bodyPr>
          <a:lstStyle/>
          <a:p>
            <a:r>
              <a:rPr lang="en-US"/>
              <a:t>Artificial Intelligence</a:t>
            </a:r>
          </a:p>
        </p:txBody>
      </p:sp>
      <p:sp>
        <p:nvSpPr>
          <p:cNvPr id="15" name="TextBox 14">
            <a:extLst>
              <a:ext uri="{FF2B5EF4-FFF2-40B4-BE49-F238E27FC236}">
                <a16:creationId xmlns:a16="http://schemas.microsoft.com/office/drawing/2014/main" id="{E8D2D834-564F-57CF-DE2C-CFA4C78BCE59}"/>
              </a:ext>
            </a:extLst>
          </p:cNvPr>
          <p:cNvSpPr txBox="1"/>
          <p:nvPr/>
        </p:nvSpPr>
        <p:spPr>
          <a:xfrm>
            <a:off x="4882931" y="2552902"/>
            <a:ext cx="1864613" cy="369332"/>
          </a:xfrm>
          <a:prstGeom prst="rect">
            <a:avLst/>
          </a:prstGeom>
          <a:noFill/>
        </p:spPr>
        <p:txBody>
          <a:bodyPr wrap="square" rtlCol="0">
            <a:spAutoFit/>
          </a:bodyPr>
          <a:lstStyle/>
          <a:p>
            <a:r>
              <a:rPr lang="en-US"/>
              <a:t>Machine Learning</a:t>
            </a:r>
          </a:p>
        </p:txBody>
      </p:sp>
      <p:sp>
        <p:nvSpPr>
          <p:cNvPr id="16" name="TextBox 15">
            <a:extLst>
              <a:ext uri="{FF2B5EF4-FFF2-40B4-BE49-F238E27FC236}">
                <a16:creationId xmlns:a16="http://schemas.microsoft.com/office/drawing/2014/main" id="{B640A30A-1C23-06C5-645C-BD3E00AACB22}"/>
              </a:ext>
            </a:extLst>
          </p:cNvPr>
          <p:cNvSpPr txBox="1"/>
          <p:nvPr/>
        </p:nvSpPr>
        <p:spPr>
          <a:xfrm>
            <a:off x="630034" y="5091070"/>
            <a:ext cx="2333716" cy="369332"/>
          </a:xfrm>
          <a:prstGeom prst="rect">
            <a:avLst/>
          </a:prstGeom>
          <a:noFill/>
        </p:spPr>
        <p:txBody>
          <a:bodyPr wrap="none" rtlCol="0">
            <a:spAutoFit/>
          </a:bodyPr>
          <a:lstStyle/>
          <a:p>
            <a:r>
              <a:rPr lang="en-US"/>
              <a:t>Large language models</a:t>
            </a:r>
          </a:p>
        </p:txBody>
      </p:sp>
      <p:sp>
        <p:nvSpPr>
          <p:cNvPr id="17" name="TextBox 16">
            <a:extLst>
              <a:ext uri="{FF2B5EF4-FFF2-40B4-BE49-F238E27FC236}">
                <a16:creationId xmlns:a16="http://schemas.microsoft.com/office/drawing/2014/main" id="{EABF99BD-7F76-9B8D-748D-255A7FFBF76A}"/>
              </a:ext>
            </a:extLst>
          </p:cNvPr>
          <p:cNvSpPr txBox="1"/>
          <p:nvPr/>
        </p:nvSpPr>
        <p:spPr>
          <a:xfrm>
            <a:off x="8917440" y="4670083"/>
            <a:ext cx="2206117" cy="738664"/>
          </a:xfrm>
          <a:prstGeom prst="rect">
            <a:avLst/>
          </a:prstGeom>
          <a:noFill/>
        </p:spPr>
        <p:txBody>
          <a:bodyPr wrap="none" rtlCol="0">
            <a:spAutoFit/>
          </a:bodyPr>
          <a:lstStyle/>
          <a:p>
            <a:r>
              <a:rPr lang="en-US"/>
              <a:t>Generative AI</a:t>
            </a:r>
          </a:p>
          <a:p>
            <a:r>
              <a:rPr lang="en-US" sz="1200"/>
              <a:t>Models trained to </a:t>
            </a:r>
            <a:r>
              <a:rPr lang="en-US" sz="1200" i="1"/>
              <a:t>generate</a:t>
            </a:r>
            <a:r>
              <a:rPr lang="en-US" sz="1200"/>
              <a:t> data</a:t>
            </a:r>
          </a:p>
          <a:p>
            <a:r>
              <a:rPr lang="en-US" sz="1200"/>
              <a:t>similar to that used to train</a:t>
            </a:r>
          </a:p>
        </p:txBody>
      </p:sp>
      <p:cxnSp>
        <p:nvCxnSpPr>
          <p:cNvPr id="19" name="Straight Connector 18">
            <a:extLst>
              <a:ext uri="{FF2B5EF4-FFF2-40B4-BE49-F238E27FC236}">
                <a16:creationId xmlns:a16="http://schemas.microsoft.com/office/drawing/2014/main" id="{D62372E9-C655-7CD2-0362-F306F0DDC328}"/>
              </a:ext>
            </a:extLst>
          </p:cNvPr>
          <p:cNvCxnSpPr>
            <a:cxnSpLocks/>
            <a:stCxn id="12" idx="2"/>
          </p:cNvCxnSpPr>
          <p:nvPr/>
        </p:nvCxnSpPr>
        <p:spPr>
          <a:xfrm flipH="1">
            <a:off x="2933898" y="4670083"/>
            <a:ext cx="2507336" cy="605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8A3D3A-45C2-47FC-E4B2-320A26729A37}"/>
              </a:ext>
            </a:extLst>
          </p:cNvPr>
          <p:cNvCxnSpPr>
            <a:cxnSpLocks/>
            <a:stCxn id="17" idx="1"/>
            <a:endCxn id="13" idx="6"/>
          </p:cNvCxnSpPr>
          <p:nvPr/>
        </p:nvCxnSpPr>
        <p:spPr>
          <a:xfrm flipH="1" flipV="1">
            <a:off x="6429468" y="4670083"/>
            <a:ext cx="2487972"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B08B6AB-BEDD-4966-E940-596814448345}"/>
              </a:ext>
            </a:extLst>
          </p:cNvPr>
          <p:cNvSpPr>
            <a:spLocks noGrp="1"/>
          </p:cNvSpPr>
          <p:nvPr>
            <p:ph type="dt" sz="half" idx="10"/>
          </p:nvPr>
        </p:nvSpPr>
        <p:spPr/>
        <p:txBody>
          <a:bodyPr/>
          <a:lstStyle/>
          <a:p>
            <a:r>
              <a:rPr lang="en-US"/>
              <a:t>7/16/26</a:t>
            </a:r>
          </a:p>
        </p:txBody>
      </p:sp>
      <p:sp>
        <p:nvSpPr>
          <p:cNvPr id="3" name="Slide Number Placeholder 2">
            <a:extLst>
              <a:ext uri="{FF2B5EF4-FFF2-40B4-BE49-F238E27FC236}">
                <a16:creationId xmlns:a16="http://schemas.microsoft.com/office/drawing/2014/main" id="{A96428C9-9841-B192-BAD3-40790A7B57C9}"/>
              </a:ext>
            </a:extLst>
          </p:cNvPr>
          <p:cNvSpPr>
            <a:spLocks noGrp="1"/>
          </p:cNvSpPr>
          <p:nvPr>
            <p:ph type="sldNum" sz="quarter" idx="12"/>
          </p:nvPr>
        </p:nvSpPr>
        <p:spPr/>
        <p:txBody>
          <a:bodyPr/>
          <a:lstStyle/>
          <a:p>
            <a:fld id="{7D6B6BCA-0F02-1C4A-A7FD-5289AC363B05}" type="slidenum">
              <a:rPr lang="en-US" smtClean="0"/>
              <a:t>4</a:t>
            </a:fld>
            <a:endParaRPr lang="en-US"/>
          </a:p>
        </p:txBody>
      </p:sp>
      <p:sp>
        <p:nvSpPr>
          <p:cNvPr id="4" name="TextBox 3">
            <a:extLst>
              <a:ext uri="{FF2B5EF4-FFF2-40B4-BE49-F238E27FC236}">
                <a16:creationId xmlns:a16="http://schemas.microsoft.com/office/drawing/2014/main" id="{E504462B-323C-39B5-F5E1-C5207FEDB2E6}"/>
              </a:ext>
            </a:extLst>
          </p:cNvPr>
          <p:cNvSpPr txBox="1"/>
          <p:nvPr/>
        </p:nvSpPr>
        <p:spPr>
          <a:xfrm>
            <a:off x="307139" y="3312470"/>
            <a:ext cx="2882840" cy="923330"/>
          </a:xfrm>
          <a:prstGeom prst="rect">
            <a:avLst/>
          </a:prstGeom>
          <a:noFill/>
        </p:spPr>
        <p:txBody>
          <a:bodyPr wrap="none" rtlCol="0">
            <a:spAutoFit/>
          </a:bodyPr>
          <a:lstStyle/>
          <a:p>
            <a:r>
              <a:rPr lang="en-US"/>
              <a:t>Deep learning</a:t>
            </a:r>
          </a:p>
          <a:p>
            <a:r>
              <a:rPr lang="en-US" sz="1200"/>
              <a:t>Using </a:t>
            </a:r>
            <a:r>
              <a:rPr lang="en-US" sz="1200" b="1"/>
              <a:t>artificial neural networks</a:t>
            </a:r>
            <a:r>
              <a:rPr lang="en-US" sz="1200"/>
              <a:t> to capture </a:t>
            </a:r>
            <a:br>
              <a:rPr lang="en-US" sz="1200"/>
            </a:br>
            <a:r>
              <a:rPr lang="en-US" sz="1200"/>
              <a:t>connections and strengths (weights)</a:t>
            </a:r>
          </a:p>
          <a:p>
            <a:r>
              <a:rPr lang="en-US" sz="1200"/>
              <a:t>between inputs and outputs</a:t>
            </a:r>
            <a:endParaRPr lang="en-US"/>
          </a:p>
        </p:txBody>
      </p:sp>
      <p:cxnSp>
        <p:nvCxnSpPr>
          <p:cNvPr id="5" name="Straight Connector 4">
            <a:extLst>
              <a:ext uri="{FF2B5EF4-FFF2-40B4-BE49-F238E27FC236}">
                <a16:creationId xmlns:a16="http://schemas.microsoft.com/office/drawing/2014/main" id="{21A048A8-8CB9-7ED3-46BD-5BD774643FA5}"/>
              </a:ext>
            </a:extLst>
          </p:cNvPr>
          <p:cNvCxnSpPr>
            <a:cxnSpLocks/>
            <a:stCxn id="4" idx="3"/>
          </p:cNvCxnSpPr>
          <p:nvPr/>
        </p:nvCxnSpPr>
        <p:spPr>
          <a:xfrm flipV="1">
            <a:off x="3189979" y="3560450"/>
            <a:ext cx="2026836" cy="213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446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FFF6C-CD5F-E6E4-6A35-ED89AD02DB36}"/>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C6E6369C-7650-F200-CB68-CCEF527D7060}"/>
              </a:ext>
            </a:extLst>
          </p:cNvPr>
          <p:cNvGrpSpPr/>
          <p:nvPr/>
        </p:nvGrpSpPr>
        <p:grpSpPr>
          <a:xfrm>
            <a:off x="700785" y="1651388"/>
            <a:ext cx="3422882" cy="3574473"/>
            <a:chOff x="4429279" y="1641763"/>
            <a:chExt cx="3422882" cy="3574473"/>
          </a:xfrm>
        </p:grpSpPr>
        <p:sp>
          <p:nvSpPr>
            <p:cNvPr id="5" name="TextBox 4">
              <a:extLst>
                <a:ext uri="{FF2B5EF4-FFF2-40B4-BE49-F238E27FC236}">
                  <a16:creationId xmlns:a16="http://schemas.microsoft.com/office/drawing/2014/main" id="{92411334-D8A0-CC20-F5D6-848652AD89D3}"/>
                </a:ext>
              </a:extLst>
            </p:cNvPr>
            <p:cNvSpPr txBox="1"/>
            <p:nvPr/>
          </p:nvSpPr>
          <p:spPr>
            <a:xfrm>
              <a:off x="4513409" y="1772358"/>
              <a:ext cx="3338752" cy="830997"/>
            </a:xfrm>
            <a:prstGeom prst="rect">
              <a:avLst/>
            </a:prstGeom>
            <a:noFill/>
          </p:spPr>
          <p:txBody>
            <a:bodyPr wrap="square" rtlCol="0">
              <a:spAutoFit/>
            </a:bodyPr>
            <a:lstStyle/>
            <a:p>
              <a:pPr algn="ctr"/>
              <a:r>
                <a:rPr lang="en-US" sz="2400" b="1" dirty="0"/>
                <a:t>Distribute work on HTC system</a:t>
              </a:r>
            </a:p>
          </p:txBody>
        </p:sp>
        <p:grpSp>
          <p:nvGrpSpPr>
            <p:cNvPr id="7" name="Group 6">
              <a:extLst>
                <a:ext uri="{FF2B5EF4-FFF2-40B4-BE49-F238E27FC236}">
                  <a16:creationId xmlns:a16="http://schemas.microsoft.com/office/drawing/2014/main" id="{C5E45943-0DA5-C39C-C711-309C248288FE}"/>
                </a:ext>
              </a:extLst>
            </p:cNvPr>
            <p:cNvGrpSpPr/>
            <p:nvPr/>
          </p:nvGrpSpPr>
          <p:grpSpPr>
            <a:xfrm>
              <a:off x="4825482" y="2725653"/>
              <a:ext cx="2539464" cy="1857736"/>
              <a:chOff x="7549631" y="2626973"/>
              <a:chExt cx="2539464" cy="1857736"/>
            </a:xfrm>
          </p:grpSpPr>
          <p:grpSp>
            <p:nvGrpSpPr>
              <p:cNvPr id="8" name="Group 7">
                <a:extLst>
                  <a:ext uri="{FF2B5EF4-FFF2-40B4-BE49-F238E27FC236}">
                    <a16:creationId xmlns:a16="http://schemas.microsoft.com/office/drawing/2014/main" id="{6F91D070-DAEB-D84C-0B5B-C1CF5286F697}"/>
                  </a:ext>
                </a:extLst>
              </p:cNvPr>
              <p:cNvGrpSpPr/>
              <p:nvPr/>
            </p:nvGrpSpPr>
            <p:grpSpPr>
              <a:xfrm>
                <a:off x="7549631" y="2626973"/>
                <a:ext cx="2388605" cy="1857736"/>
                <a:chOff x="2393431" y="3756259"/>
                <a:chExt cx="2388605" cy="1857736"/>
              </a:xfrm>
            </p:grpSpPr>
            <p:pic>
              <p:nvPicPr>
                <p:cNvPr id="11" name="Graphic 10" descr="Programmer male with solid fill">
                  <a:extLst>
                    <a:ext uri="{FF2B5EF4-FFF2-40B4-BE49-F238E27FC236}">
                      <a16:creationId xmlns:a16="http://schemas.microsoft.com/office/drawing/2014/main" id="{5B79D736-439F-AFE2-5DA5-6D6DD264FA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05963" y="3756259"/>
                  <a:ext cx="914400" cy="914400"/>
                </a:xfrm>
                <a:prstGeom prst="rect">
                  <a:avLst/>
                </a:prstGeom>
              </p:spPr>
            </p:pic>
            <p:pic>
              <p:nvPicPr>
                <p:cNvPr id="12" name="Graphic 11" descr="Server with solid fill">
                  <a:extLst>
                    <a:ext uri="{FF2B5EF4-FFF2-40B4-BE49-F238E27FC236}">
                      <a16:creationId xmlns:a16="http://schemas.microsoft.com/office/drawing/2014/main" id="{BBEBDB59-1306-2462-1238-EF3EFBAC3E06}"/>
                    </a:ext>
                  </a:extLst>
                </p:cNvPr>
                <p:cNvPicPr>
                  <a:picLocks noChangeAspect="1"/>
                </p:cNvPicPr>
                <p:nvPr/>
              </p:nvPicPr>
              <p:blipFill>
                <a:blip>
                  <a:extLst>
                    <a:ext uri="{96DAC541-7B7A-43D3-8B79-37D633B846F1}">
                      <asvg:svgBlip xmlns:asvg="http://schemas.microsoft.com/office/drawing/2016/SVG/main" r:embed="rId4"/>
                    </a:ext>
                  </a:extLst>
                </a:blip>
                <a:srcRect b="30416"/>
                <a:stretch/>
              </p:blipFill>
              <p:spPr>
                <a:xfrm>
                  <a:off x="2393431" y="4977723"/>
                  <a:ext cx="914400" cy="636272"/>
                </a:xfrm>
                <a:prstGeom prst="rect">
                  <a:avLst/>
                </a:prstGeom>
              </p:spPr>
            </p:pic>
            <p:pic>
              <p:nvPicPr>
                <p:cNvPr id="13" name="Graphic 12" descr="Line arrow: Counter-clockwise curve with solid fill">
                  <a:extLst>
                    <a:ext uri="{FF2B5EF4-FFF2-40B4-BE49-F238E27FC236}">
                      <a16:creationId xmlns:a16="http://schemas.microsoft.com/office/drawing/2014/main" id="{1F40B497-FF3E-7BE3-5D68-3E54D8BE82B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4114638">
                  <a:off x="2518759" y="4213459"/>
                  <a:ext cx="914400" cy="914400"/>
                </a:xfrm>
                <a:prstGeom prst="rect">
                  <a:avLst/>
                </a:prstGeom>
              </p:spPr>
            </p:pic>
            <p:pic>
              <p:nvPicPr>
                <p:cNvPr id="14" name="Graphic 13" descr="Line arrow: Counter-clockwise curve with solid fill">
                  <a:extLst>
                    <a:ext uri="{FF2B5EF4-FFF2-40B4-BE49-F238E27FC236}">
                      <a16:creationId xmlns:a16="http://schemas.microsoft.com/office/drawing/2014/main" id="{9E429855-0E31-8861-1376-BE4762C834B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7485362" flipH="1">
                  <a:off x="3867636" y="4213459"/>
                  <a:ext cx="914400" cy="914400"/>
                </a:xfrm>
                <a:prstGeom prst="rect">
                  <a:avLst/>
                </a:prstGeom>
              </p:spPr>
            </p:pic>
            <p:pic>
              <p:nvPicPr>
                <p:cNvPr id="15" name="Graphic 14" descr="Line arrow: Straight with solid fill">
                  <a:extLst>
                    <a:ext uri="{FF2B5EF4-FFF2-40B4-BE49-F238E27FC236}">
                      <a16:creationId xmlns:a16="http://schemas.microsoft.com/office/drawing/2014/main" id="{4A46C840-5910-34F0-551D-D128EDA19377}"/>
                    </a:ext>
                  </a:extLst>
                </p:cNvPr>
                <p:cNvPicPr>
                  <a:picLocks noChangeAspect="1"/>
                </p:cNvPicPr>
                <p:nvPr/>
              </p:nvPicPr>
              <p:blipFill>
                <a:blip>
                  <a:extLst>
                    <a:ext uri="{96DAC541-7B7A-43D3-8B79-37D633B846F1}">
                      <asvg:svgBlip xmlns:asvg="http://schemas.microsoft.com/office/drawing/2016/SVG/main" r:embed="rId6"/>
                    </a:ext>
                  </a:extLst>
                </a:blip>
                <a:srcRect l="1" r="54210"/>
                <a:stretch/>
              </p:blipFill>
              <p:spPr>
                <a:xfrm rot="16200000">
                  <a:off x="3453814" y="4422808"/>
                  <a:ext cx="418698" cy="914400"/>
                </a:xfrm>
                <a:prstGeom prst="rect">
                  <a:avLst/>
                </a:prstGeom>
              </p:spPr>
            </p:pic>
          </p:grpSp>
          <p:pic>
            <p:nvPicPr>
              <p:cNvPr id="9" name="Graphic 8" descr="Server with solid fill">
                <a:extLst>
                  <a:ext uri="{FF2B5EF4-FFF2-40B4-BE49-F238E27FC236}">
                    <a16:creationId xmlns:a16="http://schemas.microsoft.com/office/drawing/2014/main" id="{8AFC26A4-4636-325B-F83B-45CBEE201075}"/>
                  </a:ext>
                </a:extLst>
              </p:cNvPr>
              <p:cNvPicPr>
                <a:picLocks noChangeAspect="1"/>
              </p:cNvPicPr>
              <p:nvPr/>
            </p:nvPicPr>
            <p:blipFill>
              <a:blip>
                <a:extLst>
                  <a:ext uri="{96DAC541-7B7A-43D3-8B79-37D633B846F1}">
                    <asvg:svgBlip xmlns:asvg="http://schemas.microsoft.com/office/drawing/2016/SVG/main" r:embed="rId4"/>
                  </a:ext>
                </a:extLst>
              </a:blip>
              <a:srcRect b="30416"/>
              <a:stretch/>
            </p:blipFill>
            <p:spPr>
              <a:xfrm>
                <a:off x="8362163" y="3848437"/>
                <a:ext cx="914400" cy="636272"/>
              </a:xfrm>
              <a:prstGeom prst="rect">
                <a:avLst/>
              </a:prstGeom>
            </p:spPr>
          </p:pic>
          <p:pic>
            <p:nvPicPr>
              <p:cNvPr id="10" name="Graphic 9" descr="Server with solid fill">
                <a:extLst>
                  <a:ext uri="{FF2B5EF4-FFF2-40B4-BE49-F238E27FC236}">
                    <a16:creationId xmlns:a16="http://schemas.microsoft.com/office/drawing/2014/main" id="{E5078D10-D562-5276-28C0-34034E4B37E2}"/>
                  </a:ext>
                </a:extLst>
              </p:cNvPr>
              <p:cNvPicPr>
                <a:picLocks noChangeAspect="1"/>
              </p:cNvPicPr>
              <p:nvPr/>
            </p:nvPicPr>
            <p:blipFill>
              <a:blip>
                <a:extLst>
                  <a:ext uri="{96DAC541-7B7A-43D3-8B79-37D633B846F1}">
                    <asvg:svgBlip xmlns:asvg="http://schemas.microsoft.com/office/drawing/2016/SVG/main" r:embed="rId4"/>
                  </a:ext>
                </a:extLst>
              </a:blip>
              <a:srcRect b="30416"/>
              <a:stretch/>
            </p:blipFill>
            <p:spPr>
              <a:xfrm>
                <a:off x="9174695" y="3848437"/>
                <a:ext cx="914400" cy="636272"/>
              </a:xfrm>
              <a:prstGeom prst="rect">
                <a:avLst/>
              </a:prstGeom>
            </p:spPr>
          </p:pic>
        </p:grpSp>
        <p:sp>
          <p:nvSpPr>
            <p:cNvPr id="16" name="Rectangle 15">
              <a:extLst>
                <a:ext uri="{FF2B5EF4-FFF2-40B4-BE49-F238E27FC236}">
                  <a16:creationId xmlns:a16="http://schemas.microsoft.com/office/drawing/2014/main" id="{DD1E4A7A-F277-4E7E-EEC0-6434B73910D1}"/>
                </a:ext>
              </a:extLst>
            </p:cNvPr>
            <p:cNvSpPr/>
            <p:nvPr/>
          </p:nvSpPr>
          <p:spPr>
            <a:xfrm>
              <a:off x="4429279" y="1641763"/>
              <a:ext cx="3338752" cy="35744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65D697F-6391-24F9-24E4-1AF1776FF658}"/>
              </a:ext>
            </a:extLst>
          </p:cNvPr>
          <p:cNvSpPr>
            <a:spLocks noGrp="1"/>
          </p:cNvSpPr>
          <p:nvPr>
            <p:ph type="title"/>
          </p:nvPr>
        </p:nvSpPr>
        <p:spPr>
          <a:xfrm>
            <a:off x="490282" y="338401"/>
            <a:ext cx="11260666" cy="708763"/>
          </a:xfrm>
        </p:spPr>
        <p:txBody>
          <a:bodyPr>
            <a:normAutofit fontScale="90000"/>
          </a:bodyPr>
          <a:lstStyle/>
          <a:p>
            <a:pPr algn="ctr"/>
            <a:r>
              <a:rPr lang="en-US" dirty="0"/>
              <a:t>What should you consider during deployment?</a:t>
            </a:r>
          </a:p>
        </p:txBody>
      </p:sp>
      <p:sp>
        <p:nvSpPr>
          <p:cNvPr id="77" name="Rectangle 76">
            <a:extLst>
              <a:ext uri="{FF2B5EF4-FFF2-40B4-BE49-F238E27FC236}">
                <a16:creationId xmlns:a16="http://schemas.microsoft.com/office/drawing/2014/main" id="{E1CF6A7E-986A-2A17-966E-75576FCEFFA2}"/>
              </a:ext>
            </a:extLst>
          </p:cNvPr>
          <p:cNvSpPr/>
          <p:nvPr/>
        </p:nvSpPr>
        <p:spPr>
          <a:xfrm>
            <a:off x="700786" y="1641763"/>
            <a:ext cx="3338752" cy="35744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51BBDE-9049-61F6-0784-5F0EB0AC45B1}"/>
              </a:ext>
            </a:extLst>
          </p:cNvPr>
          <p:cNvSpPr>
            <a:spLocks noGrp="1"/>
          </p:cNvSpPr>
          <p:nvPr>
            <p:ph idx="1"/>
          </p:nvPr>
        </p:nvSpPr>
        <p:spPr>
          <a:xfrm>
            <a:off x="4454405" y="1862408"/>
            <a:ext cx="7232814" cy="3133181"/>
          </a:xfrm>
        </p:spPr>
        <p:txBody>
          <a:bodyPr anchor="ctr">
            <a:normAutofit/>
          </a:bodyPr>
          <a:lstStyle/>
          <a:p>
            <a:pPr marL="0" indent="0">
              <a:buNone/>
            </a:pPr>
            <a:r>
              <a:rPr lang="en-US" b="1" u="sng" dirty="0">
                <a:latin typeface="Helvetica Neue Medium" panose="02000503000000020004"/>
              </a:rPr>
              <a:t>Objective</a:t>
            </a:r>
          </a:p>
          <a:p>
            <a:pPr marL="0" indent="0">
              <a:buNone/>
            </a:pPr>
            <a:r>
              <a:rPr lang="en-US" dirty="0"/>
              <a:t>Effectively utilize the available </a:t>
            </a:r>
            <a:r>
              <a:rPr lang="en-US" b="1" dirty="0"/>
              <a:t>resources</a:t>
            </a:r>
            <a:r>
              <a:rPr lang="en-US" dirty="0"/>
              <a:t> to train the model (or many variants of the model).</a:t>
            </a:r>
          </a:p>
        </p:txBody>
      </p:sp>
      <p:sp>
        <p:nvSpPr>
          <p:cNvPr id="4" name="Date Placeholder 3">
            <a:extLst>
              <a:ext uri="{FF2B5EF4-FFF2-40B4-BE49-F238E27FC236}">
                <a16:creationId xmlns:a16="http://schemas.microsoft.com/office/drawing/2014/main" id="{52FB9268-6806-350D-D0DA-8BF5A11D807D}"/>
              </a:ext>
            </a:extLst>
          </p:cNvPr>
          <p:cNvSpPr>
            <a:spLocks noGrp="1"/>
          </p:cNvSpPr>
          <p:nvPr>
            <p:ph type="dt" sz="half" idx="10"/>
          </p:nvPr>
        </p:nvSpPr>
        <p:spPr/>
        <p:txBody>
          <a:bodyPr/>
          <a:lstStyle/>
          <a:p>
            <a:r>
              <a:rPr lang="en-US"/>
              <a:t>7/16/26</a:t>
            </a:r>
          </a:p>
        </p:txBody>
      </p:sp>
      <p:sp>
        <p:nvSpPr>
          <p:cNvPr id="6" name="Slide Number Placeholder 5">
            <a:extLst>
              <a:ext uri="{FF2B5EF4-FFF2-40B4-BE49-F238E27FC236}">
                <a16:creationId xmlns:a16="http://schemas.microsoft.com/office/drawing/2014/main" id="{A43F5F7C-92EB-0F77-4758-91CDECC173AA}"/>
              </a:ext>
            </a:extLst>
          </p:cNvPr>
          <p:cNvSpPr>
            <a:spLocks noGrp="1"/>
          </p:cNvSpPr>
          <p:nvPr>
            <p:ph type="sldNum" sz="quarter" idx="12"/>
          </p:nvPr>
        </p:nvSpPr>
        <p:spPr/>
        <p:txBody>
          <a:bodyPr/>
          <a:lstStyle/>
          <a:p>
            <a:fld id="{7D6B6BCA-0F02-1C4A-A7FD-5289AC363B05}" type="slidenum">
              <a:rPr lang="en-US" smtClean="0"/>
              <a:t>40</a:t>
            </a:fld>
            <a:endParaRPr lang="en-US"/>
          </a:p>
        </p:txBody>
      </p:sp>
    </p:spTree>
    <p:extLst>
      <p:ext uri="{BB962C8B-B14F-4D97-AF65-F5344CB8AC3E}">
        <p14:creationId xmlns:p14="http://schemas.microsoft.com/office/powerpoint/2010/main" val="2895052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CA1EC-7036-F6C0-FBD8-4DA0EFC21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8D97E-27A4-8BEB-9F8D-ED2448FAC68A}"/>
              </a:ext>
            </a:extLst>
          </p:cNvPr>
          <p:cNvSpPr>
            <a:spLocks noGrp="1"/>
          </p:cNvSpPr>
          <p:nvPr>
            <p:ph type="title"/>
          </p:nvPr>
        </p:nvSpPr>
        <p:spPr>
          <a:xfrm>
            <a:off x="265978" y="76940"/>
            <a:ext cx="9603398" cy="1197678"/>
          </a:xfrm>
        </p:spPr>
        <p:txBody>
          <a:bodyPr>
            <a:normAutofit/>
          </a:bodyPr>
          <a:lstStyle/>
          <a:p>
            <a:r>
              <a:rPr lang="en-US" dirty="0"/>
              <a:t>GPUs in the </a:t>
            </a:r>
            <a:r>
              <a:rPr lang="en-US" dirty="0" err="1"/>
              <a:t>OSPool</a:t>
            </a:r>
            <a:endParaRPr lang="en-US" dirty="0"/>
          </a:p>
        </p:txBody>
      </p:sp>
      <p:sp>
        <p:nvSpPr>
          <p:cNvPr id="3" name="Google Shape;130;p23">
            <a:extLst>
              <a:ext uri="{FF2B5EF4-FFF2-40B4-BE49-F238E27FC236}">
                <a16:creationId xmlns:a16="http://schemas.microsoft.com/office/drawing/2014/main" id="{3BC6E066-A64E-D4D5-7000-62B07E3CB6D3}"/>
              </a:ext>
            </a:extLst>
          </p:cNvPr>
          <p:cNvSpPr txBox="1">
            <a:spLocks/>
          </p:cNvSpPr>
          <p:nvPr/>
        </p:nvSpPr>
        <p:spPr>
          <a:xfrm>
            <a:off x="331818" y="1274618"/>
            <a:ext cx="11528363" cy="5244427"/>
          </a:xfrm>
          <a:prstGeom prst="rect">
            <a:avLst/>
          </a:prstGeom>
          <a:noFill/>
        </p:spPr>
        <p:txBody>
          <a:bodyPr spcFirstLastPara="1" vert="horz" wrap="square" lIns="121900" tIns="121900" rIns="121900" bIns="121900"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a:latin typeface="Helvetica Neue Light" panose="02000403000000020004" pitchFamily="2" charset="0"/>
                <a:ea typeface="Helvetica Neue Light" panose="02000403000000020004" pitchFamily="2" charset="0"/>
              </a:rPr>
              <a:t>The </a:t>
            </a:r>
            <a:r>
              <a:rPr lang="en-US" sz="1900" dirty="0" err="1">
                <a:latin typeface="Helvetica Neue Light" panose="02000403000000020004" pitchFamily="2" charset="0"/>
                <a:ea typeface="Helvetica Neue Light" panose="02000403000000020004" pitchFamily="2" charset="0"/>
              </a:rPr>
              <a:t>OSPool</a:t>
            </a:r>
            <a:r>
              <a:rPr lang="en-US" sz="1900" dirty="0">
                <a:latin typeface="Helvetica Neue Light" panose="02000403000000020004" pitchFamily="2" charset="0"/>
                <a:ea typeface="Helvetica Neue Light" panose="02000403000000020004" pitchFamily="2" charset="0"/>
              </a:rPr>
              <a:t> makes a variety of GPUs available to you (just don't ask how many!)</a:t>
            </a:r>
          </a:p>
          <a:p>
            <a:pPr marL="0" indent="0">
              <a:spcBef>
                <a:spcPts val="1600"/>
              </a:spcBef>
              <a:buFont typeface="Arial" panose="020B0604020202020204" pitchFamily="34" charset="0"/>
              <a:buNone/>
            </a:pPr>
            <a:r>
              <a:rPr lang="en-US" sz="1600" dirty="0">
                <a:latin typeface="Helvetica Neue Light" panose="02000403000000020004" pitchFamily="2" charset="0"/>
                <a:ea typeface="Helvetica Neue Light" panose="02000403000000020004" pitchFamily="2" charset="0"/>
              </a:rPr>
              <a:t>Some GPUs you might land on:</a:t>
            </a:r>
          </a:p>
          <a:p>
            <a:pPr indent="-390938">
              <a:spcBef>
                <a:spcPts val="1600"/>
              </a:spcBef>
              <a:buSzPct val="61111"/>
            </a:pPr>
            <a:r>
              <a:rPr lang="en-US" sz="1900" dirty="0">
                <a:latin typeface="Helvetica Neue Light" panose="02000403000000020004" pitchFamily="2" charset="0"/>
                <a:ea typeface="Helvetica Neue Light" panose="02000403000000020004" pitchFamily="2" charset="0"/>
              </a:rPr>
              <a:t>GeForce GTX 1080 Ti (Capability: 6.1)</a:t>
            </a:r>
          </a:p>
          <a:p>
            <a:pPr indent="-390938">
              <a:buSzPct val="61111"/>
            </a:pPr>
            <a:r>
              <a:rPr lang="en-US" sz="1900" dirty="0">
                <a:latin typeface="Helvetica Neue Light" panose="02000403000000020004" pitchFamily="2" charset="0"/>
                <a:ea typeface="Helvetica Neue Light" panose="02000403000000020004" pitchFamily="2" charset="0"/>
              </a:rPr>
              <a:t>V100 (Capability: 7.0)</a:t>
            </a:r>
          </a:p>
          <a:p>
            <a:pPr indent="-390938">
              <a:buSzPct val="61111"/>
            </a:pPr>
            <a:r>
              <a:rPr lang="en-US" sz="1900" dirty="0">
                <a:latin typeface="Helvetica Neue Light" panose="02000403000000020004" pitchFamily="2" charset="0"/>
                <a:ea typeface="Helvetica Neue Light" panose="02000403000000020004" pitchFamily="2" charset="0"/>
              </a:rPr>
              <a:t>GeForce GTX 2080 Ti (Capability: 7.5)</a:t>
            </a:r>
          </a:p>
          <a:p>
            <a:pPr indent="-390938">
              <a:buSzPct val="61111"/>
            </a:pPr>
            <a:r>
              <a:rPr lang="en-US" sz="1900" dirty="0">
                <a:latin typeface="Helvetica Neue Light" panose="02000403000000020004" pitchFamily="2" charset="0"/>
                <a:ea typeface="Helvetica Neue Light" panose="02000403000000020004" pitchFamily="2" charset="0"/>
              </a:rPr>
              <a:t>Quadro RTX 6000 (Capability: 7.5)</a:t>
            </a:r>
          </a:p>
          <a:p>
            <a:pPr indent="-390938">
              <a:buSzPct val="61111"/>
            </a:pPr>
            <a:r>
              <a:rPr lang="en-US" sz="1900" dirty="0">
                <a:latin typeface="Helvetica Neue Light" panose="02000403000000020004" pitchFamily="2" charset="0"/>
                <a:ea typeface="Helvetica Neue Light" panose="02000403000000020004" pitchFamily="2" charset="0"/>
              </a:rPr>
              <a:t>A100 (Capability: 8.0)</a:t>
            </a:r>
          </a:p>
          <a:p>
            <a:pPr indent="-390938">
              <a:buSzPct val="61111"/>
            </a:pPr>
            <a:r>
              <a:rPr lang="en-US" sz="1900" dirty="0">
                <a:latin typeface="Helvetica Neue Light" panose="02000403000000020004" pitchFamily="2" charset="0"/>
                <a:ea typeface="Helvetica Neue Light" panose="02000403000000020004" pitchFamily="2" charset="0"/>
              </a:rPr>
              <a:t>A40 (Capability: 8.6)</a:t>
            </a:r>
          </a:p>
          <a:p>
            <a:pPr indent="-390938">
              <a:buSzPct val="61111"/>
            </a:pPr>
            <a:r>
              <a:rPr lang="en-US" sz="1900" dirty="0">
                <a:latin typeface="Helvetica Neue Light" panose="02000403000000020004" pitchFamily="2" charset="0"/>
                <a:ea typeface="Helvetica Neue Light" panose="02000403000000020004" pitchFamily="2" charset="0"/>
              </a:rPr>
              <a:t>GeForce RTX 3090 (Capability: 8.6)</a:t>
            </a:r>
          </a:p>
          <a:p>
            <a:pPr indent="-390938">
              <a:buSzPct val="61111"/>
            </a:pPr>
            <a:r>
              <a:rPr lang="en-US" sz="1900" dirty="0">
                <a:latin typeface="Helvetica Neue Light" panose="02000403000000020004" pitchFamily="2" charset="0"/>
                <a:ea typeface="Helvetica Neue Light" panose="02000403000000020004" pitchFamily="2" charset="0"/>
              </a:rPr>
              <a:t>H100 (Capability: 9.0)</a:t>
            </a:r>
          </a:p>
          <a:p>
            <a:pPr indent="-390938">
              <a:buSzPct val="61111"/>
            </a:pPr>
            <a:r>
              <a:rPr lang="en-US" sz="1900" dirty="0"/>
              <a:t>H200 (Capability: 9.0)</a:t>
            </a:r>
            <a:endParaRPr lang="en-US" sz="1900" dirty="0">
              <a:latin typeface="Helvetica Neue Light" panose="02000403000000020004" pitchFamily="2" charset="0"/>
              <a:ea typeface="Helvetica Neue Light" panose="02000403000000020004" pitchFamily="2" charset="0"/>
            </a:endParaRPr>
          </a:p>
          <a:p>
            <a:pPr marL="0" indent="0">
              <a:spcBef>
                <a:spcPts val="1600"/>
              </a:spcBef>
              <a:buFont typeface="Arial" panose="020B0604020202020204" pitchFamily="34" charset="0"/>
              <a:buNone/>
            </a:pPr>
            <a:endParaRPr lang="en-US" sz="700" dirty="0">
              <a:latin typeface="Helvetica Neue Light" panose="02000403000000020004" pitchFamily="2" charset="0"/>
              <a:ea typeface="Helvetica Neue Light" panose="02000403000000020004" pitchFamily="2" charset="0"/>
            </a:endParaRPr>
          </a:p>
          <a:p>
            <a:pPr marL="0" indent="0">
              <a:spcBef>
                <a:spcPts val="1600"/>
              </a:spcBef>
              <a:spcAft>
                <a:spcPts val="1600"/>
              </a:spcAft>
              <a:buFont typeface="Arial" panose="020B0604020202020204" pitchFamily="34" charset="0"/>
              <a:buNone/>
            </a:pPr>
            <a:r>
              <a:rPr lang="en-US" sz="1600" dirty="0">
                <a:latin typeface="Helvetica Neue Light" panose="02000403000000020004" pitchFamily="2" charset="0"/>
                <a:ea typeface="Helvetica Neue Light" panose="02000403000000020004" pitchFamily="2" charset="0"/>
              </a:rPr>
              <a:t>GPUs in the GeForce series are "gaming" GPUs, but don't mistake this to mean they're incapable!</a:t>
            </a:r>
          </a:p>
        </p:txBody>
      </p:sp>
      <p:sp>
        <p:nvSpPr>
          <p:cNvPr id="5" name="Google Shape;131;p23">
            <a:extLst>
              <a:ext uri="{FF2B5EF4-FFF2-40B4-BE49-F238E27FC236}">
                <a16:creationId xmlns:a16="http://schemas.microsoft.com/office/drawing/2014/main" id="{8C09CDA6-13E8-7772-5C3D-C4FE2CAB53C4}"/>
              </a:ext>
            </a:extLst>
          </p:cNvPr>
          <p:cNvSpPr/>
          <p:nvPr/>
        </p:nvSpPr>
        <p:spPr>
          <a:xfrm>
            <a:off x="5378457" y="2307265"/>
            <a:ext cx="570800" cy="2966484"/>
          </a:xfrm>
          <a:prstGeom prst="rightBrace">
            <a:avLst>
              <a:gd name="adj1" fmla="val 50000"/>
              <a:gd name="adj2" fmla="val 50000"/>
            </a:avLst>
          </a:prstGeom>
          <a:noFill/>
          <a:ln w="28575" cap="flat" cmpd="sng">
            <a:solidFill>
              <a:srgbClr val="A7291E"/>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6" name="Google Shape;132;p23">
            <a:extLst>
              <a:ext uri="{FF2B5EF4-FFF2-40B4-BE49-F238E27FC236}">
                <a16:creationId xmlns:a16="http://schemas.microsoft.com/office/drawing/2014/main" id="{4A97E75A-ADDF-C0CC-16B5-97F92C23F4DE}"/>
              </a:ext>
            </a:extLst>
          </p:cNvPr>
          <p:cNvSpPr txBox="1"/>
          <p:nvPr/>
        </p:nvSpPr>
        <p:spPr>
          <a:xfrm>
            <a:off x="6096000" y="2607233"/>
            <a:ext cx="5101200" cy="2195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400" kern="0" dirty="0">
                <a:solidFill>
                  <a:srgbClr val="595959"/>
                </a:solidFill>
                <a:latin typeface="Helvetica Neue Light" panose="02000403000000020004" pitchFamily="2" charset="0"/>
                <a:ea typeface="Helvetica Neue Light" panose="02000403000000020004" pitchFamily="2" charset="0"/>
                <a:cs typeface="Arial"/>
                <a:sym typeface="Arial"/>
              </a:rPr>
              <a:t>Compute Capability </a:t>
            </a:r>
            <a:r>
              <a:rPr lang="en-US" sz="2400" kern="0" dirty="0">
                <a:solidFill>
                  <a:srgbClr val="595959"/>
                </a:solidFill>
                <a:latin typeface="Helvetica Neue Light" panose="02000403000000020004" pitchFamily="2" charset="0"/>
                <a:ea typeface="Helvetica Neue Light" panose="02000403000000020004" pitchFamily="2" charset="0"/>
                <a:cs typeface="Arial"/>
                <a:sym typeface="Arial"/>
              </a:rPr>
              <a:t>defines specific hardware features on the GPU.</a:t>
            </a:r>
            <a:endParaRPr sz="2400" kern="0" dirty="0">
              <a:solidFill>
                <a:srgbClr val="595959"/>
              </a:solidFill>
              <a:latin typeface="Helvetica Neue Light" panose="02000403000000020004" pitchFamily="2" charset="0"/>
              <a:ea typeface="Helvetica Neue Light" panose="02000403000000020004" pitchFamily="2" charset="0"/>
              <a:cs typeface="Arial"/>
              <a:sym typeface="Arial"/>
            </a:endParaRPr>
          </a:p>
          <a:p>
            <a:pPr defTabSz="1219170">
              <a:buClr>
                <a:srgbClr val="000000"/>
              </a:buClr>
            </a:pPr>
            <a:endParaRPr sz="1467" kern="0" dirty="0">
              <a:solidFill>
                <a:srgbClr val="595959"/>
              </a:solidFill>
              <a:latin typeface="Helvetica Neue Light" panose="02000403000000020004" pitchFamily="2" charset="0"/>
              <a:ea typeface="Helvetica Neue Light" panose="02000403000000020004" pitchFamily="2" charset="0"/>
              <a:cs typeface="Arial"/>
              <a:sym typeface="Arial"/>
            </a:endParaRPr>
          </a:p>
          <a:p>
            <a:pPr defTabSz="1219170">
              <a:buClr>
                <a:srgbClr val="000000"/>
              </a:buClr>
            </a:pPr>
            <a:r>
              <a:rPr lang="en" sz="2400" kern="0" dirty="0">
                <a:solidFill>
                  <a:srgbClr val="595959"/>
                </a:solidFill>
                <a:latin typeface="Helvetica Neue Light" panose="02000403000000020004" pitchFamily="2" charset="0"/>
                <a:ea typeface="Helvetica Neue Light" panose="02000403000000020004" pitchFamily="2" charset="0"/>
                <a:cs typeface="Arial"/>
                <a:sym typeface="Arial"/>
              </a:rPr>
              <a:t>It doesn't tell you about available memory.</a:t>
            </a:r>
            <a:endParaRPr sz="2400" kern="0" dirty="0">
              <a:solidFill>
                <a:srgbClr val="595959"/>
              </a:solidFill>
              <a:latin typeface="Helvetica Neue Light" panose="02000403000000020004" pitchFamily="2" charset="0"/>
              <a:ea typeface="Helvetica Neue Light" panose="02000403000000020004" pitchFamily="2" charset="0"/>
              <a:cs typeface="Arial"/>
              <a:sym typeface="Arial"/>
            </a:endParaRPr>
          </a:p>
        </p:txBody>
      </p:sp>
      <p:sp>
        <p:nvSpPr>
          <p:cNvPr id="4" name="Date Placeholder 3">
            <a:extLst>
              <a:ext uri="{FF2B5EF4-FFF2-40B4-BE49-F238E27FC236}">
                <a16:creationId xmlns:a16="http://schemas.microsoft.com/office/drawing/2014/main" id="{D7125E20-E2FC-4080-7510-B6A23031BC94}"/>
              </a:ext>
            </a:extLst>
          </p:cNvPr>
          <p:cNvSpPr>
            <a:spLocks noGrp="1"/>
          </p:cNvSpPr>
          <p:nvPr>
            <p:ph type="dt" sz="half" idx="10"/>
          </p:nvPr>
        </p:nvSpPr>
        <p:spPr/>
        <p:txBody>
          <a:bodyPr/>
          <a:lstStyle/>
          <a:p>
            <a:r>
              <a:rPr lang="en-US"/>
              <a:t>7/16/26</a:t>
            </a:r>
          </a:p>
        </p:txBody>
      </p:sp>
      <p:sp>
        <p:nvSpPr>
          <p:cNvPr id="7" name="Slide Number Placeholder 6">
            <a:extLst>
              <a:ext uri="{FF2B5EF4-FFF2-40B4-BE49-F238E27FC236}">
                <a16:creationId xmlns:a16="http://schemas.microsoft.com/office/drawing/2014/main" id="{016BDA88-966F-C55F-577D-376CDF623207}"/>
              </a:ext>
            </a:extLst>
          </p:cNvPr>
          <p:cNvSpPr>
            <a:spLocks noGrp="1"/>
          </p:cNvSpPr>
          <p:nvPr>
            <p:ph type="sldNum" sz="quarter" idx="12"/>
          </p:nvPr>
        </p:nvSpPr>
        <p:spPr/>
        <p:txBody>
          <a:bodyPr/>
          <a:lstStyle/>
          <a:p>
            <a:fld id="{7D6B6BCA-0F02-1C4A-A7FD-5289AC363B05}" type="slidenum">
              <a:rPr lang="en-US" smtClean="0"/>
              <a:t>41</a:t>
            </a:fld>
            <a:endParaRPr lang="en-US"/>
          </a:p>
        </p:txBody>
      </p:sp>
    </p:spTree>
    <p:extLst>
      <p:ext uri="{BB962C8B-B14F-4D97-AF65-F5344CB8AC3E}">
        <p14:creationId xmlns:p14="http://schemas.microsoft.com/office/powerpoint/2010/main" val="2192905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838200" y="23276"/>
            <a:ext cx="10515600" cy="1325563"/>
          </a:xfrm>
          <a:prstGeom prst="rect">
            <a:avLst/>
          </a:prstGeom>
          <a:noFill/>
          <a:ln>
            <a:noFill/>
          </a:ln>
        </p:spPr>
        <p:txBody>
          <a:bodyPr spcFirstLastPara="1" wrap="square" lIns="121900" tIns="60933" rIns="121900" bIns="60933" anchor="ctr" anchorCtr="0">
            <a:noAutofit/>
          </a:bodyPr>
          <a:lstStyle/>
          <a:p>
            <a:pPr algn="ctr">
              <a:lnSpc>
                <a:spcPct val="100000"/>
              </a:lnSpc>
            </a:pPr>
            <a:r>
              <a:rPr lang="en" dirty="0"/>
              <a:t>Submit file options</a:t>
            </a:r>
            <a:endParaRPr dirty="0"/>
          </a:p>
        </p:txBody>
      </p:sp>
      <p:sp>
        <p:nvSpPr>
          <p:cNvPr id="144" name="Google Shape;144;p25"/>
          <p:cNvSpPr txBox="1">
            <a:spLocks noGrp="1"/>
          </p:cNvSpPr>
          <p:nvPr>
            <p:ph sz="half" idx="1"/>
          </p:nvPr>
        </p:nvSpPr>
        <p:spPr>
          <a:xfrm>
            <a:off x="838200" y="1216228"/>
            <a:ext cx="10515600" cy="4170914"/>
          </a:xfrm>
          <a:prstGeom prst="rect">
            <a:avLst/>
          </a:prstGeom>
          <a:noFill/>
          <a:ln>
            <a:noFill/>
          </a:ln>
        </p:spPr>
        <p:txBody>
          <a:bodyPr spcFirstLastPara="1" wrap="square" lIns="121900" tIns="60933" rIns="121900" bIns="60933" anchor="t" anchorCtr="0">
            <a:noAutofit/>
          </a:bodyPr>
          <a:lstStyle/>
          <a:p>
            <a:pPr marL="457189" indent="-457189">
              <a:lnSpc>
                <a:spcPct val="100000"/>
              </a:lnSpc>
              <a:spcBef>
                <a:spcPts val="0"/>
              </a:spcBef>
              <a:buSzPts val="3200"/>
              <a:buChar char="•"/>
            </a:pPr>
            <a:r>
              <a:rPr lang="en" dirty="0">
                <a:latin typeface="Helvetica Neue Light" panose="02000403000000020004" pitchFamily="2" charset="0"/>
                <a:ea typeface="Helvetica Neue Light" panose="02000403000000020004" pitchFamily="2" charset="0"/>
              </a:rPr>
              <a:t>Request GPUs with “</a:t>
            </a:r>
            <a:r>
              <a:rPr lang="en" dirty="0" err="1">
                <a:latin typeface="Helvetica Neue Light" panose="02000403000000020004" pitchFamily="2" charset="0"/>
                <a:ea typeface="Helvetica Neue Light" panose="02000403000000020004" pitchFamily="2" charset="0"/>
              </a:rPr>
              <a:t>request_gpus</a:t>
            </a:r>
            <a:r>
              <a:rPr lang="en" dirty="0">
                <a:latin typeface="Helvetica Neue Light" panose="02000403000000020004" pitchFamily="2" charset="0"/>
                <a:ea typeface="Helvetica Neue Light" panose="02000403000000020004" pitchFamily="2" charset="0"/>
              </a:rPr>
              <a:t>” and require minimum memory and CUDA capability:</a:t>
            </a:r>
            <a:endParaRPr dirty="0">
              <a:latin typeface="Helvetica Neue Light" panose="02000403000000020004" pitchFamily="2" charset="0"/>
              <a:ea typeface="Helvetica Neue Light" panose="02000403000000020004" pitchFamily="2" charset="0"/>
            </a:endParaRPr>
          </a:p>
        </p:txBody>
      </p:sp>
      <p:sp>
        <p:nvSpPr>
          <p:cNvPr id="2" name="Date Placeholder 1">
            <a:extLst>
              <a:ext uri="{FF2B5EF4-FFF2-40B4-BE49-F238E27FC236}">
                <a16:creationId xmlns:a16="http://schemas.microsoft.com/office/drawing/2014/main" id="{1F2B6BF3-723A-1AF0-79F6-B03BD08088E8}"/>
              </a:ext>
            </a:extLst>
          </p:cNvPr>
          <p:cNvSpPr>
            <a:spLocks noGrp="1"/>
          </p:cNvSpPr>
          <p:nvPr>
            <p:ph type="dt" sz="half" idx="10"/>
          </p:nvPr>
        </p:nvSpPr>
        <p:spPr/>
        <p:txBody>
          <a:bodyPr/>
          <a:lstStyle/>
          <a:p>
            <a:r>
              <a:rPr lang="en-US"/>
              <a:t>7/16/26</a:t>
            </a:r>
            <a:endParaRPr lang="en-US" dirty="0"/>
          </a:p>
        </p:txBody>
      </p:sp>
      <p:sp>
        <p:nvSpPr>
          <p:cNvPr id="3" name="Slide Number Placeholder 2">
            <a:extLst>
              <a:ext uri="{FF2B5EF4-FFF2-40B4-BE49-F238E27FC236}">
                <a16:creationId xmlns:a16="http://schemas.microsoft.com/office/drawing/2014/main" id="{91F9AE1B-45AE-553C-8F3A-7979300CF60C}"/>
              </a:ext>
            </a:extLst>
          </p:cNvPr>
          <p:cNvSpPr>
            <a:spLocks noGrp="1"/>
          </p:cNvSpPr>
          <p:nvPr>
            <p:ph type="sldNum" sz="quarter" idx="12"/>
          </p:nvPr>
        </p:nvSpPr>
        <p:spPr/>
        <p:txBody>
          <a:bodyPr/>
          <a:lstStyle/>
          <a:p>
            <a:fld id="{00000000-1234-1234-1234-123412341234}" type="slidenum">
              <a:rPr lang="en" smtClean="0"/>
              <a:pPr/>
              <a:t>42</a:t>
            </a:fld>
            <a:endParaRPr lang="en" dirty="0"/>
          </a:p>
        </p:txBody>
      </p:sp>
      <p:sp>
        <p:nvSpPr>
          <p:cNvPr id="145" name="Google Shape;145;p25"/>
          <p:cNvSpPr txBox="1"/>
          <p:nvPr/>
        </p:nvSpPr>
        <p:spPr>
          <a:xfrm>
            <a:off x="1638300" y="2464498"/>
            <a:ext cx="9392400" cy="2469852"/>
          </a:xfrm>
          <a:prstGeom prst="rect">
            <a:avLst/>
          </a:prstGeom>
          <a:solidFill>
            <a:srgbClr val="D8D8D8"/>
          </a:solidFill>
          <a:ln>
            <a:noFill/>
          </a:ln>
        </p:spPr>
        <p:txBody>
          <a:bodyPr spcFirstLastPara="1" wrap="square" lIns="121900" tIns="60933" rIns="121900" bIns="60933" anchor="t" anchorCtr="0">
            <a:spAutoFit/>
          </a:bodyPr>
          <a:lstStyle/>
          <a:p>
            <a:pPr>
              <a:buClr>
                <a:schemeClr val="dk1"/>
              </a:buClr>
              <a:buSzPts val="1100"/>
            </a:pPr>
            <a:r>
              <a:rPr lang="en" sz="2000" b="1" dirty="0">
                <a:solidFill>
                  <a:schemeClr val="dk1"/>
                </a:solidFill>
                <a:latin typeface="Consolas" panose="020B0609020204030204" pitchFamily="49" charset="0"/>
                <a:ea typeface="Courier New"/>
                <a:cs typeface="Courier New"/>
                <a:sym typeface="Courier New"/>
              </a:rPr>
              <a:t>request_cpus = 1</a:t>
            </a:r>
            <a:endParaRPr sz="2000" b="1" dirty="0">
              <a:solidFill>
                <a:schemeClr val="dk1"/>
              </a:solidFill>
              <a:latin typeface="Consolas" panose="020B0609020204030204" pitchFamily="49" charset="0"/>
              <a:ea typeface="Courier New"/>
              <a:cs typeface="Courier New"/>
              <a:sym typeface="Courier New"/>
            </a:endParaRPr>
          </a:p>
          <a:p>
            <a:pPr>
              <a:buClr>
                <a:schemeClr val="dk1"/>
              </a:buClr>
              <a:buSzPts val="1100"/>
            </a:pPr>
            <a:r>
              <a:rPr lang="en" sz="2000" b="1" dirty="0">
                <a:solidFill>
                  <a:schemeClr val="dk1"/>
                </a:solidFill>
                <a:latin typeface="Consolas" panose="020B0609020204030204" pitchFamily="49" charset="0"/>
                <a:ea typeface="Courier New"/>
                <a:cs typeface="Courier New"/>
                <a:sym typeface="Courier New"/>
              </a:rPr>
              <a:t>request_memory = 4 GB</a:t>
            </a:r>
            <a:endParaRPr sz="2000" b="1" dirty="0">
              <a:solidFill>
                <a:schemeClr val="dk1"/>
              </a:solidFill>
              <a:latin typeface="Consolas" panose="020B0609020204030204" pitchFamily="49" charset="0"/>
              <a:ea typeface="Courier New"/>
              <a:cs typeface="Courier New"/>
              <a:sym typeface="Courier New"/>
            </a:endParaRPr>
          </a:p>
          <a:p>
            <a:pPr>
              <a:buClr>
                <a:schemeClr val="dk1"/>
              </a:buClr>
              <a:buSzPts val="1100"/>
            </a:pPr>
            <a:r>
              <a:rPr lang="en" sz="2000" b="1" dirty="0">
                <a:solidFill>
                  <a:schemeClr val="dk1"/>
                </a:solidFill>
                <a:latin typeface="Consolas" panose="020B0609020204030204" pitchFamily="49" charset="0"/>
                <a:ea typeface="Courier New"/>
                <a:cs typeface="Courier New"/>
                <a:sym typeface="Courier New"/>
              </a:rPr>
              <a:t>request_disk = 8 GB</a:t>
            </a:r>
            <a:endParaRPr sz="2000" b="1" dirty="0">
              <a:solidFill>
                <a:schemeClr val="dk1"/>
              </a:solidFill>
              <a:latin typeface="Consolas" panose="020B0609020204030204" pitchFamily="49" charset="0"/>
              <a:ea typeface="Courier New"/>
              <a:cs typeface="Courier New"/>
              <a:sym typeface="Courier New"/>
            </a:endParaRPr>
          </a:p>
          <a:p>
            <a:pPr>
              <a:buClr>
                <a:schemeClr val="dk1"/>
              </a:buClr>
              <a:buSzPts val="2000"/>
            </a:pPr>
            <a:r>
              <a:rPr lang="en" sz="2000" b="1" dirty="0">
                <a:solidFill>
                  <a:schemeClr val="dk1"/>
                </a:solidFill>
                <a:latin typeface="Consolas" panose="020B0609020204030204" pitchFamily="49" charset="0"/>
                <a:ea typeface="Courier New"/>
                <a:cs typeface="Courier New"/>
                <a:sym typeface="Courier New"/>
              </a:rPr>
              <a:t>request_gpus = 1</a:t>
            </a:r>
            <a:endParaRPr sz="1600" dirty="0">
              <a:solidFill>
                <a:srgbClr val="000000"/>
              </a:solidFill>
              <a:latin typeface="Consolas" panose="020B0609020204030204" pitchFamily="49" charset="0"/>
              <a:ea typeface="Arial"/>
              <a:cs typeface="Arial"/>
              <a:sym typeface="Arial"/>
            </a:endParaRPr>
          </a:p>
          <a:p>
            <a:pPr>
              <a:spcBef>
                <a:spcPts val="533"/>
              </a:spcBef>
              <a:buClr>
                <a:schemeClr val="dk1"/>
              </a:buClr>
              <a:buSzPts val="2000"/>
            </a:pPr>
            <a:endParaRPr sz="2000" b="1" dirty="0">
              <a:solidFill>
                <a:schemeClr val="dk1"/>
              </a:solidFill>
              <a:latin typeface="Consolas" panose="020B0609020204030204" pitchFamily="49" charset="0"/>
              <a:ea typeface="Courier New"/>
              <a:cs typeface="Courier New"/>
              <a:sym typeface="Courier New"/>
            </a:endParaRPr>
          </a:p>
          <a:p>
            <a:pPr>
              <a:spcBef>
                <a:spcPts val="533"/>
              </a:spcBef>
              <a:buClr>
                <a:schemeClr val="dk1"/>
              </a:buClr>
              <a:buSzPts val="2000"/>
            </a:pPr>
            <a:r>
              <a:rPr lang="en" sz="2000" b="1" dirty="0">
                <a:solidFill>
                  <a:schemeClr val="dk1"/>
                </a:solidFill>
                <a:latin typeface="Consolas" panose="020B0609020204030204" pitchFamily="49" charset="0"/>
                <a:ea typeface="Courier New"/>
                <a:cs typeface="Courier New"/>
                <a:sym typeface="Courier New"/>
              </a:rPr>
              <a:t>gpus_minimum_capability = 8.0 #or </a:t>
            </a:r>
            <a:r>
              <a:rPr lang="en" sz="2000" b="1" dirty="0" err="1">
                <a:solidFill>
                  <a:schemeClr val="dk1"/>
                </a:solidFill>
                <a:latin typeface="Consolas" panose="020B0609020204030204" pitchFamily="49" charset="0"/>
                <a:ea typeface="Courier New"/>
                <a:cs typeface="Courier New"/>
                <a:sym typeface="Courier New"/>
              </a:rPr>
              <a:t>gpus_maximum_capability</a:t>
            </a:r>
            <a:r>
              <a:rPr lang="en" sz="2000" b="1" dirty="0">
                <a:solidFill>
                  <a:schemeClr val="dk1"/>
                </a:solidFill>
                <a:latin typeface="Consolas" panose="020B0609020204030204" pitchFamily="49" charset="0"/>
                <a:ea typeface="Courier New"/>
                <a:cs typeface="Courier New"/>
                <a:sym typeface="Courier New"/>
              </a:rPr>
              <a:t> </a:t>
            </a:r>
          </a:p>
          <a:p>
            <a:pPr>
              <a:spcBef>
                <a:spcPts val="533"/>
              </a:spcBef>
              <a:buClr>
                <a:schemeClr val="dk1"/>
              </a:buClr>
              <a:buSzPts val="2000"/>
            </a:pPr>
            <a:r>
              <a:rPr lang="en-US" sz="2000" b="1" dirty="0">
                <a:solidFill>
                  <a:schemeClr val="dk1"/>
                </a:solidFill>
                <a:latin typeface="Consolas" panose="020B0609020204030204" pitchFamily="49" charset="0"/>
                <a:ea typeface="Courier New"/>
                <a:cs typeface="Courier New"/>
                <a:sym typeface="Courier New"/>
              </a:rPr>
              <a:t>g</a:t>
            </a:r>
            <a:r>
              <a:rPr lang="en" sz="2000" b="1" dirty="0">
                <a:solidFill>
                  <a:schemeClr val="dk1"/>
                </a:solidFill>
                <a:latin typeface="Consolas" panose="020B0609020204030204" pitchFamily="49" charset="0"/>
                <a:ea typeface="Courier New"/>
                <a:cs typeface="Courier New"/>
                <a:sym typeface="Courier New"/>
              </a:rPr>
              <a:t>pus_minimum_memory = 32000</a:t>
            </a:r>
          </a:p>
        </p:txBody>
      </p:sp>
      <p:sp>
        <p:nvSpPr>
          <p:cNvPr id="146" name="Google Shape;146;p25"/>
          <p:cNvSpPr txBox="1"/>
          <p:nvPr/>
        </p:nvSpPr>
        <p:spPr>
          <a:xfrm>
            <a:off x="118733" y="5387142"/>
            <a:ext cx="11756800" cy="595059"/>
          </a:xfrm>
          <a:prstGeom prst="rect">
            <a:avLst/>
          </a:prstGeom>
          <a:noFill/>
          <a:ln>
            <a:noFill/>
          </a:ln>
        </p:spPr>
        <p:txBody>
          <a:bodyPr spcFirstLastPara="1" wrap="square" lIns="121900" tIns="121900" rIns="121900" bIns="121900" anchor="t" anchorCtr="0">
            <a:spAutoFit/>
          </a:bodyPr>
          <a:lstStyle/>
          <a:p>
            <a:pPr algn="ctr"/>
            <a:r>
              <a:rPr lang="en" sz="2267" u="sng" dirty="0">
                <a:solidFill>
                  <a:schemeClr val="hlink"/>
                </a:solidFill>
                <a:hlinkClick r:id="rId3"/>
              </a:rPr>
              <a:t>https://portal.osg-htc.org/documentation/htc_workloads/specific_resource/gpu-jobs/</a:t>
            </a:r>
            <a:r>
              <a:rPr lang="en" sz="2267" dirty="0"/>
              <a:t> </a:t>
            </a:r>
            <a:endParaRPr sz="2267" dirty="0"/>
          </a:p>
        </p:txBody>
      </p:sp>
    </p:spTree>
    <p:extLst>
      <p:ext uri="{BB962C8B-B14F-4D97-AF65-F5344CB8AC3E}">
        <p14:creationId xmlns:p14="http://schemas.microsoft.com/office/powerpoint/2010/main" val="1866322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08DE9-A944-99C8-520C-FB8E2B4BC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57295-6305-F6C4-9A41-5F8CDD927577}"/>
              </a:ext>
            </a:extLst>
          </p:cNvPr>
          <p:cNvSpPr>
            <a:spLocks noGrp="1"/>
          </p:cNvSpPr>
          <p:nvPr>
            <p:ph type="title"/>
          </p:nvPr>
        </p:nvSpPr>
        <p:spPr>
          <a:xfrm>
            <a:off x="247828" y="199501"/>
            <a:ext cx="10515600" cy="520399"/>
          </a:xfrm>
        </p:spPr>
        <p:txBody>
          <a:bodyPr>
            <a:normAutofit fontScale="90000"/>
          </a:bodyPr>
          <a:lstStyle/>
          <a:p>
            <a:r>
              <a:rPr lang="en-US" dirty="0"/>
              <a:t>The submit file</a:t>
            </a:r>
          </a:p>
        </p:txBody>
      </p:sp>
      <p:sp>
        <p:nvSpPr>
          <p:cNvPr id="3" name="Content Placeholder 2">
            <a:extLst>
              <a:ext uri="{FF2B5EF4-FFF2-40B4-BE49-F238E27FC236}">
                <a16:creationId xmlns:a16="http://schemas.microsoft.com/office/drawing/2014/main" id="{10366C7B-8FA2-8ADB-3942-1A14A154049C}"/>
              </a:ext>
            </a:extLst>
          </p:cNvPr>
          <p:cNvSpPr>
            <a:spLocks noGrp="1"/>
          </p:cNvSpPr>
          <p:nvPr>
            <p:ph idx="1"/>
          </p:nvPr>
        </p:nvSpPr>
        <p:spPr>
          <a:xfrm>
            <a:off x="247828" y="1172958"/>
            <a:ext cx="7105873" cy="4708078"/>
          </a:xfrm>
          <a:solidFill>
            <a:schemeClr val="accent6">
              <a:lumMod val="20000"/>
              <a:lumOff val="80000"/>
            </a:schemeClr>
          </a:solidFill>
          <a:ln>
            <a:solidFill>
              <a:schemeClr val="accent1">
                <a:shade val="15000"/>
              </a:schemeClr>
            </a:solidFill>
          </a:ln>
        </p:spPr>
        <p:txBody>
          <a:bodyPr>
            <a:normAutofit/>
          </a:bodyPr>
          <a:lstStyle/>
          <a:p>
            <a:pPr marL="0" indent="0">
              <a:spcBef>
                <a:spcPts val="0"/>
              </a:spcBef>
              <a:buNone/>
            </a:pPr>
            <a:r>
              <a:rPr lang="en-US" sz="1400" dirty="0" err="1">
                <a:latin typeface="Consolas" panose="020B0609020204030204" pitchFamily="49" charset="0"/>
                <a:cs typeface="Courier New" panose="02070309020205020404" pitchFamily="49" charset="0"/>
              </a:rPr>
              <a:t>container_image</a:t>
            </a:r>
            <a:r>
              <a:rPr lang="en-US" sz="1400" dirty="0">
                <a:latin typeface="Consolas" panose="020B0609020204030204" pitchFamily="49" charset="0"/>
                <a:cs typeface="Courier New" panose="02070309020205020404" pitchFamily="49" charset="0"/>
              </a:rPr>
              <a:t> = osdf:///ospool/ap40/data/iaross/catdog.sif</a:t>
            </a:r>
          </a:p>
          <a:p>
            <a:pPr marL="0" indent="0">
              <a:spcBef>
                <a:spcPts val="0"/>
              </a:spcBef>
              <a:buNone/>
            </a:pPr>
            <a:r>
              <a:rPr lang="en-US" sz="1400" dirty="0">
                <a:latin typeface="Consolas" panose="020B0609020204030204" pitchFamily="49" charset="0"/>
                <a:cs typeface="Courier New" panose="02070309020205020404" pitchFamily="49" charset="0"/>
              </a:rPr>
              <a:t># see </a:t>
            </a:r>
            <a:r>
              <a:rPr lang="en-US" sz="1400" dirty="0">
                <a:latin typeface="Consolas" panose="020B0609020204030204" pitchFamily="49" charset="0"/>
                <a:cs typeface="Courier New" panose="02070309020205020404" pitchFamily="49" charset="0"/>
                <a:hlinkClick r:id="rId2"/>
              </a:rPr>
              <a:t>our guide</a:t>
            </a:r>
            <a:r>
              <a:rPr lang="en-US" sz="1400" dirty="0">
                <a:latin typeface="Consolas" panose="020B0609020204030204" pitchFamily="49" charset="0"/>
                <a:cs typeface="Courier New" panose="02070309020205020404" pitchFamily="49" charset="0"/>
              </a:rPr>
              <a:t> on converting docker images to </a:t>
            </a:r>
            <a:r>
              <a:rPr lang="en-US" sz="1400" dirty="0" err="1">
                <a:latin typeface="Consolas" panose="020B0609020204030204" pitchFamily="49" charset="0"/>
                <a:cs typeface="Courier New" panose="02070309020205020404" pitchFamily="49" charset="0"/>
              </a:rPr>
              <a:t>apptainer</a:t>
            </a:r>
            <a:endParaRPr lang="en-US" sz="1400" dirty="0">
              <a:latin typeface="Consolas" panose="020B0609020204030204" pitchFamily="49" charset="0"/>
              <a:cs typeface="Courier New" panose="02070309020205020404" pitchFamily="49" charset="0"/>
            </a:endParaRPr>
          </a:p>
          <a:p>
            <a:pPr marL="0" indent="0">
              <a:spcBef>
                <a:spcPts val="0"/>
              </a:spcBef>
              <a:buNone/>
            </a:pPr>
            <a:endParaRPr lang="en-US" sz="1400" dirty="0">
              <a:latin typeface="Consolas" panose="020B0609020204030204" pitchFamily="49" charset="0"/>
              <a:cs typeface="Courier New" panose="02070309020205020404" pitchFamily="49" charset="0"/>
            </a:endParaRPr>
          </a:p>
          <a:p>
            <a:pPr marL="0" indent="0">
              <a:spcBef>
                <a:spcPts val="0"/>
              </a:spcBef>
              <a:buNone/>
            </a:pPr>
            <a:r>
              <a:rPr lang="en-US" sz="1400" dirty="0" err="1">
                <a:latin typeface="Consolas" panose="020B0609020204030204" pitchFamily="49" charset="0"/>
                <a:cs typeface="Courier New" panose="02070309020205020404" pitchFamily="49" charset="0"/>
              </a:rPr>
              <a:t>request_disk</a:t>
            </a:r>
            <a:r>
              <a:rPr lang="en-US" sz="1400" dirty="0">
                <a:latin typeface="Consolas" panose="020B0609020204030204" pitchFamily="49" charset="0"/>
                <a:cs typeface="Courier New" panose="02070309020205020404" pitchFamily="49" charset="0"/>
              </a:rPr>
              <a:t> = 500MB</a:t>
            </a:r>
          </a:p>
          <a:p>
            <a:pPr marL="0" indent="0">
              <a:spcBef>
                <a:spcPts val="0"/>
              </a:spcBef>
              <a:buNone/>
            </a:pPr>
            <a:r>
              <a:rPr lang="en-US" sz="1400" dirty="0" err="1">
                <a:latin typeface="Consolas" panose="020B0609020204030204" pitchFamily="49" charset="0"/>
                <a:cs typeface="Courier New" panose="02070309020205020404" pitchFamily="49" charset="0"/>
              </a:rPr>
              <a:t>request_memory</a:t>
            </a:r>
            <a:r>
              <a:rPr lang="en-US" sz="1400" dirty="0">
                <a:latin typeface="Consolas" panose="020B0609020204030204" pitchFamily="49" charset="0"/>
                <a:cs typeface="Courier New" panose="02070309020205020404" pitchFamily="49" charset="0"/>
              </a:rPr>
              <a:t> = 6GB</a:t>
            </a:r>
          </a:p>
          <a:p>
            <a:pPr marL="0" indent="0">
              <a:spcBef>
                <a:spcPts val="0"/>
              </a:spcBef>
              <a:buNone/>
            </a:pPr>
            <a:r>
              <a:rPr lang="en-US" sz="1400" dirty="0" err="1">
                <a:latin typeface="Consolas" panose="020B0609020204030204" pitchFamily="49" charset="0"/>
                <a:cs typeface="Courier New" panose="02070309020205020404" pitchFamily="49" charset="0"/>
              </a:rPr>
              <a:t>request_cpus</a:t>
            </a:r>
            <a:r>
              <a:rPr lang="en-US" sz="1400" dirty="0">
                <a:latin typeface="Consolas" panose="020B0609020204030204" pitchFamily="49" charset="0"/>
                <a:cs typeface="Courier New" panose="02070309020205020404" pitchFamily="49" charset="0"/>
              </a:rPr>
              <a:t> = 1</a:t>
            </a:r>
          </a:p>
          <a:p>
            <a:pPr marL="0" indent="0">
              <a:spcBef>
                <a:spcPts val="0"/>
              </a:spcBef>
              <a:buNone/>
            </a:pPr>
            <a:endParaRPr lang="en-US" sz="1400" dirty="0">
              <a:latin typeface="Consolas" panose="020B0609020204030204" pitchFamily="49" charset="0"/>
              <a:cs typeface="Courier New" panose="02070309020205020404" pitchFamily="49" charset="0"/>
            </a:endParaRPr>
          </a:p>
          <a:p>
            <a:pPr marL="0" indent="0">
              <a:spcBef>
                <a:spcPts val="0"/>
              </a:spcBef>
              <a:buNone/>
            </a:pPr>
            <a:r>
              <a:rPr lang="en-US" sz="1400" dirty="0">
                <a:latin typeface="Consolas" panose="020B0609020204030204" pitchFamily="49" charset="0"/>
                <a:cs typeface="Courier New" panose="02070309020205020404" pitchFamily="49" charset="0"/>
              </a:rPr>
              <a:t># See </a:t>
            </a:r>
            <a:r>
              <a:rPr lang="en-US" sz="1400" dirty="0">
                <a:latin typeface="Consolas" panose="020B0609020204030204" pitchFamily="49" charset="0"/>
                <a:cs typeface="Courier New" panose="02070309020205020404" pitchFamily="49" charset="0"/>
                <a:hlinkClick r:id="rId3"/>
              </a:rPr>
              <a:t>guide</a:t>
            </a:r>
            <a:endParaRPr lang="en-US" sz="1400" dirty="0">
              <a:latin typeface="Consolas" panose="020B0609020204030204" pitchFamily="49" charset="0"/>
              <a:cs typeface="Courier New" panose="02070309020205020404" pitchFamily="49" charset="0"/>
            </a:endParaRPr>
          </a:p>
          <a:p>
            <a:pPr marL="0" indent="0">
              <a:spcBef>
                <a:spcPts val="0"/>
              </a:spcBef>
              <a:buNone/>
            </a:pPr>
            <a:r>
              <a:rPr lang="en-US" sz="1400" dirty="0" err="1">
                <a:latin typeface="Consolas" panose="020B0609020204030204" pitchFamily="49" charset="0"/>
                <a:cs typeface="Courier New" panose="02070309020205020404" pitchFamily="49" charset="0"/>
              </a:rPr>
              <a:t>request_gpus</a:t>
            </a:r>
            <a:r>
              <a:rPr lang="en-US" sz="1400" dirty="0">
                <a:latin typeface="Consolas" panose="020B0609020204030204" pitchFamily="49" charset="0"/>
                <a:cs typeface="Courier New" panose="02070309020205020404" pitchFamily="49" charset="0"/>
              </a:rPr>
              <a:t> = 1</a:t>
            </a:r>
          </a:p>
          <a:p>
            <a:pPr marL="0" indent="0">
              <a:spcBef>
                <a:spcPts val="0"/>
              </a:spcBef>
              <a:buNone/>
            </a:pPr>
            <a:r>
              <a:rPr lang="en-US" sz="1400" dirty="0" err="1">
                <a:latin typeface="Consolas" panose="020B0609020204030204" pitchFamily="49" charset="0"/>
                <a:cs typeface="Courier New" panose="02070309020205020404" pitchFamily="49" charset="0"/>
              </a:rPr>
              <a:t>gpus_minimum_capability</a:t>
            </a:r>
            <a:r>
              <a:rPr lang="en-US" sz="1400" dirty="0">
                <a:latin typeface="Consolas" panose="020B0609020204030204" pitchFamily="49" charset="0"/>
                <a:cs typeface="Courier New" panose="02070309020205020404" pitchFamily="49" charset="0"/>
              </a:rPr>
              <a:t> = 7.5</a:t>
            </a:r>
          </a:p>
          <a:p>
            <a:pPr marL="0" indent="0">
              <a:spcBef>
                <a:spcPts val="0"/>
              </a:spcBef>
              <a:buNone/>
            </a:pPr>
            <a:r>
              <a:rPr lang="en-US" sz="1400" dirty="0" err="1">
                <a:latin typeface="Consolas" panose="020B0609020204030204" pitchFamily="49" charset="0"/>
                <a:cs typeface="Courier New" panose="02070309020205020404" pitchFamily="49" charset="0"/>
              </a:rPr>
              <a:t>gpus_minimum_memory</a:t>
            </a:r>
            <a:r>
              <a:rPr lang="en-US" sz="1400" dirty="0">
                <a:latin typeface="Consolas" panose="020B0609020204030204" pitchFamily="49" charset="0"/>
                <a:cs typeface="Courier New" panose="02070309020205020404" pitchFamily="49" charset="0"/>
              </a:rPr>
              <a:t> = 4096</a:t>
            </a:r>
          </a:p>
          <a:p>
            <a:pPr marL="0" indent="0">
              <a:spcBef>
                <a:spcPts val="0"/>
              </a:spcBef>
              <a:buNone/>
            </a:pPr>
            <a:endParaRPr lang="en-US" sz="1400" dirty="0">
              <a:latin typeface="Consolas" panose="020B0609020204030204" pitchFamily="49" charset="0"/>
              <a:cs typeface="Courier New" panose="02070309020205020404" pitchFamily="49" charset="0"/>
            </a:endParaRPr>
          </a:p>
          <a:p>
            <a:pPr marL="0" indent="0">
              <a:spcBef>
                <a:spcPts val="0"/>
              </a:spcBef>
              <a:buNone/>
            </a:pPr>
            <a:r>
              <a:rPr lang="en-US" sz="1400" dirty="0">
                <a:latin typeface="Consolas" panose="020B0609020204030204" pitchFamily="49" charset="0"/>
                <a:cs typeface="Courier New" panose="02070309020205020404" pitchFamily="49" charset="0"/>
              </a:rPr>
              <a:t>executable = train.sh</a:t>
            </a:r>
          </a:p>
          <a:p>
            <a:pPr marL="0" indent="0">
              <a:spcBef>
                <a:spcPts val="0"/>
              </a:spcBef>
              <a:buNone/>
            </a:pPr>
            <a:endParaRPr lang="en-US" sz="1400" dirty="0">
              <a:latin typeface="Consolas" panose="020B0609020204030204" pitchFamily="49" charset="0"/>
              <a:cs typeface="Courier New" panose="02070309020205020404" pitchFamily="49" charset="0"/>
            </a:endParaRPr>
          </a:p>
          <a:p>
            <a:pPr marL="0" indent="0">
              <a:spcBef>
                <a:spcPts val="0"/>
              </a:spcBef>
              <a:buNone/>
            </a:pPr>
            <a:r>
              <a:rPr lang="en-US" sz="1400" dirty="0" err="1">
                <a:latin typeface="Consolas" panose="020B0609020204030204" pitchFamily="49" charset="0"/>
                <a:cs typeface="Courier New" panose="02070309020205020404" pitchFamily="49" charset="0"/>
              </a:rPr>
              <a:t>transfer_input_files</a:t>
            </a:r>
            <a:r>
              <a:rPr lang="en-US" sz="1400" dirty="0">
                <a:latin typeface="Consolas" panose="020B0609020204030204" pitchFamily="49" charset="0"/>
                <a:cs typeface="Courier New" panose="02070309020205020404" pitchFamily="49" charset="0"/>
              </a:rPr>
              <a:t> = train.py,</a:t>
            </a:r>
            <a:br>
              <a:rPr lang="en-US" sz="1400" dirty="0">
                <a:latin typeface="Consolas" panose="020B0609020204030204" pitchFamily="49" charset="0"/>
                <a:cs typeface="Courier New" panose="02070309020205020404" pitchFamily="49" charset="0"/>
              </a:rPr>
            </a:br>
            <a:r>
              <a:rPr lang="en-US" sz="1400" dirty="0">
                <a:latin typeface="Consolas" panose="020B0609020204030204" pitchFamily="49" charset="0"/>
                <a:cs typeface="Courier New" panose="02070309020205020404" pitchFamily="49" charset="0"/>
              </a:rPr>
              <a:t>	osdf:///ospool/ap40/data/iaross/cat_dog/train.zip</a:t>
            </a:r>
          </a:p>
          <a:p>
            <a:pPr marL="0" indent="0">
              <a:spcBef>
                <a:spcPts val="0"/>
              </a:spcBef>
              <a:buNone/>
            </a:pPr>
            <a:r>
              <a:rPr lang="en-US" sz="1400" dirty="0" err="1">
                <a:latin typeface="Consolas" panose="020B0609020204030204" pitchFamily="49" charset="0"/>
                <a:cs typeface="Courier New" panose="02070309020205020404" pitchFamily="49" charset="0"/>
              </a:rPr>
              <a:t>transfer_output_files</a:t>
            </a:r>
            <a:r>
              <a:rPr lang="en-US" sz="1400" dirty="0">
                <a:latin typeface="Consolas" panose="020B0609020204030204" pitchFamily="49" charset="0"/>
                <a:cs typeface="Courier New" panose="02070309020205020404" pitchFamily="49" charset="0"/>
              </a:rPr>
              <a:t> = output</a:t>
            </a:r>
          </a:p>
          <a:p>
            <a:pPr marL="0" indent="0">
              <a:spcBef>
                <a:spcPts val="0"/>
              </a:spcBef>
              <a:buNone/>
            </a:pPr>
            <a:endParaRPr lang="en-US" sz="1400" dirty="0">
              <a:latin typeface="Consolas" panose="020B0609020204030204" pitchFamily="49" charset="0"/>
              <a:cs typeface="Courier New" panose="02070309020205020404" pitchFamily="49" charset="0"/>
            </a:endParaRPr>
          </a:p>
          <a:p>
            <a:pPr marL="0" indent="0">
              <a:spcBef>
                <a:spcPts val="0"/>
              </a:spcBef>
              <a:buNone/>
            </a:pPr>
            <a:r>
              <a:rPr lang="en-US" sz="1400" dirty="0">
                <a:latin typeface="Consolas" panose="020B0609020204030204" pitchFamily="49" charset="0"/>
                <a:cs typeface="Courier New" panose="02070309020205020404" pitchFamily="49" charset="0"/>
              </a:rPr>
              <a:t>output = $(CLUSTERID).out</a:t>
            </a:r>
          </a:p>
          <a:p>
            <a:pPr marL="0" indent="0">
              <a:spcBef>
                <a:spcPts val="0"/>
              </a:spcBef>
              <a:buNone/>
            </a:pPr>
            <a:r>
              <a:rPr lang="en-US" sz="1400" dirty="0">
                <a:latin typeface="Consolas" panose="020B0609020204030204" pitchFamily="49" charset="0"/>
                <a:cs typeface="Courier New" panose="02070309020205020404" pitchFamily="49" charset="0"/>
              </a:rPr>
              <a:t>error = $(CLUSTERID).err</a:t>
            </a:r>
          </a:p>
          <a:p>
            <a:pPr marL="0" indent="0">
              <a:spcBef>
                <a:spcPts val="0"/>
              </a:spcBef>
              <a:buNone/>
            </a:pPr>
            <a:r>
              <a:rPr lang="en-US" sz="1400" dirty="0">
                <a:latin typeface="Consolas" panose="020B0609020204030204" pitchFamily="49" charset="0"/>
                <a:cs typeface="Courier New" panose="02070309020205020404" pitchFamily="49" charset="0"/>
              </a:rPr>
              <a:t>log = </a:t>
            </a:r>
            <a:r>
              <a:rPr lang="en-US" sz="1400" dirty="0" err="1">
                <a:latin typeface="Consolas" panose="020B0609020204030204" pitchFamily="49" charset="0"/>
                <a:cs typeface="Courier New" panose="02070309020205020404" pitchFamily="49" charset="0"/>
              </a:rPr>
              <a:t>catdog_training.log</a:t>
            </a:r>
            <a:endParaRPr lang="en-US" sz="1400" dirty="0">
              <a:latin typeface="Consolas" panose="020B0609020204030204" pitchFamily="49" charset="0"/>
              <a:cs typeface="Courier New" panose="02070309020205020404" pitchFamily="49" charset="0"/>
            </a:endParaRPr>
          </a:p>
          <a:p>
            <a:pPr marL="0" indent="0">
              <a:spcBef>
                <a:spcPts val="0"/>
              </a:spcBef>
              <a:buNone/>
            </a:pPr>
            <a:endParaRPr lang="en-US" sz="1400" dirty="0">
              <a:latin typeface="Consolas" panose="020B0609020204030204" pitchFamily="49" charset="0"/>
              <a:cs typeface="Courier New" panose="02070309020205020404" pitchFamily="49" charset="0"/>
            </a:endParaRPr>
          </a:p>
          <a:p>
            <a:pPr marL="0" indent="0">
              <a:spcBef>
                <a:spcPts val="0"/>
              </a:spcBef>
              <a:buNone/>
            </a:pPr>
            <a:r>
              <a:rPr lang="en-US" sz="1400" dirty="0">
                <a:latin typeface="Consolas" panose="020B0609020204030204" pitchFamily="49" charset="0"/>
                <a:cs typeface="Courier New" panose="02070309020205020404" pitchFamily="49" charset="0"/>
              </a:rPr>
              <a:t>queue</a:t>
            </a:r>
          </a:p>
        </p:txBody>
      </p:sp>
      <p:sp>
        <p:nvSpPr>
          <p:cNvPr id="4" name="TextBox 3">
            <a:extLst>
              <a:ext uri="{FF2B5EF4-FFF2-40B4-BE49-F238E27FC236}">
                <a16:creationId xmlns:a16="http://schemas.microsoft.com/office/drawing/2014/main" id="{155E7E09-1876-5164-2CB7-F1E595ECF5A7}"/>
              </a:ext>
            </a:extLst>
          </p:cNvPr>
          <p:cNvSpPr txBox="1"/>
          <p:nvPr/>
        </p:nvSpPr>
        <p:spPr>
          <a:xfrm>
            <a:off x="7551828" y="1172958"/>
            <a:ext cx="3983783" cy="4247317"/>
          </a:xfrm>
          <a:prstGeom prst="rect">
            <a:avLst/>
          </a:prstGeom>
          <a:solidFill>
            <a:schemeClr val="accent2">
              <a:lumMod val="20000"/>
              <a:lumOff val="80000"/>
            </a:schemeClr>
          </a:solidFill>
          <a:ln>
            <a:solidFill>
              <a:schemeClr val="accent1">
                <a:shade val="15000"/>
              </a:schemeClr>
            </a:solidFill>
          </a:ln>
        </p:spPr>
        <p:txBody>
          <a:bodyPr wrap="none" rtlCol="0">
            <a:spAutoFit/>
          </a:bodyPr>
          <a:lstStyle/>
          <a:p>
            <a:r>
              <a:rPr lang="en-US" dirty="0">
                <a:latin typeface="Consolas" panose="020B0609020204030204" pitchFamily="49" charset="0"/>
                <a:cs typeface="Courier New" panose="02070309020205020404" pitchFamily="49" charset="0"/>
              </a:rPr>
              <a:t>#!/bin/bash</a:t>
            </a:r>
          </a:p>
          <a:p>
            <a:endParaRPr lang="en-US" dirty="0">
              <a:latin typeface="Consolas" panose="020B0609020204030204" pitchFamily="49" charset="0"/>
              <a:cs typeface="Courier New" panose="02070309020205020404" pitchFamily="49" charset="0"/>
            </a:endParaRPr>
          </a:p>
          <a:p>
            <a:r>
              <a:rPr lang="en-US" dirty="0">
                <a:latin typeface="Consolas" panose="020B0609020204030204" pitchFamily="49" charset="0"/>
                <a:cs typeface="Courier New" panose="02070309020205020404" pitchFamily="49" charset="0"/>
              </a:rPr>
              <a:t>wd=$(</a:t>
            </a:r>
            <a:r>
              <a:rPr lang="en-US" dirty="0" err="1">
                <a:latin typeface="Consolas" panose="020B0609020204030204" pitchFamily="49" charset="0"/>
                <a:cs typeface="Courier New" panose="02070309020205020404" pitchFamily="49" charset="0"/>
              </a:rPr>
              <a:t>pwd</a:t>
            </a:r>
            <a:r>
              <a:rPr lang="en-US" dirty="0">
                <a:latin typeface="Consolas" panose="020B0609020204030204" pitchFamily="49" charset="0"/>
                <a:cs typeface="Courier New" panose="02070309020205020404" pitchFamily="49" charset="0"/>
              </a:rPr>
              <a:t>)</a:t>
            </a:r>
          </a:p>
          <a:p>
            <a:r>
              <a:rPr lang="en-US" dirty="0" err="1">
                <a:latin typeface="Consolas" panose="020B0609020204030204" pitchFamily="49" charset="0"/>
                <a:cs typeface="Courier New" panose="02070309020205020404" pitchFamily="49" charset="0"/>
              </a:rPr>
              <a:t>mkdir</a:t>
            </a:r>
            <a:r>
              <a:rPr lang="en-US" dirty="0">
                <a:latin typeface="Consolas" panose="020B0609020204030204" pitchFamily="49" charset="0"/>
                <a:cs typeface="Courier New" panose="02070309020205020404" pitchFamily="49" charset="0"/>
              </a:rPr>
              <a:t> data</a:t>
            </a:r>
          </a:p>
          <a:p>
            <a:r>
              <a:rPr lang="en-US" dirty="0" err="1">
                <a:latin typeface="Consolas" panose="020B0609020204030204" pitchFamily="49" charset="0"/>
                <a:cs typeface="Courier New" panose="02070309020205020404" pitchFamily="49" charset="0"/>
              </a:rPr>
              <a:t>mkdir</a:t>
            </a:r>
            <a:r>
              <a:rPr lang="en-US" dirty="0">
                <a:latin typeface="Consolas" panose="020B0609020204030204" pitchFamily="49" charset="0"/>
                <a:cs typeface="Courier New" panose="02070309020205020404" pitchFamily="49" charset="0"/>
              </a:rPr>
              <a:t> $wd/output</a:t>
            </a:r>
          </a:p>
          <a:p>
            <a:endParaRPr lang="en-US" dirty="0">
              <a:latin typeface="Consolas" panose="020B0609020204030204" pitchFamily="49" charset="0"/>
              <a:cs typeface="Courier New" panose="02070309020205020404" pitchFamily="49" charset="0"/>
            </a:endParaRPr>
          </a:p>
          <a:p>
            <a:r>
              <a:rPr lang="en-US" dirty="0">
                <a:latin typeface="Consolas" panose="020B0609020204030204" pitchFamily="49" charset="0"/>
                <a:cs typeface="Courier New" panose="02070309020205020404" pitchFamily="49" charset="0"/>
              </a:rPr>
              <a:t>unzip </a:t>
            </a:r>
            <a:r>
              <a:rPr lang="en-US" dirty="0" err="1">
                <a:latin typeface="Consolas" panose="020B0609020204030204" pitchFamily="49" charset="0"/>
                <a:cs typeface="Courier New" panose="02070309020205020404" pitchFamily="49" charset="0"/>
              </a:rPr>
              <a:t>train.zip</a:t>
            </a:r>
            <a:r>
              <a:rPr lang="en-US" dirty="0">
                <a:latin typeface="Consolas" panose="020B0609020204030204" pitchFamily="49" charset="0"/>
                <a:cs typeface="Courier New" panose="02070309020205020404" pitchFamily="49" charset="0"/>
              </a:rPr>
              <a:t> -d data/</a:t>
            </a:r>
          </a:p>
          <a:p>
            <a:r>
              <a:rPr lang="en-US" dirty="0">
                <a:latin typeface="Consolas" panose="020B0609020204030204" pitchFamily="49" charset="0"/>
                <a:cs typeface="Courier New" panose="02070309020205020404" pitchFamily="49" charset="0"/>
              </a:rPr>
              <a:t>rm </a:t>
            </a:r>
            <a:r>
              <a:rPr lang="en-US" dirty="0" err="1">
                <a:latin typeface="Consolas" panose="020B0609020204030204" pitchFamily="49" charset="0"/>
                <a:cs typeface="Courier New" panose="02070309020205020404" pitchFamily="49" charset="0"/>
              </a:rPr>
              <a:t>train.zip</a:t>
            </a:r>
            <a:endParaRPr lang="en-US" dirty="0">
              <a:latin typeface="Consolas" panose="020B0609020204030204" pitchFamily="49" charset="0"/>
              <a:cs typeface="Courier New" panose="02070309020205020404" pitchFamily="49" charset="0"/>
            </a:endParaRPr>
          </a:p>
          <a:p>
            <a:endParaRPr lang="en-US" dirty="0">
              <a:latin typeface="Consolas" panose="020B0609020204030204" pitchFamily="49" charset="0"/>
              <a:cs typeface="Courier New" panose="02070309020205020404" pitchFamily="49" charset="0"/>
            </a:endParaRPr>
          </a:p>
          <a:p>
            <a:r>
              <a:rPr lang="en-US" dirty="0">
                <a:latin typeface="Consolas" panose="020B0609020204030204" pitchFamily="49" charset="0"/>
                <a:cs typeface="Courier New" panose="02070309020205020404" pitchFamily="49" charset="0"/>
              </a:rPr>
              <a:t>cd /app/</a:t>
            </a:r>
          </a:p>
          <a:p>
            <a:endParaRPr lang="en-US" dirty="0">
              <a:latin typeface="Consolas" panose="020B0609020204030204" pitchFamily="49" charset="0"/>
              <a:cs typeface="Courier New" panose="02070309020205020404" pitchFamily="49" charset="0"/>
            </a:endParaRPr>
          </a:p>
          <a:p>
            <a:r>
              <a:rPr lang="en-US" dirty="0">
                <a:latin typeface="Consolas" panose="020B0609020204030204" pitchFamily="49" charset="0"/>
                <a:cs typeface="Courier New" panose="02070309020205020404" pitchFamily="49" charset="0"/>
              </a:rPr>
              <a:t>python </a:t>
            </a:r>
            <a:r>
              <a:rPr lang="en-US" dirty="0" err="1">
                <a:latin typeface="Consolas" panose="020B0609020204030204" pitchFamily="49" charset="0"/>
                <a:cs typeface="Courier New" panose="02070309020205020404" pitchFamily="49" charset="0"/>
              </a:rPr>
              <a:t>train.py</a:t>
            </a:r>
            <a:r>
              <a:rPr lang="en-US" dirty="0">
                <a:latin typeface="Consolas" panose="020B0609020204030204" pitchFamily="49" charset="0"/>
                <a:cs typeface="Courier New" panose="02070309020205020404" pitchFamily="49" charset="0"/>
              </a:rPr>
              <a:t> \</a:t>
            </a:r>
          </a:p>
          <a:p>
            <a:r>
              <a:rPr lang="en-US" dirty="0">
                <a:latin typeface="Consolas" panose="020B0609020204030204" pitchFamily="49" charset="0"/>
                <a:cs typeface="Courier New" panose="02070309020205020404" pitchFamily="49" charset="0"/>
              </a:rPr>
              <a:t>  --data-</a:t>
            </a:r>
            <a:r>
              <a:rPr lang="en-US" dirty="0" err="1">
                <a:latin typeface="Consolas" panose="020B0609020204030204" pitchFamily="49" charset="0"/>
                <a:cs typeface="Courier New" panose="02070309020205020404" pitchFamily="49" charset="0"/>
              </a:rPr>
              <a:t>dir</a:t>
            </a:r>
            <a:r>
              <a:rPr lang="en-US" dirty="0">
                <a:latin typeface="Consolas" panose="020B0609020204030204" pitchFamily="49" charset="0"/>
                <a:cs typeface="Courier New" panose="02070309020205020404" pitchFamily="49" charset="0"/>
              </a:rPr>
              <a:t> $wd/data/ \ </a:t>
            </a:r>
          </a:p>
          <a:p>
            <a:r>
              <a:rPr lang="en-US" dirty="0">
                <a:latin typeface="Consolas" panose="020B0609020204030204" pitchFamily="49" charset="0"/>
                <a:cs typeface="Courier New" panose="02070309020205020404" pitchFamily="49" charset="0"/>
              </a:rPr>
              <a:t>  --checkpoint-</a:t>
            </a:r>
            <a:r>
              <a:rPr lang="en-US" dirty="0" err="1">
                <a:latin typeface="Consolas" panose="020B0609020204030204" pitchFamily="49" charset="0"/>
                <a:cs typeface="Courier New" panose="02070309020205020404" pitchFamily="49" charset="0"/>
              </a:rPr>
              <a:t>dir</a:t>
            </a:r>
            <a:r>
              <a:rPr lang="en-US" dirty="0">
                <a:latin typeface="Consolas" panose="020B0609020204030204" pitchFamily="49" charset="0"/>
                <a:cs typeface="Courier New" panose="02070309020205020404" pitchFamily="49" charset="0"/>
              </a:rPr>
              <a:t> $wd/output/</a:t>
            </a:r>
          </a:p>
          <a:p>
            <a:r>
              <a:rPr lang="en-US" dirty="0">
                <a:latin typeface="Consolas" panose="020B0609020204030204" pitchFamily="49" charset="0"/>
                <a:cs typeface="Courier New" panose="02070309020205020404" pitchFamily="49" charset="0"/>
              </a:rPr>
              <a:t>  --epochs 20</a:t>
            </a:r>
          </a:p>
        </p:txBody>
      </p:sp>
      <p:sp>
        <p:nvSpPr>
          <p:cNvPr id="5" name="TextBox 4">
            <a:extLst>
              <a:ext uri="{FF2B5EF4-FFF2-40B4-BE49-F238E27FC236}">
                <a16:creationId xmlns:a16="http://schemas.microsoft.com/office/drawing/2014/main" id="{849DE8FD-20FE-939D-EFF5-FEBB22E8BF7B}"/>
              </a:ext>
            </a:extLst>
          </p:cNvPr>
          <p:cNvSpPr txBox="1"/>
          <p:nvPr/>
        </p:nvSpPr>
        <p:spPr>
          <a:xfrm>
            <a:off x="208703" y="803626"/>
            <a:ext cx="1013419" cy="369332"/>
          </a:xfrm>
          <a:prstGeom prst="rect">
            <a:avLst/>
          </a:prstGeom>
          <a:noFill/>
        </p:spPr>
        <p:txBody>
          <a:bodyPr wrap="none" rtlCol="0">
            <a:spAutoFit/>
          </a:bodyPr>
          <a:lstStyle/>
          <a:p>
            <a:r>
              <a:rPr lang="en-US" dirty="0" err="1"/>
              <a:t>train.sub</a:t>
            </a:r>
            <a:endParaRPr lang="en-US" dirty="0"/>
          </a:p>
        </p:txBody>
      </p:sp>
      <p:sp>
        <p:nvSpPr>
          <p:cNvPr id="6" name="TextBox 5">
            <a:extLst>
              <a:ext uri="{FF2B5EF4-FFF2-40B4-BE49-F238E27FC236}">
                <a16:creationId xmlns:a16="http://schemas.microsoft.com/office/drawing/2014/main" id="{DE07BECE-FCB5-73A9-70DD-9B45ED881A56}"/>
              </a:ext>
            </a:extLst>
          </p:cNvPr>
          <p:cNvSpPr txBox="1"/>
          <p:nvPr/>
        </p:nvSpPr>
        <p:spPr>
          <a:xfrm>
            <a:off x="7551828" y="803626"/>
            <a:ext cx="891591" cy="369332"/>
          </a:xfrm>
          <a:prstGeom prst="rect">
            <a:avLst/>
          </a:prstGeom>
          <a:noFill/>
        </p:spPr>
        <p:txBody>
          <a:bodyPr wrap="none" rtlCol="0">
            <a:spAutoFit/>
          </a:bodyPr>
          <a:lstStyle/>
          <a:p>
            <a:r>
              <a:rPr lang="en-US" dirty="0" err="1"/>
              <a:t>train.sh</a:t>
            </a:r>
            <a:endParaRPr lang="en-US" dirty="0"/>
          </a:p>
        </p:txBody>
      </p:sp>
      <p:sp>
        <p:nvSpPr>
          <p:cNvPr id="7" name="Date Placeholder 6">
            <a:extLst>
              <a:ext uri="{FF2B5EF4-FFF2-40B4-BE49-F238E27FC236}">
                <a16:creationId xmlns:a16="http://schemas.microsoft.com/office/drawing/2014/main" id="{1F88E2D8-59A5-006C-5A26-C22115E5E14D}"/>
              </a:ext>
            </a:extLst>
          </p:cNvPr>
          <p:cNvSpPr>
            <a:spLocks noGrp="1"/>
          </p:cNvSpPr>
          <p:nvPr>
            <p:ph type="dt" sz="half" idx="10"/>
          </p:nvPr>
        </p:nvSpPr>
        <p:spPr/>
        <p:txBody>
          <a:bodyPr/>
          <a:lstStyle/>
          <a:p>
            <a:r>
              <a:rPr lang="en-US"/>
              <a:t>7/16/26</a:t>
            </a:r>
          </a:p>
        </p:txBody>
      </p:sp>
      <p:sp>
        <p:nvSpPr>
          <p:cNvPr id="8" name="Slide Number Placeholder 7">
            <a:extLst>
              <a:ext uri="{FF2B5EF4-FFF2-40B4-BE49-F238E27FC236}">
                <a16:creationId xmlns:a16="http://schemas.microsoft.com/office/drawing/2014/main" id="{F14B1240-CA09-10A3-7FB5-252E9AB92B2E}"/>
              </a:ext>
            </a:extLst>
          </p:cNvPr>
          <p:cNvSpPr>
            <a:spLocks noGrp="1"/>
          </p:cNvSpPr>
          <p:nvPr>
            <p:ph type="sldNum" sz="quarter" idx="12"/>
          </p:nvPr>
        </p:nvSpPr>
        <p:spPr/>
        <p:txBody>
          <a:bodyPr/>
          <a:lstStyle/>
          <a:p>
            <a:fld id="{7D6B6BCA-0F02-1C4A-A7FD-5289AC363B05}" type="slidenum">
              <a:rPr lang="en-US" smtClean="0"/>
              <a:t>43</a:t>
            </a:fld>
            <a:endParaRPr lang="en-US"/>
          </a:p>
        </p:txBody>
      </p:sp>
    </p:spTree>
    <p:extLst>
      <p:ext uri="{BB962C8B-B14F-4D97-AF65-F5344CB8AC3E}">
        <p14:creationId xmlns:p14="http://schemas.microsoft.com/office/powerpoint/2010/main" val="2115829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45E6A-73F5-96F6-8019-2F3538A84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DFD5D-B487-DC4B-AA1C-E4F0790B8B71}"/>
              </a:ext>
            </a:extLst>
          </p:cNvPr>
          <p:cNvSpPr>
            <a:spLocks noGrp="1"/>
          </p:cNvSpPr>
          <p:nvPr>
            <p:ph type="title"/>
          </p:nvPr>
        </p:nvSpPr>
        <p:spPr>
          <a:xfrm>
            <a:off x="490282" y="338401"/>
            <a:ext cx="11260666" cy="708763"/>
          </a:xfrm>
        </p:spPr>
        <p:txBody>
          <a:bodyPr>
            <a:normAutofit fontScale="90000"/>
          </a:bodyPr>
          <a:lstStyle/>
          <a:p>
            <a:pPr algn="ctr"/>
            <a:r>
              <a:rPr lang="en-US" dirty="0"/>
              <a:t>Researcher-to-AI-workflow-proficiency pipeline!</a:t>
            </a:r>
          </a:p>
        </p:txBody>
      </p:sp>
      <p:sp>
        <p:nvSpPr>
          <p:cNvPr id="77" name="Rectangle 76">
            <a:extLst>
              <a:ext uri="{FF2B5EF4-FFF2-40B4-BE49-F238E27FC236}">
                <a16:creationId xmlns:a16="http://schemas.microsoft.com/office/drawing/2014/main" id="{7D00D903-2ED4-12EF-4D31-1B7B367B2C6B}"/>
              </a:ext>
            </a:extLst>
          </p:cNvPr>
          <p:cNvSpPr/>
          <p:nvPr/>
        </p:nvSpPr>
        <p:spPr>
          <a:xfrm>
            <a:off x="700786" y="1641763"/>
            <a:ext cx="3338752" cy="3574473"/>
          </a:xfrm>
          <a:prstGeom prst="rect">
            <a:avLst/>
          </a:prstGeom>
          <a:noFill/>
          <a:ln w="38100">
            <a:solidFill>
              <a:schemeClr val="accent1">
                <a:shade val="1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2EBF58D6-4EFF-B8C2-3333-B830472EBDB6}"/>
              </a:ext>
            </a:extLst>
          </p:cNvPr>
          <p:cNvGrpSpPr/>
          <p:nvPr/>
        </p:nvGrpSpPr>
        <p:grpSpPr>
          <a:xfrm>
            <a:off x="1498096" y="2782455"/>
            <a:ext cx="1744133" cy="1744133"/>
            <a:chOff x="2500570" y="2987133"/>
            <a:chExt cx="1744133" cy="1744133"/>
          </a:xfrm>
        </p:grpSpPr>
        <p:pic>
          <p:nvPicPr>
            <p:cNvPr id="42" name="Graphic 41" descr="Blackboard with solid fill">
              <a:extLst>
                <a:ext uri="{FF2B5EF4-FFF2-40B4-BE49-F238E27FC236}">
                  <a16:creationId xmlns:a16="http://schemas.microsoft.com/office/drawing/2014/main" id="{E727818E-2B2E-62C4-FBB6-39383AB2F2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00570" y="2987133"/>
              <a:ext cx="1744133" cy="1744133"/>
            </a:xfrm>
            <a:prstGeom prst="rect">
              <a:avLst/>
            </a:prstGeom>
          </p:spPr>
        </p:pic>
        <p:grpSp>
          <p:nvGrpSpPr>
            <p:cNvPr id="43" name="Group 42">
              <a:extLst>
                <a:ext uri="{FF2B5EF4-FFF2-40B4-BE49-F238E27FC236}">
                  <a16:creationId xmlns:a16="http://schemas.microsoft.com/office/drawing/2014/main" id="{0534AB94-CCD3-64BC-4B74-2C1B2A45751B}"/>
                </a:ext>
              </a:extLst>
            </p:cNvPr>
            <p:cNvGrpSpPr/>
            <p:nvPr/>
          </p:nvGrpSpPr>
          <p:grpSpPr>
            <a:xfrm>
              <a:off x="2915437" y="3753458"/>
              <a:ext cx="914400" cy="914400"/>
              <a:chOff x="2915437" y="3753458"/>
              <a:chExt cx="914400" cy="914400"/>
            </a:xfrm>
          </p:grpSpPr>
          <p:sp>
            <p:nvSpPr>
              <p:cNvPr id="44" name="Freeform: Shape 43">
                <a:extLst>
                  <a:ext uri="{FF2B5EF4-FFF2-40B4-BE49-F238E27FC236}">
                    <a16:creationId xmlns:a16="http://schemas.microsoft.com/office/drawing/2014/main" id="{6DF4E0AD-64D6-9DC5-B7A7-E8729ADB3C8D}"/>
                  </a:ext>
                </a:extLst>
              </p:cNvPr>
              <p:cNvSpPr/>
              <p:nvPr/>
            </p:nvSpPr>
            <p:spPr>
              <a:xfrm>
                <a:off x="3088217" y="3896783"/>
                <a:ext cx="582440" cy="582084"/>
              </a:xfrm>
              <a:custGeom>
                <a:avLst/>
                <a:gdLst>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71450 w 582440"/>
                  <a:gd name="connsiteY22" fmla="*/ 177800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48167 w 582440"/>
                  <a:gd name="connsiteY22" fmla="*/ 182034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2440" h="582084">
                    <a:moveTo>
                      <a:pt x="395816" y="247650"/>
                    </a:moveTo>
                    <a:lnTo>
                      <a:pt x="395816" y="247650"/>
                    </a:lnTo>
                    <a:cubicBezTo>
                      <a:pt x="398638" y="239183"/>
                      <a:pt x="404039" y="231171"/>
                      <a:pt x="404283" y="222250"/>
                    </a:cubicBezTo>
                    <a:cubicBezTo>
                      <a:pt x="405463" y="179204"/>
                      <a:pt x="401976" y="136153"/>
                      <a:pt x="400050" y="93134"/>
                    </a:cubicBezTo>
                    <a:cubicBezTo>
                      <a:pt x="399858" y="88847"/>
                      <a:pt x="399062" y="84575"/>
                      <a:pt x="397933" y="80434"/>
                    </a:cubicBezTo>
                    <a:cubicBezTo>
                      <a:pt x="396933" y="76768"/>
                      <a:pt x="394902" y="73455"/>
                      <a:pt x="393700" y="69850"/>
                    </a:cubicBezTo>
                    <a:cubicBezTo>
                      <a:pt x="392780" y="67090"/>
                      <a:pt x="392604" y="64108"/>
                      <a:pt x="391583" y="61384"/>
                    </a:cubicBezTo>
                    <a:cubicBezTo>
                      <a:pt x="390128" y="57503"/>
                      <a:pt x="382953" y="44845"/>
                      <a:pt x="381000" y="42334"/>
                    </a:cubicBezTo>
                    <a:cubicBezTo>
                      <a:pt x="375523" y="35293"/>
                      <a:pt x="363194" y="26645"/>
                      <a:pt x="357716" y="21167"/>
                    </a:cubicBezTo>
                    <a:cubicBezTo>
                      <a:pt x="353819" y="17270"/>
                      <a:pt x="351398" y="11956"/>
                      <a:pt x="347133" y="8467"/>
                    </a:cubicBezTo>
                    <a:cubicBezTo>
                      <a:pt x="338672" y="1544"/>
                      <a:pt x="331777" y="1674"/>
                      <a:pt x="321733" y="0"/>
                    </a:cubicBezTo>
                    <a:lnTo>
                      <a:pt x="256116" y="2117"/>
                    </a:lnTo>
                    <a:cubicBezTo>
                      <a:pt x="239337" y="4603"/>
                      <a:pt x="223667" y="12015"/>
                      <a:pt x="207433" y="16934"/>
                    </a:cubicBezTo>
                    <a:lnTo>
                      <a:pt x="186266" y="23284"/>
                    </a:lnTo>
                    <a:cubicBezTo>
                      <a:pt x="181877" y="26210"/>
                      <a:pt x="176477" y="29210"/>
                      <a:pt x="173566" y="33867"/>
                    </a:cubicBezTo>
                    <a:cubicBezTo>
                      <a:pt x="171552" y="37089"/>
                      <a:pt x="171706" y="41483"/>
                      <a:pt x="169333" y="44450"/>
                    </a:cubicBezTo>
                    <a:cubicBezTo>
                      <a:pt x="165891" y="48753"/>
                      <a:pt x="160866" y="51506"/>
                      <a:pt x="156633" y="55034"/>
                    </a:cubicBezTo>
                    <a:cubicBezTo>
                      <a:pt x="155927" y="59267"/>
                      <a:pt x="155622" y="63587"/>
                      <a:pt x="154516" y="67734"/>
                    </a:cubicBezTo>
                    <a:cubicBezTo>
                      <a:pt x="152791" y="74201"/>
                      <a:pt x="149789" y="80290"/>
                      <a:pt x="148166" y="86784"/>
                    </a:cubicBezTo>
                    <a:lnTo>
                      <a:pt x="146050" y="95250"/>
                    </a:lnTo>
                    <a:cubicBezTo>
                      <a:pt x="148167" y="105128"/>
                      <a:pt x="149625" y="115170"/>
                      <a:pt x="152400" y="124884"/>
                    </a:cubicBezTo>
                    <a:cubicBezTo>
                      <a:pt x="165145" y="169493"/>
                      <a:pt x="163688" y="142875"/>
                      <a:pt x="162983" y="152400"/>
                    </a:cubicBezTo>
                    <a:cubicBezTo>
                      <a:pt x="162278" y="161925"/>
                      <a:pt x="136706" y="159113"/>
                      <a:pt x="148167" y="182034"/>
                    </a:cubicBezTo>
                    <a:cubicBezTo>
                      <a:pt x="145510" y="211257"/>
                      <a:pt x="168628" y="230717"/>
                      <a:pt x="175683" y="245534"/>
                    </a:cubicBezTo>
                    <a:cubicBezTo>
                      <a:pt x="182738" y="260351"/>
                      <a:pt x="181990" y="260723"/>
                      <a:pt x="190500" y="270934"/>
                    </a:cubicBezTo>
                    <a:cubicBezTo>
                      <a:pt x="192758" y="273644"/>
                      <a:pt x="194733" y="276578"/>
                      <a:pt x="196850" y="279400"/>
                    </a:cubicBezTo>
                    <a:cubicBezTo>
                      <a:pt x="198080" y="284322"/>
                      <a:pt x="201330" y="296370"/>
                      <a:pt x="201083" y="300567"/>
                    </a:cubicBezTo>
                    <a:cubicBezTo>
                      <a:pt x="200620" y="308442"/>
                      <a:pt x="199682" y="316488"/>
                      <a:pt x="196850" y="323850"/>
                    </a:cubicBezTo>
                    <a:cubicBezTo>
                      <a:pt x="195937" y="326224"/>
                      <a:pt x="192487" y="326495"/>
                      <a:pt x="190500" y="328084"/>
                    </a:cubicBezTo>
                    <a:cubicBezTo>
                      <a:pt x="188942" y="329331"/>
                      <a:pt x="187890" y="331157"/>
                      <a:pt x="186266" y="332317"/>
                    </a:cubicBezTo>
                    <a:cubicBezTo>
                      <a:pt x="182918" y="334708"/>
                      <a:pt x="179053" y="336308"/>
                      <a:pt x="175683" y="338667"/>
                    </a:cubicBezTo>
                    <a:cubicBezTo>
                      <a:pt x="171982" y="341258"/>
                      <a:pt x="169213" y="345265"/>
                      <a:pt x="165100" y="347134"/>
                    </a:cubicBezTo>
                    <a:cubicBezTo>
                      <a:pt x="161193" y="348910"/>
                      <a:pt x="156633" y="348545"/>
                      <a:pt x="152400" y="349250"/>
                    </a:cubicBezTo>
                    <a:cubicBezTo>
                      <a:pt x="149578" y="351367"/>
                      <a:pt x="147017" y="353887"/>
                      <a:pt x="143933" y="355600"/>
                    </a:cubicBezTo>
                    <a:cubicBezTo>
                      <a:pt x="133775" y="361244"/>
                      <a:pt x="133510" y="359020"/>
                      <a:pt x="122766" y="361950"/>
                    </a:cubicBezTo>
                    <a:cubicBezTo>
                      <a:pt x="96405" y="369139"/>
                      <a:pt x="123690" y="363914"/>
                      <a:pt x="97366" y="368300"/>
                    </a:cubicBezTo>
                    <a:cubicBezTo>
                      <a:pt x="94544" y="369711"/>
                      <a:pt x="91893" y="371536"/>
                      <a:pt x="88900" y="372534"/>
                    </a:cubicBezTo>
                    <a:cubicBezTo>
                      <a:pt x="85487" y="373672"/>
                      <a:pt x="81604" y="373189"/>
                      <a:pt x="78316" y="374650"/>
                    </a:cubicBezTo>
                    <a:cubicBezTo>
                      <a:pt x="75092" y="376083"/>
                      <a:pt x="73005" y="379422"/>
                      <a:pt x="69850" y="381000"/>
                    </a:cubicBezTo>
                    <a:cubicBezTo>
                      <a:pt x="65859" y="382996"/>
                      <a:pt x="57150" y="385234"/>
                      <a:pt x="57150" y="385234"/>
                    </a:cubicBezTo>
                    <a:cubicBezTo>
                      <a:pt x="43879" y="398503"/>
                      <a:pt x="51198" y="393964"/>
                      <a:pt x="35983" y="400050"/>
                    </a:cubicBezTo>
                    <a:cubicBezTo>
                      <a:pt x="34572" y="402167"/>
                      <a:pt x="33379" y="404446"/>
                      <a:pt x="31750" y="406400"/>
                    </a:cubicBezTo>
                    <a:cubicBezTo>
                      <a:pt x="29834" y="408700"/>
                      <a:pt x="26987" y="410212"/>
                      <a:pt x="25400" y="412750"/>
                    </a:cubicBezTo>
                    <a:cubicBezTo>
                      <a:pt x="23386" y="415972"/>
                      <a:pt x="22865" y="419935"/>
                      <a:pt x="21166" y="423334"/>
                    </a:cubicBezTo>
                    <a:cubicBezTo>
                      <a:pt x="18923" y="427819"/>
                      <a:pt x="12986" y="434305"/>
                      <a:pt x="10583" y="438150"/>
                    </a:cubicBezTo>
                    <a:cubicBezTo>
                      <a:pt x="1295" y="453011"/>
                      <a:pt x="12107" y="440860"/>
                      <a:pt x="0" y="452967"/>
                    </a:cubicBezTo>
                    <a:cubicBezTo>
                      <a:pt x="705" y="470606"/>
                      <a:pt x="-73" y="488367"/>
                      <a:pt x="2116" y="505884"/>
                    </a:cubicBezTo>
                    <a:cubicBezTo>
                      <a:pt x="2782" y="511216"/>
                      <a:pt x="7163" y="515487"/>
                      <a:pt x="8466" y="520700"/>
                    </a:cubicBezTo>
                    <a:cubicBezTo>
                      <a:pt x="10016" y="526898"/>
                      <a:pt x="9244" y="533503"/>
                      <a:pt x="10583" y="539750"/>
                    </a:cubicBezTo>
                    <a:cubicBezTo>
                      <a:pt x="11379" y="543465"/>
                      <a:pt x="13117" y="546935"/>
                      <a:pt x="14816" y="550334"/>
                    </a:cubicBezTo>
                    <a:cubicBezTo>
                      <a:pt x="19603" y="559909"/>
                      <a:pt x="22913" y="565277"/>
                      <a:pt x="33866" y="569384"/>
                    </a:cubicBezTo>
                    <a:cubicBezTo>
                      <a:pt x="40603" y="571910"/>
                      <a:pt x="47930" y="572465"/>
                      <a:pt x="55033" y="573617"/>
                    </a:cubicBezTo>
                    <a:cubicBezTo>
                      <a:pt x="74043" y="576700"/>
                      <a:pt x="93133" y="579262"/>
                      <a:pt x="112183" y="582084"/>
                    </a:cubicBezTo>
                    <a:lnTo>
                      <a:pt x="292100" y="579967"/>
                    </a:lnTo>
                    <a:cubicBezTo>
                      <a:pt x="310753" y="578959"/>
                      <a:pt x="328469" y="570162"/>
                      <a:pt x="347133" y="569384"/>
                    </a:cubicBezTo>
                    <a:lnTo>
                      <a:pt x="444500" y="573617"/>
                    </a:lnTo>
                    <a:lnTo>
                      <a:pt x="520700" y="569384"/>
                    </a:lnTo>
                    <a:cubicBezTo>
                      <a:pt x="527851" y="568589"/>
                      <a:pt x="534769" y="566333"/>
                      <a:pt x="541866" y="565150"/>
                    </a:cubicBezTo>
                    <a:cubicBezTo>
                      <a:pt x="551708" y="563510"/>
                      <a:pt x="561622" y="562328"/>
                      <a:pt x="571500" y="560917"/>
                    </a:cubicBezTo>
                    <a:cubicBezTo>
                      <a:pt x="573617" y="560211"/>
                      <a:pt x="576108" y="560194"/>
                      <a:pt x="577850" y="558800"/>
                    </a:cubicBezTo>
                    <a:cubicBezTo>
                      <a:pt x="584916" y="553147"/>
                      <a:pt x="582314" y="545461"/>
                      <a:pt x="579966" y="537634"/>
                    </a:cubicBezTo>
                    <a:cubicBezTo>
                      <a:pt x="579235" y="535197"/>
                      <a:pt x="576871" y="533559"/>
                      <a:pt x="575733" y="531284"/>
                    </a:cubicBezTo>
                    <a:cubicBezTo>
                      <a:pt x="574735" y="529288"/>
                      <a:pt x="574399" y="527023"/>
                      <a:pt x="573616" y="524934"/>
                    </a:cubicBezTo>
                    <a:cubicBezTo>
                      <a:pt x="572282" y="521376"/>
                      <a:pt x="570794" y="517878"/>
                      <a:pt x="569383" y="514350"/>
                    </a:cubicBezTo>
                    <a:cubicBezTo>
                      <a:pt x="568274" y="505482"/>
                      <a:pt x="567945" y="497335"/>
                      <a:pt x="565150" y="488950"/>
                    </a:cubicBezTo>
                    <a:cubicBezTo>
                      <a:pt x="563948" y="485345"/>
                      <a:pt x="562049" y="481994"/>
                      <a:pt x="560916" y="478367"/>
                    </a:cubicBezTo>
                    <a:cubicBezTo>
                      <a:pt x="558516" y="470689"/>
                      <a:pt x="557735" y="462478"/>
                      <a:pt x="554566" y="455084"/>
                    </a:cubicBezTo>
                    <a:cubicBezTo>
                      <a:pt x="553387" y="452333"/>
                      <a:pt x="550164" y="451007"/>
                      <a:pt x="548216" y="448734"/>
                    </a:cubicBezTo>
                    <a:cubicBezTo>
                      <a:pt x="541690" y="441120"/>
                      <a:pt x="534995" y="433610"/>
                      <a:pt x="529166" y="425450"/>
                    </a:cubicBezTo>
                    <a:cubicBezTo>
                      <a:pt x="525638" y="420511"/>
                      <a:pt x="521841" y="415754"/>
                      <a:pt x="518583" y="410634"/>
                    </a:cubicBezTo>
                    <a:cubicBezTo>
                      <a:pt x="516889" y="407972"/>
                      <a:pt x="516370" y="404591"/>
                      <a:pt x="514350" y="402167"/>
                    </a:cubicBezTo>
                    <a:cubicBezTo>
                      <a:pt x="500010" y="384959"/>
                      <a:pt x="500112" y="387544"/>
                      <a:pt x="484716" y="376767"/>
                    </a:cubicBezTo>
                    <a:cubicBezTo>
                      <a:pt x="478079" y="372121"/>
                      <a:pt x="470677" y="365513"/>
                      <a:pt x="463550" y="361950"/>
                    </a:cubicBezTo>
                    <a:cubicBezTo>
                      <a:pt x="456753" y="358552"/>
                      <a:pt x="449592" y="355887"/>
                      <a:pt x="442383" y="353484"/>
                    </a:cubicBezTo>
                    <a:cubicBezTo>
                      <a:pt x="433694" y="350587"/>
                      <a:pt x="423748" y="347067"/>
                      <a:pt x="414866" y="345017"/>
                    </a:cubicBezTo>
                    <a:cubicBezTo>
                      <a:pt x="410684" y="344052"/>
                      <a:pt x="406389" y="343668"/>
                      <a:pt x="402166" y="342900"/>
                    </a:cubicBezTo>
                    <a:cubicBezTo>
                      <a:pt x="398627" y="342257"/>
                      <a:pt x="395111" y="341489"/>
                      <a:pt x="391583" y="340784"/>
                    </a:cubicBezTo>
                    <a:cubicBezTo>
                      <a:pt x="388761" y="339373"/>
                      <a:pt x="386016" y="337793"/>
                      <a:pt x="383116" y="336550"/>
                    </a:cubicBezTo>
                    <a:cubicBezTo>
                      <a:pt x="381065" y="335671"/>
                      <a:pt x="378194" y="336148"/>
                      <a:pt x="376766" y="334434"/>
                    </a:cubicBezTo>
                    <a:cubicBezTo>
                      <a:pt x="374334" y="331515"/>
                      <a:pt x="374378" y="327172"/>
                      <a:pt x="372533" y="323850"/>
                    </a:cubicBezTo>
                    <a:cubicBezTo>
                      <a:pt x="370820" y="320766"/>
                      <a:pt x="368300" y="318206"/>
                      <a:pt x="366183" y="315384"/>
                    </a:cubicBezTo>
                    <a:cubicBezTo>
                      <a:pt x="365477" y="312562"/>
                      <a:pt x="364865" y="309714"/>
                      <a:pt x="364066" y="306917"/>
                    </a:cubicBezTo>
                    <a:cubicBezTo>
                      <a:pt x="363453" y="304772"/>
                      <a:pt x="361655" y="302779"/>
                      <a:pt x="361950" y="300567"/>
                    </a:cubicBezTo>
                    <a:cubicBezTo>
                      <a:pt x="363104" y="291916"/>
                      <a:pt x="366051" y="283600"/>
                      <a:pt x="368300" y="275167"/>
                    </a:cubicBezTo>
                    <a:cubicBezTo>
                      <a:pt x="368875" y="273011"/>
                      <a:pt x="369178" y="270673"/>
                      <a:pt x="370416" y="268817"/>
                    </a:cubicBezTo>
                    <a:cubicBezTo>
                      <a:pt x="372076" y="266326"/>
                      <a:pt x="374649" y="264584"/>
                      <a:pt x="376766" y="262467"/>
                    </a:cubicBezTo>
                    <a:cubicBezTo>
                      <a:pt x="380882" y="250120"/>
                      <a:pt x="375311" y="260879"/>
                      <a:pt x="387350" y="254000"/>
                    </a:cubicBezTo>
                    <a:cubicBezTo>
                      <a:pt x="389949" y="252515"/>
                      <a:pt x="391583" y="249767"/>
                      <a:pt x="393700" y="247650"/>
                    </a:cubicBezTo>
                    <a:cubicBezTo>
                      <a:pt x="398397" y="219466"/>
                      <a:pt x="395463" y="247650"/>
                      <a:pt x="395816" y="24765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Programmer male with solid fill">
                <a:extLst>
                  <a:ext uri="{FF2B5EF4-FFF2-40B4-BE49-F238E27FC236}">
                    <a16:creationId xmlns:a16="http://schemas.microsoft.com/office/drawing/2014/main" id="{DE04C559-3187-C272-4E1B-17857EF36F5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15437" y="3753458"/>
                <a:ext cx="914400" cy="914400"/>
              </a:xfrm>
              <a:prstGeom prst="rect">
                <a:avLst/>
              </a:prstGeom>
              <a:effectLst/>
            </p:spPr>
          </p:pic>
        </p:grpSp>
      </p:grpSp>
      <p:sp>
        <p:nvSpPr>
          <p:cNvPr id="46" name="TextBox 45">
            <a:extLst>
              <a:ext uri="{FF2B5EF4-FFF2-40B4-BE49-F238E27FC236}">
                <a16:creationId xmlns:a16="http://schemas.microsoft.com/office/drawing/2014/main" id="{3CA86EE8-8D02-0E4B-41AC-17AF280ABA7B}"/>
              </a:ext>
            </a:extLst>
          </p:cNvPr>
          <p:cNvSpPr txBox="1"/>
          <p:nvPr/>
        </p:nvSpPr>
        <p:spPr>
          <a:xfrm>
            <a:off x="700787" y="1772358"/>
            <a:ext cx="3338752" cy="461665"/>
          </a:xfrm>
          <a:prstGeom prst="rect">
            <a:avLst/>
          </a:prstGeom>
          <a:noFill/>
        </p:spPr>
        <p:txBody>
          <a:bodyPr wrap="square" rtlCol="0">
            <a:spAutoFit/>
          </a:bodyPr>
          <a:lstStyle/>
          <a:p>
            <a:pPr algn="ctr"/>
            <a:r>
              <a:rPr lang="en-US" sz="2400" b="1" dirty="0"/>
              <a:t>Develop and test</a:t>
            </a:r>
          </a:p>
        </p:txBody>
      </p:sp>
      <p:sp>
        <p:nvSpPr>
          <p:cNvPr id="47" name="TextBox 46">
            <a:extLst>
              <a:ext uri="{FF2B5EF4-FFF2-40B4-BE49-F238E27FC236}">
                <a16:creationId xmlns:a16="http://schemas.microsoft.com/office/drawing/2014/main" id="{12707736-97E3-8BAC-FB3B-94AD5BDB9667}"/>
              </a:ext>
            </a:extLst>
          </p:cNvPr>
          <p:cNvSpPr txBox="1"/>
          <p:nvPr/>
        </p:nvSpPr>
        <p:spPr>
          <a:xfrm>
            <a:off x="4513409" y="1772358"/>
            <a:ext cx="3338752" cy="830997"/>
          </a:xfrm>
          <a:prstGeom prst="rect">
            <a:avLst/>
          </a:prstGeom>
          <a:noFill/>
        </p:spPr>
        <p:txBody>
          <a:bodyPr wrap="square" rtlCol="0">
            <a:spAutoFit/>
          </a:bodyPr>
          <a:lstStyle/>
          <a:p>
            <a:pPr algn="ctr"/>
            <a:r>
              <a:rPr lang="en-US" sz="2400" b="1" dirty="0"/>
              <a:t>Distribute work on HTC system</a:t>
            </a:r>
          </a:p>
        </p:txBody>
      </p:sp>
      <p:grpSp>
        <p:nvGrpSpPr>
          <p:cNvPr id="50" name="Group 49">
            <a:extLst>
              <a:ext uri="{FF2B5EF4-FFF2-40B4-BE49-F238E27FC236}">
                <a16:creationId xmlns:a16="http://schemas.microsoft.com/office/drawing/2014/main" id="{B7414D98-BC30-B309-72F1-8A605A6ADBCC}"/>
              </a:ext>
            </a:extLst>
          </p:cNvPr>
          <p:cNvGrpSpPr/>
          <p:nvPr/>
        </p:nvGrpSpPr>
        <p:grpSpPr>
          <a:xfrm>
            <a:off x="4825482" y="2725653"/>
            <a:ext cx="2539464" cy="1857736"/>
            <a:chOff x="7549631" y="2626973"/>
            <a:chExt cx="2539464" cy="1857736"/>
          </a:xfrm>
        </p:grpSpPr>
        <p:grpSp>
          <p:nvGrpSpPr>
            <p:cNvPr id="51" name="Group 50">
              <a:extLst>
                <a:ext uri="{FF2B5EF4-FFF2-40B4-BE49-F238E27FC236}">
                  <a16:creationId xmlns:a16="http://schemas.microsoft.com/office/drawing/2014/main" id="{1F07BE38-3857-4359-E61B-0E2FB19FE4D6}"/>
                </a:ext>
              </a:extLst>
            </p:cNvPr>
            <p:cNvGrpSpPr/>
            <p:nvPr/>
          </p:nvGrpSpPr>
          <p:grpSpPr>
            <a:xfrm>
              <a:off x="7549631" y="2626973"/>
              <a:ext cx="2388605" cy="1857736"/>
              <a:chOff x="2393431" y="3756259"/>
              <a:chExt cx="2388605" cy="1857736"/>
            </a:xfrm>
          </p:grpSpPr>
          <p:pic>
            <p:nvPicPr>
              <p:cNvPr id="54" name="Graphic 53" descr="Programmer male with solid fill">
                <a:extLst>
                  <a:ext uri="{FF2B5EF4-FFF2-40B4-BE49-F238E27FC236}">
                    <a16:creationId xmlns:a16="http://schemas.microsoft.com/office/drawing/2014/main" id="{C157F6E2-3462-11A0-67DA-6A6DD51775F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05963" y="3756259"/>
                <a:ext cx="914400" cy="914400"/>
              </a:xfrm>
              <a:prstGeom prst="rect">
                <a:avLst/>
              </a:prstGeom>
            </p:spPr>
          </p:pic>
          <p:pic>
            <p:nvPicPr>
              <p:cNvPr id="55" name="Graphic 54" descr="Server with solid fill">
                <a:extLst>
                  <a:ext uri="{FF2B5EF4-FFF2-40B4-BE49-F238E27FC236}">
                    <a16:creationId xmlns:a16="http://schemas.microsoft.com/office/drawing/2014/main" id="{3E267146-F0AE-7E5B-C437-AE27212EBA6E}"/>
                  </a:ext>
                </a:extLst>
              </p:cNvPr>
              <p:cNvPicPr>
                <a:picLocks noChangeAspect="1"/>
              </p:cNvPicPr>
              <p:nvPr/>
            </p:nvPicPr>
            <p:blipFill>
              <a:blip>
                <a:extLst>
                  <a:ext uri="{96DAC541-7B7A-43D3-8B79-37D633B846F1}">
                    <asvg:svgBlip xmlns:asvg="http://schemas.microsoft.com/office/drawing/2016/SVG/main" r:embed="rId5"/>
                  </a:ext>
                </a:extLst>
              </a:blip>
              <a:srcRect b="30416"/>
              <a:stretch/>
            </p:blipFill>
            <p:spPr>
              <a:xfrm>
                <a:off x="2393431" y="4977723"/>
                <a:ext cx="914400" cy="636272"/>
              </a:xfrm>
              <a:prstGeom prst="rect">
                <a:avLst/>
              </a:prstGeom>
            </p:spPr>
          </p:pic>
          <p:pic>
            <p:nvPicPr>
              <p:cNvPr id="56" name="Graphic 55" descr="Line arrow: Counter-clockwise curve with solid fill">
                <a:extLst>
                  <a:ext uri="{FF2B5EF4-FFF2-40B4-BE49-F238E27FC236}">
                    <a16:creationId xmlns:a16="http://schemas.microsoft.com/office/drawing/2014/main" id="{5BECE525-38F0-D7A0-B02D-7E59E947186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4114638">
                <a:off x="2518759" y="4213459"/>
                <a:ext cx="914400" cy="914400"/>
              </a:xfrm>
              <a:prstGeom prst="rect">
                <a:avLst/>
              </a:prstGeom>
            </p:spPr>
          </p:pic>
          <p:pic>
            <p:nvPicPr>
              <p:cNvPr id="57" name="Graphic 56" descr="Line arrow: Counter-clockwise curve with solid fill">
                <a:extLst>
                  <a:ext uri="{FF2B5EF4-FFF2-40B4-BE49-F238E27FC236}">
                    <a16:creationId xmlns:a16="http://schemas.microsoft.com/office/drawing/2014/main" id="{65A040F5-B384-56FA-76F5-37E3EB3FB6D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7485362" flipH="1">
                <a:off x="3867636" y="4213459"/>
                <a:ext cx="914400" cy="914400"/>
              </a:xfrm>
              <a:prstGeom prst="rect">
                <a:avLst/>
              </a:prstGeom>
            </p:spPr>
          </p:pic>
          <p:pic>
            <p:nvPicPr>
              <p:cNvPr id="58" name="Graphic 57" descr="Line arrow: Straight with solid fill">
                <a:extLst>
                  <a:ext uri="{FF2B5EF4-FFF2-40B4-BE49-F238E27FC236}">
                    <a16:creationId xmlns:a16="http://schemas.microsoft.com/office/drawing/2014/main" id="{FBFBDDB4-5D1C-8884-6155-C0373A908422}"/>
                  </a:ext>
                </a:extLst>
              </p:cNvPr>
              <p:cNvPicPr>
                <a:picLocks noChangeAspect="1"/>
              </p:cNvPicPr>
              <p:nvPr/>
            </p:nvPicPr>
            <p:blipFill>
              <a:blip>
                <a:extLst>
                  <a:ext uri="{96DAC541-7B7A-43D3-8B79-37D633B846F1}">
                    <asvg:svgBlip xmlns:asvg="http://schemas.microsoft.com/office/drawing/2016/SVG/main" r:embed="rId7"/>
                  </a:ext>
                </a:extLst>
              </a:blip>
              <a:srcRect l="1" r="54210"/>
              <a:stretch/>
            </p:blipFill>
            <p:spPr>
              <a:xfrm rot="16200000">
                <a:off x="3453814" y="4422808"/>
                <a:ext cx="418698" cy="914400"/>
              </a:xfrm>
              <a:prstGeom prst="rect">
                <a:avLst/>
              </a:prstGeom>
            </p:spPr>
          </p:pic>
        </p:grpSp>
        <p:pic>
          <p:nvPicPr>
            <p:cNvPr id="52" name="Graphic 51" descr="Server with solid fill">
              <a:extLst>
                <a:ext uri="{FF2B5EF4-FFF2-40B4-BE49-F238E27FC236}">
                  <a16:creationId xmlns:a16="http://schemas.microsoft.com/office/drawing/2014/main" id="{A2CD81D2-B8F9-3477-30BE-60ADB916DA1D}"/>
                </a:ext>
              </a:extLst>
            </p:cNvPr>
            <p:cNvPicPr>
              <a:picLocks noChangeAspect="1"/>
            </p:cNvPicPr>
            <p:nvPr/>
          </p:nvPicPr>
          <p:blipFill>
            <a:blip>
              <a:extLst>
                <a:ext uri="{96DAC541-7B7A-43D3-8B79-37D633B846F1}">
                  <asvg:svgBlip xmlns:asvg="http://schemas.microsoft.com/office/drawing/2016/SVG/main" r:embed="rId5"/>
                </a:ext>
              </a:extLst>
            </a:blip>
            <a:srcRect b="30416"/>
            <a:stretch/>
          </p:blipFill>
          <p:spPr>
            <a:xfrm>
              <a:off x="8362163" y="3848437"/>
              <a:ext cx="914400" cy="636272"/>
            </a:xfrm>
            <a:prstGeom prst="rect">
              <a:avLst/>
            </a:prstGeom>
          </p:spPr>
        </p:pic>
        <p:pic>
          <p:nvPicPr>
            <p:cNvPr id="53" name="Graphic 52" descr="Server with solid fill">
              <a:extLst>
                <a:ext uri="{FF2B5EF4-FFF2-40B4-BE49-F238E27FC236}">
                  <a16:creationId xmlns:a16="http://schemas.microsoft.com/office/drawing/2014/main" id="{D8A1AEA2-F7F7-FDC5-FFBB-A5E1BFB8D7C1}"/>
                </a:ext>
              </a:extLst>
            </p:cNvPr>
            <p:cNvPicPr>
              <a:picLocks noChangeAspect="1"/>
            </p:cNvPicPr>
            <p:nvPr/>
          </p:nvPicPr>
          <p:blipFill>
            <a:blip>
              <a:extLst>
                <a:ext uri="{96DAC541-7B7A-43D3-8B79-37D633B846F1}">
                  <asvg:svgBlip xmlns:asvg="http://schemas.microsoft.com/office/drawing/2016/SVG/main" r:embed="rId5"/>
                </a:ext>
              </a:extLst>
            </a:blip>
            <a:srcRect b="30416"/>
            <a:stretch/>
          </p:blipFill>
          <p:spPr>
            <a:xfrm>
              <a:off x="9174695" y="3848437"/>
              <a:ext cx="914400" cy="636272"/>
            </a:xfrm>
            <a:prstGeom prst="rect">
              <a:avLst/>
            </a:prstGeom>
          </p:spPr>
        </p:pic>
      </p:grpSp>
      <p:sp>
        <p:nvSpPr>
          <p:cNvPr id="78" name="Rectangle 77">
            <a:extLst>
              <a:ext uri="{FF2B5EF4-FFF2-40B4-BE49-F238E27FC236}">
                <a16:creationId xmlns:a16="http://schemas.microsoft.com/office/drawing/2014/main" id="{C3B874B3-05F7-5165-5E54-F10DB2DF7DF0}"/>
              </a:ext>
            </a:extLst>
          </p:cNvPr>
          <p:cNvSpPr/>
          <p:nvPr/>
        </p:nvSpPr>
        <p:spPr>
          <a:xfrm>
            <a:off x="4429279" y="1641763"/>
            <a:ext cx="3338752" cy="35744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E51E1CBA-D71D-47F7-67C2-46BA8764DB5B}"/>
              </a:ext>
            </a:extLst>
          </p:cNvPr>
          <p:cNvGrpSpPr/>
          <p:nvPr/>
        </p:nvGrpSpPr>
        <p:grpSpPr>
          <a:xfrm>
            <a:off x="8157771" y="1641763"/>
            <a:ext cx="3366694" cy="3574473"/>
            <a:chOff x="8157771" y="1641763"/>
            <a:chExt cx="3366694" cy="3574473"/>
          </a:xfrm>
        </p:grpSpPr>
        <p:sp>
          <p:nvSpPr>
            <p:cNvPr id="59" name="TextBox 58">
              <a:extLst>
                <a:ext uri="{FF2B5EF4-FFF2-40B4-BE49-F238E27FC236}">
                  <a16:creationId xmlns:a16="http://schemas.microsoft.com/office/drawing/2014/main" id="{DC705F78-A5EB-4212-5534-E99B36DE337B}"/>
                </a:ext>
              </a:extLst>
            </p:cNvPr>
            <p:cNvSpPr txBox="1"/>
            <p:nvPr/>
          </p:nvSpPr>
          <p:spPr>
            <a:xfrm>
              <a:off x="8185713" y="1772358"/>
              <a:ext cx="3338752" cy="461665"/>
            </a:xfrm>
            <a:prstGeom prst="rect">
              <a:avLst/>
            </a:prstGeom>
            <a:noFill/>
          </p:spPr>
          <p:txBody>
            <a:bodyPr wrap="square" rtlCol="0">
              <a:spAutoFit/>
            </a:bodyPr>
            <a:lstStyle/>
            <a:p>
              <a:pPr algn="ctr"/>
              <a:r>
                <a:rPr lang="en-US" sz="2400" b="1" dirty="0"/>
                <a:t>Improve workflow</a:t>
              </a:r>
            </a:p>
          </p:txBody>
        </p:sp>
        <p:grpSp>
          <p:nvGrpSpPr>
            <p:cNvPr id="75" name="Group 74">
              <a:extLst>
                <a:ext uri="{FF2B5EF4-FFF2-40B4-BE49-F238E27FC236}">
                  <a16:creationId xmlns:a16="http://schemas.microsoft.com/office/drawing/2014/main" id="{76B475DC-B09E-39A2-C3F5-43AE06D07655}"/>
                </a:ext>
              </a:extLst>
            </p:cNvPr>
            <p:cNvGrpSpPr/>
            <p:nvPr/>
          </p:nvGrpSpPr>
          <p:grpSpPr>
            <a:xfrm>
              <a:off x="8478695" y="2376054"/>
              <a:ext cx="2556934" cy="2556934"/>
              <a:chOff x="8988344" y="1816899"/>
              <a:chExt cx="2556934" cy="2556934"/>
            </a:xfrm>
          </p:grpSpPr>
          <p:pic>
            <p:nvPicPr>
              <p:cNvPr id="61" name="Graphic 60" descr="Arrow circle with solid fill">
                <a:extLst>
                  <a:ext uri="{FF2B5EF4-FFF2-40B4-BE49-F238E27FC236}">
                    <a16:creationId xmlns:a16="http://schemas.microsoft.com/office/drawing/2014/main" id="{2FC48D00-ECA7-1AE3-5E01-DCCBCE15546F}"/>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8988344" y="1816899"/>
                <a:ext cx="2556934" cy="2556934"/>
              </a:xfrm>
              <a:prstGeom prst="rect">
                <a:avLst/>
              </a:prstGeom>
            </p:spPr>
          </p:pic>
          <p:grpSp>
            <p:nvGrpSpPr>
              <p:cNvPr id="73" name="Group 72">
                <a:extLst>
                  <a:ext uri="{FF2B5EF4-FFF2-40B4-BE49-F238E27FC236}">
                    <a16:creationId xmlns:a16="http://schemas.microsoft.com/office/drawing/2014/main" id="{9550D9C4-1D58-0677-5F46-4F7AC6B40D89}"/>
                  </a:ext>
                </a:extLst>
              </p:cNvPr>
              <p:cNvGrpSpPr/>
              <p:nvPr/>
            </p:nvGrpSpPr>
            <p:grpSpPr>
              <a:xfrm>
                <a:off x="9858483" y="2544175"/>
                <a:ext cx="914400" cy="914400"/>
                <a:chOff x="9809611" y="2597683"/>
                <a:chExt cx="914400" cy="914400"/>
              </a:xfrm>
            </p:grpSpPr>
            <p:sp>
              <p:nvSpPr>
                <p:cNvPr id="63" name="Freeform: Shape 62">
                  <a:extLst>
                    <a:ext uri="{FF2B5EF4-FFF2-40B4-BE49-F238E27FC236}">
                      <a16:creationId xmlns:a16="http://schemas.microsoft.com/office/drawing/2014/main" id="{CC537BDF-868F-A16A-7F86-56D54CAAAA58}"/>
                    </a:ext>
                  </a:extLst>
                </p:cNvPr>
                <p:cNvSpPr/>
                <p:nvPr/>
              </p:nvSpPr>
              <p:spPr>
                <a:xfrm>
                  <a:off x="9974789" y="2763841"/>
                  <a:ext cx="592805" cy="664888"/>
                </a:xfrm>
                <a:custGeom>
                  <a:avLst/>
                  <a:gdLst>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71450 w 582440"/>
                    <a:gd name="connsiteY22" fmla="*/ 177800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48167 w 582440"/>
                    <a:gd name="connsiteY22" fmla="*/ 182034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404923 w 591547"/>
                    <a:gd name="connsiteY0" fmla="*/ 247650 h 582084"/>
                    <a:gd name="connsiteX1" fmla="*/ 404923 w 591547"/>
                    <a:gd name="connsiteY1" fmla="*/ 247650 h 582084"/>
                    <a:gd name="connsiteX2" fmla="*/ 413390 w 591547"/>
                    <a:gd name="connsiteY2" fmla="*/ 222250 h 582084"/>
                    <a:gd name="connsiteX3" fmla="*/ 409157 w 591547"/>
                    <a:gd name="connsiteY3" fmla="*/ 93134 h 582084"/>
                    <a:gd name="connsiteX4" fmla="*/ 407040 w 591547"/>
                    <a:gd name="connsiteY4" fmla="*/ 80434 h 582084"/>
                    <a:gd name="connsiteX5" fmla="*/ 402807 w 591547"/>
                    <a:gd name="connsiteY5" fmla="*/ 69850 h 582084"/>
                    <a:gd name="connsiteX6" fmla="*/ 400690 w 591547"/>
                    <a:gd name="connsiteY6" fmla="*/ 61384 h 582084"/>
                    <a:gd name="connsiteX7" fmla="*/ 390107 w 591547"/>
                    <a:gd name="connsiteY7" fmla="*/ 42334 h 582084"/>
                    <a:gd name="connsiteX8" fmla="*/ 366823 w 591547"/>
                    <a:gd name="connsiteY8" fmla="*/ 21167 h 582084"/>
                    <a:gd name="connsiteX9" fmla="*/ 356240 w 591547"/>
                    <a:gd name="connsiteY9" fmla="*/ 8467 h 582084"/>
                    <a:gd name="connsiteX10" fmla="*/ 330840 w 591547"/>
                    <a:gd name="connsiteY10" fmla="*/ 0 h 582084"/>
                    <a:gd name="connsiteX11" fmla="*/ 265223 w 591547"/>
                    <a:gd name="connsiteY11" fmla="*/ 2117 h 582084"/>
                    <a:gd name="connsiteX12" fmla="*/ 216540 w 591547"/>
                    <a:gd name="connsiteY12" fmla="*/ 16934 h 582084"/>
                    <a:gd name="connsiteX13" fmla="*/ 195373 w 591547"/>
                    <a:gd name="connsiteY13" fmla="*/ 23284 h 582084"/>
                    <a:gd name="connsiteX14" fmla="*/ 182673 w 591547"/>
                    <a:gd name="connsiteY14" fmla="*/ 33867 h 582084"/>
                    <a:gd name="connsiteX15" fmla="*/ 178440 w 591547"/>
                    <a:gd name="connsiteY15" fmla="*/ 44450 h 582084"/>
                    <a:gd name="connsiteX16" fmla="*/ 165740 w 591547"/>
                    <a:gd name="connsiteY16" fmla="*/ 55034 h 582084"/>
                    <a:gd name="connsiteX17" fmla="*/ 163623 w 591547"/>
                    <a:gd name="connsiteY17" fmla="*/ 67734 h 582084"/>
                    <a:gd name="connsiteX18" fmla="*/ 157273 w 591547"/>
                    <a:gd name="connsiteY18" fmla="*/ 86784 h 582084"/>
                    <a:gd name="connsiteX19" fmla="*/ 155157 w 591547"/>
                    <a:gd name="connsiteY19" fmla="*/ 95250 h 582084"/>
                    <a:gd name="connsiteX20" fmla="*/ 161507 w 591547"/>
                    <a:gd name="connsiteY20" fmla="*/ 124884 h 582084"/>
                    <a:gd name="connsiteX21" fmla="*/ 172090 w 591547"/>
                    <a:gd name="connsiteY21" fmla="*/ 152400 h 582084"/>
                    <a:gd name="connsiteX22" fmla="*/ 157274 w 591547"/>
                    <a:gd name="connsiteY22" fmla="*/ 182034 h 582084"/>
                    <a:gd name="connsiteX23" fmla="*/ 184790 w 591547"/>
                    <a:gd name="connsiteY23" fmla="*/ 245534 h 582084"/>
                    <a:gd name="connsiteX24" fmla="*/ 199607 w 591547"/>
                    <a:gd name="connsiteY24" fmla="*/ 270934 h 582084"/>
                    <a:gd name="connsiteX25" fmla="*/ 205957 w 591547"/>
                    <a:gd name="connsiteY25" fmla="*/ 279400 h 582084"/>
                    <a:gd name="connsiteX26" fmla="*/ 210190 w 591547"/>
                    <a:gd name="connsiteY26" fmla="*/ 300567 h 582084"/>
                    <a:gd name="connsiteX27" fmla="*/ 205957 w 591547"/>
                    <a:gd name="connsiteY27" fmla="*/ 323850 h 582084"/>
                    <a:gd name="connsiteX28" fmla="*/ 199607 w 591547"/>
                    <a:gd name="connsiteY28" fmla="*/ 328084 h 582084"/>
                    <a:gd name="connsiteX29" fmla="*/ 195373 w 591547"/>
                    <a:gd name="connsiteY29" fmla="*/ 332317 h 582084"/>
                    <a:gd name="connsiteX30" fmla="*/ 184790 w 591547"/>
                    <a:gd name="connsiteY30" fmla="*/ 338667 h 582084"/>
                    <a:gd name="connsiteX31" fmla="*/ 174207 w 591547"/>
                    <a:gd name="connsiteY31" fmla="*/ 347134 h 582084"/>
                    <a:gd name="connsiteX32" fmla="*/ 161507 w 591547"/>
                    <a:gd name="connsiteY32" fmla="*/ 349250 h 582084"/>
                    <a:gd name="connsiteX33" fmla="*/ 153040 w 591547"/>
                    <a:gd name="connsiteY33" fmla="*/ 355600 h 582084"/>
                    <a:gd name="connsiteX34" fmla="*/ 131873 w 591547"/>
                    <a:gd name="connsiteY34" fmla="*/ 361950 h 582084"/>
                    <a:gd name="connsiteX35" fmla="*/ 106473 w 591547"/>
                    <a:gd name="connsiteY35" fmla="*/ 368300 h 582084"/>
                    <a:gd name="connsiteX36" fmla="*/ 98007 w 591547"/>
                    <a:gd name="connsiteY36" fmla="*/ 372534 h 582084"/>
                    <a:gd name="connsiteX37" fmla="*/ 87423 w 591547"/>
                    <a:gd name="connsiteY37" fmla="*/ 374650 h 582084"/>
                    <a:gd name="connsiteX38" fmla="*/ 78957 w 591547"/>
                    <a:gd name="connsiteY38" fmla="*/ 381000 h 582084"/>
                    <a:gd name="connsiteX39" fmla="*/ 66257 w 591547"/>
                    <a:gd name="connsiteY39" fmla="*/ 385234 h 582084"/>
                    <a:gd name="connsiteX40" fmla="*/ 45090 w 591547"/>
                    <a:gd name="connsiteY40" fmla="*/ 400050 h 582084"/>
                    <a:gd name="connsiteX41" fmla="*/ 40857 w 591547"/>
                    <a:gd name="connsiteY41" fmla="*/ 406400 h 582084"/>
                    <a:gd name="connsiteX42" fmla="*/ 34507 w 591547"/>
                    <a:gd name="connsiteY42" fmla="*/ 412750 h 582084"/>
                    <a:gd name="connsiteX43" fmla="*/ 30273 w 591547"/>
                    <a:gd name="connsiteY43" fmla="*/ 423334 h 582084"/>
                    <a:gd name="connsiteX44" fmla="*/ 19690 w 591547"/>
                    <a:gd name="connsiteY44" fmla="*/ 438150 h 582084"/>
                    <a:gd name="connsiteX45" fmla="*/ 9107 w 591547"/>
                    <a:gd name="connsiteY45" fmla="*/ 452967 h 582084"/>
                    <a:gd name="connsiteX46" fmla="*/ 11223 w 591547"/>
                    <a:gd name="connsiteY46" fmla="*/ 505884 h 582084"/>
                    <a:gd name="connsiteX47" fmla="*/ 17573 w 591547"/>
                    <a:gd name="connsiteY47" fmla="*/ 520700 h 582084"/>
                    <a:gd name="connsiteX48" fmla="*/ 19690 w 591547"/>
                    <a:gd name="connsiteY48" fmla="*/ 539750 h 582084"/>
                    <a:gd name="connsiteX49" fmla="*/ 110 w 591547"/>
                    <a:gd name="connsiteY49" fmla="*/ 556684 h 582084"/>
                    <a:gd name="connsiteX50" fmla="*/ 42973 w 591547"/>
                    <a:gd name="connsiteY50" fmla="*/ 569384 h 582084"/>
                    <a:gd name="connsiteX51" fmla="*/ 64140 w 591547"/>
                    <a:gd name="connsiteY51" fmla="*/ 573617 h 582084"/>
                    <a:gd name="connsiteX52" fmla="*/ 121290 w 591547"/>
                    <a:gd name="connsiteY52" fmla="*/ 582084 h 582084"/>
                    <a:gd name="connsiteX53" fmla="*/ 301207 w 591547"/>
                    <a:gd name="connsiteY53" fmla="*/ 579967 h 582084"/>
                    <a:gd name="connsiteX54" fmla="*/ 356240 w 591547"/>
                    <a:gd name="connsiteY54" fmla="*/ 569384 h 582084"/>
                    <a:gd name="connsiteX55" fmla="*/ 453607 w 591547"/>
                    <a:gd name="connsiteY55" fmla="*/ 573617 h 582084"/>
                    <a:gd name="connsiteX56" fmla="*/ 529807 w 591547"/>
                    <a:gd name="connsiteY56" fmla="*/ 569384 h 582084"/>
                    <a:gd name="connsiteX57" fmla="*/ 550973 w 591547"/>
                    <a:gd name="connsiteY57" fmla="*/ 565150 h 582084"/>
                    <a:gd name="connsiteX58" fmla="*/ 580607 w 591547"/>
                    <a:gd name="connsiteY58" fmla="*/ 560917 h 582084"/>
                    <a:gd name="connsiteX59" fmla="*/ 586957 w 591547"/>
                    <a:gd name="connsiteY59" fmla="*/ 558800 h 582084"/>
                    <a:gd name="connsiteX60" fmla="*/ 589073 w 591547"/>
                    <a:gd name="connsiteY60" fmla="*/ 537634 h 582084"/>
                    <a:gd name="connsiteX61" fmla="*/ 584840 w 591547"/>
                    <a:gd name="connsiteY61" fmla="*/ 531284 h 582084"/>
                    <a:gd name="connsiteX62" fmla="*/ 582723 w 591547"/>
                    <a:gd name="connsiteY62" fmla="*/ 524934 h 582084"/>
                    <a:gd name="connsiteX63" fmla="*/ 578490 w 591547"/>
                    <a:gd name="connsiteY63" fmla="*/ 514350 h 582084"/>
                    <a:gd name="connsiteX64" fmla="*/ 574257 w 591547"/>
                    <a:gd name="connsiteY64" fmla="*/ 488950 h 582084"/>
                    <a:gd name="connsiteX65" fmla="*/ 570023 w 591547"/>
                    <a:gd name="connsiteY65" fmla="*/ 478367 h 582084"/>
                    <a:gd name="connsiteX66" fmla="*/ 563673 w 591547"/>
                    <a:gd name="connsiteY66" fmla="*/ 455084 h 582084"/>
                    <a:gd name="connsiteX67" fmla="*/ 557323 w 591547"/>
                    <a:gd name="connsiteY67" fmla="*/ 448734 h 582084"/>
                    <a:gd name="connsiteX68" fmla="*/ 538273 w 591547"/>
                    <a:gd name="connsiteY68" fmla="*/ 425450 h 582084"/>
                    <a:gd name="connsiteX69" fmla="*/ 527690 w 591547"/>
                    <a:gd name="connsiteY69" fmla="*/ 410634 h 582084"/>
                    <a:gd name="connsiteX70" fmla="*/ 523457 w 591547"/>
                    <a:gd name="connsiteY70" fmla="*/ 402167 h 582084"/>
                    <a:gd name="connsiteX71" fmla="*/ 493823 w 591547"/>
                    <a:gd name="connsiteY71" fmla="*/ 376767 h 582084"/>
                    <a:gd name="connsiteX72" fmla="*/ 472657 w 591547"/>
                    <a:gd name="connsiteY72" fmla="*/ 361950 h 582084"/>
                    <a:gd name="connsiteX73" fmla="*/ 451490 w 591547"/>
                    <a:gd name="connsiteY73" fmla="*/ 353484 h 582084"/>
                    <a:gd name="connsiteX74" fmla="*/ 423973 w 591547"/>
                    <a:gd name="connsiteY74" fmla="*/ 345017 h 582084"/>
                    <a:gd name="connsiteX75" fmla="*/ 411273 w 591547"/>
                    <a:gd name="connsiteY75" fmla="*/ 342900 h 582084"/>
                    <a:gd name="connsiteX76" fmla="*/ 400690 w 591547"/>
                    <a:gd name="connsiteY76" fmla="*/ 340784 h 582084"/>
                    <a:gd name="connsiteX77" fmla="*/ 392223 w 591547"/>
                    <a:gd name="connsiteY77" fmla="*/ 336550 h 582084"/>
                    <a:gd name="connsiteX78" fmla="*/ 385873 w 591547"/>
                    <a:gd name="connsiteY78" fmla="*/ 334434 h 582084"/>
                    <a:gd name="connsiteX79" fmla="*/ 381640 w 591547"/>
                    <a:gd name="connsiteY79" fmla="*/ 323850 h 582084"/>
                    <a:gd name="connsiteX80" fmla="*/ 375290 w 591547"/>
                    <a:gd name="connsiteY80" fmla="*/ 315384 h 582084"/>
                    <a:gd name="connsiteX81" fmla="*/ 373173 w 591547"/>
                    <a:gd name="connsiteY81" fmla="*/ 306917 h 582084"/>
                    <a:gd name="connsiteX82" fmla="*/ 371057 w 591547"/>
                    <a:gd name="connsiteY82" fmla="*/ 300567 h 582084"/>
                    <a:gd name="connsiteX83" fmla="*/ 377407 w 591547"/>
                    <a:gd name="connsiteY83" fmla="*/ 275167 h 582084"/>
                    <a:gd name="connsiteX84" fmla="*/ 379523 w 591547"/>
                    <a:gd name="connsiteY84" fmla="*/ 268817 h 582084"/>
                    <a:gd name="connsiteX85" fmla="*/ 385873 w 591547"/>
                    <a:gd name="connsiteY85" fmla="*/ 262467 h 582084"/>
                    <a:gd name="connsiteX86" fmla="*/ 396457 w 591547"/>
                    <a:gd name="connsiteY86" fmla="*/ 254000 h 582084"/>
                    <a:gd name="connsiteX87" fmla="*/ 402807 w 591547"/>
                    <a:gd name="connsiteY87" fmla="*/ 247650 h 582084"/>
                    <a:gd name="connsiteX88" fmla="*/ 404923 w 591547"/>
                    <a:gd name="connsiteY88" fmla="*/ 247650 h 582084"/>
                    <a:gd name="connsiteX0" fmla="*/ 404858 w 591482"/>
                    <a:gd name="connsiteY0" fmla="*/ 247650 h 634576"/>
                    <a:gd name="connsiteX1" fmla="*/ 404858 w 591482"/>
                    <a:gd name="connsiteY1" fmla="*/ 247650 h 634576"/>
                    <a:gd name="connsiteX2" fmla="*/ 413325 w 591482"/>
                    <a:gd name="connsiteY2" fmla="*/ 222250 h 634576"/>
                    <a:gd name="connsiteX3" fmla="*/ 409092 w 591482"/>
                    <a:gd name="connsiteY3" fmla="*/ 93134 h 634576"/>
                    <a:gd name="connsiteX4" fmla="*/ 406975 w 591482"/>
                    <a:gd name="connsiteY4" fmla="*/ 80434 h 634576"/>
                    <a:gd name="connsiteX5" fmla="*/ 402742 w 591482"/>
                    <a:gd name="connsiteY5" fmla="*/ 69850 h 634576"/>
                    <a:gd name="connsiteX6" fmla="*/ 400625 w 591482"/>
                    <a:gd name="connsiteY6" fmla="*/ 61384 h 634576"/>
                    <a:gd name="connsiteX7" fmla="*/ 390042 w 591482"/>
                    <a:gd name="connsiteY7" fmla="*/ 42334 h 634576"/>
                    <a:gd name="connsiteX8" fmla="*/ 366758 w 591482"/>
                    <a:gd name="connsiteY8" fmla="*/ 21167 h 634576"/>
                    <a:gd name="connsiteX9" fmla="*/ 356175 w 591482"/>
                    <a:gd name="connsiteY9" fmla="*/ 8467 h 634576"/>
                    <a:gd name="connsiteX10" fmla="*/ 330775 w 591482"/>
                    <a:gd name="connsiteY10" fmla="*/ 0 h 634576"/>
                    <a:gd name="connsiteX11" fmla="*/ 265158 w 591482"/>
                    <a:gd name="connsiteY11" fmla="*/ 2117 h 634576"/>
                    <a:gd name="connsiteX12" fmla="*/ 216475 w 591482"/>
                    <a:gd name="connsiteY12" fmla="*/ 16934 h 634576"/>
                    <a:gd name="connsiteX13" fmla="*/ 195308 w 591482"/>
                    <a:gd name="connsiteY13" fmla="*/ 23284 h 634576"/>
                    <a:gd name="connsiteX14" fmla="*/ 182608 w 591482"/>
                    <a:gd name="connsiteY14" fmla="*/ 33867 h 634576"/>
                    <a:gd name="connsiteX15" fmla="*/ 178375 w 591482"/>
                    <a:gd name="connsiteY15" fmla="*/ 44450 h 634576"/>
                    <a:gd name="connsiteX16" fmla="*/ 165675 w 591482"/>
                    <a:gd name="connsiteY16" fmla="*/ 55034 h 634576"/>
                    <a:gd name="connsiteX17" fmla="*/ 163558 w 591482"/>
                    <a:gd name="connsiteY17" fmla="*/ 67734 h 634576"/>
                    <a:gd name="connsiteX18" fmla="*/ 157208 w 591482"/>
                    <a:gd name="connsiteY18" fmla="*/ 86784 h 634576"/>
                    <a:gd name="connsiteX19" fmla="*/ 155092 w 591482"/>
                    <a:gd name="connsiteY19" fmla="*/ 95250 h 634576"/>
                    <a:gd name="connsiteX20" fmla="*/ 161442 w 591482"/>
                    <a:gd name="connsiteY20" fmla="*/ 124884 h 634576"/>
                    <a:gd name="connsiteX21" fmla="*/ 172025 w 591482"/>
                    <a:gd name="connsiteY21" fmla="*/ 152400 h 634576"/>
                    <a:gd name="connsiteX22" fmla="*/ 157209 w 591482"/>
                    <a:gd name="connsiteY22" fmla="*/ 182034 h 634576"/>
                    <a:gd name="connsiteX23" fmla="*/ 184725 w 591482"/>
                    <a:gd name="connsiteY23" fmla="*/ 245534 h 634576"/>
                    <a:gd name="connsiteX24" fmla="*/ 199542 w 591482"/>
                    <a:gd name="connsiteY24" fmla="*/ 270934 h 634576"/>
                    <a:gd name="connsiteX25" fmla="*/ 205892 w 591482"/>
                    <a:gd name="connsiteY25" fmla="*/ 279400 h 634576"/>
                    <a:gd name="connsiteX26" fmla="*/ 210125 w 591482"/>
                    <a:gd name="connsiteY26" fmla="*/ 300567 h 634576"/>
                    <a:gd name="connsiteX27" fmla="*/ 205892 w 591482"/>
                    <a:gd name="connsiteY27" fmla="*/ 323850 h 634576"/>
                    <a:gd name="connsiteX28" fmla="*/ 199542 w 591482"/>
                    <a:gd name="connsiteY28" fmla="*/ 328084 h 634576"/>
                    <a:gd name="connsiteX29" fmla="*/ 195308 w 591482"/>
                    <a:gd name="connsiteY29" fmla="*/ 332317 h 634576"/>
                    <a:gd name="connsiteX30" fmla="*/ 184725 w 591482"/>
                    <a:gd name="connsiteY30" fmla="*/ 338667 h 634576"/>
                    <a:gd name="connsiteX31" fmla="*/ 174142 w 591482"/>
                    <a:gd name="connsiteY31" fmla="*/ 347134 h 634576"/>
                    <a:gd name="connsiteX32" fmla="*/ 161442 w 591482"/>
                    <a:gd name="connsiteY32" fmla="*/ 349250 h 634576"/>
                    <a:gd name="connsiteX33" fmla="*/ 152975 w 591482"/>
                    <a:gd name="connsiteY33" fmla="*/ 355600 h 634576"/>
                    <a:gd name="connsiteX34" fmla="*/ 131808 w 591482"/>
                    <a:gd name="connsiteY34" fmla="*/ 361950 h 634576"/>
                    <a:gd name="connsiteX35" fmla="*/ 106408 w 591482"/>
                    <a:gd name="connsiteY35" fmla="*/ 368300 h 634576"/>
                    <a:gd name="connsiteX36" fmla="*/ 97942 w 591482"/>
                    <a:gd name="connsiteY36" fmla="*/ 372534 h 634576"/>
                    <a:gd name="connsiteX37" fmla="*/ 87358 w 591482"/>
                    <a:gd name="connsiteY37" fmla="*/ 374650 h 634576"/>
                    <a:gd name="connsiteX38" fmla="*/ 78892 w 591482"/>
                    <a:gd name="connsiteY38" fmla="*/ 381000 h 634576"/>
                    <a:gd name="connsiteX39" fmla="*/ 66192 w 591482"/>
                    <a:gd name="connsiteY39" fmla="*/ 385234 h 634576"/>
                    <a:gd name="connsiteX40" fmla="*/ 45025 w 591482"/>
                    <a:gd name="connsiteY40" fmla="*/ 400050 h 634576"/>
                    <a:gd name="connsiteX41" fmla="*/ 40792 w 591482"/>
                    <a:gd name="connsiteY41" fmla="*/ 406400 h 634576"/>
                    <a:gd name="connsiteX42" fmla="*/ 34442 w 591482"/>
                    <a:gd name="connsiteY42" fmla="*/ 412750 h 634576"/>
                    <a:gd name="connsiteX43" fmla="*/ 30208 w 591482"/>
                    <a:gd name="connsiteY43" fmla="*/ 423334 h 634576"/>
                    <a:gd name="connsiteX44" fmla="*/ 19625 w 591482"/>
                    <a:gd name="connsiteY44" fmla="*/ 438150 h 634576"/>
                    <a:gd name="connsiteX45" fmla="*/ 9042 w 591482"/>
                    <a:gd name="connsiteY45" fmla="*/ 452967 h 634576"/>
                    <a:gd name="connsiteX46" fmla="*/ 11158 w 591482"/>
                    <a:gd name="connsiteY46" fmla="*/ 505884 h 634576"/>
                    <a:gd name="connsiteX47" fmla="*/ 17508 w 591482"/>
                    <a:gd name="connsiteY47" fmla="*/ 520700 h 634576"/>
                    <a:gd name="connsiteX48" fmla="*/ 19625 w 591482"/>
                    <a:gd name="connsiteY48" fmla="*/ 539750 h 634576"/>
                    <a:gd name="connsiteX49" fmla="*/ 45 w 591482"/>
                    <a:gd name="connsiteY49" fmla="*/ 556684 h 634576"/>
                    <a:gd name="connsiteX50" fmla="*/ 15921 w 591482"/>
                    <a:gd name="connsiteY50" fmla="*/ 634472 h 634576"/>
                    <a:gd name="connsiteX51" fmla="*/ 64075 w 591482"/>
                    <a:gd name="connsiteY51" fmla="*/ 573617 h 634576"/>
                    <a:gd name="connsiteX52" fmla="*/ 121225 w 591482"/>
                    <a:gd name="connsiteY52" fmla="*/ 582084 h 634576"/>
                    <a:gd name="connsiteX53" fmla="*/ 301142 w 591482"/>
                    <a:gd name="connsiteY53" fmla="*/ 579967 h 634576"/>
                    <a:gd name="connsiteX54" fmla="*/ 356175 w 591482"/>
                    <a:gd name="connsiteY54" fmla="*/ 569384 h 634576"/>
                    <a:gd name="connsiteX55" fmla="*/ 453542 w 591482"/>
                    <a:gd name="connsiteY55" fmla="*/ 573617 h 634576"/>
                    <a:gd name="connsiteX56" fmla="*/ 529742 w 591482"/>
                    <a:gd name="connsiteY56" fmla="*/ 569384 h 634576"/>
                    <a:gd name="connsiteX57" fmla="*/ 550908 w 591482"/>
                    <a:gd name="connsiteY57" fmla="*/ 565150 h 634576"/>
                    <a:gd name="connsiteX58" fmla="*/ 580542 w 591482"/>
                    <a:gd name="connsiteY58" fmla="*/ 560917 h 634576"/>
                    <a:gd name="connsiteX59" fmla="*/ 586892 w 591482"/>
                    <a:gd name="connsiteY59" fmla="*/ 558800 h 634576"/>
                    <a:gd name="connsiteX60" fmla="*/ 589008 w 591482"/>
                    <a:gd name="connsiteY60" fmla="*/ 537634 h 634576"/>
                    <a:gd name="connsiteX61" fmla="*/ 584775 w 591482"/>
                    <a:gd name="connsiteY61" fmla="*/ 531284 h 634576"/>
                    <a:gd name="connsiteX62" fmla="*/ 582658 w 591482"/>
                    <a:gd name="connsiteY62" fmla="*/ 524934 h 634576"/>
                    <a:gd name="connsiteX63" fmla="*/ 578425 w 591482"/>
                    <a:gd name="connsiteY63" fmla="*/ 514350 h 634576"/>
                    <a:gd name="connsiteX64" fmla="*/ 574192 w 591482"/>
                    <a:gd name="connsiteY64" fmla="*/ 488950 h 634576"/>
                    <a:gd name="connsiteX65" fmla="*/ 569958 w 591482"/>
                    <a:gd name="connsiteY65" fmla="*/ 478367 h 634576"/>
                    <a:gd name="connsiteX66" fmla="*/ 563608 w 591482"/>
                    <a:gd name="connsiteY66" fmla="*/ 455084 h 634576"/>
                    <a:gd name="connsiteX67" fmla="*/ 557258 w 591482"/>
                    <a:gd name="connsiteY67" fmla="*/ 448734 h 634576"/>
                    <a:gd name="connsiteX68" fmla="*/ 538208 w 591482"/>
                    <a:gd name="connsiteY68" fmla="*/ 425450 h 634576"/>
                    <a:gd name="connsiteX69" fmla="*/ 527625 w 591482"/>
                    <a:gd name="connsiteY69" fmla="*/ 410634 h 634576"/>
                    <a:gd name="connsiteX70" fmla="*/ 523392 w 591482"/>
                    <a:gd name="connsiteY70" fmla="*/ 402167 h 634576"/>
                    <a:gd name="connsiteX71" fmla="*/ 493758 w 591482"/>
                    <a:gd name="connsiteY71" fmla="*/ 376767 h 634576"/>
                    <a:gd name="connsiteX72" fmla="*/ 472592 w 591482"/>
                    <a:gd name="connsiteY72" fmla="*/ 361950 h 634576"/>
                    <a:gd name="connsiteX73" fmla="*/ 451425 w 591482"/>
                    <a:gd name="connsiteY73" fmla="*/ 353484 h 634576"/>
                    <a:gd name="connsiteX74" fmla="*/ 423908 w 591482"/>
                    <a:gd name="connsiteY74" fmla="*/ 345017 h 634576"/>
                    <a:gd name="connsiteX75" fmla="*/ 411208 w 591482"/>
                    <a:gd name="connsiteY75" fmla="*/ 342900 h 634576"/>
                    <a:gd name="connsiteX76" fmla="*/ 400625 w 591482"/>
                    <a:gd name="connsiteY76" fmla="*/ 340784 h 634576"/>
                    <a:gd name="connsiteX77" fmla="*/ 392158 w 591482"/>
                    <a:gd name="connsiteY77" fmla="*/ 336550 h 634576"/>
                    <a:gd name="connsiteX78" fmla="*/ 385808 w 591482"/>
                    <a:gd name="connsiteY78" fmla="*/ 334434 h 634576"/>
                    <a:gd name="connsiteX79" fmla="*/ 381575 w 591482"/>
                    <a:gd name="connsiteY79" fmla="*/ 323850 h 634576"/>
                    <a:gd name="connsiteX80" fmla="*/ 375225 w 591482"/>
                    <a:gd name="connsiteY80" fmla="*/ 315384 h 634576"/>
                    <a:gd name="connsiteX81" fmla="*/ 373108 w 591482"/>
                    <a:gd name="connsiteY81" fmla="*/ 306917 h 634576"/>
                    <a:gd name="connsiteX82" fmla="*/ 370992 w 591482"/>
                    <a:gd name="connsiteY82" fmla="*/ 300567 h 634576"/>
                    <a:gd name="connsiteX83" fmla="*/ 377342 w 591482"/>
                    <a:gd name="connsiteY83" fmla="*/ 275167 h 634576"/>
                    <a:gd name="connsiteX84" fmla="*/ 379458 w 591482"/>
                    <a:gd name="connsiteY84" fmla="*/ 268817 h 634576"/>
                    <a:gd name="connsiteX85" fmla="*/ 385808 w 591482"/>
                    <a:gd name="connsiteY85" fmla="*/ 262467 h 634576"/>
                    <a:gd name="connsiteX86" fmla="*/ 396392 w 591482"/>
                    <a:gd name="connsiteY86" fmla="*/ 254000 h 634576"/>
                    <a:gd name="connsiteX87" fmla="*/ 402742 w 591482"/>
                    <a:gd name="connsiteY87" fmla="*/ 247650 h 634576"/>
                    <a:gd name="connsiteX88" fmla="*/ 404858 w 591482"/>
                    <a:gd name="connsiteY88" fmla="*/ 247650 h 634576"/>
                    <a:gd name="connsiteX0" fmla="*/ 405083 w 591707"/>
                    <a:gd name="connsiteY0" fmla="*/ 247650 h 657444"/>
                    <a:gd name="connsiteX1" fmla="*/ 405083 w 591707"/>
                    <a:gd name="connsiteY1" fmla="*/ 247650 h 657444"/>
                    <a:gd name="connsiteX2" fmla="*/ 413550 w 591707"/>
                    <a:gd name="connsiteY2" fmla="*/ 222250 h 657444"/>
                    <a:gd name="connsiteX3" fmla="*/ 409317 w 591707"/>
                    <a:gd name="connsiteY3" fmla="*/ 93134 h 657444"/>
                    <a:gd name="connsiteX4" fmla="*/ 407200 w 591707"/>
                    <a:gd name="connsiteY4" fmla="*/ 80434 h 657444"/>
                    <a:gd name="connsiteX5" fmla="*/ 402967 w 591707"/>
                    <a:gd name="connsiteY5" fmla="*/ 69850 h 657444"/>
                    <a:gd name="connsiteX6" fmla="*/ 400850 w 591707"/>
                    <a:gd name="connsiteY6" fmla="*/ 61384 h 657444"/>
                    <a:gd name="connsiteX7" fmla="*/ 390267 w 591707"/>
                    <a:gd name="connsiteY7" fmla="*/ 42334 h 657444"/>
                    <a:gd name="connsiteX8" fmla="*/ 366983 w 591707"/>
                    <a:gd name="connsiteY8" fmla="*/ 21167 h 657444"/>
                    <a:gd name="connsiteX9" fmla="*/ 356400 w 591707"/>
                    <a:gd name="connsiteY9" fmla="*/ 8467 h 657444"/>
                    <a:gd name="connsiteX10" fmla="*/ 331000 w 591707"/>
                    <a:gd name="connsiteY10" fmla="*/ 0 h 657444"/>
                    <a:gd name="connsiteX11" fmla="*/ 265383 w 591707"/>
                    <a:gd name="connsiteY11" fmla="*/ 2117 h 657444"/>
                    <a:gd name="connsiteX12" fmla="*/ 216700 w 591707"/>
                    <a:gd name="connsiteY12" fmla="*/ 16934 h 657444"/>
                    <a:gd name="connsiteX13" fmla="*/ 195533 w 591707"/>
                    <a:gd name="connsiteY13" fmla="*/ 23284 h 657444"/>
                    <a:gd name="connsiteX14" fmla="*/ 182833 w 591707"/>
                    <a:gd name="connsiteY14" fmla="*/ 33867 h 657444"/>
                    <a:gd name="connsiteX15" fmla="*/ 178600 w 591707"/>
                    <a:gd name="connsiteY15" fmla="*/ 44450 h 657444"/>
                    <a:gd name="connsiteX16" fmla="*/ 165900 w 591707"/>
                    <a:gd name="connsiteY16" fmla="*/ 55034 h 657444"/>
                    <a:gd name="connsiteX17" fmla="*/ 163783 w 591707"/>
                    <a:gd name="connsiteY17" fmla="*/ 67734 h 657444"/>
                    <a:gd name="connsiteX18" fmla="*/ 157433 w 591707"/>
                    <a:gd name="connsiteY18" fmla="*/ 86784 h 657444"/>
                    <a:gd name="connsiteX19" fmla="*/ 155317 w 591707"/>
                    <a:gd name="connsiteY19" fmla="*/ 95250 h 657444"/>
                    <a:gd name="connsiteX20" fmla="*/ 161667 w 591707"/>
                    <a:gd name="connsiteY20" fmla="*/ 124884 h 657444"/>
                    <a:gd name="connsiteX21" fmla="*/ 172250 w 591707"/>
                    <a:gd name="connsiteY21" fmla="*/ 152400 h 657444"/>
                    <a:gd name="connsiteX22" fmla="*/ 157434 w 591707"/>
                    <a:gd name="connsiteY22" fmla="*/ 182034 h 657444"/>
                    <a:gd name="connsiteX23" fmla="*/ 184950 w 591707"/>
                    <a:gd name="connsiteY23" fmla="*/ 245534 h 657444"/>
                    <a:gd name="connsiteX24" fmla="*/ 199767 w 591707"/>
                    <a:gd name="connsiteY24" fmla="*/ 270934 h 657444"/>
                    <a:gd name="connsiteX25" fmla="*/ 206117 w 591707"/>
                    <a:gd name="connsiteY25" fmla="*/ 279400 h 657444"/>
                    <a:gd name="connsiteX26" fmla="*/ 210350 w 591707"/>
                    <a:gd name="connsiteY26" fmla="*/ 300567 h 657444"/>
                    <a:gd name="connsiteX27" fmla="*/ 206117 w 591707"/>
                    <a:gd name="connsiteY27" fmla="*/ 323850 h 657444"/>
                    <a:gd name="connsiteX28" fmla="*/ 199767 w 591707"/>
                    <a:gd name="connsiteY28" fmla="*/ 328084 h 657444"/>
                    <a:gd name="connsiteX29" fmla="*/ 195533 w 591707"/>
                    <a:gd name="connsiteY29" fmla="*/ 332317 h 657444"/>
                    <a:gd name="connsiteX30" fmla="*/ 184950 w 591707"/>
                    <a:gd name="connsiteY30" fmla="*/ 338667 h 657444"/>
                    <a:gd name="connsiteX31" fmla="*/ 174367 w 591707"/>
                    <a:gd name="connsiteY31" fmla="*/ 347134 h 657444"/>
                    <a:gd name="connsiteX32" fmla="*/ 161667 w 591707"/>
                    <a:gd name="connsiteY32" fmla="*/ 349250 h 657444"/>
                    <a:gd name="connsiteX33" fmla="*/ 153200 w 591707"/>
                    <a:gd name="connsiteY33" fmla="*/ 355600 h 657444"/>
                    <a:gd name="connsiteX34" fmla="*/ 132033 w 591707"/>
                    <a:gd name="connsiteY34" fmla="*/ 361950 h 657444"/>
                    <a:gd name="connsiteX35" fmla="*/ 106633 w 591707"/>
                    <a:gd name="connsiteY35" fmla="*/ 368300 h 657444"/>
                    <a:gd name="connsiteX36" fmla="*/ 98167 w 591707"/>
                    <a:gd name="connsiteY36" fmla="*/ 372534 h 657444"/>
                    <a:gd name="connsiteX37" fmla="*/ 87583 w 591707"/>
                    <a:gd name="connsiteY37" fmla="*/ 374650 h 657444"/>
                    <a:gd name="connsiteX38" fmla="*/ 79117 w 591707"/>
                    <a:gd name="connsiteY38" fmla="*/ 381000 h 657444"/>
                    <a:gd name="connsiteX39" fmla="*/ 66417 w 591707"/>
                    <a:gd name="connsiteY39" fmla="*/ 385234 h 657444"/>
                    <a:gd name="connsiteX40" fmla="*/ 45250 w 591707"/>
                    <a:gd name="connsiteY40" fmla="*/ 400050 h 657444"/>
                    <a:gd name="connsiteX41" fmla="*/ 41017 w 591707"/>
                    <a:gd name="connsiteY41" fmla="*/ 406400 h 657444"/>
                    <a:gd name="connsiteX42" fmla="*/ 34667 w 591707"/>
                    <a:gd name="connsiteY42" fmla="*/ 412750 h 657444"/>
                    <a:gd name="connsiteX43" fmla="*/ 30433 w 591707"/>
                    <a:gd name="connsiteY43" fmla="*/ 423334 h 657444"/>
                    <a:gd name="connsiteX44" fmla="*/ 19850 w 591707"/>
                    <a:gd name="connsiteY44" fmla="*/ 438150 h 657444"/>
                    <a:gd name="connsiteX45" fmla="*/ 9267 w 591707"/>
                    <a:gd name="connsiteY45" fmla="*/ 452967 h 657444"/>
                    <a:gd name="connsiteX46" fmla="*/ 11383 w 591707"/>
                    <a:gd name="connsiteY46" fmla="*/ 505884 h 657444"/>
                    <a:gd name="connsiteX47" fmla="*/ 17733 w 591707"/>
                    <a:gd name="connsiteY47" fmla="*/ 520700 h 657444"/>
                    <a:gd name="connsiteX48" fmla="*/ 19850 w 591707"/>
                    <a:gd name="connsiteY48" fmla="*/ 539750 h 657444"/>
                    <a:gd name="connsiteX49" fmla="*/ 270 w 591707"/>
                    <a:gd name="connsiteY49" fmla="*/ 556684 h 657444"/>
                    <a:gd name="connsiteX50" fmla="*/ 16146 w 591707"/>
                    <a:gd name="connsiteY50" fmla="*/ 634472 h 657444"/>
                    <a:gd name="connsiteX51" fmla="*/ 105575 w 591707"/>
                    <a:gd name="connsiteY51" fmla="*/ 654580 h 657444"/>
                    <a:gd name="connsiteX52" fmla="*/ 121450 w 591707"/>
                    <a:gd name="connsiteY52" fmla="*/ 582084 h 657444"/>
                    <a:gd name="connsiteX53" fmla="*/ 301367 w 591707"/>
                    <a:gd name="connsiteY53" fmla="*/ 579967 h 657444"/>
                    <a:gd name="connsiteX54" fmla="*/ 356400 w 591707"/>
                    <a:gd name="connsiteY54" fmla="*/ 569384 h 657444"/>
                    <a:gd name="connsiteX55" fmla="*/ 453767 w 591707"/>
                    <a:gd name="connsiteY55" fmla="*/ 573617 h 657444"/>
                    <a:gd name="connsiteX56" fmla="*/ 529967 w 591707"/>
                    <a:gd name="connsiteY56" fmla="*/ 569384 h 657444"/>
                    <a:gd name="connsiteX57" fmla="*/ 551133 w 591707"/>
                    <a:gd name="connsiteY57" fmla="*/ 565150 h 657444"/>
                    <a:gd name="connsiteX58" fmla="*/ 580767 w 591707"/>
                    <a:gd name="connsiteY58" fmla="*/ 560917 h 657444"/>
                    <a:gd name="connsiteX59" fmla="*/ 587117 w 591707"/>
                    <a:gd name="connsiteY59" fmla="*/ 558800 h 657444"/>
                    <a:gd name="connsiteX60" fmla="*/ 589233 w 591707"/>
                    <a:gd name="connsiteY60" fmla="*/ 537634 h 657444"/>
                    <a:gd name="connsiteX61" fmla="*/ 585000 w 591707"/>
                    <a:gd name="connsiteY61" fmla="*/ 531284 h 657444"/>
                    <a:gd name="connsiteX62" fmla="*/ 582883 w 591707"/>
                    <a:gd name="connsiteY62" fmla="*/ 524934 h 657444"/>
                    <a:gd name="connsiteX63" fmla="*/ 578650 w 591707"/>
                    <a:gd name="connsiteY63" fmla="*/ 514350 h 657444"/>
                    <a:gd name="connsiteX64" fmla="*/ 574417 w 591707"/>
                    <a:gd name="connsiteY64" fmla="*/ 488950 h 657444"/>
                    <a:gd name="connsiteX65" fmla="*/ 570183 w 591707"/>
                    <a:gd name="connsiteY65" fmla="*/ 478367 h 657444"/>
                    <a:gd name="connsiteX66" fmla="*/ 563833 w 591707"/>
                    <a:gd name="connsiteY66" fmla="*/ 455084 h 657444"/>
                    <a:gd name="connsiteX67" fmla="*/ 557483 w 591707"/>
                    <a:gd name="connsiteY67" fmla="*/ 448734 h 657444"/>
                    <a:gd name="connsiteX68" fmla="*/ 538433 w 591707"/>
                    <a:gd name="connsiteY68" fmla="*/ 425450 h 657444"/>
                    <a:gd name="connsiteX69" fmla="*/ 527850 w 591707"/>
                    <a:gd name="connsiteY69" fmla="*/ 410634 h 657444"/>
                    <a:gd name="connsiteX70" fmla="*/ 523617 w 591707"/>
                    <a:gd name="connsiteY70" fmla="*/ 402167 h 657444"/>
                    <a:gd name="connsiteX71" fmla="*/ 493983 w 591707"/>
                    <a:gd name="connsiteY71" fmla="*/ 376767 h 657444"/>
                    <a:gd name="connsiteX72" fmla="*/ 472817 w 591707"/>
                    <a:gd name="connsiteY72" fmla="*/ 361950 h 657444"/>
                    <a:gd name="connsiteX73" fmla="*/ 451650 w 591707"/>
                    <a:gd name="connsiteY73" fmla="*/ 353484 h 657444"/>
                    <a:gd name="connsiteX74" fmla="*/ 424133 w 591707"/>
                    <a:gd name="connsiteY74" fmla="*/ 345017 h 657444"/>
                    <a:gd name="connsiteX75" fmla="*/ 411433 w 591707"/>
                    <a:gd name="connsiteY75" fmla="*/ 342900 h 657444"/>
                    <a:gd name="connsiteX76" fmla="*/ 400850 w 591707"/>
                    <a:gd name="connsiteY76" fmla="*/ 340784 h 657444"/>
                    <a:gd name="connsiteX77" fmla="*/ 392383 w 591707"/>
                    <a:gd name="connsiteY77" fmla="*/ 336550 h 657444"/>
                    <a:gd name="connsiteX78" fmla="*/ 386033 w 591707"/>
                    <a:gd name="connsiteY78" fmla="*/ 334434 h 657444"/>
                    <a:gd name="connsiteX79" fmla="*/ 381800 w 591707"/>
                    <a:gd name="connsiteY79" fmla="*/ 323850 h 657444"/>
                    <a:gd name="connsiteX80" fmla="*/ 375450 w 591707"/>
                    <a:gd name="connsiteY80" fmla="*/ 315384 h 657444"/>
                    <a:gd name="connsiteX81" fmla="*/ 373333 w 591707"/>
                    <a:gd name="connsiteY81" fmla="*/ 306917 h 657444"/>
                    <a:gd name="connsiteX82" fmla="*/ 371217 w 591707"/>
                    <a:gd name="connsiteY82" fmla="*/ 300567 h 657444"/>
                    <a:gd name="connsiteX83" fmla="*/ 377567 w 591707"/>
                    <a:gd name="connsiteY83" fmla="*/ 275167 h 657444"/>
                    <a:gd name="connsiteX84" fmla="*/ 379683 w 591707"/>
                    <a:gd name="connsiteY84" fmla="*/ 268817 h 657444"/>
                    <a:gd name="connsiteX85" fmla="*/ 386033 w 591707"/>
                    <a:gd name="connsiteY85" fmla="*/ 262467 h 657444"/>
                    <a:gd name="connsiteX86" fmla="*/ 396617 w 591707"/>
                    <a:gd name="connsiteY86" fmla="*/ 254000 h 657444"/>
                    <a:gd name="connsiteX87" fmla="*/ 402967 w 591707"/>
                    <a:gd name="connsiteY87" fmla="*/ 247650 h 657444"/>
                    <a:gd name="connsiteX88" fmla="*/ 405083 w 591707"/>
                    <a:gd name="connsiteY88" fmla="*/ 247650 h 657444"/>
                    <a:gd name="connsiteX0" fmla="*/ 405083 w 591707"/>
                    <a:gd name="connsiteY0" fmla="*/ 247650 h 657588"/>
                    <a:gd name="connsiteX1" fmla="*/ 405083 w 591707"/>
                    <a:gd name="connsiteY1" fmla="*/ 247650 h 657588"/>
                    <a:gd name="connsiteX2" fmla="*/ 413550 w 591707"/>
                    <a:gd name="connsiteY2" fmla="*/ 222250 h 657588"/>
                    <a:gd name="connsiteX3" fmla="*/ 409317 w 591707"/>
                    <a:gd name="connsiteY3" fmla="*/ 93134 h 657588"/>
                    <a:gd name="connsiteX4" fmla="*/ 407200 w 591707"/>
                    <a:gd name="connsiteY4" fmla="*/ 80434 h 657588"/>
                    <a:gd name="connsiteX5" fmla="*/ 402967 w 591707"/>
                    <a:gd name="connsiteY5" fmla="*/ 69850 h 657588"/>
                    <a:gd name="connsiteX6" fmla="*/ 400850 w 591707"/>
                    <a:gd name="connsiteY6" fmla="*/ 61384 h 657588"/>
                    <a:gd name="connsiteX7" fmla="*/ 390267 w 591707"/>
                    <a:gd name="connsiteY7" fmla="*/ 42334 h 657588"/>
                    <a:gd name="connsiteX8" fmla="*/ 366983 w 591707"/>
                    <a:gd name="connsiteY8" fmla="*/ 21167 h 657588"/>
                    <a:gd name="connsiteX9" fmla="*/ 356400 w 591707"/>
                    <a:gd name="connsiteY9" fmla="*/ 8467 h 657588"/>
                    <a:gd name="connsiteX10" fmla="*/ 331000 w 591707"/>
                    <a:gd name="connsiteY10" fmla="*/ 0 h 657588"/>
                    <a:gd name="connsiteX11" fmla="*/ 265383 w 591707"/>
                    <a:gd name="connsiteY11" fmla="*/ 2117 h 657588"/>
                    <a:gd name="connsiteX12" fmla="*/ 216700 w 591707"/>
                    <a:gd name="connsiteY12" fmla="*/ 16934 h 657588"/>
                    <a:gd name="connsiteX13" fmla="*/ 195533 w 591707"/>
                    <a:gd name="connsiteY13" fmla="*/ 23284 h 657588"/>
                    <a:gd name="connsiteX14" fmla="*/ 182833 w 591707"/>
                    <a:gd name="connsiteY14" fmla="*/ 33867 h 657588"/>
                    <a:gd name="connsiteX15" fmla="*/ 178600 w 591707"/>
                    <a:gd name="connsiteY15" fmla="*/ 44450 h 657588"/>
                    <a:gd name="connsiteX16" fmla="*/ 165900 w 591707"/>
                    <a:gd name="connsiteY16" fmla="*/ 55034 h 657588"/>
                    <a:gd name="connsiteX17" fmla="*/ 163783 w 591707"/>
                    <a:gd name="connsiteY17" fmla="*/ 67734 h 657588"/>
                    <a:gd name="connsiteX18" fmla="*/ 157433 w 591707"/>
                    <a:gd name="connsiteY18" fmla="*/ 86784 h 657588"/>
                    <a:gd name="connsiteX19" fmla="*/ 155317 w 591707"/>
                    <a:gd name="connsiteY19" fmla="*/ 95250 h 657588"/>
                    <a:gd name="connsiteX20" fmla="*/ 161667 w 591707"/>
                    <a:gd name="connsiteY20" fmla="*/ 124884 h 657588"/>
                    <a:gd name="connsiteX21" fmla="*/ 172250 w 591707"/>
                    <a:gd name="connsiteY21" fmla="*/ 152400 h 657588"/>
                    <a:gd name="connsiteX22" fmla="*/ 157434 w 591707"/>
                    <a:gd name="connsiteY22" fmla="*/ 182034 h 657588"/>
                    <a:gd name="connsiteX23" fmla="*/ 184950 w 591707"/>
                    <a:gd name="connsiteY23" fmla="*/ 245534 h 657588"/>
                    <a:gd name="connsiteX24" fmla="*/ 199767 w 591707"/>
                    <a:gd name="connsiteY24" fmla="*/ 270934 h 657588"/>
                    <a:gd name="connsiteX25" fmla="*/ 206117 w 591707"/>
                    <a:gd name="connsiteY25" fmla="*/ 279400 h 657588"/>
                    <a:gd name="connsiteX26" fmla="*/ 210350 w 591707"/>
                    <a:gd name="connsiteY26" fmla="*/ 300567 h 657588"/>
                    <a:gd name="connsiteX27" fmla="*/ 206117 w 591707"/>
                    <a:gd name="connsiteY27" fmla="*/ 323850 h 657588"/>
                    <a:gd name="connsiteX28" fmla="*/ 199767 w 591707"/>
                    <a:gd name="connsiteY28" fmla="*/ 328084 h 657588"/>
                    <a:gd name="connsiteX29" fmla="*/ 195533 w 591707"/>
                    <a:gd name="connsiteY29" fmla="*/ 332317 h 657588"/>
                    <a:gd name="connsiteX30" fmla="*/ 184950 w 591707"/>
                    <a:gd name="connsiteY30" fmla="*/ 338667 h 657588"/>
                    <a:gd name="connsiteX31" fmla="*/ 174367 w 591707"/>
                    <a:gd name="connsiteY31" fmla="*/ 347134 h 657588"/>
                    <a:gd name="connsiteX32" fmla="*/ 161667 w 591707"/>
                    <a:gd name="connsiteY32" fmla="*/ 349250 h 657588"/>
                    <a:gd name="connsiteX33" fmla="*/ 153200 w 591707"/>
                    <a:gd name="connsiteY33" fmla="*/ 355600 h 657588"/>
                    <a:gd name="connsiteX34" fmla="*/ 132033 w 591707"/>
                    <a:gd name="connsiteY34" fmla="*/ 361950 h 657588"/>
                    <a:gd name="connsiteX35" fmla="*/ 106633 w 591707"/>
                    <a:gd name="connsiteY35" fmla="*/ 368300 h 657588"/>
                    <a:gd name="connsiteX36" fmla="*/ 98167 w 591707"/>
                    <a:gd name="connsiteY36" fmla="*/ 372534 h 657588"/>
                    <a:gd name="connsiteX37" fmla="*/ 87583 w 591707"/>
                    <a:gd name="connsiteY37" fmla="*/ 374650 h 657588"/>
                    <a:gd name="connsiteX38" fmla="*/ 79117 w 591707"/>
                    <a:gd name="connsiteY38" fmla="*/ 381000 h 657588"/>
                    <a:gd name="connsiteX39" fmla="*/ 66417 w 591707"/>
                    <a:gd name="connsiteY39" fmla="*/ 385234 h 657588"/>
                    <a:gd name="connsiteX40" fmla="*/ 45250 w 591707"/>
                    <a:gd name="connsiteY40" fmla="*/ 400050 h 657588"/>
                    <a:gd name="connsiteX41" fmla="*/ 41017 w 591707"/>
                    <a:gd name="connsiteY41" fmla="*/ 406400 h 657588"/>
                    <a:gd name="connsiteX42" fmla="*/ 34667 w 591707"/>
                    <a:gd name="connsiteY42" fmla="*/ 412750 h 657588"/>
                    <a:gd name="connsiteX43" fmla="*/ 30433 w 591707"/>
                    <a:gd name="connsiteY43" fmla="*/ 423334 h 657588"/>
                    <a:gd name="connsiteX44" fmla="*/ 19850 w 591707"/>
                    <a:gd name="connsiteY44" fmla="*/ 438150 h 657588"/>
                    <a:gd name="connsiteX45" fmla="*/ 9267 w 591707"/>
                    <a:gd name="connsiteY45" fmla="*/ 452967 h 657588"/>
                    <a:gd name="connsiteX46" fmla="*/ 11383 w 591707"/>
                    <a:gd name="connsiteY46" fmla="*/ 505884 h 657588"/>
                    <a:gd name="connsiteX47" fmla="*/ 17733 w 591707"/>
                    <a:gd name="connsiteY47" fmla="*/ 520700 h 657588"/>
                    <a:gd name="connsiteX48" fmla="*/ 19850 w 591707"/>
                    <a:gd name="connsiteY48" fmla="*/ 539750 h 657588"/>
                    <a:gd name="connsiteX49" fmla="*/ 270 w 591707"/>
                    <a:gd name="connsiteY49" fmla="*/ 556684 h 657588"/>
                    <a:gd name="connsiteX50" fmla="*/ 16146 w 591707"/>
                    <a:gd name="connsiteY50" fmla="*/ 634472 h 657588"/>
                    <a:gd name="connsiteX51" fmla="*/ 105575 w 591707"/>
                    <a:gd name="connsiteY51" fmla="*/ 654580 h 657588"/>
                    <a:gd name="connsiteX52" fmla="*/ 301367 w 591707"/>
                    <a:gd name="connsiteY52" fmla="*/ 579967 h 657588"/>
                    <a:gd name="connsiteX53" fmla="*/ 356400 w 591707"/>
                    <a:gd name="connsiteY53" fmla="*/ 569384 h 657588"/>
                    <a:gd name="connsiteX54" fmla="*/ 453767 w 591707"/>
                    <a:gd name="connsiteY54" fmla="*/ 573617 h 657588"/>
                    <a:gd name="connsiteX55" fmla="*/ 529967 w 591707"/>
                    <a:gd name="connsiteY55" fmla="*/ 569384 h 657588"/>
                    <a:gd name="connsiteX56" fmla="*/ 551133 w 591707"/>
                    <a:gd name="connsiteY56" fmla="*/ 565150 h 657588"/>
                    <a:gd name="connsiteX57" fmla="*/ 580767 w 591707"/>
                    <a:gd name="connsiteY57" fmla="*/ 560917 h 657588"/>
                    <a:gd name="connsiteX58" fmla="*/ 587117 w 591707"/>
                    <a:gd name="connsiteY58" fmla="*/ 558800 h 657588"/>
                    <a:gd name="connsiteX59" fmla="*/ 589233 w 591707"/>
                    <a:gd name="connsiteY59" fmla="*/ 537634 h 657588"/>
                    <a:gd name="connsiteX60" fmla="*/ 585000 w 591707"/>
                    <a:gd name="connsiteY60" fmla="*/ 531284 h 657588"/>
                    <a:gd name="connsiteX61" fmla="*/ 582883 w 591707"/>
                    <a:gd name="connsiteY61" fmla="*/ 524934 h 657588"/>
                    <a:gd name="connsiteX62" fmla="*/ 578650 w 591707"/>
                    <a:gd name="connsiteY62" fmla="*/ 514350 h 657588"/>
                    <a:gd name="connsiteX63" fmla="*/ 574417 w 591707"/>
                    <a:gd name="connsiteY63" fmla="*/ 488950 h 657588"/>
                    <a:gd name="connsiteX64" fmla="*/ 570183 w 591707"/>
                    <a:gd name="connsiteY64" fmla="*/ 478367 h 657588"/>
                    <a:gd name="connsiteX65" fmla="*/ 563833 w 591707"/>
                    <a:gd name="connsiteY65" fmla="*/ 455084 h 657588"/>
                    <a:gd name="connsiteX66" fmla="*/ 557483 w 591707"/>
                    <a:gd name="connsiteY66" fmla="*/ 448734 h 657588"/>
                    <a:gd name="connsiteX67" fmla="*/ 538433 w 591707"/>
                    <a:gd name="connsiteY67" fmla="*/ 425450 h 657588"/>
                    <a:gd name="connsiteX68" fmla="*/ 527850 w 591707"/>
                    <a:gd name="connsiteY68" fmla="*/ 410634 h 657588"/>
                    <a:gd name="connsiteX69" fmla="*/ 523617 w 591707"/>
                    <a:gd name="connsiteY69" fmla="*/ 402167 h 657588"/>
                    <a:gd name="connsiteX70" fmla="*/ 493983 w 591707"/>
                    <a:gd name="connsiteY70" fmla="*/ 376767 h 657588"/>
                    <a:gd name="connsiteX71" fmla="*/ 472817 w 591707"/>
                    <a:gd name="connsiteY71" fmla="*/ 361950 h 657588"/>
                    <a:gd name="connsiteX72" fmla="*/ 451650 w 591707"/>
                    <a:gd name="connsiteY72" fmla="*/ 353484 h 657588"/>
                    <a:gd name="connsiteX73" fmla="*/ 424133 w 591707"/>
                    <a:gd name="connsiteY73" fmla="*/ 345017 h 657588"/>
                    <a:gd name="connsiteX74" fmla="*/ 411433 w 591707"/>
                    <a:gd name="connsiteY74" fmla="*/ 342900 h 657588"/>
                    <a:gd name="connsiteX75" fmla="*/ 400850 w 591707"/>
                    <a:gd name="connsiteY75" fmla="*/ 340784 h 657588"/>
                    <a:gd name="connsiteX76" fmla="*/ 392383 w 591707"/>
                    <a:gd name="connsiteY76" fmla="*/ 336550 h 657588"/>
                    <a:gd name="connsiteX77" fmla="*/ 386033 w 591707"/>
                    <a:gd name="connsiteY77" fmla="*/ 334434 h 657588"/>
                    <a:gd name="connsiteX78" fmla="*/ 381800 w 591707"/>
                    <a:gd name="connsiteY78" fmla="*/ 323850 h 657588"/>
                    <a:gd name="connsiteX79" fmla="*/ 375450 w 591707"/>
                    <a:gd name="connsiteY79" fmla="*/ 315384 h 657588"/>
                    <a:gd name="connsiteX80" fmla="*/ 373333 w 591707"/>
                    <a:gd name="connsiteY80" fmla="*/ 306917 h 657588"/>
                    <a:gd name="connsiteX81" fmla="*/ 371217 w 591707"/>
                    <a:gd name="connsiteY81" fmla="*/ 300567 h 657588"/>
                    <a:gd name="connsiteX82" fmla="*/ 377567 w 591707"/>
                    <a:gd name="connsiteY82" fmla="*/ 275167 h 657588"/>
                    <a:gd name="connsiteX83" fmla="*/ 379683 w 591707"/>
                    <a:gd name="connsiteY83" fmla="*/ 268817 h 657588"/>
                    <a:gd name="connsiteX84" fmla="*/ 386033 w 591707"/>
                    <a:gd name="connsiteY84" fmla="*/ 262467 h 657588"/>
                    <a:gd name="connsiteX85" fmla="*/ 396617 w 591707"/>
                    <a:gd name="connsiteY85" fmla="*/ 254000 h 657588"/>
                    <a:gd name="connsiteX86" fmla="*/ 402967 w 591707"/>
                    <a:gd name="connsiteY86" fmla="*/ 247650 h 657588"/>
                    <a:gd name="connsiteX87" fmla="*/ 405083 w 591707"/>
                    <a:gd name="connsiteY87" fmla="*/ 247650 h 657588"/>
                    <a:gd name="connsiteX0" fmla="*/ 405083 w 591707"/>
                    <a:gd name="connsiteY0" fmla="*/ 247650 h 658315"/>
                    <a:gd name="connsiteX1" fmla="*/ 405083 w 591707"/>
                    <a:gd name="connsiteY1" fmla="*/ 247650 h 658315"/>
                    <a:gd name="connsiteX2" fmla="*/ 413550 w 591707"/>
                    <a:gd name="connsiteY2" fmla="*/ 222250 h 658315"/>
                    <a:gd name="connsiteX3" fmla="*/ 409317 w 591707"/>
                    <a:gd name="connsiteY3" fmla="*/ 93134 h 658315"/>
                    <a:gd name="connsiteX4" fmla="*/ 407200 w 591707"/>
                    <a:gd name="connsiteY4" fmla="*/ 80434 h 658315"/>
                    <a:gd name="connsiteX5" fmla="*/ 402967 w 591707"/>
                    <a:gd name="connsiteY5" fmla="*/ 69850 h 658315"/>
                    <a:gd name="connsiteX6" fmla="*/ 400850 w 591707"/>
                    <a:gd name="connsiteY6" fmla="*/ 61384 h 658315"/>
                    <a:gd name="connsiteX7" fmla="*/ 390267 w 591707"/>
                    <a:gd name="connsiteY7" fmla="*/ 42334 h 658315"/>
                    <a:gd name="connsiteX8" fmla="*/ 366983 w 591707"/>
                    <a:gd name="connsiteY8" fmla="*/ 21167 h 658315"/>
                    <a:gd name="connsiteX9" fmla="*/ 356400 w 591707"/>
                    <a:gd name="connsiteY9" fmla="*/ 8467 h 658315"/>
                    <a:gd name="connsiteX10" fmla="*/ 331000 w 591707"/>
                    <a:gd name="connsiteY10" fmla="*/ 0 h 658315"/>
                    <a:gd name="connsiteX11" fmla="*/ 265383 w 591707"/>
                    <a:gd name="connsiteY11" fmla="*/ 2117 h 658315"/>
                    <a:gd name="connsiteX12" fmla="*/ 216700 w 591707"/>
                    <a:gd name="connsiteY12" fmla="*/ 16934 h 658315"/>
                    <a:gd name="connsiteX13" fmla="*/ 195533 w 591707"/>
                    <a:gd name="connsiteY13" fmla="*/ 23284 h 658315"/>
                    <a:gd name="connsiteX14" fmla="*/ 182833 w 591707"/>
                    <a:gd name="connsiteY14" fmla="*/ 33867 h 658315"/>
                    <a:gd name="connsiteX15" fmla="*/ 178600 w 591707"/>
                    <a:gd name="connsiteY15" fmla="*/ 44450 h 658315"/>
                    <a:gd name="connsiteX16" fmla="*/ 165900 w 591707"/>
                    <a:gd name="connsiteY16" fmla="*/ 55034 h 658315"/>
                    <a:gd name="connsiteX17" fmla="*/ 163783 w 591707"/>
                    <a:gd name="connsiteY17" fmla="*/ 67734 h 658315"/>
                    <a:gd name="connsiteX18" fmla="*/ 157433 w 591707"/>
                    <a:gd name="connsiteY18" fmla="*/ 86784 h 658315"/>
                    <a:gd name="connsiteX19" fmla="*/ 155317 w 591707"/>
                    <a:gd name="connsiteY19" fmla="*/ 95250 h 658315"/>
                    <a:gd name="connsiteX20" fmla="*/ 161667 w 591707"/>
                    <a:gd name="connsiteY20" fmla="*/ 124884 h 658315"/>
                    <a:gd name="connsiteX21" fmla="*/ 172250 w 591707"/>
                    <a:gd name="connsiteY21" fmla="*/ 152400 h 658315"/>
                    <a:gd name="connsiteX22" fmla="*/ 157434 w 591707"/>
                    <a:gd name="connsiteY22" fmla="*/ 182034 h 658315"/>
                    <a:gd name="connsiteX23" fmla="*/ 184950 w 591707"/>
                    <a:gd name="connsiteY23" fmla="*/ 245534 h 658315"/>
                    <a:gd name="connsiteX24" fmla="*/ 199767 w 591707"/>
                    <a:gd name="connsiteY24" fmla="*/ 270934 h 658315"/>
                    <a:gd name="connsiteX25" fmla="*/ 206117 w 591707"/>
                    <a:gd name="connsiteY25" fmla="*/ 279400 h 658315"/>
                    <a:gd name="connsiteX26" fmla="*/ 210350 w 591707"/>
                    <a:gd name="connsiteY26" fmla="*/ 300567 h 658315"/>
                    <a:gd name="connsiteX27" fmla="*/ 206117 w 591707"/>
                    <a:gd name="connsiteY27" fmla="*/ 323850 h 658315"/>
                    <a:gd name="connsiteX28" fmla="*/ 199767 w 591707"/>
                    <a:gd name="connsiteY28" fmla="*/ 328084 h 658315"/>
                    <a:gd name="connsiteX29" fmla="*/ 195533 w 591707"/>
                    <a:gd name="connsiteY29" fmla="*/ 332317 h 658315"/>
                    <a:gd name="connsiteX30" fmla="*/ 184950 w 591707"/>
                    <a:gd name="connsiteY30" fmla="*/ 338667 h 658315"/>
                    <a:gd name="connsiteX31" fmla="*/ 174367 w 591707"/>
                    <a:gd name="connsiteY31" fmla="*/ 347134 h 658315"/>
                    <a:gd name="connsiteX32" fmla="*/ 161667 w 591707"/>
                    <a:gd name="connsiteY32" fmla="*/ 349250 h 658315"/>
                    <a:gd name="connsiteX33" fmla="*/ 153200 w 591707"/>
                    <a:gd name="connsiteY33" fmla="*/ 355600 h 658315"/>
                    <a:gd name="connsiteX34" fmla="*/ 132033 w 591707"/>
                    <a:gd name="connsiteY34" fmla="*/ 361950 h 658315"/>
                    <a:gd name="connsiteX35" fmla="*/ 106633 w 591707"/>
                    <a:gd name="connsiteY35" fmla="*/ 368300 h 658315"/>
                    <a:gd name="connsiteX36" fmla="*/ 98167 w 591707"/>
                    <a:gd name="connsiteY36" fmla="*/ 372534 h 658315"/>
                    <a:gd name="connsiteX37" fmla="*/ 87583 w 591707"/>
                    <a:gd name="connsiteY37" fmla="*/ 374650 h 658315"/>
                    <a:gd name="connsiteX38" fmla="*/ 79117 w 591707"/>
                    <a:gd name="connsiteY38" fmla="*/ 381000 h 658315"/>
                    <a:gd name="connsiteX39" fmla="*/ 66417 w 591707"/>
                    <a:gd name="connsiteY39" fmla="*/ 385234 h 658315"/>
                    <a:gd name="connsiteX40" fmla="*/ 45250 w 591707"/>
                    <a:gd name="connsiteY40" fmla="*/ 400050 h 658315"/>
                    <a:gd name="connsiteX41" fmla="*/ 41017 w 591707"/>
                    <a:gd name="connsiteY41" fmla="*/ 406400 h 658315"/>
                    <a:gd name="connsiteX42" fmla="*/ 34667 w 591707"/>
                    <a:gd name="connsiteY42" fmla="*/ 412750 h 658315"/>
                    <a:gd name="connsiteX43" fmla="*/ 30433 w 591707"/>
                    <a:gd name="connsiteY43" fmla="*/ 423334 h 658315"/>
                    <a:gd name="connsiteX44" fmla="*/ 19850 w 591707"/>
                    <a:gd name="connsiteY44" fmla="*/ 438150 h 658315"/>
                    <a:gd name="connsiteX45" fmla="*/ 9267 w 591707"/>
                    <a:gd name="connsiteY45" fmla="*/ 452967 h 658315"/>
                    <a:gd name="connsiteX46" fmla="*/ 11383 w 591707"/>
                    <a:gd name="connsiteY46" fmla="*/ 505884 h 658315"/>
                    <a:gd name="connsiteX47" fmla="*/ 17733 w 591707"/>
                    <a:gd name="connsiteY47" fmla="*/ 520700 h 658315"/>
                    <a:gd name="connsiteX48" fmla="*/ 19850 w 591707"/>
                    <a:gd name="connsiteY48" fmla="*/ 539750 h 658315"/>
                    <a:gd name="connsiteX49" fmla="*/ 270 w 591707"/>
                    <a:gd name="connsiteY49" fmla="*/ 556684 h 658315"/>
                    <a:gd name="connsiteX50" fmla="*/ 16146 w 591707"/>
                    <a:gd name="connsiteY50" fmla="*/ 634472 h 658315"/>
                    <a:gd name="connsiteX51" fmla="*/ 105575 w 591707"/>
                    <a:gd name="connsiteY51" fmla="*/ 654580 h 658315"/>
                    <a:gd name="connsiteX52" fmla="*/ 356400 w 591707"/>
                    <a:gd name="connsiteY52" fmla="*/ 569384 h 658315"/>
                    <a:gd name="connsiteX53" fmla="*/ 453767 w 591707"/>
                    <a:gd name="connsiteY53" fmla="*/ 573617 h 658315"/>
                    <a:gd name="connsiteX54" fmla="*/ 529967 w 591707"/>
                    <a:gd name="connsiteY54" fmla="*/ 569384 h 658315"/>
                    <a:gd name="connsiteX55" fmla="*/ 551133 w 591707"/>
                    <a:gd name="connsiteY55" fmla="*/ 565150 h 658315"/>
                    <a:gd name="connsiteX56" fmla="*/ 580767 w 591707"/>
                    <a:gd name="connsiteY56" fmla="*/ 560917 h 658315"/>
                    <a:gd name="connsiteX57" fmla="*/ 587117 w 591707"/>
                    <a:gd name="connsiteY57" fmla="*/ 558800 h 658315"/>
                    <a:gd name="connsiteX58" fmla="*/ 589233 w 591707"/>
                    <a:gd name="connsiteY58" fmla="*/ 537634 h 658315"/>
                    <a:gd name="connsiteX59" fmla="*/ 585000 w 591707"/>
                    <a:gd name="connsiteY59" fmla="*/ 531284 h 658315"/>
                    <a:gd name="connsiteX60" fmla="*/ 582883 w 591707"/>
                    <a:gd name="connsiteY60" fmla="*/ 524934 h 658315"/>
                    <a:gd name="connsiteX61" fmla="*/ 578650 w 591707"/>
                    <a:gd name="connsiteY61" fmla="*/ 514350 h 658315"/>
                    <a:gd name="connsiteX62" fmla="*/ 574417 w 591707"/>
                    <a:gd name="connsiteY62" fmla="*/ 488950 h 658315"/>
                    <a:gd name="connsiteX63" fmla="*/ 570183 w 591707"/>
                    <a:gd name="connsiteY63" fmla="*/ 478367 h 658315"/>
                    <a:gd name="connsiteX64" fmla="*/ 563833 w 591707"/>
                    <a:gd name="connsiteY64" fmla="*/ 455084 h 658315"/>
                    <a:gd name="connsiteX65" fmla="*/ 557483 w 591707"/>
                    <a:gd name="connsiteY65" fmla="*/ 448734 h 658315"/>
                    <a:gd name="connsiteX66" fmla="*/ 538433 w 591707"/>
                    <a:gd name="connsiteY66" fmla="*/ 425450 h 658315"/>
                    <a:gd name="connsiteX67" fmla="*/ 527850 w 591707"/>
                    <a:gd name="connsiteY67" fmla="*/ 410634 h 658315"/>
                    <a:gd name="connsiteX68" fmla="*/ 523617 w 591707"/>
                    <a:gd name="connsiteY68" fmla="*/ 402167 h 658315"/>
                    <a:gd name="connsiteX69" fmla="*/ 493983 w 591707"/>
                    <a:gd name="connsiteY69" fmla="*/ 376767 h 658315"/>
                    <a:gd name="connsiteX70" fmla="*/ 472817 w 591707"/>
                    <a:gd name="connsiteY70" fmla="*/ 361950 h 658315"/>
                    <a:gd name="connsiteX71" fmla="*/ 451650 w 591707"/>
                    <a:gd name="connsiteY71" fmla="*/ 353484 h 658315"/>
                    <a:gd name="connsiteX72" fmla="*/ 424133 w 591707"/>
                    <a:gd name="connsiteY72" fmla="*/ 345017 h 658315"/>
                    <a:gd name="connsiteX73" fmla="*/ 411433 w 591707"/>
                    <a:gd name="connsiteY73" fmla="*/ 342900 h 658315"/>
                    <a:gd name="connsiteX74" fmla="*/ 400850 w 591707"/>
                    <a:gd name="connsiteY74" fmla="*/ 340784 h 658315"/>
                    <a:gd name="connsiteX75" fmla="*/ 392383 w 591707"/>
                    <a:gd name="connsiteY75" fmla="*/ 336550 h 658315"/>
                    <a:gd name="connsiteX76" fmla="*/ 386033 w 591707"/>
                    <a:gd name="connsiteY76" fmla="*/ 334434 h 658315"/>
                    <a:gd name="connsiteX77" fmla="*/ 381800 w 591707"/>
                    <a:gd name="connsiteY77" fmla="*/ 323850 h 658315"/>
                    <a:gd name="connsiteX78" fmla="*/ 375450 w 591707"/>
                    <a:gd name="connsiteY78" fmla="*/ 315384 h 658315"/>
                    <a:gd name="connsiteX79" fmla="*/ 373333 w 591707"/>
                    <a:gd name="connsiteY79" fmla="*/ 306917 h 658315"/>
                    <a:gd name="connsiteX80" fmla="*/ 371217 w 591707"/>
                    <a:gd name="connsiteY80" fmla="*/ 300567 h 658315"/>
                    <a:gd name="connsiteX81" fmla="*/ 377567 w 591707"/>
                    <a:gd name="connsiteY81" fmla="*/ 275167 h 658315"/>
                    <a:gd name="connsiteX82" fmla="*/ 379683 w 591707"/>
                    <a:gd name="connsiteY82" fmla="*/ 268817 h 658315"/>
                    <a:gd name="connsiteX83" fmla="*/ 386033 w 591707"/>
                    <a:gd name="connsiteY83" fmla="*/ 262467 h 658315"/>
                    <a:gd name="connsiteX84" fmla="*/ 396617 w 591707"/>
                    <a:gd name="connsiteY84" fmla="*/ 254000 h 658315"/>
                    <a:gd name="connsiteX85" fmla="*/ 402967 w 591707"/>
                    <a:gd name="connsiteY85" fmla="*/ 247650 h 658315"/>
                    <a:gd name="connsiteX86" fmla="*/ 405083 w 591707"/>
                    <a:gd name="connsiteY86" fmla="*/ 247650 h 658315"/>
                    <a:gd name="connsiteX0" fmla="*/ 405083 w 591707"/>
                    <a:gd name="connsiteY0" fmla="*/ 247650 h 658022"/>
                    <a:gd name="connsiteX1" fmla="*/ 405083 w 591707"/>
                    <a:gd name="connsiteY1" fmla="*/ 247650 h 658022"/>
                    <a:gd name="connsiteX2" fmla="*/ 413550 w 591707"/>
                    <a:gd name="connsiteY2" fmla="*/ 222250 h 658022"/>
                    <a:gd name="connsiteX3" fmla="*/ 409317 w 591707"/>
                    <a:gd name="connsiteY3" fmla="*/ 93134 h 658022"/>
                    <a:gd name="connsiteX4" fmla="*/ 407200 w 591707"/>
                    <a:gd name="connsiteY4" fmla="*/ 80434 h 658022"/>
                    <a:gd name="connsiteX5" fmla="*/ 402967 w 591707"/>
                    <a:gd name="connsiteY5" fmla="*/ 69850 h 658022"/>
                    <a:gd name="connsiteX6" fmla="*/ 400850 w 591707"/>
                    <a:gd name="connsiteY6" fmla="*/ 61384 h 658022"/>
                    <a:gd name="connsiteX7" fmla="*/ 390267 w 591707"/>
                    <a:gd name="connsiteY7" fmla="*/ 42334 h 658022"/>
                    <a:gd name="connsiteX8" fmla="*/ 366983 w 591707"/>
                    <a:gd name="connsiteY8" fmla="*/ 21167 h 658022"/>
                    <a:gd name="connsiteX9" fmla="*/ 356400 w 591707"/>
                    <a:gd name="connsiteY9" fmla="*/ 8467 h 658022"/>
                    <a:gd name="connsiteX10" fmla="*/ 331000 w 591707"/>
                    <a:gd name="connsiteY10" fmla="*/ 0 h 658022"/>
                    <a:gd name="connsiteX11" fmla="*/ 265383 w 591707"/>
                    <a:gd name="connsiteY11" fmla="*/ 2117 h 658022"/>
                    <a:gd name="connsiteX12" fmla="*/ 216700 w 591707"/>
                    <a:gd name="connsiteY12" fmla="*/ 16934 h 658022"/>
                    <a:gd name="connsiteX13" fmla="*/ 195533 w 591707"/>
                    <a:gd name="connsiteY13" fmla="*/ 23284 h 658022"/>
                    <a:gd name="connsiteX14" fmla="*/ 182833 w 591707"/>
                    <a:gd name="connsiteY14" fmla="*/ 33867 h 658022"/>
                    <a:gd name="connsiteX15" fmla="*/ 178600 w 591707"/>
                    <a:gd name="connsiteY15" fmla="*/ 44450 h 658022"/>
                    <a:gd name="connsiteX16" fmla="*/ 165900 w 591707"/>
                    <a:gd name="connsiteY16" fmla="*/ 55034 h 658022"/>
                    <a:gd name="connsiteX17" fmla="*/ 163783 w 591707"/>
                    <a:gd name="connsiteY17" fmla="*/ 67734 h 658022"/>
                    <a:gd name="connsiteX18" fmla="*/ 157433 w 591707"/>
                    <a:gd name="connsiteY18" fmla="*/ 86784 h 658022"/>
                    <a:gd name="connsiteX19" fmla="*/ 155317 w 591707"/>
                    <a:gd name="connsiteY19" fmla="*/ 95250 h 658022"/>
                    <a:gd name="connsiteX20" fmla="*/ 161667 w 591707"/>
                    <a:gd name="connsiteY20" fmla="*/ 124884 h 658022"/>
                    <a:gd name="connsiteX21" fmla="*/ 172250 w 591707"/>
                    <a:gd name="connsiteY21" fmla="*/ 152400 h 658022"/>
                    <a:gd name="connsiteX22" fmla="*/ 157434 w 591707"/>
                    <a:gd name="connsiteY22" fmla="*/ 182034 h 658022"/>
                    <a:gd name="connsiteX23" fmla="*/ 184950 w 591707"/>
                    <a:gd name="connsiteY23" fmla="*/ 245534 h 658022"/>
                    <a:gd name="connsiteX24" fmla="*/ 199767 w 591707"/>
                    <a:gd name="connsiteY24" fmla="*/ 270934 h 658022"/>
                    <a:gd name="connsiteX25" fmla="*/ 206117 w 591707"/>
                    <a:gd name="connsiteY25" fmla="*/ 279400 h 658022"/>
                    <a:gd name="connsiteX26" fmla="*/ 210350 w 591707"/>
                    <a:gd name="connsiteY26" fmla="*/ 300567 h 658022"/>
                    <a:gd name="connsiteX27" fmla="*/ 206117 w 591707"/>
                    <a:gd name="connsiteY27" fmla="*/ 323850 h 658022"/>
                    <a:gd name="connsiteX28" fmla="*/ 199767 w 591707"/>
                    <a:gd name="connsiteY28" fmla="*/ 328084 h 658022"/>
                    <a:gd name="connsiteX29" fmla="*/ 195533 w 591707"/>
                    <a:gd name="connsiteY29" fmla="*/ 332317 h 658022"/>
                    <a:gd name="connsiteX30" fmla="*/ 184950 w 591707"/>
                    <a:gd name="connsiteY30" fmla="*/ 338667 h 658022"/>
                    <a:gd name="connsiteX31" fmla="*/ 174367 w 591707"/>
                    <a:gd name="connsiteY31" fmla="*/ 347134 h 658022"/>
                    <a:gd name="connsiteX32" fmla="*/ 161667 w 591707"/>
                    <a:gd name="connsiteY32" fmla="*/ 349250 h 658022"/>
                    <a:gd name="connsiteX33" fmla="*/ 153200 w 591707"/>
                    <a:gd name="connsiteY33" fmla="*/ 355600 h 658022"/>
                    <a:gd name="connsiteX34" fmla="*/ 132033 w 591707"/>
                    <a:gd name="connsiteY34" fmla="*/ 361950 h 658022"/>
                    <a:gd name="connsiteX35" fmla="*/ 106633 w 591707"/>
                    <a:gd name="connsiteY35" fmla="*/ 368300 h 658022"/>
                    <a:gd name="connsiteX36" fmla="*/ 98167 w 591707"/>
                    <a:gd name="connsiteY36" fmla="*/ 372534 h 658022"/>
                    <a:gd name="connsiteX37" fmla="*/ 87583 w 591707"/>
                    <a:gd name="connsiteY37" fmla="*/ 374650 h 658022"/>
                    <a:gd name="connsiteX38" fmla="*/ 79117 w 591707"/>
                    <a:gd name="connsiteY38" fmla="*/ 381000 h 658022"/>
                    <a:gd name="connsiteX39" fmla="*/ 66417 w 591707"/>
                    <a:gd name="connsiteY39" fmla="*/ 385234 h 658022"/>
                    <a:gd name="connsiteX40" fmla="*/ 45250 w 591707"/>
                    <a:gd name="connsiteY40" fmla="*/ 400050 h 658022"/>
                    <a:gd name="connsiteX41" fmla="*/ 41017 w 591707"/>
                    <a:gd name="connsiteY41" fmla="*/ 406400 h 658022"/>
                    <a:gd name="connsiteX42" fmla="*/ 34667 w 591707"/>
                    <a:gd name="connsiteY42" fmla="*/ 412750 h 658022"/>
                    <a:gd name="connsiteX43" fmla="*/ 30433 w 591707"/>
                    <a:gd name="connsiteY43" fmla="*/ 423334 h 658022"/>
                    <a:gd name="connsiteX44" fmla="*/ 19850 w 591707"/>
                    <a:gd name="connsiteY44" fmla="*/ 438150 h 658022"/>
                    <a:gd name="connsiteX45" fmla="*/ 9267 w 591707"/>
                    <a:gd name="connsiteY45" fmla="*/ 452967 h 658022"/>
                    <a:gd name="connsiteX46" fmla="*/ 11383 w 591707"/>
                    <a:gd name="connsiteY46" fmla="*/ 505884 h 658022"/>
                    <a:gd name="connsiteX47" fmla="*/ 17733 w 591707"/>
                    <a:gd name="connsiteY47" fmla="*/ 520700 h 658022"/>
                    <a:gd name="connsiteX48" fmla="*/ 19850 w 591707"/>
                    <a:gd name="connsiteY48" fmla="*/ 539750 h 658022"/>
                    <a:gd name="connsiteX49" fmla="*/ 270 w 591707"/>
                    <a:gd name="connsiteY49" fmla="*/ 556684 h 658022"/>
                    <a:gd name="connsiteX50" fmla="*/ 16146 w 591707"/>
                    <a:gd name="connsiteY50" fmla="*/ 634472 h 658022"/>
                    <a:gd name="connsiteX51" fmla="*/ 105575 w 591707"/>
                    <a:gd name="connsiteY51" fmla="*/ 654580 h 658022"/>
                    <a:gd name="connsiteX52" fmla="*/ 453767 w 591707"/>
                    <a:gd name="connsiteY52" fmla="*/ 573617 h 658022"/>
                    <a:gd name="connsiteX53" fmla="*/ 529967 w 591707"/>
                    <a:gd name="connsiteY53" fmla="*/ 569384 h 658022"/>
                    <a:gd name="connsiteX54" fmla="*/ 551133 w 591707"/>
                    <a:gd name="connsiteY54" fmla="*/ 565150 h 658022"/>
                    <a:gd name="connsiteX55" fmla="*/ 580767 w 591707"/>
                    <a:gd name="connsiteY55" fmla="*/ 560917 h 658022"/>
                    <a:gd name="connsiteX56" fmla="*/ 587117 w 591707"/>
                    <a:gd name="connsiteY56" fmla="*/ 558800 h 658022"/>
                    <a:gd name="connsiteX57" fmla="*/ 589233 w 591707"/>
                    <a:gd name="connsiteY57" fmla="*/ 537634 h 658022"/>
                    <a:gd name="connsiteX58" fmla="*/ 585000 w 591707"/>
                    <a:gd name="connsiteY58" fmla="*/ 531284 h 658022"/>
                    <a:gd name="connsiteX59" fmla="*/ 582883 w 591707"/>
                    <a:gd name="connsiteY59" fmla="*/ 524934 h 658022"/>
                    <a:gd name="connsiteX60" fmla="*/ 578650 w 591707"/>
                    <a:gd name="connsiteY60" fmla="*/ 514350 h 658022"/>
                    <a:gd name="connsiteX61" fmla="*/ 574417 w 591707"/>
                    <a:gd name="connsiteY61" fmla="*/ 488950 h 658022"/>
                    <a:gd name="connsiteX62" fmla="*/ 570183 w 591707"/>
                    <a:gd name="connsiteY62" fmla="*/ 478367 h 658022"/>
                    <a:gd name="connsiteX63" fmla="*/ 563833 w 591707"/>
                    <a:gd name="connsiteY63" fmla="*/ 455084 h 658022"/>
                    <a:gd name="connsiteX64" fmla="*/ 557483 w 591707"/>
                    <a:gd name="connsiteY64" fmla="*/ 448734 h 658022"/>
                    <a:gd name="connsiteX65" fmla="*/ 538433 w 591707"/>
                    <a:gd name="connsiteY65" fmla="*/ 425450 h 658022"/>
                    <a:gd name="connsiteX66" fmla="*/ 527850 w 591707"/>
                    <a:gd name="connsiteY66" fmla="*/ 410634 h 658022"/>
                    <a:gd name="connsiteX67" fmla="*/ 523617 w 591707"/>
                    <a:gd name="connsiteY67" fmla="*/ 402167 h 658022"/>
                    <a:gd name="connsiteX68" fmla="*/ 493983 w 591707"/>
                    <a:gd name="connsiteY68" fmla="*/ 376767 h 658022"/>
                    <a:gd name="connsiteX69" fmla="*/ 472817 w 591707"/>
                    <a:gd name="connsiteY69" fmla="*/ 361950 h 658022"/>
                    <a:gd name="connsiteX70" fmla="*/ 451650 w 591707"/>
                    <a:gd name="connsiteY70" fmla="*/ 353484 h 658022"/>
                    <a:gd name="connsiteX71" fmla="*/ 424133 w 591707"/>
                    <a:gd name="connsiteY71" fmla="*/ 345017 h 658022"/>
                    <a:gd name="connsiteX72" fmla="*/ 411433 w 591707"/>
                    <a:gd name="connsiteY72" fmla="*/ 342900 h 658022"/>
                    <a:gd name="connsiteX73" fmla="*/ 400850 w 591707"/>
                    <a:gd name="connsiteY73" fmla="*/ 340784 h 658022"/>
                    <a:gd name="connsiteX74" fmla="*/ 392383 w 591707"/>
                    <a:gd name="connsiteY74" fmla="*/ 336550 h 658022"/>
                    <a:gd name="connsiteX75" fmla="*/ 386033 w 591707"/>
                    <a:gd name="connsiteY75" fmla="*/ 334434 h 658022"/>
                    <a:gd name="connsiteX76" fmla="*/ 381800 w 591707"/>
                    <a:gd name="connsiteY76" fmla="*/ 323850 h 658022"/>
                    <a:gd name="connsiteX77" fmla="*/ 375450 w 591707"/>
                    <a:gd name="connsiteY77" fmla="*/ 315384 h 658022"/>
                    <a:gd name="connsiteX78" fmla="*/ 373333 w 591707"/>
                    <a:gd name="connsiteY78" fmla="*/ 306917 h 658022"/>
                    <a:gd name="connsiteX79" fmla="*/ 371217 w 591707"/>
                    <a:gd name="connsiteY79" fmla="*/ 300567 h 658022"/>
                    <a:gd name="connsiteX80" fmla="*/ 377567 w 591707"/>
                    <a:gd name="connsiteY80" fmla="*/ 275167 h 658022"/>
                    <a:gd name="connsiteX81" fmla="*/ 379683 w 591707"/>
                    <a:gd name="connsiteY81" fmla="*/ 268817 h 658022"/>
                    <a:gd name="connsiteX82" fmla="*/ 386033 w 591707"/>
                    <a:gd name="connsiteY82" fmla="*/ 262467 h 658022"/>
                    <a:gd name="connsiteX83" fmla="*/ 396617 w 591707"/>
                    <a:gd name="connsiteY83" fmla="*/ 254000 h 658022"/>
                    <a:gd name="connsiteX84" fmla="*/ 402967 w 591707"/>
                    <a:gd name="connsiteY84" fmla="*/ 247650 h 658022"/>
                    <a:gd name="connsiteX85" fmla="*/ 405083 w 591707"/>
                    <a:gd name="connsiteY85" fmla="*/ 247650 h 658022"/>
                    <a:gd name="connsiteX0" fmla="*/ 405083 w 591707"/>
                    <a:gd name="connsiteY0" fmla="*/ 247650 h 658315"/>
                    <a:gd name="connsiteX1" fmla="*/ 405083 w 591707"/>
                    <a:gd name="connsiteY1" fmla="*/ 247650 h 658315"/>
                    <a:gd name="connsiteX2" fmla="*/ 413550 w 591707"/>
                    <a:gd name="connsiteY2" fmla="*/ 222250 h 658315"/>
                    <a:gd name="connsiteX3" fmla="*/ 409317 w 591707"/>
                    <a:gd name="connsiteY3" fmla="*/ 93134 h 658315"/>
                    <a:gd name="connsiteX4" fmla="*/ 407200 w 591707"/>
                    <a:gd name="connsiteY4" fmla="*/ 80434 h 658315"/>
                    <a:gd name="connsiteX5" fmla="*/ 402967 w 591707"/>
                    <a:gd name="connsiteY5" fmla="*/ 69850 h 658315"/>
                    <a:gd name="connsiteX6" fmla="*/ 400850 w 591707"/>
                    <a:gd name="connsiteY6" fmla="*/ 61384 h 658315"/>
                    <a:gd name="connsiteX7" fmla="*/ 390267 w 591707"/>
                    <a:gd name="connsiteY7" fmla="*/ 42334 h 658315"/>
                    <a:gd name="connsiteX8" fmla="*/ 366983 w 591707"/>
                    <a:gd name="connsiteY8" fmla="*/ 21167 h 658315"/>
                    <a:gd name="connsiteX9" fmla="*/ 356400 w 591707"/>
                    <a:gd name="connsiteY9" fmla="*/ 8467 h 658315"/>
                    <a:gd name="connsiteX10" fmla="*/ 331000 w 591707"/>
                    <a:gd name="connsiteY10" fmla="*/ 0 h 658315"/>
                    <a:gd name="connsiteX11" fmla="*/ 265383 w 591707"/>
                    <a:gd name="connsiteY11" fmla="*/ 2117 h 658315"/>
                    <a:gd name="connsiteX12" fmla="*/ 216700 w 591707"/>
                    <a:gd name="connsiteY12" fmla="*/ 16934 h 658315"/>
                    <a:gd name="connsiteX13" fmla="*/ 195533 w 591707"/>
                    <a:gd name="connsiteY13" fmla="*/ 23284 h 658315"/>
                    <a:gd name="connsiteX14" fmla="*/ 182833 w 591707"/>
                    <a:gd name="connsiteY14" fmla="*/ 33867 h 658315"/>
                    <a:gd name="connsiteX15" fmla="*/ 178600 w 591707"/>
                    <a:gd name="connsiteY15" fmla="*/ 44450 h 658315"/>
                    <a:gd name="connsiteX16" fmla="*/ 165900 w 591707"/>
                    <a:gd name="connsiteY16" fmla="*/ 55034 h 658315"/>
                    <a:gd name="connsiteX17" fmla="*/ 163783 w 591707"/>
                    <a:gd name="connsiteY17" fmla="*/ 67734 h 658315"/>
                    <a:gd name="connsiteX18" fmla="*/ 157433 w 591707"/>
                    <a:gd name="connsiteY18" fmla="*/ 86784 h 658315"/>
                    <a:gd name="connsiteX19" fmla="*/ 155317 w 591707"/>
                    <a:gd name="connsiteY19" fmla="*/ 95250 h 658315"/>
                    <a:gd name="connsiteX20" fmla="*/ 161667 w 591707"/>
                    <a:gd name="connsiteY20" fmla="*/ 124884 h 658315"/>
                    <a:gd name="connsiteX21" fmla="*/ 172250 w 591707"/>
                    <a:gd name="connsiteY21" fmla="*/ 152400 h 658315"/>
                    <a:gd name="connsiteX22" fmla="*/ 157434 w 591707"/>
                    <a:gd name="connsiteY22" fmla="*/ 182034 h 658315"/>
                    <a:gd name="connsiteX23" fmla="*/ 184950 w 591707"/>
                    <a:gd name="connsiteY23" fmla="*/ 245534 h 658315"/>
                    <a:gd name="connsiteX24" fmla="*/ 199767 w 591707"/>
                    <a:gd name="connsiteY24" fmla="*/ 270934 h 658315"/>
                    <a:gd name="connsiteX25" fmla="*/ 206117 w 591707"/>
                    <a:gd name="connsiteY25" fmla="*/ 279400 h 658315"/>
                    <a:gd name="connsiteX26" fmla="*/ 210350 w 591707"/>
                    <a:gd name="connsiteY26" fmla="*/ 300567 h 658315"/>
                    <a:gd name="connsiteX27" fmla="*/ 206117 w 591707"/>
                    <a:gd name="connsiteY27" fmla="*/ 323850 h 658315"/>
                    <a:gd name="connsiteX28" fmla="*/ 199767 w 591707"/>
                    <a:gd name="connsiteY28" fmla="*/ 328084 h 658315"/>
                    <a:gd name="connsiteX29" fmla="*/ 195533 w 591707"/>
                    <a:gd name="connsiteY29" fmla="*/ 332317 h 658315"/>
                    <a:gd name="connsiteX30" fmla="*/ 184950 w 591707"/>
                    <a:gd name="connsiteY30" fmla="*/ 338667 h 658315"/>
                    <a:gd name="connsiteX31" fmla="*/ 174367 w 591707"/>
                    <a:gd name="connsiteY31" fmla="*/ 347134 h 658315"/>
                    <a:gd name="connsiteX32" fmla="*/ 161667 w 591707"/>
                    <a:gd name="connsiteY32" fmla="*/ 349250 h 658315"/>
                    <a:gd name="connsiteX33" fmla="*/ 153200 w 591707"/>
                    <a:gd name="connsiteY33" fmla="*/ 355600 h 658315"/>
                    <a:gd name="connsiteX34" fmla="*/ 132033 w 591707"/>
                    <a:gd name="connsiteY34" fmla="*/ 361950 h 658315"/>
                    <a:gd name="connsiteX35" fmla="*/ 106633 w 591707"/>
                    <a:gd name="connsiteY35" fmla="*/ 368300 h 658315"/>
                    <a:gd name="connsiteX36" fmla="*/ 98167 w 591707"/>
                    <a:gd name="connsiteY36" fmla="*/ 372534 h 658315"/>
                    <a:gd name="connsiteX37" fmla="*/ 87583 w 591707"/>
                    <a:gd name="connsiteY37" fmla="*/ 374650 h 658315"/>
                    <a:gd name="connsiteX38" fmla="*/ 79117 w 591707"/>
                    <a:gd name="connsiteY38" fmla="*/ 381000 h 658315"/>
                    <a:gd name="connsiteX39" fmla="*/ 66417 w 591707"/>
                    <a:gd name="connsiteY39" fmla="*/ 385234 h 658315"/>
                    <a:gd name="connsiteX40" fmla="*/ 45250 w 591707"/>
                    <a:gd name="connsiteY40" fmla="*/ 400050 h 658315"/>
                    <a:gd name="connsiteX41" fmla="*/ 41017 w 591707"/>
                    <a:gd name="connsiteY41" fmla="*/ 406400 h 658315"/>
                    <a:gd name="connsiteX42" fmla="*/ 34667 w 591707"/>
                    <a:gd name="connsiteY42" fmla="*/ 412750 h 658315"/>
                    <a:gd name="connsiteX43" fmla="*/ 30433 w 591707"/>
                    <a:gd name="connsiteY43" fmla="*/ 423334 h 658315"/>
                    <a:gd name="connsiteX44" fmla="*/ 19850 w 591707"/>
                    <a:gd name="connsiteY44" fmla="*/ 438150 h 658315"/>
                    <a:gd name="connsiteX45" fmla="*/ 9267 w 591707"/>
                    <a:gd name="connsiteY45" fmla="*/ 452967 h 658315"/>
                    <a:gd name="connsiteX46" fmla="*/ 11383 w 591707"/>
                    <a:gd name="connsiteY46" fmla="*/ 505884 h 658315"/>
                    <a:gd name="connsiteX47" fmla="*/ 17733 w 591707"/>
                    <a:gd name="connsiteY47" fmla="*/ 520700 h 658315"/>
                    <a:gd name="connsiteX48" fmla="*/ 19850 w 591707"/>
                    <a:gd name="connsiteY48" fmla="*/ 539750 h 658315"/>
                    <a:gd name="connsiteX49" fmla="*/ 270 w 591707"/>
                    <a:gd name="connsiteY49" fmla="*/ 556684 h 658315"/>
                    <a:gd name="connsiteX50" fmla="*/ 16146 w 591707"/>
                    <a:gd name="connsiteY50" fmla="*/ 634472 h 658315"/>
                    <a:gd name="connsiteX51" fmla="*/ 105575 w 591707"/>
                    <a:gd name="connsiteY51" fmla="*/ 654580 h 658315"/>
                    <a:gd name="connsiteX52" fmla="*/ 529967 w 591707"/>
                    <a:gd name="connsiteY52" fmla="*/ 569384 h 658315"/>
                    <a:gd name="connsiteX53" fmla="*/ 551133 w 591707"/>
                    <a:gd name="connsiteY53" fmla="*/ 565150 h 658315"/>
                    <a:gd name="connsiteX54" fmla="*/ 580767 w 591707"/>
                    <a:gd name="connsiteY54" fmla="*/ 560917 h 658315"/>
                    <a:gd name="connsiteX55" fmla="*/ 587117 w 591707"/>
                    <a:gd name="connsiteY55" fmla="*/ 558800 h 658315"/>
                    <a:gd name="connsiteX56" fmla="*/ 589233 w 591707"/>
                    <a:gd name="connsiteY56" fmla="*/ 537634 h 658315"/>
                    <a:gd name="connsiteX57" fmla="*/ 585000 w 591707"/>
                    <a:gd name="connsiteY57" fmla="*/ 531284 h 658315"/>
                    <a:gd name="connsiteX58" fmla="*/ 582883 w 591707"/>
                    <a:gd name="connsiteY58" fmla="*/ 524934 h 658315"/>
                    <a:gd name="connsiteX59" fmla="*/ 578650 w 591707"/>
                    <a:gd name="connsiteY59" fmla="*/ 514350 h 658315"/>
                    <a:gd name="connsiteX60" fmla="*/ 574417 w 591707"/>
                    <a:gd name="connsiteY60" fmla="*/ 488950 h 658315"/>
                    <a:gd name="connsiteX61" fmla="*/ 570183 w 591707"/>
                    <a:gd name="connsiteY61" fmla="*/ 478367 h 658315"/>
                    <a:gd name="connsiteX62" fmla="*/ 563833 w 591707"/>
                    <a:gd name="connsiteY62" fmla="*/ 455084 h 658315"/>
                    <a:gd name="connsiteX63" fmla="*/ 557483 w 591707"/>
                    <a:gd name="connsiteY63" fmla="*/ 448734 h 658315"/>
                    <a:gd name="connsiteX64" fmla="*/ 538433 w 591707"/>
                    <a:gd name="connsiteY64" fmla="*/ 425450 h 658315"/>
                    <a:gd name="connsiteX65" fmla="*/ 527850 w 591707"/>
                    <a:gd name="connsiteY65" fmla="*/ 410634 h 658315"/>
                    <a:gd name="connsiteX66" fmla="*/ 523617 w 591707"/>
                    <a:gd name="connsiteY66" fmla="*/ 402167 h 658315"/>
                    <a:gd name="connsiteX67" fmla="*/ 493983 w 591707"/>
                    <a:gd name="connsiteY67" fmla="*/ 376767 h 658315"/>
                    <a:gd name="connsiteX68" fmla="*/ 472817 w 591707"/>
                    <a:gd name="connsiteY68" fmla="*/ 361950 h 658315"/>
                    <a:gd name="connsiteX69" fmla="*/ 451650 w 591707"/>
                    <a:gd name="connsiteY69" fmla="*/ 353484 h 658315"/>
                    <a:gd name="connsiteX70" fmla="*/ 424133 w 591707"/>
                    <a:gd name="connsiteY70" fmla="*/ 345017 h 658315"/>
                    <a:gd name="connsiteX71" fmla="*/ 411433 w 591707"/>
                    <a:gd name="connsiteY71" fmla="*/ 342900 h 658315"/>
                    <a:gd name="connsiteX72" fmla="*/ 400850 w 591707"/>
                    <a:gd name="connsiteY72" fmla="*/ 340784 h 658315"/>
                    <a:gd name="connsiteX73" fmla="*/ 392383 w 591707"/>
                    <a:gd name="connsiteY73" fmla="*/ 336550 h 658315"/>
                    <a:gd name="connsiteX74" fmla="*/ 386033 w 591707"/>
                    <a:gd name="connsiteY74" fmla="*/ 334434 h 658315"/>
                    <a:gd name="connsiteX75" fmla="*/ 381800 w 591707"/>
                    <a:gd name="connsiteY75" fmla="*/ 323850 h 658315"/>
                    <a:gd name="connsiteX76" fmla="*/ 375450 w 591707"/>
                    <a:gd name="connsiteY76" fmla="*/ 315384 h 658315"/>
                    <a:gd name="connsiteX77" fmla="*/ 373333 w 591707"/>
                    <a:gd name="connsiteY77" fmla="*/ 306917 h 658315"/>
                    <a:gd name="connsiteX78" fmla="*/ 371217 w 591707"/>
                    <a:gd name="connsiteY78" fmla="*/ 300567 h 658315"/>
                    <a:gd name="connsiteX79" fmla="*/ 377567 w 591707"/>
                    <a:gd name="connsiteY79" fmla="*/ 275167 h 658315"/>
                    <a:gd name="connsiteX80" fmla="*/ 379683 w 591707"/>
                    <a:gd name="connsiteY80" fmla="*/ 268817 h 658315"/>
                    <a:gd name="connsiteX81" fmla="*/ 386033 w 591707"/>
                    <a:gd name="connsiteY81" fmla="*/ 262467 h 658315"/>
                    <a:gd name="connsiteX82" fmla="*/ 396617 w 591707"/>
                    <a:gd name="connsiteY82" fmla="*/ 254000 h 658315"/>
                    <a:gd name="connsiteX83" fmla="*/ 402967 w 591707"/>
                    <a:gd name="connsiteY83" fmla="*/ 247650 h 658315"/>
                    <a:gd name="connsiteX84" fmla="*/ 405083 w 591707"/>
                    <a:gd name="connsiteY84" fmla="*/ 247650 h 658315"/>
                    <a:gd name="connsiteX0" fmla="*/ 405083 w 592966"/>
                    <a:gd name="connsiteY0" fmla="*/ 247650 h 658609"/>
                    <a:gd name="connsiteX1" fmla="*/ 405083 w 592966"/>
                    <a:gd name="connsiteY1" fmla="*/ 247650 h 658609"/>
                    <a:gd name="connsiteX2" fmla="*/ 413550 w 592966"/>
                    <a:gd name="connsiteY2" fmla="*/ 222250 h 658609"/>
                    <a:gd name="connsiteX3" fmla="*/ 409317 w 592966"/>
                    <a:gd name="connsiteY3" fmla="*/ 93134 h 658609"/>
                    <a:gd name="connsiteX4" fmla="*/ 407200 w 592966"/>
                    <a:gd name="connsiteY4" fmla="*/ 80434 h 658609"/>
                    <a:gd name="connsiteX5" fmla="*/ 402967 w 592966"/>
                    <a:gd name="connsiteY5" fmla="*/ 69850 h 658609"/>
                    <a:gd name="connsiteX6" fmla="*/ 400850 w 592966"/>
                    <a:gd name="connsiteY6" fmla="*/ 61384 h 658609"/>
                    <a:gd name="connsiteX7" fmla="*/ 390267 w 592966"/>
                    <a:gd name="connsiteY7" fmla="*/ 42334 h 658609"/>
                    <a:gd name="connsiteX8" fmla="*/ 366983 w 592966"/>
                    <a:gd name="connsiteY8" fmla="*/ 21167 h 658609"/>
                    <a:gd name="connsiteX9" fmla="*/ 356400 w 592966"/>
                    <a:gd name="connsiteY9" fmla="*/ 8467 h 658609"/>
                    <a:gd name="connsiteX10" fmla="*/ 331000 w 592966"/>
                    <a:gd name="connsiteY10" fmla="*/ 0 h 658609"/>
                    <a:gd name="connsiteX11" fmla="*/ 265383 w 592966"/>
                    <a:gd name="connsiteY11" fmla="*/ 2117 h 658609"/>
                    <a:gd name="connsiteX12" fmla="*/ 216700 w 592966"/>
                    <a:gd name="connsiteY12" fmla="*/ 16934 h 658609"/>
                    <a:gd name="connsiteX13" fmla="*/ 195533 w 592966"/>
                    <a:gd name="connsiteY13" fmla="*/ 23284 h 658609"/>
                    <a:gd name="connsiteX14" fmla="*/ 182833 w 592966"/>
                    <a:gd name="connsiteY14" fmla="*/ 33867 h 658609"/>
                    <a:gd name="connsiteX15" fmla="*/ 178600 w 592966"/>
                    <a:gd name="connsiteY15" fmla="*/ 44450 h 658609"/>
                    <a:gd name="connsiteX16" fmla="*/ 165900 w 592966"/>
                    <a:gd name="connsiteY16" fmla="*/ 55034 h 658609"/>
                    <a:gd name="connsiteX17" fmla="*/ 163783 w 592966"/>
                    <a:gd name="connsiteY17" fmla="*/ 67734 h 658609"/>
                    <a:gd name="connsiteX18" fmla="*/ 157433 w 592966"/>
                    <a:gd name="connsiteY18" fmla="*/ 86784 h 658609"/>
                    <a:gd name="connsiteX19" fmla="*/ 155317 w 592966"/>
                    <a:gd name="connsiteY19" fmla="*/ 95250 h 658609"/>
                    <a:gd name="connsiteX20" fmla="*/ 161667 w 592966"/>
                    <a:gd name="connsiteY20" fmla="*/ 124884 h 658609"/>
                    <a:gd name="connsiteX21" fmla="*/ 172250 w 592966"/>
                    <a:gd name="connsiteY21" fmla="*/ 152400 h 658609"/>
                    <a:gd name="connsiteX22" fmla="*/ 157434 w 592966"/>
                    <a:gd name="connsiteY22" fmla="*/ 182034 h 658609"/>
                    <a:gd name="connsiteX23" fmla="*/ 184950 w 592966"/>
                    <a:gd name="connsiteY23" fmla="*/ 245534 h 658609"/>
                    <a:gd name="connsiteX24" fmla="*/ 199767 w 592966"/>
                    <a:gd name="connsiteY24" fmla="*/ 270934 h 658609"/>
                    <a:gd name="connsiteX25" fmla="*/ 206117 w 592966"/>
                    <a:gd name="connsiteY25" fmla="*/ 279400 h 658609"/>
                    <a:gd name="connsiteX26" fmla="*/ 210350 w 592966"/>
                    <a:gd name="connsiteY26" fmla="*/ 300567 h 658609"/>
                    <a:gd name="connsiteX27" fmla="*/ 206117 w 592966"/>
                    <a:gd name="connsiteY27" fmla="*/ 323850 h 658609"/>
                    <a:gd name="connsiteX28" fmla="*/ 199767 w 592966"/>
                    <a:gd name="connsiteY28" fmla="*/ 328084 h 658609"/>
                    <a:gd name="connsiteX29" fmla="*/ 195533 w 592966"/>
                    <a:gd name="connsiteY29" fmla="*/ 332317 h 658609"/>
                    <a:gd name="connsiteX30" fmla="*/ 184950 w 592966"/>
                    <a:gd name="connsiteY30" fmla="*/ 338667 h 658609"/>
                    <a:gd name="connsiteX31" fmla="*/ 174367 w 592966"/>
                    <a:gd name="connsiteY31" fmla="*/ 347134 h 658609"/>
                    <a:gd name="connsiteX32" fmla="*/ 161667 w 592966"/>
                    <a:gd name="connsiteY32" fmla="*/ 349250 h 658609"/>
                    <a:gd name="connsiteX33" fmla="*/ 153200 w 592966"/>
                    <a:gd name="connsiteY33" fmla="*/ 355600 h 658609"/>
                    <a:gd name="connsiteX34" fmla="*/ 132033 w 592966"/>
                    <a:gd name="connsiteY34" fmla="*/ 361950 h 658609"/>
                    <a:gd name="connsiteX35" fmla="*/ 106633 w 592966"/>
                    <a:gd name="connsiteY35" fmla="*/ 368300 h 658609"/>
                    <a:gd name="connsiteX36" fmla="*/ 98167 w 592966"/>
                    <a:gd name="connsiteY36" fmla="*/ 372534 h 658609"/>
                    <a:gd name="connsiteX37" fmla="*/ 87583 w 592966"/>
                    <a:gd name="connsiteY37" fmla="*/ 374650 h 658609"/>
                    <a:gd name="connsiteX38" fmla="*/ 79117 w 592966"/>
                    <a:gd name="connsiteY38" fmla="*/ 381000 h 658609"/>
                    <a:gd name="connsiteX39" fmla="*/ 66417 w 592966"/>
                    <a:gd name="connsiteY39" fmla="*/ 385234 h 658609"/>
                    <a:gd name="connsiteX40" fmla="*/ 45250 w 592966"/>
                    <a:gd name="connsiteY40" fmla="*/ 400050 h 658609"/>
                    <a:gd name="connsiteX41" fmla="*/ 41017 w 592966"/>
                    <a:gd name="connsiteY41" fmla="*/ 406400 h 658609"/>
                    <a:gd name="connsiteX42" fmla="*/ 34667 w 592966"/>
                    <a:gd name="connsiteY42" fmla="*/ 412750 h 658609"/>
                    <a:gd name="connsiteX43" fmla="*/ 30433 w 592966"/>
                    <a:gd name="connsiteY43" fmla="*/ 423334 h 658609"/>
                    <a:gd name="connsiteX44" fmla="*/ 19850 w 592966"/>
                    <a:gd name="connsiteY44" fmla="*/ 438150 h 658609"/>
                    <a:gd name="connsiteX45" fmla="*/ 9267 w 592966"/>
                    <a:gd name="connsiteY45" fmla="*/ 452967 h 658609"/>
                    <a:gd name="connsiteX46" fmla="*/ 11383 w 592966"/>
                    <a:gd name="connsiteY46" fmla="*/ 505884 h 658609"/>
                    <a:gd name="connsiteX47" fmla="*/ 17733 w 592966"/>
                    <a:gd name="connsiteY47" fmla="*/ 520700 h 658609"/>
                    <a:gd name="connsiteX48" fmla="*/ 19850 w 592966"/>
                    <a:gd name="connsiteY48" fmla="*/ 539750 h 658609"/>
                    <a:gd name="connsiteX49" fmla="*/ 270 w 592966"/>
                    <a:gd name="connsiteY49" fmla="*/ 556684 h 658609"/>
                    <a:gd name="connsiteX50" fmla="*/ 16146 w 592966"/>
                    <a:gd name="connsiteY50" fmla="*/ 634472 h 658609"/>
                    <a:gd name="connsiteX51" fmla="*/ 105575 w 592966"/>
                    <a:gd name="connsiteY51" fmla="*/ 654580 h 658609"/>
                    <a:gd name="connsiteX52" fmla="*/ 551133 w 592966"/>
                    <a:gd name="connsiteY52" fmla="*/ 565150 h 658609"/>
                    <a:gd name="connsiteX53" fmla="*/ 580767 w 592966"/>
                    <a:gd name="connsiteY53" fmla="*/ 560917 h 658609"/>
                    <a:gd name="connsiteX54" fmla="*/ 587117 w 592966"/>
                    <a:gd name="connsiteY54" fmla="*/ 558800 h 658609"/>
                    <a:gd name="connsiteX55" fmla="*/ 589233 w 592966"/>
                    <a:gd name="connsiteY55" fmla="*/ 537634 h 658609"/>
                    <a:gd name="connsiteX56" fmla="*/ 585000 w 592966"/>
                    <a:gd name="connsiteY56" fmla="*/ 531284 h 658609"/>
                    <a:gd name="connsiteX57" fmla="*/ 582883 w 592966"/>
                    <a:gd name="connsiteY57" fmla="*/ 524934 h 658609"/>
                    <a:gd name="connsiteX58" fmla="*/ 578650 w 592966"/>
                    <a:gd name="connsiteY58" fmla="*/ 514350 h 658609"/>
                    <a:gd name="connsiteX59" fmla="*/ 574417 w 592966"/>
                    <a:gd name="connsiteY59" fmla="*/ 488950 h 658609"/>
                    <a:gd name="connsiteX60" fmla="*/ 570183 w 592966"/>
                    <a:gd name="connsiteY60" fmla="*/ 478367 h 658609"/>
                    <a:gd name="connsiteX61" fmla="*/ 563833 w 592966"/>
                    <a:gd name="connsiteY61" fmla="*/ 455084 h 658609"/>
                    <a:gd name="connsiteX62" fmla="*/ 557483 w 592966"/>
                    <a:gd name="connsiteY62" fmla="*/ 448734 h 658609"/>
                    <a:gd name="connsiteX63" fmla="*/ 538433 w 592966"/>
                    <a:gd name="connsiteY63" fmla="*/ 425450 h 658609"/>
                    <a:gd name="connsiteX64" fmla="*/ 527850 w 592966"/>
                    <a:gd name="connsiteY64" fmla="*/ 410634 h 658609"/>
                    <a:gd name="connsiteX65" fmla="*/ 523617 w 592966"/>
                    <a:gd name="connsiteY65" fmla="*/ 402167 h 658609"/>
                    <a:gd name="connsiteX66" fmla="*/ 493983 w 592966"/>
                    <a:gd name="connsiteY66" fmla="*/ 376767 h 658609"/>
                    <a:gd name="connsiteX67" fmla="*/ 472817 w 592966"/>
                    <a:gd name="connsiteY67" fmla="*/ 361950 h 658609"/>
                    <a:gd name="connsiteX68" fmla="*/ 451650 w 592966"/>
                    <a:gd name="connsiteY68" fmla="*/ 353484 h 658609"/>
                    <a:gd name="connsiteX69" fmla="*/ 424133 w 592966"/>
                    <a:gd name="connsiteY69" fmla="*/ 345017 h 658609"/>
                    <a:gd name="connsiteX70" fmla="*/ 411433 w 592966"/>
                    <a:gd name="connsiteY70" fmla="*/ 342900 h 658609"/>
                    <a:gd name="connsiteX71" fmla="*/ 400850 w 592966"/>
                    <a:gd name="connsiteY71" fmla="*/ 340784 h 658609"/>
                    <a:gd name="connsiteX72" fmla="*/ 392383 w 592966"/>
                    <a:gd name="connsiteY72" fmla="*/ 336550 h 658609"/>
                    <a:gd name="connsiteX73" fmla="*/ 386033 w 592966"/>
                    <a:gd name="connsiteY73" fmla="*/ 334434 h 658609"/>
                    <a:gd name="connsiteX74" fmla="*/ 381800 w 592966"/>
                    <a:gd name="connsiteY74" fmla="*/ 323850 h 658609"/>
                    <a:gd name="connsiteX75" fmla="*/ 375450 w 592966"/>
                    <a:gd name="connsiteY75" fmla="*/ 315384 h 658609"/>
                    <a:gd name="connsiteX76" fmla="*/ 373333 w 592966"/>
                    <a:gd name="connsiteY76" fmla="*/ 306917 h 658609"/>
                    <a:gd name="connsiteX77" fmla="*/ 371217 w 592966"/>
                    <a:gd name="connsiteY77" fmla="*/ 300567 h 658609"/>
                    <a:gd name="connsiteX78" fmla="*/ 377567 w 592966"/>
                    <a:gd name="connsiteY78" fmla="*/ 275167 h 658609"/>
                    <a:gd name="connsiteX79" fmla="*/ 379683 w 592966"/>
                    <a:gd name="connsiteY79" fmla="*/ 268817 h 658609"/>
                    <a:gd name="connsiteX80" fmla="*/ 386033 w 592966"/>
                    <a:gd name="connsiteY80" fmla="*/ 262467 h 658609"/>
                    <a:gd name="connsiteX81" fmla="*/ 396617 w 592966"/>
                    <a:gd name="connsiteY81" fmla="*/ 254000 h 658609"/>
                    <a:gd name="connsiteX82" fmla="*/ 402967 w 592966"/>
                    <a:gd name="connsiteY82" fmla="*/ 247650 h 658609"/>
                    <a:gd name="connsiteX83" fmla="*/ 405083 w 592966"/>
                    <a:gd name="connsiteY83" fmla="*/ 247650 h 658609"/>
                    <a:gd name="connsiteX0" fmla="*/ 405083 w 591707"/>
                    <a:gd name="connsiteY0" fmla="*/ 247650 h 658905"/>
                    <a:gd name="connsiteX1" fmla="*/ 405083 w 591707"/>
                    <a:gd name="connsiteY1" fmla="*/ 247650 h 658905"/>
                    <a:gd name="connsiteX2" fmla="*/ 413550 w 591707"/>
                    <a:gd name="connsiteY2" fmla="*/ 222250 h 658905"/>
                    <a:gd name="connsiteX3" fmla="*/ 409317 w 591707"/>
                    <a:gd name="connsiteY3" fmla="*/ 93134 h 658905"/>
                    <a:gd name="connsiteX4" fmla="*/ 407200 w 591707"/>
                    <a:gd name="connsiteY4" fmla="*/ 80434 h 658905"/>
                    <a:gd name="connsiteX5" fmla="*/ 402967 w 591707"/>
                    <a:gd name="connsiteY5" fmla="*/ 69850 h 658905"/>
                    <a:gd name="connsiteX6" fmla="*/ 400850 w 591707"/>
                    <a:gd name="connsiteY6" fmla="*/ 61384 h 658905"/>
                    <a:gd name="connsiteX7" fmla="*/ 390267 w 591707"/>
                    <a:gd name="connsiteY7" fmla="*/ 42334 h 658905"/>
                    <a:gd name="connsiteX8" fmla="*/ 366983 w 591707"/>
                    <a:gd name="connsiteY8" fmla="*/ 21167 h 658905"/>
                    <a:gd name="connsiteX9" fmla="*/ 356400 w 591707"/>
                    <a:gd name="connsiteY9" fmla="*/ 8467 h 658905"/>
                    <a:gd name="connsiteX10" fmla="*/ 331000 w 591707"/>
                    <a:gd name="connsiteY10" fmla="*/ 0 h 658905"/>
                    <a:gd name="connsiteX11" fmla="*/ 265383 w 591707"/>
                    <a:gd name="connsiteY11" fmla="*/ 2117 h 658905"/>
                    <a:gd name="connsiteX12" fmla="*/ 216700 w 591707"/>
                    <a:gd name="connsiteY12" fmla="*/ 16934 h 658905"/>
                    <a:gd name="connsiteX13" fmla="*/ 195533 w 591707"/>
                    <a:gd name="connsiteY13" fmla="*/ 23284 h 658905"/>
                    <a:gd name="connsiteX14" fmla="*/ 182833 w 591707"/>
                    <a:gd name="connsiteY14" fmla="*/ 33867 h 658905"/>
                    <a:gd name="connsiteX15" fmla="*/ 178600 w 591707"/>
                    <a:gd name="connsiteY15" fmla="*/ 44450 h 658905"/>
                    <a:gd name="connsiteX16" fmla="*/ 165900 w 591707"/>
                    <a:gd name="connsiteY16" fmla="*/ 55034 h 658905"/>
                    <a:gd name="connsiteX17" fmla="*/ 163783 w 591707"/>
                    <a:gd name="connsiteY17" fmla="*/ 67734 h 658905"/>
                    <a:gd name="connsiteX18" fmla="*/ 157433 w 591707"/>
                    <a:gd name="connsiteY18" fmla="*/ 86784 h 658905"/>
                    <a:gd name="connsiteX19" fmla="*/ 155317 w 591707"/>
                    <a:gd name="connsiteY19" fmla="*/ 95250 h 658905"/>
                    <a:gd name="connsiteX20" fmla="*/ 161667 w 591707"/>
                    <a:gd name="connsiteY20" fmla="*/ 124884 h 658905"/>
                    <a:gd name="connsiteX21" fmla="*/ 172250 w 591707"/>
                    <a:gd name="connsiteY21" fmla="*/ 152400 h 658905"/>
                    <a:gd name="connsiteX22" fmla="*/ 157434 w 591707"/>
                    <a:gd name="connsiteY22" fmla="*/ 182034 h 658905"/>
                    <a:gd name="connsiteX23" fmla="*/ 184950 w 591707"/>
                    <a:gd name="connsiteY23" fmla="*/ 245534 h 658905"/>
                    <a:gd name="connsiteX24" fmla="*/ 199767 w 591707"/>
                    <a:gd name="connsiteY24" fmla="*/ 270934 h 658905"/>
                    <a:gd name="connsiteX25" fmla="*/ 206117 w 591707"/>
                    <a:gd name="connsiteY25" fmla="*/ 279400 h 658905"/>
                    <a:gd name="connsiteX26" fmla="*/ 210350 w 591707"/>
                    <a:gd name="connsiteY26" fmla="*/ 300567 h 658905"/>
                    <a:gd name="connsiteX27" fmla="*/ 206117 w 591707"/>
                    <a:gd name="connsiteY27" fmla="*/ 323850 h 658905"/>
                    <a:gd name="connsiteX28" fmla="*/ 199767 w 591707"/>
                    <a:gd name="connsiteY28" fmla="*/ 328084 h 658905"/>
                    <a:gd name="connsiteX29" fmla="*/ 195533 w 591707"/>
                    <a:gd name="connsiteY29" fmla="*/ 332317 h 658905"/>
                    <a:gd name="connsiteX30" fmla="*/ 184950 w 591707"/>
                    <a:gd name="connsiteY30" fmla="*/ 338667 h 658905"/>
                    <a:gd name="connsiteX31" fmla="*/ 174367 w 591707"/>
                    <a:gd name="connsiteY31" fmla="*/ 347134 h 658905"/>
                    <a:gd name="connsiteX32" fmla="*/ 161667 w 591707"/>
                    <a:gd name="connsiteY32" fmla="*/ 349250 h 658905"/>
                    <a:gd name="connsiteX33" fmla="*/ 153200 w 591707"/>
                    <a:gd name="connsiteY33" fmla="*/ 355600 h 658905"/>
                    <a:gd name="connsiteX34" fmla="*/ 132033 w 591707"/>
                    <a:gd name="connsiteY34" fmla="*/ 361950 h 658905"/>
                    <a:gd name="connsiteX35" fmla="*/ 106633 w 591707"/>
                    <a:gd name="connsiteY35" fmla="*/ 368300 h 658905"/>
                    <a:gd name="connsiteX36" fmla="*/ 98167 w 591707"/>
                    <a:gd name="connsiteY36" fmla="*/ 372534 h 658905"/>
                    <a:gd name="connsiteX37" fmla="*/ 87583 w 591707"/>
                    <a:gd name="connsiteY37" fmla="*/ 374650 h 658905"/>
                    <a:gd name="connsiteX38" fmla="*/ 79117 w 591707"/>
                    <a:gd name="connsiteY38" fmla="*/ 381000 h 658905"/>
                    <a:gd name="connsiteX39" fmla="*/ 66417 w 591707"/>
                    <a:gd name="connsiteY39" fmla="*/ 385234 h 658905"/>
                    <a:gd name="connsiteX40" fmla="*/ 45250 w 591707"/>
                    <a:gd name="connsiteY40" fmla="*/ 400050 h 658905"/>
                    <a:gd name="connsiteX41" fmla="*/ 41017 w 591707"/>
                    <a:gd name="connsiteY41" fmla="*/ 406400 h 658905"/>
                    <a:gd name="connsiteX42" fmla="*/ 34667 w 591707"/>
                    <a:gd name="connsiteY42" fmla="*/ 412750 h 658905"/>
                    <a:gd name="connsiteX43" fmla="*/ 30433 w 591707"/>
                    <a:gd name="connsiteY43" fmla="*/ 423334 h 658905"/>
                    <a:gd name="connsiteX44" fmla="*/ 19850 w 591707"/>
                    <a:gd name="connsiteY44" fmla="*/ 438150 h 658905"/>
                    <a:gd name="connsiteX45" fmla="*/ 9267 w 591707"/>
                    <a:gd name="connsiteY45" fmla="*/ 452967 h 658905"/>
                    <a:gd name="connsiteX46" fmla="*/ 11383 w 591707"/>
                    <a:gd name="connsiteY46" fmla="*/ 505884 h 658905"/>
                    <a:gd name="connsiteX47" fmla="*/ 17733 w 591707"/>
                    <a:gd name="connsiteY47" fmla="*/ 520700 h 658905"/>
                    <a:gd name="connsiteX48" fmla="*/ 19850 w 591707"/>
                    <a:gd name="connsiteY48" fmla="*/ 539750 h 658905"/>
                    <a:gd name="connsiteX49" fmla="*/ 270 w 591707"/>
                    <a:gd name="connsiteY49" fmla="*/ 556684 h 658905"/>
                    <a:gd name="connsiteX50" fmla="*/ 16146 w 591707"/>
                    <a:gd name="connsiteY50" fmla="*/ 634472 h 658905"/>
                    <a:gd name="connsiteX51" fmla="*/ 105575 w 591707"/>
                    <a:gd name="connsiteY51" fmla="*/ 654580 h 658905"/>
                    <a:gd name="connsiteX52" fmla="*/ 580767 w 591707"/>
                    <a:gd name="connsiteY52" fmla="*/ 560917 h 658905"/>
                    <a:gd name="connsiteX53" fmla="*/ 587117 w 591707"/>
                    <a:gd name="connsiteY53" fmla="*/ 558800 h 658905"/>
                    <a:gd name="connsiteX54" fmla="*/ 589233 w 591707"/>
                    <a:gd name="connsiteY54" fmla="*/ 537634 h 658905"/>
                    <a:gd name="connsiteX55" fmla="*/ 585000 w 591707"/>
                    <a:gd name="connsiteY55" fmla="*/ 531284 h 658905"/>
                    <a:gd name="connsiteX56" fmla="*/ 582883 w 591707"/>
                    <a:gd name="connsiteY56" fmla="*/ 524934 h 658905"/>
                    <a:gd name="connsiteX57" fmla="*/ 578650 w 591707"/>
                    <a:gd name="connsiteY57" fmla="*/ 514350 h 658905"/>
                    <a:gd name="connsiteX58" fmla="*/ 574417 w 591707"/>
                    <a:gd name="connsiteY58" fmla="*/ 488950 h 658905"/>
                    <a:gd name="connsiteX59" fmla="*/ 570183 w 591707"/>
                    <a:gd name="connsiteY59" fmla="*/ 478367 h 658905"/>
                    <a:gd name="connsiteX60" fmla="*/ 563833 w 591707"/>
                    <a:gd name="connsiteY60" fmla="*/ 455084 h 658905"/>
                    <a:gd name="connsiteX61" fmla="*/ 557483 w 591707"/>
                    <a:gd name="connsiteY61" fmla="*/ 448734 h 658905"/>
                    <a:gd name="connsiteX62" fmla="*/ 538433 w 591707"/>
                    <a:gd name="connsiteY62" fmla="*/ 425450 h 658905"/>
                    <a:gd name="connsiteX63" fmla="*/ 527850 w 591707"/>
                    <a:gd name="connsiteY63" fmla="*/ 410634 h 658905"/>
                    <a:gd name="connsiteX64" fmla="*/ 523617 w 591707"/>
                    <a:gd name="connsiteY64" fmla="*/ 402167 h 658905"/>
                    <a:gd name="connsiteX65" fmla="*/ 493983 w 591707"/>
                    <a:gd name="connsiteY65" fmla="*/ 376767 h 658905"/>
                    <a:gd name="connsiteX66" fmla="*/ 472817 w 591707"/>
                    <a:gd name="connsiteY66" fmla="*/ 361950 h 658905"/>
                    <a:gd name="connsiteX67" fmla="*/ 451650 w 591707"/>
                    <a:gd name="connsiteY67" fmla="*/ 353484 h 658905"/>
                    <a:gd name="connsiteX68" fmla="*/ 424133 w 591707"/>
                    <a:gd name="connsiteY68" fmla="*/ 345017 h 658905"/>
                    <a:gd name="connsiteX69" fmla="*/ 411433 w 591707"/>
                    <a:gd name="connsiteY69" fmla="*/ 342900 h 658905"/>
                    <a:gd name="connsiteX70" fmla="*/ 400850 w 591707"/>
                    <a:gd name="connsiteY70" fmla="*/ 340784 h 658905"/>
                    <a:gd name="connsiteX71" fmla="*/ 392383 w 591707"/>
                    <a:gd name="connsiteY71" fmla="*/ 336550 h 658905"/>
                    <a:gd name="connsiteX72" fmla="*/ 386033 w 591707"/>
                    <a:gd name="connsiteY72" fmla="*/ 334434 h 658905"/>
                    <a:gd name="connsiteX73" fmla="*/ 381800 w 591707"/>
                    <a:gd name="connsiteY73" fmla="*/ 323850 h 658905"/>
                    <a:gd name="connsiteX74" fmla="*/ 375450 w 591707"/>
                    <a:gd name="connsiteY74" fmla="*/ 315384 h 658905"/>
                    <a:gd name="connsiteX75" fmla="*/ 373333 w 591707"/>
                    <a:gd name="connsiteY75" fmla="*/ 306917 h 658905"/>
                    <a:gd name="connsiteX76" fmla="*/ 371217 w 591707"/>
                    <a:gd name="connsiteY76" fmla="*/ 300567 h 658905"/>
                    <a:gd name="connsiteX77" fmla="*/ 377567 w 591707"/>
                    <a:gd name="connsiteY77" fmla="*/ 275167 h 658905"/>
                    <a:gd name="connsiteX78" fmla="*/ 379683 w 591707"/>
                    <a:gd name="connsiteY78" fmla="*/ 268817 h 658905"/>
                    <a:gd name="connsiteX79" fmla="*/ 386033 w 591707"/>
                    <a:gd name="connsiteY79" fmla="*/ 262467 h 658905"/>
                    <a:gd name="connsiteX80" fmla="*/ 396617 w 591707"/>
                    <a:gd name="connsiteY80" fmla="*/ 254000 h 658905"/>
                    <a:gd name="connsiteX81" fmla="*/ 402967 w 591707"/>
                    <a:gd name="connsiteY81" fmla="*/ 247650 h 658905"/>
                    <a:gd name="connsiteX82" fmla="*/ 405083 w 591707"/>
                    <a:gd name="connsiteY82" fmla="*/ 247650 h 658905"/>
                    <a:gd name="connsiteX0" fmla="*/ 405083 w 601675"/>
                    <a:gd name="connsiteY0" fmla="*/ 247650 h 658905"/>
                    <a:gd name="connsiteX1" fmla="*/ 405083 w 601675"/>
                    <a:gd name="connsiteY1" fmla="*/ 247650 h 658905"/>
                    <a:gd name="connsiteX2" fmla="*/ 413550 w 601675"/>
                    <a:gd name="connsiteY2" fmla="*/ 222250 h 658905"/>
                    <a:gd name="connsiteX3" fmla="*/ 409317 w 601675"/>
                    <a:gd name="connsiteY3" fmla="*/ 93134 h 658905"/>
                    <a:gd name="connsiteX4" fmla="*/ 407200 w 601675"/>
                    <a:gd name="connsiteY4" fmla="*/ 80434 h 658905"/>
                    <a:gd name="connsiteX5" fmla="*/ 402967 w 601675"/>
                    <a:gd name="connsiteY5" fmla="*/ 69850 h 658905"/>
                    <a:gd name="connsiteX6" fmla="*/ 400850 w 601675"/>
                    <a:gd name="connsiteY6" fmla="*/ 61384 h 658905"/>
                    <a:gd name="connsiteX7" fmla="*/ 390267 w 601675"/>
                    <a:gd name="connsiteY7" fmla="*/ 42334 h 658905"/>
                    <a:gd name="connsiteX8" fmla="*/ 366983 w 601675"/>
                    <a:gd name="connsiteY8" fmla="*/ 21167 h 658905"/>
                    <a:gd name="connsiteX9" fmla="*/ 356400 w 601675"/>
                    <a:gd name="connsiteY9" fmla="*/ 8467 h 658905"/>
                    <a:gd name="connsiteX10" fmla="*/ 331000 w 601675"/>
                    <a:gd name="connsiteY10" fmla="*/ 0 h 658905"/>
                    <a:gd name="connsiteX11" fmla="*/ 265383 w 601675"/>
                    <a:gd name="connsiteY11" fmla="*/ 2117 h 658905"/>
                    <a:gd name="connsiteX12" fmla="*/ 216700 w 601675"/>
                    <a:gd name="connsiteY12" fmla="*/ 16934 h 658905"/>
                    <a:gd name="connsiteX13" fmla="*/ 195533 w 601675"/>
                    <a:gd name="connsiteY13" fmla="*/ 23284 h 658905"/>
                    <a:gd name="connsiteX14" fmla="*/ 182833 w 601675"/>
                    <a:gd name="connsiteY14" fmla="*/ 33867 h 658905"/>
                    <a:gd name="connsiteX15" fmla="*/ 178600 w 601675"/>
                    <a:gd name="connsiteY15" fmla="*/ 44450 h 658905"/>
                    <a:gd name="connsiteX16" fmla="*/ 165900 w 601675"/>
                    <a:gd name="connsiteY16" fmla="*/ 55034 h 658905"/>
                    <a:gd name="connsiteX17" fmla="*/ 163783 w 601675"/>
                    <a:gd name="connsiteY17" fmla="*/ 67734 h 658905"/>
                    <a:gd name="connsiteX18" fmla="*/ 157433 w 601675"/>
                    <a:gd name="connsiteY18" fmla="*/ 86784 h 658905"/>
                    <a:gd name="connsiteX19" fmla="*/ 155317 w 601675"/>
                    <a:gd name="connsiteY19" fmla="*/ 95250 h 658905"/>
                    <a:gd name="connsiteX20" fmla="*/ 161667 w 601675"/>
                    <a:gd name="connsiteY20" fmla="*/ 124884 h 658905"/>
                    <a:gd name="connsiteX21" fmla="*/ 172250 w 601675"/>
                    <a:gd name="connsiteY21" fmla="*/ 152400 h 658905"/>
                    <a:gd name="connsiteX22" fmla="*/ 157434 w 601675"/>
                    <a:gd name="connsiteY22" fmla="*/ 182034 h 658905"/>
                    <a:gd name="connsiteX23" fmla="*/ 184950 w 601675"/>
                    <a:gd name="connsiteY23" fmla="*/ 245534 h 658905"/>
                    <a:gd name="connsiteX24" fmla="*/ 199767 w 601675"/>
                    <a:gd name="connsiteY24" fmla="*/ 270934 h 658905"/>
                    <a:gd name="connsiteX25" fmla="*/ 206117 w 601675"/>
                    <a:gd name="connsiteY25" fmla="*/ 279400 h 658905"/>
                    <a:gd name="connsiteX26" fmla="*/ 210350 w 601675"/>
                    <a:gd name="connsiteY26" fmla="*/ 300567 h 658905"/>
                    <a:gd name="connsiteX27" fmla="*/ 206117 w 601675"/>
                    <a:gd name="connsiteY27" fmla="*/ 323850 h 658905"/>
                    <a:gd name="connsiteX28" fmla="*/ 199767 w 601675"/>
                    <a:gd name="connsiteY28" fmla="*/ 328084 h 658905"/>
                    <a:gd name="connsiteX29" fmla="*/ 195533 w 601675"/>
                    <a:gd name="connsiteY29" fmla="*/ 332317 h 658905"/>
                    <a:gd name="connsiteX30" fmla="*/ 184950 w 601675"/>
                    <a:gd name="connsiteY30" fmla="*/ 338667 h 658905"/>
                    <a:gd name="connsiteX31" fmla="*/ 174367 w 601675"/>
                    <a:gd name="connsiteY31" fmla="*/ 347134 h 658905"/>
                    <a:gd name="connsiteX32" fmla="*/ 161667 w 601675"/>
                    <a:gd name="connsiteY32" fmla="*/ 349250 h 658905"/>
                    <a:gd name="connsiteX33" fmla="*/ 153200 w 601675"/>
                    <a:gd name="connsiteY33" fmla="*/ 355600 h 658905"/>
                    <a:gd name="connsiteX34" fmla="*/ 132033 w 601675"/>
                    <a:gd name="connsiteY34" fmla="*/ 361950 h 658905"/>
                    <a:gd name="connsiteX35" fmla="*/ 106633 w 601675"/>
                    <a:gd name="connsiteY35" fmla="*/ 368300 h 658905"/>
                    <a:gd name="connsiteX36" fmla="*/ 98167 w 601675"/>
                    <a:gd name="connsiteY36" fmla="*/ 372534 h 658905"/>
                    <a:gd name="connsiteX37" fmla="*/ 87583 w 601675"/>
                    <a:gd name="connsiteY37" fmla="*/ 374650 h 658905"/>
                    <a:gd name="connsiteX38" fmla="*/ 79117 w 601675"/>
                    <a:gd name="connsiteY38" fmla="*/ 381000 h 658905"/>
                    <a:gd name="connsiteX39" fmla="*/ 66417 w 601675"/>
                    <a:gd name="connsiteY39" fmla="*/ 385234 h 658905"/>
                    <a:gd name="connsiteX40" fmla="*/ 45250 w 601675"/>
                    <a:gd name="connsiteY40" fmla="*/ 400050 h 658905"/>
                    <a:gd name="connsiteX41" fmla="*/ 41017 w 601675"/>
                    <a:gd name="connsiteY41" fmla="*/ 406400 h 658905"/>
                    <a:gd name="connsiteX42" fmla="*/ 34667 w 601675"/>
                    <a:gd name="connsiteY42" fmla="*/ 412750 h 658905"/>
                    <a:gd name="connsiteX43" fmla="*/ 30433 w 601675"/>
                    <a:gd name="connsiteY43" fmla="*/ 423334 h 658905"/>
                    <a:gd name="connsiteX44" fmla="*/ 19850 w 601675"/>
                    <a:gd name="connsiteY44" fmla="*/ 438150 h 658905"/>
                    <a:gd name="connsiteX45" fmla="*/ 9267 w 601675"/>
                    <a:gd name="connsiteY45" fmla="*/ 452967 h 658905"/>
                    <a:gd name="connsiteX46" fmla="*/ 11383 w 601675"/>
                    <a:gd name="connsiteY46" fmla="*/ 505884 h 658905"/>
                    <a:gd name="connsiteX47" fmla="*/ 17733 w 601675"/>
                    <a:gd name="connsiteY47" fmla="*/ 520700 h 658905"/>
                    <a:gd name="connsiteX48" fmla="*/ 19850 w 601675"/>
                    <a:gd name="connsiteY48" fmla="*/ 539750 h 658905"/>
                    <a:gd name="connsiteX49" fmla="*/ 270 w 601675"/>
                    <a:gd name="connsiteY49" fmla="*/ 556684 h 658905"/>
                    <a:gd name="connsiteX50" fmla="*/ 16146 w 601675"/>
                    <a:gd name="connsiteY50" fmla="*/ 634472 h 658905"/>
                    <a:gd name="connsiteX51" fmla="*/ 105575 w 601675"/>
                    <a:gd name="connsiteY51" fmla="*/ 654580 h 658905"/>
                    <a:gd name="connsiteX52" fmla="*/ 580767 w 601675"/>
                    <a:gd name="connsiteY52" fmla="*/ 560917 h 658905"/>
                    <a:gd name="connsiteX53" fmla="*/ 599817 w 601675"/>
                    <a:gd name="connsiteY53" fmla="*/ 628650 h 658905"/>
                    <a:gd name="connsiteX54" fmla="*/ 589233 w 601675"/>
                    <a:gd name="connsiteY54" fmla="*/ 537634 h 658905"/>
                    <a:gd name="connsiteX55" fmla="*/ 585000 w 601675"/>
                    <a:gd name="connsiteY55" fmla="*/ 531284 h 658905"/>
                    <a:gd name="connsiteX56" fmla="*/ 582883 w 601675"/>
                    <a:gd name="connsiteY56" fmla="*/ 524934 h 658905"/>
                    <a:gd name="connsiteX57" fmla="*/ 578650 w 601675"/>
                    <a:gd name="connsiteY57" fmla="*/ 514350 h 658905"/>
                    <a:gd name="connsiteX58" fmla="*/ 574417 w 601675"/>
                    <a:gd name="connsiteY58" fmla="*/ 488950 h 658905"/>
                    <a:gd name="connsiteX59" fmla="*/ 570183 w 601675"/>
                    <a:gd name="connsiteY59" fmla="*/ 478367 h 658905"/>
                    <a:gd name="connsiteX60" fmla="*/ 563833 w 601675"/>
                    <a:gd name="connsiteY60" fmla="*/ 455084 h 658905"/>
                    <a:gd name="connsiteX61" fmla="*/ 557483 w 601675"/>
                    <a:gd name="connsiteY61" fmla="*/ 448734 h 658905"/>
                    <a:gd name="connsiteX62" fmla="*/ 538433 w 601675"/>
                    <a:gd name="connsiteY62" fmla="*/ 425450 h 658905"/>
                    <a:gd name="connsiteX63" fmla="*/ 527850 w 601675"/>
                    <a:gd name="connsiteY63" fmla="*/ 410634 h 658905"/>
                    <a:gd name="connsiteX64" fmla="*/ 523617 w 601675"/>
                    <a:gd name="connsiteY64" fmla="*/ 402167 h 658905"/>
                    <a:gd name="connsiteX65" fmla="*/ 493983 w 601675"/>
                    <a:gd name="connsiteY65" fmla="*/ 376767 h 658905"/>
                    <a:gd name="connsiteX66" fmla="*/ 472817 w 601675"/>
                    <a:gd name="connsiteY66" fmla="*/ 361950 h 658905"/>
                    <a:gd name="connsiteX67" fmla="*/ 451650 w 601675"/>
                    <a:gd name="connsiteY67" fmla="*/ 353484 h 658905"/>
                    <a:gd name="connsiteX68" fmla="*/ 424133 w 601675"/>
                    <a:gd name="connsiteY68" fmla="*/ 345017 h 658905"/>
                    <a:gd name="connsiteX69" fmla="*/ 411433 w 601675"/>
                    <a:gd name="connsiteY69" fmla="*/ 342900 h 658905"/>
                    <a:gd name="connsiteX70" fmla="*/ 400850 w 601675"/>
                    <a:gd name="connsiteY70" fmla="*/ 340784 h 658905"/>
                    <a:gd name="connsiteX71" fmla="*/ 392383 w 601675"/>
                    <a:gd name="connsiteY71" fmla="*/ 336550 h 658905"/>
                    <a:gd name="connsiteX72" fmla="*/ 386033 w 601675"/>
                    <a:gd name="connsiteY72" fmla="*/ 334434 h 658905"/>
                    <a:gd name="connsiteX73" fmla="*/ 381800 w 601675"/>
                    <a:gd name="connsiteY73" fmla="*/ 323850 h 658905"/>
                    <a:gd name="connsiteX74" fmla="*/ 375450 w 601675"/>
                    <a:gd name="connsiteY74" fmla="*/ 315384 h 658905"/>
                    <a:gd name="connsiteX75" fmla="*/ 373333 w 601675"/>
                    <a:gd name="connsiteY75" fmla="*/ 306917 h 658905"/>
                    <a:gd name="connsiteX76" fmla="*/ 371217 w 601675"/>
                    <a:gd name="connsiteY76" fmla="*/ 300567 h 658905"/>
                    <a:gd name="connsiteX77" fmla="*/ 377567 w 601675"/>
                    <a:gd name="connsiteY77" fmla="*/ 275167 h 658905"/>
                    <a:gd name="connsiteX78" fmla="*/ 379683 w 601675"/>
                    <a:gd name="connsiteY78" fmla="*/ 268817 h 658905"/>
                    <a:gd name="connsiteX79" fmla="*/ 386033 w 601675"/>
                    <a:gd name="connsiteY79" fmla="*/ 262467 h 658905"/>
                    <a:gd name="connsiteX80" fmla="*/ 396617 w 601675"/>
                    <a:gd name="connsiteY80" fmla="*/ 254000 h 658905"/>
                    <a:gd name="connsiteX81" fmla="*/ 402967 w 601675"/>
                    <a:gd name="connsiteY81" fmla="*/ 247650 h 658905"/>
                    <a:gd name="connsiteX82" fmla="*/ 405083 w 601675"/>
                    <a:gd name="connsiteY82" fmla="*/ 247650 h 658905"/>
                    <a:gd name="connsiteX0" fmla="*/ 405083 w 600063"/>
                    <a:gd name="connsiteY0" fmla="*/ 247650 h 658572"/>
                    <a:gd name="connsiteX1" fmla="*/ 405083 w 600063"/>
                    <a:gd name="connsiteY1" fmla="*/ 247650 h 658572"/>
                    <a:gd name="connsiteX2" fmla="*/ 413550 w 600063"/>
                    <a:gd name="connsiteY2" fmla="*/ 222250 h 658572"/>
                    <a:gd name="connsiteX3" fmla="*/ 409317 w 600063"/>
                    <a:gd name="connsiteY3" fmla="*/ 93134 h 658572"/>
                    <a:gd name="connsiteX4" fmla="*/ 407200 w 600063"/>
                    <a:gd name="connsiteY4" fmla="*/ 80434 h 658572"/>
                    <a:gd name="connsiteX5" fmla="*/ 402967 w 600063"/>
                    <a:gd name="connsiteY5" fmla="*/ 69850 h 658572"/>
                    <a:gd name="connsiteX6" fmla="*/ 400850 w 600063"/>
                    <a:gd name="connsiteY6" fmla="*/ 61384 h 658572"/>
                    <a:gd name="connsiteX7" fmla="*/ 390267 w 600063"/>
                    <a:gd name="connsiteY7" fmla="*/ 42334 h 658572"/>
                    <a:gd name="connsiteX8" fmla="*/ 366983 w 600063"/>
                    <a:gd name="connsiteY8" fmla="*/ 21167 h 658572"/>
                    <a:gd name="connsiteX9" fmla="*/ 356400 w 600063"/>
                    <a:gd name="connsiteY9" fmla="*/ 8467 h 658572"/>
                    <a:gd name="connsiteX10" fmla="*/ 331000 w 600063"/>
                    <a:gd name="connsiteY10" fmla="*/ 0 h 658572"/>
                    <a:gd name="connsiteX11" fmla="*/ 265383 w 600063"/>
                    <a:gd name="connsiteY11" fmla="*/ 2117 h 658572"/>
                    <a:gd name="connsiteX12" fmla="*/ 216700 w 600063"/>
                    <a:gd name="connsiteY12" fmla="*/ 16934 h 658572"/>
                    <a:gd name="connsiteX13" fmla="*/ 195533 w 600063"/>
                    <a:gd name="connsiteY13" fmla="*/ 23284 h 658572"/>
                    <a:gd name="connsiteX14" fmla="*/ 182833 w 600063"/>
                    <a:gd name="connsiteY14" fmla="*/ 33867 h 658572"/>
                    <a:gd name="connsiteX15" fmla="*/ 178600 w 600063"/>
                    <a:gd name="connsiteY15" fmla="*/ 44450 h 658572"/>
                    <a:gd name="connsiteX16" fmla="*/ 165900 w 600063"/>
                    <a:gd name="connsiteY16" fmla="*/ 55034 h 658572"/>
                    <a:gd name="connsiteX17" fmla="*/ 163783 w 600063"/>
                    <a:gd name="connsiteY17" fmla="*/ 67734 h 658572"/>
                    <a:gd name="connsiteX18" fmla="*/ 157433 w 600063"/>
                    <a:gd name="connsiteY18" fmla="*/ 86784 h 658572"/>
                    <a:gd name="connsiteX19" fmla="*/ 155317 w 600063"/>
                    <a:gd name="connsiteY19" fmla="*/ 95250 h 658572"/>
                    <a:gd name="connsiteX20" fmla="*/ 161667 w 600063"/>
                    <a:gd name="connsiteY20" fmla="*/ 124884 h 658572"/>
                    <a:gd name="connsiteX21" fmla="*/ 172250 w 600063"/>
                    <a:gd name="connsiteY21" fmla="*/ 152400 h 658572"/>
                    <a:gd name="connsiteX22" fmla="*/ 157434 w 600063"/>
                    <a:gd name="connsiteY22" fmla="*/ 182034 h 658572"/>
                    <a:gd name="connsiteX23" fmla="*/ 184950 w 600063"/>
                    <a:gd name="connsiteY23" fmla="*/ 245534 h 658572"/>
                    <a:gd name="connsiteX24" fmla="*/ 199767 w 600063"/>
                    <a:gd name="connsiteY24" fmla="*/ 270934 h 658572"/>
                    <a:gd name="connsiteX25" fmla="*/ 206117 w 600063"/>
                    <a:gd name="connsiteY25" fmla="*/ 279400 h 658572"/>
                    <a:gd name="connsiteX26" fmla="*/ 210350 w 600063"/>
                    <a:gd name="connsiteY26" fmla="*/ 300567 h 658572"/>
                    <a:gd name="connsiteX27" fmla="*/ 206117 w 600063"/>
                    <a:gd name="connsiteY27" fmla="*/ 323850 h 658572"/>
                    <a:gd name="connsiteX28" fmla="*/ 199767 w 600063"/>
                    <a:gd name="connsiteY28" fmla="*/ 328084 h 658572"/>
                    <a:gd name="connsiteX29" fmla="*/ 195533 w 600063"/>
                    <a:gd name="connsiteY29" fmla="*/ 332317 h 658572"/>
                    <a:gd name="connsiteX30" fmla="*/ 184950 w 600063"/>
                    <a:gd name="connsiteY30" fmla="*/ 338667 h 658572"/>
                    <a:gd name="connsiteX31" fmla="*/ 174367 w 600063"/>
                    <a:gd name="connsiteY31" fmla="*/ 347134 h 658572"/>
                    <a:gd name="connsiteX32" fmla="*/ 161667 w 600063"/>
                    <a:gd name="connsiteY32" fmla="*/ 349250 h 658572"/>
                    <a:gd name="connsiteX33" fmla="*/ 153200 w 600063"/>
                    <a:gd name="connsiteY33" fmla="*/ 355600 h 658572"/>
                    <a:gd name="connsiteX34" fmla="*/ 132033 w 600063"/>
                    <a:gd name="connsiteY34" fmla="*/ 361950 h 658572"/>
                    <a:gd name="connsiteX35" fmla="*/ 106633 w 600063"/>
                    <a:gd name="connsiteY35" fmla="*/ 368300 h 658572"/>
                    <a:gd name="connsiteX36" fmla="*/ 98167 w 600063"/>
                    <a:gd name="connsiteY36" fmla="*/ 372534 h 658572"/>
                    <a:gd name="connsiteX37" fmla="*/ 87583 w 600063"/>
                    <a:gd name="connsiteY37" fmla="*/ 374650 h 658572"/>
                    <a:gd name="connsiteX38" fmla="*/ 79117 w 600063"/>
                    <a:gd name="connsiteY38" fmla="*/ 381000 h 658572"/>
                    <a:gd name="connsiteX39" fmla="*/ 66417 w 600063"/>
                    <a:gd name="connsiteY39" fmla="*/ 385234 h 658572"/>
                    <a:gd name="connsiteX40" fmla="*/ 45250 w 600063"/>
                    <a:gd name="connsiteY40" fmla="*/ 400050 h 658572"/>
                    <a:gd name="connsiteX41" fmla="*/ 41017 w 600063"/>
                    <a:gd name="connsiteY41" fmla="*/ 406400 h 658572"/>
                    <a:gd name="connsiteX42" fmla="*/ 34667 w 600063"/>
                    <a:gd name="connsiteY42" fmla="*/ 412750 h 658572"/>
                    <a:gd name="connsiteX43" fmla="*/ 30433 w 600063"/>
                    <a:gd name="connsiteY43" fmla="*/ 423334 h 658572"/>
                    <a:gd name="connsiteX44" fmla="*/ 19850 w 600063"/>
                    <a:gd name="connsiteY44" fmla="*/ 438150 h 658572"/>
                    <a:gd name="connsiteX45" fmla="*/ 9267 w 600063"/>
                    <a:gd name="connsiteY45" fmla="*/ 452967 h 658572"/>
                    <a:gd name="connsiteX46" fmla="*/ 11383 w 600063"/>
                    <a:gd name="connsiteY46" fmla="*/ 505884 h 658572"/>
                    <a:gd name="connsiteX47" fmla="*/ 17733 w 600063"/>
                    <a:gd name="connsiteY47" fmla="*/ 520700 h 658572"/>
                    <a:gd name="connsiteX48" fmla="*/ 19850 w 600063"/>
                    <a:gd name="connsiteY48" fmla="*/ 539750 h 658572"/>
                    <a:gd name="connsiteX49" fmla="*/ 270 w 600063"/>
                    <a:gd name="connsiteY49" fmla="*/ 556684 h 658572"/>
                    <a:gd name="connsiteX50" fmla="*/ 16146 w 600063"/>
                    <a:gd name="connsiteY50" fmla="*/ 634472 h 658572"/>
                    <a:gd name="connsiteX51" fmla="*/ 105575 w 600063"/>
                    <a:gd name="connsiteY51" fmla="*/ 654580 h 658572"/>
                    <a:gd name="connsiteX52" fmla="*/ 577592 w 600063"/>
                    <a:gd name="connsiteY52" fmla="*/ 565679 h 658572"/>
                    <a:gd name="connsiteX53" fmla="*/ 599817 w 600063"/>
                    <a:gd name="connsiteY53" fmla="*/ 628650 h 658572"/>
                    <a:gd name="connsiteX54" fmla="*/ 589233 w 600063"/>
                    <a:gd name="connsiteY54" fmla="*/ 537634 h 658572"/>
                    <a:gd name="connsiteX55" fmla="*/ 585000 w 600063"/>
                    <a:gd name="connsiteY55" fmla="*/ 531284 h 658572"/>
                    <a:gd name="connsiteX56" fmla="*/ 582883 w 600063"/>
                    <a:gd name="connsiteY56" fmla="*/ 524934 h 658572"/>
                    <a:gd name="connsiteX57" fmla="*/ 578650 w 600063"/>
                    <a:gd name="connsiteY57" fmla="*/ 514350 h 658572"/>
                    <a:gd name="connsiteX58" fmla="*/ 574417 w 600063"/>
                    <a:gd name="connsiteY58" fmla="*/ 488950 h 658572"/>
                    <a:gd name="connsiteX59" fmla="*/ 570183 w 600063"/>
                    <a:gd name="connsiteY59" fmla="*/ 478367 h 658572"/>
                    <a:gd name="connsiteX60" fmla="*/ 563833 w 600063"/>
                    <a:gd name="connsiteY60" fmla="*/ 455084 h 658572"/>
                    <a:gd name="connsiteX61" fmla="*/ 557483 w 600063"/>
                    <a:gd name="connsiteY61" fmla="*/ 448734 h 658572"/>
                    <a:gd name="connsiteX62" fmla="*/ 538433 w 600063"/>
                    <a:gd name="connsiteY62" fmla="*/ 425450 h 658572"/>
                    <a:gd name="connsiteX63" fmla="*/ 527850 w 600063"/>
                    <a:gd name="connsiteY63" fmla="*/ 410634 h 658572"/>
                    <a:gd name="connsiteX64" fmla="*/ 523617 w 600063"/>
                    <a:gd name="connsiteY64" fmla="*/ 402167 h 658572"/>
                    <a:gd name="connsiteX65" fmla="*/ 493983 w 600063"/>
                    <a:gd name="connsiteY65" fmla="*/ 376767 h 658572"/>
                    <a:gd name="connsiteX66" fmla="*/ 472817 w 600063"/>
                    <a:gd name="connsiteY66" fmla="*/ 361950 h 658572"/>
                    <a:gd name="connsiteX67" fmla="*/ 451650 w 600063"/>
                    <a:gd name="connsiteY67" fmla="*/ 353484 h 658572"/>
                    <a:gd name="connsiteX68" fmla="*/ 424133 w 600063"/>
                    <a:gd name="connsiteY68" fmla="*/ 345017 h 658572"/>
                    <a:gd name="connsiteX69" fmla="*/ 411433 w 600063"/>
                    <a:gd name="connsiteY69" fmla="*/ 342900 h 658572"/>
                    <a:gd name="connsiteX70" fmla="*/ 400850 w 600063"/>
                    <a:gd name="connsiteY70" fmla="*/ 340784 h 658572"/>
                    <a:gd name="connsiteX71" fmla="*/ 392383 w 600063"/>
                    <a:gd name="connsiteY71" fmla="*/ 336550 h 658572"/>
                    <a:gd name="connsiteX72" fmla="*/ 386033 w 600063"/>
                    <a:gd name="connsiteY72" fmla="*/ 334434 h 658572"/>
                    <a:gd name="connsiteX73" fmla="*/ 381800 w 600063"/>
                    <a:gd name="connsiteY73" fmla="*/ 323850 h 658572"/>
                    <a:gd name="connsiteX74" fmla="*/ 375450 w 600063"/>
                    <a:gd name="connsiteY74" fmla="*/ 315384 h 658572"/>
                    <a:gd name="connsiteX75" fmla="*/ 373333 w 600063"/>
                    <a:gd name="connsiteY75" fmla="*/ 306917 h 658572"/>
                    <a:gd name="connsiteX76" fmla="*/ 371217 w 600063"/>
                    <a:gd name="connsiteY76" fmla="*/ 300567 h 658572"/>
                    <a:gd name="connsiteX77" fmla="*/ 377567 w 600063"/>
                    <a:gd name="connsiteY77" fmla="*/ 275167 h 658572"/>
                    <a:gd name="connsiteX78" fmla="*/ 379683 w 600063"/>
                    <a:gd name="connsiteY78" fmla="*/ 268817 h 658572"/>
                    <a:gd name="connsiteX79" fmla="*/ 386033 w 600063"/>
                    <a:gd name="connsiteY79" fmla="*/ 262467 h 658572"/>
                    <a:gd name="connsiteX80" fmla="*/ 396617 w 600063"/>
                    <a:gd name="connsiteY80" fmla="*/ 254000 h 658572"/>
                    <a:gd name="connsiteX81" fmla="*/ 402967 w 600063"/>
                    <a:gd name="connsiteY81" fmla="*/ 247650 h 658572"/>
                    <a:gd name="connsiteX82" fmla="*/ 405083 w 600063"/>
                    <a:gd name="connsiteY82" fmla="*/ 247650 h 658572"/>
                    <a:gd name="connsiteX0" fmla="*/ 405083 w 603282"/>
                    <a:gd name="connsiteY0" fmla="*/ 247650 h 664888"/>
                    <a:gd name="connsiteX1" fmla="*/ 405083 w 603282"/>
                    <a:gd name="connsiteY1" fmla="*/ 247650 h 664888"/>
                    <a:gd name="connsiteX2" fmla="*/ 413550 w 603282"/>
                    <a:gd name="connsiteY2" fmla="*/ 222250 h 664888"/>
                    <a:gd name="connsiteX3" fmla="*/ 409317 w 603282"/>
                    <a:gd name="connsiteY3" fmla="*/ 93134 h 664888"/>
                    <a:gd name="connsiteX4" fmla="*/ 407200 w 603282"/>
                    <a:gd name="connsiteY4" fmla="*/ 80434 h 664888"/>
                    <a:gd name="connsiteX5" fmla="*/ 402967 w 603282"/>
                    <a:gd name="connsiteY5" fmla="*/ 69850 h 664888"/>
                    <a:gd name="connsiteX6" fmla="*/ 400850 w 603282"/>
                    <a:gd name="connsiteY6" fmla="*/ 61384 h 664888"/>
                    <a:gd name="connsiteX7" fmla="*/ 390267 w 603282"/>
                    <a:gd name="connsiteY7" fmla="*/ 42334 h 664888"/>
                    <a:gd name="connsiteX8" fmla="*/ 366983 w 603282"/>
                    <a:gd name="connsiteY8" fmla="*/ 21167 h 664888"/>
                    <a:gd name="connsiteX9" fmla="*/ 356400 w 603282"/>
                    <a:gd name="connsiteY9" fmla="*/ 8467 h 664888"/>
                    <a:gd name="connsiteX10" fmla="*/ 331000 w 603282"/>
                    <a:gd name="connsiteY10" fmla="*/ 0 h 664888"/>
                    <a:gd name="connsiteX11" fmla="*/ 265383 w 603282"/>
                    <a:gd name="connsiteY11" fmla="*/ 2117 h 664888"/>
                    <a:gd name="connsiteX12" fmla="*/ 216700 w 603282"/>
                    <a:gd name="connsiteY12" fmla="*/ 16934 h 664888"/>
                    <a:gd name="connsiteX13" fmla="*/ 195533 w 603282"/>
                    <a:gd name="connsiteY13" fmla="*/ 23284 h 664888"/>
                    <a:gd name="connsiteX14" fmla="*/ 182833 w 603282"/>
                    <a:gd name="connsiteY14" fmla="*/ 33867 h 664888"/>
                    <a:gd name="connsiteX15" fmla="*/ 178600 w 603282"/>
                    <a:gd name="connsiteY15" fmla="*/ 44450 h 664888"/>
                    <a:gd name="connsiteX16" fmla="*/ 165900 w 603282"/>
                    <a:gd name="connsiteY16" fmla="*/ 55034 h 664888"/>
                    <a:gd name="connsiteX17" fmla="*/ 163783 w 603282"/>
                    <a:gd name="connsiteY17" fmla="*/ 67734 h 664888"/>
                    <a:gd name="connsiteX18" fmla="*/ 157433 w 603282"/>
                    <a:gd name="connsiteY18" fmla="*/ 86784 h 664888"/>
                    <a:gd name="connsiteX19" fmla="*/ 155317 w 603282"/>
                    <a:gd name="connsiteY19" fmla="*/ 95250 h 664888"/>
                    <a:gd name="connsiteX20" fmla="*/ 161667 w 603282"/>
                    <a:gd name="connsiteY20" fmla="*/ 124884 h 664888"/>
                    <a:gd name="connsiteX21" fmla="*/ 172250 w 603282"/>
                    <a:gd name="connsiteY21" fmla="*/ 152400 h 664888"/>
                    <a:gd name="connsiteX22" fmla="*/ 157434 w 603282"/>
                    <a:gd name="connsiteY22" fmla="*/ 182034 h 664888"/>
                    <a:gd name="connsiteX23" fmla="*/ 184950 w 603282"/>
                    <a:gd name="connsiteY23" fmla="*/ 245534 h 664888"/>
                    <a:gd name="connsiteX24" fmla="*/ 199767 w 603282"/>
                    <a:gd name="connsiteY24" fmla="*/ 270934 h 664888"/>
                    <a:gd name="connsiteX25" fmla="*/ 206117 w 603282"/>
                    <a:gd name="connsiteY25" fmla="*/ 279400 h 664888"/>
                    <a:gd name="connsiteX26" fmla="*/ 210350 w 603282"/>
                    <a:gd name="connsiteY26" fmla="*/ 300567 h 664888"/>
                    <a:gd name="connsiteX27" fmla="*/ 206117 w 603282"/>
                    <a:gd name="connsiteY27" fmla="*/ 323850 h 664888"/>
                    <a:gd name="connsiteX28" fmla="*/ 199767 w 603282"/>
                    <a:gd name="connsiteY28" fmla="*/ 328084 h 664888"/>
                    <a:gd name="connsiteX29" fmla="*/ 195533 w 603282"/>
                    <a:gd name="connsiteY29" fmla="*/ 332317 h 664888"/>
                    <a:gd name="connsiteX30" fmla="*/ 184950 w 603282"/>
                    <a:gd name="connsiteY30" fmla="*/ 338667 h 664888"/>
                    <a:gd name="connsiteX31" fmla="*/ 174367 w 603282"/>
                    <a:gd name="connsiteY31" fmla="*/ 347134 h 664888"/>
                    <a:gd name="connsiteX32" fmla="*/ 161667 w 603282"/>
                    <a:gd name="connsiteY32" fmla="*/ 349250 h 664888"/>
                    <a:gd name="connsiteX33" fmla="*/ 153200 w 603282"/>
                    <a:gd name="connsiteY33" fmla="*/ 355600 h 664888"/>
                    <a:gd name="connsiteX34" fmla="*/ 132033 w 603282"/>
                    <a:gd name="connsiteY34" fmla="*/ 361950 h 664888"/>
                    <a:gd name="connsiteX35" fmla="*/ 106633 w 603282"/>
                    <a:gd name="connsiteY35" fmla="*/ 368300 h 664888"/>
                    <a:gd name="connsiteX36" fmla="*/ 98167 w 603282"/>
                    <a:gd name="connsiteY36" fmla="*/ 372534 h 664888"/>
                    <a:gd name="connsiteX37" fmla="*/ 87583 w 603282"/>
                    <a:gd name="connsiteY37" fmla="*/ 374650 h 664888"/>
                    <a:gd name="connsiteX38" fmla="*/ 79117 w 603282"/>
                    <a:gd name="connsiteY38" fmla="*/ 381000 h 664888"/>
                    <a:gd name="connsiteX39" fmla="*/ 66417 w 603282"/>
                    <a:gd name="connsiteY39" fmla="*/ 385234 h 664888"/>
                    <a:gd name="connsiteX40" fmla="*/ 45250 w 603282"/>
                    <a:gd name="connsiteY40" fmla="*/ 400050 h 664888"/>
                    <a:gd name="connsiteX41" fmla="*/ 41017 w 603282"/>
                    <a:gd name="connsiteY41" fmla="*/ 406400 h 664888"/>
                    <a:gd name="connsiteX42" fmla="*/ 34667 w 603282"/>
                    <a:gd name="connsiteY42" fmla="*/ 412750 h 664888"/>
                    <a:gd name="connsiteX43" fmla="*/ 30433 w 603282"/>
                    <a:gd name="connsiteY43" fmla="*/ 423334 h 664888"/>
                    <a:gd name="connsiteX44" fmla="*/ 19850 w 603282"/>
                    <a:gd name="connsiteY44" fmla="*/ 438150 h 664888"/>
                    <a:gd name="connsiteX45" fmla="*/ 9267 w 603282"/>
                    <a:gd name="connsiteY45" fmla="*/ 452967 h 664888"/>
                    <a:gd name="connsiteX46" fmla="*/ 11383 w 603282"/>
                    <a:gd name="connsiteY46" fmla="*/ 505884 h 664888"/>
                    <a:gd name="connsiteX47" fmla="*/ 17733 w 603282"/>
                    <a:gd name="connsiteY47" fmla="*/ 520700 h 664888"/>
                    <a:gd name="connsiteX48" fmla="*/ 19850 w 603282"/>
                    <a:gd name="connsiteY48" fmla="*/ 539750 h 664888"/>
                    <a:gd name="connsiteX49" fmla="*/ 270 w 603282"/>
                    <a:gd name="connsiteY49" fmla="*/ 556684 h 664888"/>
                    <a:gd name="connsiteX50" fmla="*/ 16146 w 603282"/>
                    <a:gd name="connsiteY50" fmla="*/ 634472 h 664888"/>
                    <a:gd name="connsiteX51" fmla="*/ 105575 w 603282"/>
                    <a:gd name="connsiteY51" fmla="*/ 654580 h 664888"/>
                    <a:gd name="connsiteX52" fmla="*/ 522030 w 603282"/>
                    <a:gd name="connsiteY52" fmla="*/ 657754 h 664888"/>
                    <a:gd name="connsiteX53" fmla="*/ 599817 w 603282"/>
                    <a:gd name="connsiteY53" fmla="*/ 628650 h 664888"/>
                    <a:gd name="connsiteX54" fmla="*/ 589233 w 603282"/>
                    <a:gd name="connsiteY54" fmla="*/ 537634 h 664888"/>
                    <a:gd name="connsiteX55" fmla="*/ 585000 w 603282"/>
                    <a:gd name="connsiteY55" fmla="*/ 531284 h 664888"/>
                    <a:gd name="connsiteX56" fmla="*/ 582883 w 603282"/>
                    <a:gd name="connsiteY56" fmla="*/ 524934 h 664888"/>
                    <a:gd name="connsiteX57" fmla="*/ 578650 w 603282"/>
                    <a:gd name="connsiteY57" fmla="*/ 514350 h 664888"/>
                    <a:gd name="connsiteX58" fmla="*/ 574417 w 603282"/>
                    <a:gd name="connsiteY58" fmla="*/ 488950 h 664888"/>
                    <a:gd name="connsiteX59" fmla="*/ 570183 w 603282"/>
                    <a:gd name="connsiteY59" fmla="*/ 478367 h 664888"/>
                    <a:gd name="connsiteX60" fmla="*/ 563833 w 603282"/>
                    <a:gd name="connsiteY60" fmla="*/ 455084 h 664888"/>
                    <a:gd name="connsiteX61" fmla="*/ 557483 w 603282"/>
                    <a:gd name="connsiteY61" fmla="*/ 448734 h 664888"/>
                    <a:gd name="connsiteX62" fmla="*/ 538433 w 603282"/>
                    <a:gd name="connsiteY62" fmla="*/ 425450 h 664888"/>
                    <a:gd name="connsiteX63" fmla="*/ 527850 w 603282"/>
                    <a:gd name="connsiteY63" fmla="*/ 410634 h 664888"/>
                    <a:gd name="connsiteX64" fmla="*/ 523617 w 603282"/>
                    <a:gd name="connsiteY64" fmla="*/ 402167 h 664888"/>
                    <a:gd name="connsiteX65" fmla="*/ 493983 w 603282"/>
                    <a:gd name="connsiteY65" fmla="*/ 376767 h 664888"/>
                    <a:gd name="connsiteX66" fmla="*/ 472817 w 603282"/>
                    <a:gd name="connsiteY66" fmla="*/ 361950 h 664888"/>
                    <a:gd name="connsiteX67" fmla="*/ 451650 w 603282"/>
                    <a:gd name="connsiteY67" fmla="*/ 353484 h 664888"/>
                    <a:gd name="connsiteX68" fmla="*/ 424133 w 603282"/>
                    <a:gd name="connsiteY68" fmla="*/ 345017 h 664888"/>
                    <a:gd name="connsiteX69" fmla="*/ 411433 w 603282"/>
                    <a:gd name="connsiteY69" fmla="*/ 342900 h 664888"/>
                    <a:gd name="connsiteX70" fmla="*/ 400850 w 603282"/>
                    <a:gd name="connsiteY70" fmla="*/ 340784 h 664888"/>
                    <a:gd name="connsiteX71" fmla="*/ 392383 w 603282"/>
                    <a:gd name="connsiteY71" fmla="*/ 336550 h 664888"/>
                    <a:gd name="connsiteX72" fmla="*/ 386033 w 603282"/>
                    <a:gd name="connsiteY72" fmla="*/ 334434 h 664888"/>
                    <a:gd name="connsiteX73" fmla="*/ 381800 w 603282"/>
                    <a:gd name="connsiteY73" fmla="*/ 323850 h 664888"/>
                    <a:gd name="connsiteX74" fmla="*/ 375450 w 603282"/>
                    <a:gd name="connsiteY74" fmla="*/ 315384 h 664888"/>
                    <a:gd name="connsiteX75" fmla="*/ 373333 w 603282"/>
                    <a:gd name="connsiteY75" fmla="*/ 306917 h 664888"/>
                    <a:gd name="connsiteX76" fmla="*/ 371217 w 603282"/>
                    <a:gd name="connsiteY76" fmla="*/ 300567 h 664888"/>
                    <a:gd name="connsiteX77" fmla="*/ 377567 w 603282"/>
                    <a:gd name="connsiteY77" fmla="*/ 275167 h 664888"/>
                    <a:gd name="connsiteX78" fmla="*/ 379683 w 603282"/>
                    <a:gd name="connsiteY78" fmla="*/ 268817 h 664888"/>
                    <a:gd name="connsiteX79" fmla="*/ 386033 w 603282"/>
                    <a:gd name="connsiteY79" fmla="*/ 262467 h 664888"/>
                    <a:gd name="connsiteX80" fmla="*/ 396617 w 603282"/>
                    <a:gd name="connsiteY80" fmla="*/ 254000 h 664888"/>
                    <a:gd name="connsiteX81" fmla="*/ 402967 w 603282"/>
                    <a:gd name="connsiteY81" fmla="*/ 247650 h 664888"/>
                    <a:gd name="connsiteX82" fmla="*/ 405083 w 603282"/>
                    <a:gd name="connsiteY82" fmla="*/ 247650 h 664888"/>
                    <a:gd name="connsiteX0" fmla="*/ 405083 w 592805"/>
                    <a:gd name="connsiteY0" fmla="*/ 247650 h 664888"/>
                    <a:gd name="connsiteX1" fmla="*/ 405083 w 592805"/>
                    <a:gd name="connsiteY1" fmla="*/ 247650 h 664888"/>
                    <a:gd name="connsiteX2" fmla="*/ 413550 w 592805"/>
                    <a:gd name="connsiteY2" fmla="*/ 222250 h 664888"/>
                    <a:gd name="connsiteX3" fmla="*/ 409317 w 592805"/>
                    <a:gd name="connsiteY3" fmla="*/ 93134 h 664888"/>
                    <a:gd name="connsiteX4" fmla="*/ 407200 w 592805"/>
                    <a:gd name="connsiteY4" fmla="*/ 80434 h 664888"/>
                    <a:gd name="connsiteX5" fmla="*/ 402967 w 592805"/>
                    <a:gd name="connsiteY5" fmla="*/ 69850 h 664888"/>
                    <a:gd name="connsiteX6" fmla="*/ 400850 w 592805"/>
                    <a:gd name="connsiteY6" fmla="*/ 61384 h 664888"/>
                    <a:gd name="connsiteX7" fmla="*/ 390267 w 592805"/>
                    <a:gd name="connsiteY7" fmla="*/ 42334 h 664888"/>
                    <a:gd name="connsiteX8" fmla="*/ 366983 w 592805"/>
                    <a:gd name="connsiteY8" fmla="*/ 21167 h 664888"/>
                    <a:gd name="connsiteX9" fmla="*/ 356400 w 592805"/>
                    <a:gd name="connsiteY9" fmla="*/ 8467 h 664888"/>
                    <a:gd name="connsiteX10" fmla="*/ 331000 w 592805"/>
                    <a:gd name="connsiteY10" fmla="*/ 0 h 664888"/>
                    <a:gd name="connsiteX11" fmla="*/ 265383 w 592805"/>
                    <a:gd name="connsiteY11" fmla="*/ 2117 h 664888"/>
                    <a:gd name="connsiteX12" fmla="*/ 216700 w 592805"/>
                    <a:gd name="connsiteY12" fmla="*/ 16934 h 664888"/>
                    <a:gd name="connsiteX13" fmla="*/ 195533 w 592805"/>
                    <a:gd name="connsiteY13" fmla="*/ 23284 h 664888"/>
                    <a:gd name="connsiteX14" fmla="*/ 182833 w 592805"/>
                    <a:gd name="connsiteY14" fmla="*/ 33867 h 664888"/>
                    <a:gd name="connsiteX15" fmla="*/ 178600 w 592805"/>
                    <a:gd name="connsiteY15" fmla="*/ 44450 h 664888"/>
                    <a:gd name="connsiteX16" fmla="*/ 165900 w 592805"/>
                    <a:gd name="connsiteY16" fmla="*/ 55034 h 664888"/>
                    <a:gd name="connsiteX17" fmla="*/ 163783 w 592805"/>
                    <a:gd name="connsiteY17" fmla="*/ 67734 h 664888"/>
                    <a:gd name="connsiteX18" fmla="*/ 157433 w 592805"/>
                    <a:gd name="connsiteY18" fmla="*/ 86784 h 664888"/>
                    <a:gd name="connsiteX19" fmla="*/ 155317 w 592805"/>
                    <a:gd name="connsiteY19" fmla="*/ 95250 h 664888"/>
                    <a:gd name="connsiteX20" fmla="*/ 161667 w 592805"/>
                    <a:gd name="connsiteY20" fmla="*/ 124884 h 664888"/>
                    <a:gd name="connsiteX21" fmla="*/ 172250 w 592805"/>
                    <a:gd name="connsiteY21" fmla="*/ 152400 h 664888"/>
                    <a:gd name="connsiteX22" fmla="*/ 157434 w 592805"/>
                    <a:gd name="connsiteY22" fmla="*/ 182034 h 664888"/>
                    <a:gd name="connsiteX23" fmla="*/ 184950 w 592805"/>
                    <a:gd name="connsiteY23" fmla="*/ 245534 h 664888"/>
                    <a:gd name="connsiteX24" fmla="*/ 199767 w 592805"/>
                    <a:gd name="connsiteY24" fmla="*/ 270934 h 664888"/>
                    <a:gd name="connsiteX25" fmla="*/ 206117 w 592805"/>
                    <a:gd name="connsiteY25" fmla="*/ 279400 h 664888"/>
                    <a:gd name="connsiteX26" fmla="*/ 210350 w 592805"/>
                    <a:gd name="connsiteY26" fmla="*/ 300567 h 664888"/>
                    <a:gd name="connsiteX27" fmla="*/ 206117 w 592805"/>
                    <a:gd name="connsiteY27" fmla="*/ 323850 h 664888"/>
                    <a:gd name="connsiteX28" fmla="*/ 199767 w 592805"/>
                    <a:gd name="connsiteY28" fmla="*/ 328084 h 664888"/>
                    <a:gd name="connsiteX29" fmla="*/ 195533 w 592805"/>
                    <a:gd name="connsiteY29" fmla="*/ 332317 h 664888"/>
                    <a:gd name="connsiteX30" fmla="*/ 184950 w 592805"/>
                    <a:gd name="connsiteY30" fmla="*/ 338667 h 664888"/>
                    <a:gd name="connsiteX31" fmla="*/ 174367 w 592805"/>
                    <a:gd name="connsiteY31" fmla="*/ 347134 h 664888"/>
                    <a:gd name="connsiteX32" fmla="*/ 161667 w 592805"/>
                    <a:gd name="connsiteY32" fmla="*/ 349250 h 664888"/>
                    <a:gd name="connsiteX33" fmla="*/ 153200 w 592805"/>
                    <a:gd name="connsiteY33" fmla="*/ 355600 h 664888"/>
                    <a:gd name="connsiteX34" fmla="*/ 132033 w 592805"/>
                    <a:gd name="connsiteY34" fmla="*/ 361950 h 664888"/>
                    <a:gd name="connsiteX35" fmla="*/ 106633 w 592805"/>
                    <a:gd name="connsiteY35" fmla="*/ 368300 h 664888"/>
                    <a:gd name="connsiteX36" fmla="*/ 98167 w 592805"/>
                    <a:gd name="connsiteY36" fmla="*/ 372534 h 664888"/>
                    <a:gd name="connsiteX37" fmla="*/ 87583 w 592805"/>
                    <a:gd name="connsiteY37" fmla="*/ 374650 h 664888"/>
                    <a:gd name="connsiteX38" fmla="*/ 79117 w 592805"/>
                    <a:gd name="connsiteY38" fmla="*/ 381000 h 664888"/>
                    <a:gd name="connsiteX39" fmla="*/ 66417 w 592805"/>
                    <a:gd name="connsiteY39" fmla="*/ 385234 h 664888"/>
                    <a:gd name="connsiteX40" fmla="*/ 45250 w 592805"/>
                    <a:gd name="connsiteY40" fmla="*/ 400050 h 664888"/>
                    <a:gd name="connsiteX41" fmla="*/ 41017 w 592805"/>
                    <a:gd name="connsiteY41" fmla="*/ 406400 h 664888"/>
                    <a:gd name="connsiteX42" fmla="*/ 34667 w 592805"/>
                    <a:gd name="connsiteY42" fmla="*/ 412750 h 664888"/>
                    <a:gd name="connsiteX43" fmla="*/ 30433 w 592805"/>
                    <a:gd name="connsiteY43" fmla="*/ 423334 h 664888"/>
                    <a:gd name="connsiteX44" fmla="*/ 19850 w 592805"/>
                    <a:gd name="connsiteY44" fmla="*/ 438150 h 664888"/>
                    <a:gd name="connsiteX45" fmla="*/ 9267 w 592805"/>
                    <a:gd name="connsiteY45" fmla="*/ 452967 h 664888"/>
                    <a:gd name="connsiteX46" fmla="*/ 11383 w 592805"/>
                    <a:gd name="connsiteY46" fmla="*/ 505884 h 664888"/>
                    <a:gd name="connsiteX47" fmla="*/ 17733 w 592805"/>
                    <a:gd name="connsiteY47" fmla="*/ 520700 h 664888"/>
                    <a:gd name="connsiteX48" fmla="*/ 19850 w 592805"/>
                    <a:gd name="connsiteY48" fmla="*/ 539750 h 664888"/>
                    <a:gd name="connsiteX49" fmla="*/ 270 w 592805"/>
                    <a:gd name="connsiteY49" fmla="*/ 556684 h 664888"/>
                    <a:gd name="connsiteX50" fmla="*/ 16146 w 592805"/>
                    <a:gd name="connsiteY50" fmla="*/ 634472 h 664888"/>
                    <a:gd name="connsiteX51" fmla="*/ 105575 w 592805"/>
                    <a:gd name="connsiteY51" fmla="*/ 654580 h 664888"/>
                    <a:gd name="connsiteX52" fmla="*/ 522030 w 592805"/>
                    <a:gd name="connsiteY52" fmla="*/ 657754 h 664888"/>
                    <a:gd name="connsiteX53" fmla="*/ 587117 w 592805"/>
                    <a:gd name="connsiteY53" fmla="*/ 625475 h 664888"/>
                    <a:gd name="connsiteX54" fmla="*/ 589233 w 592805"/>
                    <a:gd name="connsiteY54" fmla="*/ 537634 h 664888"/>
                    <a:gd name="connsiteX55" fmla="*/ 585000 w 592805"/>
                    <a:gd name="connsiteY55" fmla="*/ 531284 h 664888"/>
                    <a:gd name="connsiteX56" fmla="*/ 582883 w 592805"/>
                    <a:gd name="connsiteY56" fmla="*/ 524934 h 664888"/>
                    <a:gd name="connsiteX57" fmla="*/ 578650 w 592805"/>
                    <a:gd name="connsiteY57" fmla="*/ 514350 h 664888"/>
                    <a:gd name="connsiteX58" fmla="*/ 574417 w 592805"/>
                    <a:gd name="connsiteY58" fmla="*/ 488950 h 664888"/>
                    <a:gd name="connsiteX59" fmla="*/ 570183 w 592805"/>
                    <a:gd name="connsiteY59" fmla="*/ 478367 h 664888"/>
                    <a:gd name="connsiteX60" fmla="*/ 563833 w 592805"/>
                    <a:gd name="connsiteY60" fmla="*/ 455084 h 664888"/>
                    <a:gd name="connsiteX61" fmla="*/ 557483 w 592805"/>
                    <a:gd name="connsiteY61" fmla="*/ 448734 h 664888"/>
                    <a:gd name="connsiteX62" fmla="*/ 538433 w 592805"/>
                    <a:gd name="connsiteY62" fmla="*/ 425450 h 664888"/>
                    <a:gd name="connsiteX63" fmla="*/ 527850 w 592805"/>
                    <a:gd name="connsiteY63" fmla="*/ 410634 h 664888"/>
                    <a:gd name="connsiteX64" fmla="*/ 523617 w 592805"/>
                    <a:gd name="connsiteY64" fmla="*/ 402167 h 664888"/>
                    <a:gd name="connsiteX65" fmla="*/ 493983 w 592805"/>
                    <a:gd name="connsiteY65" fmla="*/ 376767 h 664888"/>
                    <a:gd name="connsiteX66" fmla="*/ 472817 w 592805"/>
                    <a:gd name="connsiteY66" fmla="*/ 361950 h 664888"/>
                    <a:gd name="connsiteX67" fmla="*/ 451650 w 592805"/>
                    <a:gd name="connsiteY67" fmla="*/ 353484 h 664888"/>
                    <a:gd name="connsiteX68" fmla="*/ 424133 w 592805"/>
                    <a:gd name="connsiteY68" fmla="*/ 345017 h 664888"/>
                    <a:gd name="connsiteX69" fmla="*/ 411433 w 592805"/>
                    <a:gd name="connsiteY69" fmla="*/ 342900 h 664888"/>
                    <a:gd name="connsiteX70" fmla="*/ 400850 w 592805"/>
                    <a:gd name="connsiteY70" fmla="*/ 340784 h 664888"/>
                    <a:gd name="connsiteX71" fmla="*/ 392383 w 592805"/>
                    <a:gd name="connsiteY71" fmla="*/ 336550 h 664888"/>
                    <a:gd name="connsiteX72" fmla="*/ 386033 w 592805"/>
                    <a:gd name="connsiteY72" fmla="*/ 334434 h 664888"/>
                    <a:gd name="connsiteX73" fmla="*/ 381800 w 592805"/>
                    <a:gd name="connsiteY73" fmla="*/ 323850 h 664888"/>
                    <a:gd name="connsiteX74" fmla="*/ 375450 w 592805"/>
                    <a:gd name="connsiteY74" fmla="*/ 315384 h 664888"/>
                    <a:gd name="connsiteX75" fmla="*/ 373333 w 592805"/>
                    <a:gd name="connsiteY75" fmla="*/ 306917 h 664888"/>
                    <a:gd name="connsiteX76" fmla="*/ 371217 w 592805"/>
                    <a:gd name="connsiteY76" fmla="*/ 300567 h 664888"/>
                    <a:gd name="connsiteX77" fmla="*/ 377567 w 592805"/>
                    <a:gd name="connsiteY77" fmla="*/ 275167 h 664888"/>
                    <a:gd name="connsiteX78" fmla="*/ 379683 w 592805"/>
                    <a:gd name="connsiteY78" fmla="*/ 268817 h 664888"/>
                    <a:gd name="connsiteX79" fmla="*/ 386033 w 592805"/>
                    <a:gd name="connsiteY79" fmla="*/ 262467 h 664888"/>
                    <a:gd name="connsiteX80" fmla="*/ 396617 w 592805"/>
                    <a:gd name="connsiteY80" fmla="*/ 254000 h 664888"/>
                    <a:gd name="connsiteX81" fmla="*/ 402967 w 592805"/>
                    <a:gd name="connsiteY81" fmla="*/ 247650 h 664888"/>
                    <a:gd name="connsiteX82" fmla="*/ 405083 w 592805"/>
                    <a:gd name="connsiteY82" fmla="*/ 247650 h 66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92805" h="664888">
                      <a:moveTo>
                        <a:pt x="405083" y="247650"/>
                      </a:moveTo>
                      <a:lnTo>
                        <a:pt x="405083" y="247650"/>
                      </a:lnTo>
                      <a:cubicBezTo>
                        <a:pt x="407905" y="239183"/>
                        <a:pt x="413306" y="231171"/>
                        <a:pt x="413550" y="222250"/>
                      </a:cubicBezTo>
                      <a:cubicBezTo>
                        <a:pt x="414730" y="179204"/>
                        <a:pt x="411243" y="136153"/>
                        <a:pt x="409317" y="93134"/>
                      </a:cubicBezTo>
                      <a:cubicBezTo>
                        <a:pt x="409125" y="88847"/>
                        <a:pt x="408329" y="84575"/>
                        <a:pt x="407200" y="80434"/>
                      </a:cubicBezTo>
                      <a:cubicBezTo>
                        <a:pt x="406200" y="76768"/>
                        <a:pt x="404169" y="73455"/>
                        <a:pt x="402967" y="69850"/>
                      </a:cubicBezTo>
                      <a:cubicBezTo>
                        <a:pt x="402047" y="67090"/>
                        <a:pt x="401871" y="64108"/>
                        <a:pt x="400850" y="61384"/>
                      </a:cubicBezTo>
                      <a:cubicBezTo>
                        <a:pt x="399395" y="57503"/>
                        <a:pt x="392220" y="44845"/>
                        <a:pt x="390267" y="42334"/>
                      </a:cubicBezTo>
                      <a:cubicBezTo>
                        <a:pt x="384790" y="35293"/>
                        <a:pt x="372461" y="26645"/>
                        <a:pt x="366983" y="21167"/>
                      </a:cubicBezTo>
                      <a:cubicBezTo>
                        <a:pt x="363086" y="17270"/>
                        <a:pt x="360665" y="11956"/>
                        <a:pt x="356400" y="8467"/>
                      </a:cubicBezTo>
                      <a:cubicBezTo>
                        <a:pt x="347939" y="1544"/>
                        <a:pt x="341044" y="1674"/>
                        <a:pt x="331000" y="0"/>
                      </a:cubicBezTo>
                      <a:lnTo>
                        <a:pt x="265383" y="2117"/>
                      </a:lnTo>
                      <a:cubicBezTo>
                        <a:pt x="248604" y="4603"/>
                        <a:pt x="232934" y="12015"/>
                        <a:pt x="216700" y="16934"/>
                      </a:cubicBezTo>
                      <a:lnTo>
                        <a:pt x="195533" y="23284"/>
                      </a:lnTo>
                      <a:cubicBezTo>
                        <a:pt x="191144" y="26210"/>
                        <a:pt x="185744" y="29210"/>
                        <a:pt x="182833" y="33867"/>
                      </a:cubicBezTo>
                      <a:cubicBezTo>
                        <a:pt x="180819" y="37089"/>
                        <a:pt x="180973" y="41483"/>
                        <a:pt x="178600" y="44450"/>
                      </a:cubicBezTo>
                      <a:cubicBezTo>
                        <a:pt x="175158" y="48753"/>
                        <a:pt x="170133" y="51506"/>
                        <a:pt x="165900" y="55034"/>
                      </a:cubicBezTo>
                      <a:cubicBezTo>
                        <a:pt x="165194" y="59267"/>
                        <a:pt x="164889" y="63587"/>
                        <a:pt x="163783" y="67734"/>
                      </a:cubicBezTo>
                      <a:cubicBezTo>
                        <a:pt x="162058" y="74201"/>
                        <a:pt x="159056" y="80290"/>
                        <a:pt x="157433" y="86784"/>
                      </a:cubicBezTo>
                      <a:lnTo>
                        <a:pt x="155317" y="95250"/>
                      </a:lnTo>
                      <a:cubicBezTo>
                        <a:pt x="157434" y="105128"/>
                        <a:pt x="158892" y="115170"/>
                        <a:pt x="161667" y="124884"/>
                      </a:cubicBezTo>
                      <a:cubicBezTo>
                        <a:pt x="174412" y="169493"/>
                        <a:pt x="172955" y="142875"/>
                        <a:pt x="172250" y="152400"/>
                      </a:cubicBezTo>
                      <a:cubicBezTo>
                        <a:pt x="171545" y="161925"/>
                        <a:pt x="145973" y="159113"/>
                        <a:pt x="157434" y="182034"/>
                      </a:cubicBezTo>
                      <a:cubicBezTo>
                        <a:pt x="154777" y="211257"/>
                        <a:pt x="177895" y="230717"/>
                        <a:pt x="184950" y="245534"/>
                      </a:cubicBezTo>
                      <a:cubicBezTo>
                        <a:pt x="192005" y="260351"/>
                        <a:pt x="191257" y="260723"/>
                        <a:pt x="199767" y="270934"/>
                      </a:cubicBezTo>
                      <a:cubicBezTo>
                        <a:pt x="202025" y="273644"/>
                        <a:pt x="204000" y="276578"/>
                        <a:pt x="206117" y="279400"/>
                      </a:cubicBezTo>
                      <a:cubicBezTo>
                        <a:pt x="207347" y="284322"/>
                        <a:pt x="210597" y="296370"/>
                        <a:pt x="210350" y="300567"/>
                      </a:cubicBezTo>
                      <a:cubicBezTo>
                        <a:pt x="209887" y="308442"/>
                        <a:pt x="208949" y="316488"/>
                        <a:pt x="206117" y="323850"/>
                      </a:cubicBezTo>
                      <a:cubicBezTo>
                        <a:pt x="205204" y="326224"/>
                        <a:pt x="201754" y="326495"/>
                        <a:pt x="199767" y="328084"/>
                      </a:cubicBezTo>
                      <a:cubicBezTo>
                        <a:pt x="198209" y="329331"/>
                        <a:pt x="197157" y="331157"/>
                        <a:pt x="195533" y="332317"/>
                      </a:cubicBezTo>
                      <a:cubicBezTo>
                        <a:pt x="192185" y="334708"/>
                        <a:pt x="188320" y="336308"/>
                        <a:pt x="184950" y="338667"/>
                      </a:cubicBezTo>
                      <a:cubicBezTo>
                        <a:pt x="181249" y="341258"/>
                        <a:pt x="178480" y="345265"/>
                        <a:pt x="174367" y="347134"/>
                      </a:cubicBezTo>
                      <a:cubicBezTo>
                        <a:pt x="170460" y="348910"/>
                        <a:pt x="165900" y="348545"/>
                        <a:pt x="161667" y="349250"/>
                      </a:cubicBezTo>
                      <a:cubicBezTo>
                        <a:pt x="158845" y="351367"/>
                        <a:pt x="156284" y="353887"/>
                        <a:pt x="153200" y="355600"/>
                      </a:cubicBezTo>
                      <a:cubicBezTo>
                        <a:pt x="143042" y="361244"/>
                        <a:pt x="142777" y="359020"/>
                        <a:pt x="132033" y="361950"/>
                      </a:cubicBezTo>
                      <a:cubicBezTo>
                        <a:pt x="105672" y="369139"/>
                        <a:pt x="132957" y="363914"/>
                        <a:pt x="106633" y="368300"/>
                      </a:cubicBezTo>
                      <a:cubicBezTo>
                        <a:pt x="103811" y="369711"/>
                        <a:pt x="101160" y="371536"/>
                        <a:pt x="98167" y="372534"/>
                      </a:cubicBezTo>
                      <a:cubicBezTo>
                        <a:pt x="94754" y="373672"/>
                        <a:pt x="90871" y="373189"/>
                        <a:pt x="87583" y="374650"/>
                      </a:cubicBezTo>
                      <a:cubicBezTo>
                        <a:pt x="84359" y="376083"/>
                        <a:pt x="82272" y="379422"/>
                        <a:pt x="79117" y="381000"/>
                      </a:cubicBezTo>
                      <a:cubicBezTo>
                        <a:pt x="75126" y="382996"/>
                        <a:pt x="66417" y="385234"/>
                        <a:pt x="66417" y="385234"/>
                      </a:cubicBezTo>
                      <a:cubicBezTo>
                        <a:pt x="53146" y="398503"/>
                        <a:pt x="60465" y="393964"/>
                        <a:pt x="45250" y="400050"/>
                      </a:cubicBezTo>
                      <a:cubicBezTo>
                        <a:pt x="43839" y="402167"/>
                        <a:pt x="42646" y="404446"/>
                        <a:pt x="41017" y="406400"/>
                      </a:cubicBezTo>
                      <a:cubicBezTo>
                        <a:pt x="39101" y="408700"/>
                        <a:pt x="36254" y="410212"/>
                        <a:pt x="34667" y="412750"/>
                      </a:cubicBezTo>
                      <a:cubicBezTo>
                        <a:pt x="32653" y="415972"/>
                        <a:pt x="32132" y="419935"/>
                        <a:pt x="30433" y="423334"/>
                      </a:cubicBezTo>
                      <a:cubicBezTo>
                        <a:pt x="28190" y="427819"/>
                        <a:pt x="22253" y="434305"/>
                        <a:pt x="19850" y="438150"/>
                      </a:cubicBezTo>
                      <a:cubicBezTo>
                        <a:pt x="10562" y="453011"/>
                        <a:pt x="21374" y="440860"/>
                        <a:pt x="9267" y="452967"/>
                      </a:cubicBezTo>
                      <a:cubicBezTo>
                        <a:pt x="9972" y="470606"/>
                        <a:pt x="9194" y="488367"/>
                        <a:pt x="11383" y="505884"/>
                      </a:cubicBezTo>
                      <a:cubicBezTo>
                        <a:pt x="12049" y="511216"/>
                        <a:pt x="16430" y="515487"/>
                        <a:pt x="17733" y="520700"/>
                      </a:cubicBezTo>
                      <a:cubicBezTo>
                        <a:pt x="19283" y="526898"/>
                        <a:pt x="22760" y="533753"/>
                        <a:pt x="19850" y="539750"/>
                      </a:cubicBezTo>
                      <a:cubicBezTo>
                        <a:pt x="16940" y="545747"/>
                        <a:pt x="887" y="540897"/>
                        <a:pt x="270" y="556684"/>
                      </a:cubicBezTo>
                      <a:cubicBezTo>
                        <a:pt x="-347" y="572471"/>
                        <a:pt x="-1405" y="618156"/>
                        <a:pt x="16146" y="634472"/>
                      </a:cubicBezTo>
                      <a:cubicBezTo>
                        <a:pt x="33697" y="650788"/>
                        <a:pt x="21261" y="650700"/>
                        <a:pt x="105575" y="654580"/>
                      </a:cubicBezTo>
                      <a:cubicBezTo>
                        <a:pt x="189889" y="658460"/>
                        <a:pt x="441773" y="673717"/>
                        <a:pt x="522030" y="657754"/>
                      </a:cubicBezTo>
                      <a:cubicBezTo>
                        <a:pt x="524147" y="657048"/>
                        <a:pt x="575917" y="645495"/>
                        <a:pt x="587117" y="625475"/>
                      </a:cubicBezTo>
                      <a:cubicBezTo>
                        <a:pt x="598317" y="605455"/>
                        <a:pt x="589586" y="553333"/>
                        <a:pt x="589233" y="537634"/>
                      </a:cubicBezTo>
                      <a:cubicBezTo>
                        <a:pt x="588880" y="521936"/>
                        <a:pt x="586138" y="533559"/>
                        <a:pt x="585000" y="531284"/>
                      </a:cubicBezTo>
                      <a:cubicBezTo>
                        <a:pt x="584002" y="529288"/>
                        <a:pt x="583666" y="527023"/>
                        <a:pt x="582883" y="524934"/>
                      </a:cubicBezTo>
                      <a:cubicBezTo>
                        <a:pt x="581549" y="521376"/>
                        <a:pt x="580061" y="517878"/>
                        <a:pt x="578650" y="514350"/>
                      </a:cubicBezTo>
                      <a:cubicBezTo>
                        <a:pt x="577541" y="505482"/>
                        <a:pt x="577212" y="497335"/>
                        <a:pt x="574417" y="488950"/>
                      </a:cubicBezTo>
                      <a:cubicBezTo>
                        <a:pt x="573215" y="485345"/>
                        <a:pt x="571316" y="481994"/>
                        <a:pt x="570183" y="478367"/>
                      </a:cubicBezTo>
                      <a:cubicBezTo>
                        <a:pt x="567783" y="470689"/>
                        <a:pt x="567002" y="462478"/>
                        <a:pt x="563833" y="455084"/>
                      </a:cubicBezTo>
                      <a:cubicBezTo>
                        <a:pt x="562654" y="452333"/>
                        <a:pt x="559431" y="451007"/>
                        <a:pt x="557483" y="448734"/>
                      </a:cubicBezTo>
                      <a:cubicBezTo>
                        <a:pt x="550957" y="441120"/>
                        <a:pt x="544262" y="433610"/>
                        <a:pt x="538433" y="425450"/>
                      </a:cubicBezTo>
                      <a:cubicBezTo>
                        <a:pt x="534905" y="420511"/>
                        <a:pt x="531108" y="415754"/>
                        <a:pt x="527850" y="410634"/>
                      </a:cubicBezTo>
                      <a:cubicBezTo>
                        <a:pt x="526156" y="407972"/>
                        <a:pt x="525637" y="404591"/>
                        <a:pt x="523617" y="402167"/>
                      </a:cubicBezTo>
                      <a:cubicBezTo>
                        <a:pt x="509277" y="384959"/>
                        <a:pt x="509379" y="387544"/>
                        <a:pt x="493983" y="376767"/>
                      </a:cubicBezTo>
                      <a:cubicBezTo>
                        <a:pt x="487346" y="372121"/>
                        <a:pt x="479944" y="365513"/>
                        <a:pt x="472817" y="361950"/>
                      </a:cubicBezTo>
                      <a:cubicBezTo>
                        <a:pt x="466020" y="358552"/>
                        <a:pt x="458859" y="355887"/>
                        <a:pt x="451650" y="353484"/>
                      </a:cubicBezTo>
                      <a:cubicBezTo>
                        <a:pt x="442961" y="350587"/>
                        <a:pt x="433015" y="347067"/>
                        <a:pt x="424133" y="345017"/>
                      </a:cubicBezTo>
                      <a:cubicBezTo>
                        <a:pt x="419951" y="344052"/>
                        <a:pt x="415656" y="343668"/>
                        <a:pt x="411433" y="342900"/>
                      </a:cubicBezTo>
                      <a:cubicBezTo>
                        <a:pt x="407894" y="342257"/>
                        <a:pt x="404378" y="341489"/>
                        <a:pt x="400850" y="340784"/>
                      </a:cubicBezTo>
                      <a:cubicBezTo>
                        <a:pt x="398028" y="339373"/>
                        <a:pt x="395283" y="337793"/>
                        <a:pt x="392383" y="336550"/>
                      </a:cubicBezTo>
                      <a:cubicBezTo>
                        <a:pt x="390332" y="335671"/>
                        <a:pt x="387461" y="336148"/>
                        <a:pt x="386033" y="334434"/>
                      </a:cubicBezTo>
                      <a:cubicBezTo>
                        <a:pt x="383601" y="331515"/>
                        <a:pt x="383645" y="327172"/>
                        <a:pt x="381800" y="323850"/>
                      </a:cubicBezTo>
                      <a:cubicBezTo>
                        <a:pt x="380087" y="320766"/>
                        <a:pt x="377567" y="318206"/>
                        <a:pt x="375450" y="315384"/>
                      </a:cubicBezTo>
                      <a:cubicBezTo>
                        <a:pt x="374744" y="312562"/>
                        <a:pt x="374132" y="309714"/>
                        <a:pt x="373333" y="306917"/>
                      </a:cubicBezTo>
                      <a:cubicBezTo>
                        <a:pt x="372720" y="304772"/>
                        <a:pt x="370922" y="302779"/>
                        <a:pt x="371217" y="300567"/>
                      </a:cubicBezTo>
                      <a:cubicBezTo>
                        <a:pt x="372371" y="291916"/>
                        <a:pt x="375318" y="283600"/>
                        <a:pt x="377567" y="275167"/>
                      </a:cubicBezTo>
                      <a:cubicBezTo>
                        <a:pt x="378142" y="273011"/>
                        <a:pt x="378445" y="270673"/>
                        <a:pt x="379683" y="268817"/>
                      </a:cubicBezTo>
                      <a:cubicBezTo>
                        <a:pt x="381343" y="266326"/>
                        <a:pt x="383916" y="264584"/>
                        <a:pt x="386033" y="262467"/>
                      </a:cubicBezTo>
                      <a:cubicBezTo>
                        <a:pt x="390149" y="250120"/>
                        <a:pt x="384578" y="260879"/>
                        <a:pt x="396617" y="254000"/>
                      </a:cubicBezTo>
                      <a:cubicBezTo>
                        <a:pt x="399216" y="252515"/>
                        <a:pt x="400850" y="249767"/>
                        <a:pt x="402967" y="247650"/>
                      </a:cubicBezTo>
                      <a:cubicBezTo>
                        <a:pt x="407664" y="219466"/>
                        <a:pt x="404730" y="247650"/>
                        <a:pt x="405083" y="24765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Programmer male with solid fill">
                  <a:extLst>
                    <a:ext uri="{FF2B5EF4-FFF2-40B4-BE49-F238E27FC236}">
                      <a16:creationId xmlns:a16="http://schemas.microsoft.com/office/drawing/2014/main" id="{2AF19FB3-9131-4262-4910-F666507BD6D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09611" y="2597683"/>
                  <a:ext cx="914400" cy="914400"/>
                </a:xfrm>
                <a:prstGeom prst="rect">
                  <a:avLst/>
                </a:prstGeom>
                <a:effectLst/>
              </p:spPr>
            </p:pic>
          </p:grpSp>
          <p:grpSp>
            <p:nvGrpSpPr>
              <p:cNvPr id="67" name="Group 66">
                <a:extLst>
                  <a:ext uri="{FF2B5EF4-FFF2-40B4-BE49-F238E27FC236}">
                    <a16:creationId xmlns:a16="http://schemas.microsoft.com/office/drawing/2014/main" id="{79F8A69A-5107-3C40-9A6B-309C0078EF6E}"/>
                  </a:ext>
                </a:extLst>
              </p:cNvPr>
              <p:cNvGrpSpPr/>
              <p:nvPr/>
            </p:nvGrpSpPr>
            <p:grpSpPr>
              <a:xfrm>
                <a:off x="9117608" y="1889797"/>
                <a:ext cx="1040635" cy="1131493"/>
                <a:chOff x="9117608" y="1889797"/>
                <a:chExt cx="1040635" cy="1131493"/>
              </a:xfrm>
            </p:grpSpPr>
            <p:sp>
              <p:nvSpPr>
                <p:cNvPr id="64" name="TextBox 63">
                  <a:extLst>
                    <a:ext uri="{FF2B5EF4-FFF2-40B4-BE49-F238E27FC236}">
                      <a16:creationId xmlns:a16="http://schemas.microsoft.com/office/drawing/2014/main" id="{8820CA41-A674-43BE-56F7-F59235BFE09A}"/>
                    </a:ext>
                  </a:extLst>
                </p:cNvPr>
                <p:cNvSpPr txBox="1"/>
                <p:nvPr/>
              </p:nvSpPr>
              <p:spPr>
                <a:xfrm>
                  <a:off x="9373925" y="2005627"/>
                  <a:ext cx="784318" cy="1015663"/>
                </a:xfrm>
                <a:prstGeom prst="rect">
                  <a:avLst/>
                </a:prstGeom>
                <a:noFill/>
              </p:spPr>
              <p:txBody>
                <a:bodyPr wrap="square" rtlCol="0">
                  <a:spAutoFit/>
                </a:bodyPr>
                <a:lstStyle/>
                <a:p>
                  <a:r>
                    <a:rPr lang="en-US" sz="6000" dirty="0">
                      <a:ln w="38100">
                        <a:solidFill>
                          <a:schemeClr val="bg1"/>
                        </a:solidFill>
                      </a:ln>
                    </a:rPr>
                    <a:t>✦</a:t>
                  </a:r>
                </a:p>
              </p:txBody>
            </p:sp>
            <p:sp>
              <p:nvSpPr>
                <p:cNvPr id="65" name="TextBox 64">
                  <a:extLst>
                    <a:ext uri="{FF2B5EF4-FFF2-40B4-BE49-F238E27FC236}">
                      <a16:creationId xmlns:a16="http://schemas.microsoft.com/office/drawing/2014/main" id="{1368B9B4-A39C-09F3-0D3B-BA9A3CEA466A}"/>
                    </a:ext>
                  </a:extLst>
                </p:cNvPr>
                <p:cNvSpPr txBox="1"/>
                <p:nvPr/>
              </p:nvSpPr>
              <p:spPr>
                <a:xfrm>
                  <a:off x="9199609" y="1889797"/>
                  <a:ext cx="784318" cy="707886"/>
                </a:xfrm>
                <a:prstGeom prst="rect">
                  <a:avLst/>
                </a:prstGeom>
                <a:noFill/>
              </p:spPr>
              <p:txBody>
                <a:bodyPr wrap="square" rtlCol="0">
                  <a:spAutoFit/>
                </a:bodyPr>
                <a:lstStyle/>
                <a:p>
                  <a:r>
                    <a:rPr lang="en-US" sz="4000" dirty="0">
                      <a:ln w="38100">
                        <a:solidFill>
                          <a:schemeClr val="bg1"/>
                        </a:solidFill>
                      </a:ln>
                    </a:rPr>
                    <a:t>✦</a:t>
                  </a:r>
                </a:p>
              </p:txBody>
            </p:sp>
            <p:sp>
              <p:nvSpPr>
                <p:cNvPr id="66" name="TextBox 65">
                  <a:extLst>
                    <a:ext uri="{FF2B5EF4-FFF2-40B4-BE49-F238E27FC236}">
                      <a16:creationId xmlns:a16="http://schemas.microsoft.com/office/drawing/2014/main" id="{92851901-345D-F8B4-0C76-63A6A66B0D5E}"/>
                    </a:ext>
                  </a:extLst>
                </p:cNvPr>
                <p:cNvSpPr txBox="1"/>
                <p:nvPr/>
              </p:nvSpPr>
              <p:spPr>
                <a:xfrm>
                  <a:off x="9117608" y="2385018"/>
                  <a:ext cx="517687" cy="523220"/>
                </a:xfrm>
                <a:prstGeom prst="rect">
                  <a:avLst/>
                </a:prstGeom>
                <a:noFill/>
              </p:spPr>
              <p:txBody>
                <a:bodyPr wrap="square" rtlCol="0">
                  <a:spAutoFit/>
                </a:bodyPr>
                <a:lstStyle/>
                <a:p>
                  <a:r>
                    <a:rPr lang="en-US" sz="2800" dirty="0">
                      <a:ln w="38100">
                        <a:solidFill>
                          <a:schemeClr val="bg1"/>
                        </a:solidFill>
                      </a:ln>
                    </a:rPr>
                    <a:t>✦</a:t>
                  </a:r>
                </a:p>
              </p:txBody>
            </p:sp>
          </p:grpSp>
          <p:grpSp>
            <p:nvGrpSpPr>
              <p:cNvPr id="69" name="Group 68">
                <a:extLst>
                  <a:ext uri="{FF2B5EF4-FFF2-40B4-BE49-F238E27FC236}">
                    <a16:creationId xmlns:a16="http://schemas.microsoft.com/office/drawing/2014/main" id="{3D087F39-C99D-A656-227E-56E26537C150}"/>
                  </a:ext>
                </a:extLst>
              </p:cNvPr>
              <p:cNvGrpSpPr/>
              <p:nvPr/>
            </p:nvGrpSpPr>
            <p:grpSpPr>
              <a:xfrm rot="10800000">
                <a:off x="10504643" y="3080743"/>
                <a:ext cx="1040635" cy="1131493"/>
                <a:chOff x="9117608" y="1889797"/>
                <a:chExt cx="1040635" cy="1131493"/>
              </a:xfrm>
            </p:grpSpPr>
            <p:sp>
              <p:nvSpPr>
                <p:cNvPr id="70" name="TextBox 69">
                  <a:extLst>
                    <a:ext uri="{FF2B5EF4-FFF2-40B4-BE49-F238E27FC236}">
                      <a16:creationId xmlns:a16="http://schemas.microsoft.com/office/drawing/2014/main" id="{0A8FA3C6-9A49-B574-E201-9F579703C123}"/>
                    </a:ext>
                  </a:extLst>
                </p:cNvPr>
                <p:cNvSpPr txBox="1"/>
                <p:nvPr/>
              </p:nvSpPr>
              <p:spPr>
                <a:xfrm>
                  <a:off x="9373925" y="2005627"/>
                  <a:ext cx="784318" cy="1015663"/>
                </a:xfrm>
                <a:prstGeom prst="rect">
                  <a:avLst/>
                </a:prstGeom>
                <a:noFill/>
              </p:spPr>
              <p:txBody>
                <a:bodyPr wrap="square" rtlCol="0">
                  <a:spAutoFit/>
                </a:bodyPr>
                <a:lstStyle/>
                <a:p>
                  <a:r>
                    <a:rPr lang="en-US" sz="6000" dirty="0">
                      <a:ln w="38100">
                        <a:solidFill>
                          <a:schemeClr val="bg1"/>
                        </a:solidFill>
                      </a:ln>
                    </a:rPr>
                    <a:t>✦</a:t>
                  </a:r>
                </a:p>
              </p:txBody>
            </p:sp>
            <p:sp>
              <p:nvSpPr>
                <p:cNvPr id="71" name="TextBox 70">
                  <a:extLst>
                    <a:ext uri="{FF2B5EF4-FFF2-40B4-BE49-F238E27FC236}">
                      <a16:creationId xmlns:a16="http://schemas.microsoft.com/office/drawing/2014/main" id="{519ACDF6-1012-DF49-A359-F34D227FA2AB}"/>
                    </a:ext>
                  </a:extLst>
                </p:cNvPr>
                <p:cNvSpPr txBox="1"/>
                <p:nvPr/>
              </p:nvSpPr>
              <p:spPr>
                <a:xfrm>
                  <a:off x="9199609" y="1889797"/>
                  <a:ext cx="784318" cy="707886"/>
                </a:xfrm>
                <a:prstGeom prst="rect">
                  <a:avLst/>
                </a:prstGeom>
                <a:noFill/>
              </p:spPr>
              <p:txBody>
                <a:bodyPr wrap="square" rtlCol="0">
                  <a:spAutoFit/>
                </a:bodyPr>
                <a:lstStyle/>
                <a:p>
                  <a:r>
                    <a:rPr lang="en-US" sz="4000" dirty="0">
                      <a:ln w="38100">
                        <a:solidFill>
                          <a:schemeClr val="bg1"/>
                        </a:solidFill>
                      </a:ln>
                    </a:rPr>
                    <a:t>✦</a:t>
                  </a:r>
                </a:p>
              </p:txBody>
            </p:sp>
            <p:sp>
              <p:nvSpPr>
                <p:cNvPr id="72" name="TextBox 71">
                  <a:extLst>
                    <a:ext uri="{FF2B5EF4-FFF2-40B4-BE49-F238E27FC236}">
                      <a16:creationId xmlns:a16="http://schemas.microsoft.com/office/drawing/2014/main" id="{964A988D-48D0-2E29-9987-6AA01CF073A3}"/>
                    </a:ext>
                  </a:extLst>
                </p:cNvPr>
                <p:cNvSpPr txBox="1"/>
                <p:nvPr/>
              </p:nvSpPr>
              <p:spPr>
                <a:xfrm>
                  <a:off x="9117608" y="2385018"/>
                  <a:ext cx="517687" cy="523220"/>
                </a:xfrm>
                <a:prstGeom prst="rect">
                  <a:avLst/>
                </a:prstGeom>
                <a:noFill/>
              </p:spPr>
              <p:txBody>
                <a:bodyPr wrap="square" rtlCol="0">
                  <a:spAutoFit/>
                </a:bodyPr>
                <a:lstStyle/>
                <a:p>
                  <a:r>
                    <a:rPr lang="en-US" sz="2800" dirty="0">
                      <a:ln w="38100">
                        <a:solidFill>
                          <a:schemeClr val="bg1"/>
                        </a:solidFill>
                      </a:ln>
                    </a:rPr>
                    <a:t>✦</a:t>
                  </a:r>
                </a:p>
              </p:txBody>
            </p:sp>
          </p:grpSp>
        </p:grpSp>
        <p:sp>
          <p:nvSpPr>
            <p:cNvPr id="79" name="Rectangle 78">
              <a:extLst>
                <a:ext uri="{FF2B5EF4-FFF2-40B4-BE49-F238E27FC236}">
                  <a16:creationId xmlns:a16="http://schemas.microsoft.com/office/drawing/2014/main" id="{C96ED3A2-13A2-B5DF-973F-7E8744544333}"/>
                </a:ext>
              </a:extLst>
            </p:cNvPr>
            <p:cNvSpPr/>
            <p:nvPr/>
          </p:nvSpPr>
          <p:spPr>
            <a:xfrm>
              <a:off x="8157771" y="1641763"/>
              <a:ext cx="3338752" cy="3574473"/>
            </a:xfrm>
            <a:prstGeom prst="rect">
              <a:avLst/>
            </a:prstGeom>
            <a:noFill/>
            <a:ln w="38100">
              <a:solidFill>
                <a:schemeClr val="accent1">
                  <a:shade val="1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79B1F667-551D-2C47-114E-3B1C32EE8D51}"/>
              </a:ext>
            </a:extLst>
          </p:cNvPr>
          <p:cNvSpPr/>
          <p:nvPr/>
        </p:nvSpPr>
        <p:spPr>
          <a:xfrm>
            <a:off x="811658" y="1772358"/>
            <a:ext cx="3059923" cy="316063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653A456-722B-3D96-C3FB-58819A122BA9}"/>
              </a:ext>
            </a:extLst>
          </p:cNvPr>
          <p:cNvSpPr/>
          <p:nvPr/>
        </p:nvSpPr>
        <p:spPr>
          <a:xfrm>
            <a:off x="4286448" y="1494931"/>
            <a:ext cx="3615006" cy="390484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Chevron 85">
            <a:extLst>
              <a:ext uri="{FF2B5EF4-FFF2-40B4-BE49-F238E27FC236}">
                <a16:creationId xmlns:a16="http://schemas.microsoft.com/office/drawing/2014/main" id="{9BC34C4E-DE41-CACE-4D3D-E7D525C1BA74}"/>
              </a:ext>
            </a:extLst>
          </p:cNvPr>
          <p:cNvSpPr/>
          <p:nvPr/>
        </p:nvSpPr>
        <p:spPr>
          <a:xfrm>
            <a:off x="7452571" y="2830960"/>
            <a:ext cx="1018441" cy="1018441"/>
          </a:xfrm>
          <a:prstGeom prst="chevron">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3" name="Arrow: Chevron 82">
            <a:extLst>
              <a:ext uri="{FF2B5EF4-FFF2-40B4-BE49-F238E27FC236}">
                <a16:creationId xmlns:a16="http://schemas.microsoft.com/office/drawing/2014/main" id="{63CCD351-34B4-62DB-69DE-78C3F8854711}"/>
              </a:ext>
            </a:extLst>
          </p:cNvPr>
          <p:cNvSpPr/>
          <p:nvPr/>
        </p:nvSpPr>
        <p:spPr>
          <a:xfrm>
            <a:off x="3674898" y="2830960"/>
            <a:ext cx="1018441" cy="1018441"/>
          </a:xfrm>
          <a:prstGeom prst="chevron">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 name="Date Placeholder 4">
            <a:extLst>
              <a:ext uri="{FF2B5EF4-FFF2-40B4-BE49-F238E27FC236}">
                <a16:creationId xmlns:a16="http://schemas.microsoft.com/office/drawing/2014/main" id="{ECA00C4D-3C0A-1735-8FE5-BB05921C77E7}"/>
              </a:ext>
            </a:extLst>
          </p:cNvPr>
          <p:cNvSpPr>
            <a:spLocks noGrp="1"/>
          </p:cNvSpPr>
          <p:nvPr>
            <p:ph type="dt" sz="half" idx="10"/>
          </p:nvPr>
        </p:nvSpPr>
        <p:spPr/>
        <p:txBody>
          <a:bodyPr/>
          <a:lstStyle/>
          <a:p>
            <a:r>
              <a:rPr lang="en-US"/>
              <a:t>7/16/26</a:t>
            </a:r>
          </a:p>
        </p:txBody>
      </p:sp>
      <p:sp>
        <p:nvSpPr>
          <p:cNvPr id="6" name="Slide Number Placeholder 5">
            <a:extLst>
              <a:ext uri="{FF2B5EF4-FFF2-40B4-BE49-F238E27FC236}">
                <a16:creationId xmlns:a16="http://schemas.microsoft.com/office/drawing/2014/main" id="{CF54E18A-AC51-50FC-16D8-112989FFA32A}"/>
              </a:ext>
            </a:extLst>
          </p:cNvPr>
          <p:cNvSpPr>
            <a:spLocks noGrp="1"/>
          </p:cNvSpPr>
          <p:nvPr>
            <p:ph type="sldNum" sz="quarter" idx="12"/>
          </p:nvPr>
        </p:nvSpPr>
        <p:spPr/>
        <p:txBody>
          <a:bodyPr/>
          <a:lstStyle/>
          <a:p>
            <a:fld id="{7D6B6BCA-0F02-1C4A-A7FD-5289AC363B05}" type="slidenum">
              <a:rPr lang="en-US" smtClean="0"/>
              <a:t>44</a:t>
            </a:fld>
            <a:endParaRPr lang="en-US"/>
          </a:p>
        </p:txBody>
      </p:sp>
    </p:spTree>
    <p:extLst>
      <p:ext uri="{BB962C8B-B14F-4D97-AF65-F5344CB8AC3E}">
        <p14:creationId xmlns:p14="http://schemas.microsoft.com/office/powerpoint/2010/main" val="3987726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18945-B142-1272-4702-AD4D21E7C5E0}"/>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2E56AF6-2FE4-B52E-1574-968C1D8E516D}"/>
              </a:ext>
            </a:extLst>
          </p:cNvPr>
          <p:cNvGrpSpPr/>
          <p:nvPr/>
        </p:nvGrpSpPr>
        <p:grpSpPr>
          <a:xfrm>
            <a:off x="683373" y="1641763"/>
            <a:ext cx="3366694" cy="3574473"/>
            <a:chOff x="8157771" y="1641763"/>
            <a:chExt cx="3366694" cy="3574473"/>
          </a:xfrm>
        </p:grpSpPr>
        <p:sp>
          <p:nvSpPr>
            <p:cNvPr id="18" name="TextBox 17">
              <a:extLst>
                <a:ext uri="{FF2B5EF4-FFF2-40B4-BE49-F238E27FC236}">
                  <a16:creationId xmlns:a16="http://schemas.microsoft.com/office/drawing/2014/main" id="{C3430D0F-CAA9-34F6-7DA1-B4B12DC2A947}"/>
                </a:ext>
              </a:extLst>
            </p:cNvPr>
            <p:cNvSpPr txBox="1"/>
            <p:nvPr/>
          </p:nvSpPr>
          <p:spPr>
            <a:xfrm>
              <a:off x="8185713" y="1772358"/>
              <a:ext cx="3338752" cy="461665"/>
            </a:xfrm>
            <a:prstGeom prst="rect">
              <a:avLst/>
            </a:prstGeom>
            <a:noFill/>
          </p:spPr>
          <p:txBody>
            <a:bodyPr wrap="square" rtlCol="0">
              <a:spAutoFit/>
            </a:bodyPr>
            <a:lstStyle/>
            <a:p>
              <a:pPr algn="ctr"/>
              <a:r>
                <a:rPr lang="en-US" sz="2400" b="1" dirty="0"/>
                <a:t>Improve workflow</a:t>
              </a:r>
            </a:p>
          </p:txBody>
        </p:sp>
        <p:grpSp>
          <p:nvGrpSpPr>
            <p:cNvPr id="19" name="Group 18">
              <a:extLst>
                <a:ext uri="{FF2B5EF4-FFF2-40B4-BE49-F238E27FC236}">
                  <a16:creationId xmlns:a16="http://schemas.microsoft.com/office/drawing/2014/main" id="{9A28FE95-027A-30AB-16AC-E541C96AF6BE}"/>
                </a:ext>
              </a:extLst>
            </p:cNvPr>
            <p:cNvGrpSpPr/>
            <p:nvPr/>
          </p:nvGrpSpPr>
          <p:grpSpPr>
            <a:xfrm>
              <a:off x="8478695" y="2376054"/>
              <a:ext cx="2556934" cy="2556934"/>
              <a:chOff x="8988344" y="1816899"/>
              <a:chExt cx="2556934" cy="2556934"/>
            </a:xfrm>
          </p:grpSpPr>
          <p:pic>
            <p:nvPicPr>
              <p:cNvPr id="21" name="Graphic 20" descr="Arrow circle with solid fill">
                <a:extLst>
                  <a:ext uri="{FF2B5EF4-FFF2-40B4-BE49-F238E27FC236}">
                    <a16:creationId xmlns:a16="http://schemas.microsoft.com/office/drawing/2014/main" id="{4BCD6D17-CF85-740F-8159-4F4F77D2A84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988344" y="1816899"/>
                <a:ext cx="2556934" cy="2556934"/>
              </a:xfrm>
              <a:prstGeom prst="rect">
                <a:avLst/>
              </a:prstGeom>
            </p:spPr>
          </p:pic>
          <p:grpSp>
            <p:nvGrpSpPr>
              <p:cNvPr id="22" name="Group 21">
                <a:extLst>
                  <a:ext uri="{FF2B5EF4-FFF2-40B4-BE49-F238E27FC236}">
                    <a16:creationId xmlns:a16="http://schemas.microsoft.com/office/drawing/2014/main" id="{10992BE0-89D6-1956-7A54-36629CC7686A}"/>
                  </a:ext>
                </a:extLst>
              </p:cNvPr>
              <p:cNvGrpSpPr/>
              <p:nvPr/>
            </p:nvGrpSpPr>
            <p:grpSpPr>
              <a:xfrm>
                <a:off x="9858483" y="2544175"/>
                <a:ext cx="914400" cy="914400"/>
                <a:chOff x="9809611" y="2597683"/>
                <a:chExt cx="914400" cy="914400"/>
              </a:xfrm>
            </p:grpSpPr>
            <p:sp>
              <p:nvSpPr>
                <p:cNvPr id="31" name="Freeform: Shape 30">
                  <a:extLst>
                    <a:ext uri="{FF2B5EF4-FFF2-40B4-BE49-F238E27FC236}">
                      <a16:creationId xmlns:a16="http://schemas.microsoft.com/office/drawing/2014/main" id="{04E8C5A7-34AB-62BD-FC31-7939AA80BF8B}"/>
                    </a:ext>
                  </a:extLst>
                </p:cNvPr>
                <p:cNvSpPr/>
                <p:nvPr/>
              </p:nvSpPr>
              <p:spPr>
                <a:xfrm>
                  <a:off x="9974789" y="2763841"/>
                  <a:ext cx="592805" cy="664888"/>
                </a:xfrm>
                <a:custGeom>
                  <a:avLst/>
                  <a:gdLst>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71450 w 582440"/>
                    <a:gd name="connsiteY22" fmla="*/ 177800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395816 w 582440"/>
                    <a:gd name="connsiteY0" fmla="*/ 247650 h 582084"/>
                    <a:gd name="connsiteX1" fmla="*/ 395816 w 582440"/>
                    <a:gd name="connsiteY1" fmla="*/ 247650 h 582084"/>
                    <a:gd name="connsiteX2" fmla="*/ 404283 w 582440"/>
                    <a:gd name="connsiteY2" fmla="*/ 222250 h 582084"/>
                    <a:gd name="connsiteX3" fmla="*/ 400050 w 582440"/>
                    <a:gd name="connsiteY3" fmla="*/ 93134 h 582084"/>
                    <a:gd name="connsiteX4" fmla="*/ 397933 w 582440"/>
                    <a:gd name="connsiteY4" fmla="*/ 80434 h 582084"/>
                    <a:gd name="connsiteX5" fmla="*/ 393700 w 582440"/>
                    <a:gd name="connsiteY5" fmla="*/ 69850 h 582084"/>
                    <a:gd name="connsiteX6" fmla="*/ 391583 w 582440"/>
                    <a:gd name="connsiteY6" fmla="*/ 61384 h 582084"/>
                    <a:gd name="connsiteX7" fmla="*/ 381000 w 582440"/>
                    <a:gd name="connsiteY7" fmla="*/ 42334 h 582084"/>
                    <a:gd name="connsiteX8" fmla="*/ 357716 w 582440"/>
                    <a:gd name="connsiteY8" fmla="*/ 21167 h 582084"/>
                    <a:gd name="connsiteX9" fmla="*/ 347133 w 582440"/>
                    <a:gd name="connsiteY9" fmla="*/ 8467 h 582084"/>
                    <a:gd name="connsiteX10" fmla="*/ 321733 w 582440"/>
                    <a:gd name="connsiteY10" fmla="*/ 0 h 582084"/>
                    <a:gd name="connsiteX11" fmla="*/ 256116 w 582440"/>
                    <a:gd name="connsiteY11" fmla="*/ 2117 h 582084"/>
                    <a:gd name="connsiteX12" fmla="*/ 207433 w 582440"/>
                    <a:gd name="connsiteY12" fmla="*/ 16934 h 582084"/>
                    <a:gd name="connsiteX13" fmla="*/ 186266 w 582440"/>
                    <a:gd name="connsiteY13" fmla="*/ 23284 h 582084"/>
                    <a:gd name="connsiteX14" fmla="*/ 173566 w 582440"/>
                    <a:gd name="connsiteY14" fmla="*/ 33867 h 582084"/>
                    <a:gd name="connsiteX15" fmla="*/ 169333 w 582440"/>
                    <a:gd name="connsiteY15" fmla="*/ 44450 h 582084"/>
                    <a:gd name="connsiteX16" fmla="*/ 156633 w 582440"/>
                    <a:gd name="connsiteY16" fmla="*/ 55034 h 582084"/>
                    <a:gd name="connsiteX17" fmla="*/ 154516 w 582440"/>
                    <a:gd name="connsiteY17" fmla="*/ 67734 h 582084"/>
                    <a:gd name="connsiteX18" fmla="*/ 148166 w 582440"/>
                    <a:gd name="connsiteY18" fmla="*/ 86784 h 582084"/>
                    <a:gd name="connsiteX19" fmla="*/ 146050 w 582440"/>
                    <a:gd name="connsiteY19" fmla="*/ 95250 h 582084"/>
                    <a:gd name="connsiteX20" fmla="*/ 152400 w 582440"/>
                    <a:gd name="connsiteY20" fmla="*/ 124884 h 582084"/>
                    <a:gd name="connsiteX21" fmla="*/ 162983 w 582440"/>
                    <a:gd name="connsiteY21" fmla="*/ 152400 h 582084"/>
                    <a:gd name="connsiteX22" fmla="*/ 148167 w 582440"/>
                    <a:gd name="connsiteY22" fmla="*/ 182034 h 582084"/>
                    <a:gd name="connsiteX23" fmla="*/ 175683 w 582440"/>
                    <a:gd name="connsiteY23" fmla="*/ 245534 h 582084"/>
                    <a:gd name="connsiteX24" fmla="*/ 190500 w 582440"/>
                    <a:gd name="connsiteY24" fmla="*/ 270934 h 582084"/>
                    <a:gd name="connsiteX25" fmla="*/ 196850 w 582440"/>
                    <a:gd name="connsiteY25" fmla="*/ 279400 h 582084"/>
                    <a:gd name="connsiteX26" fmla="*/ 201083 w 582440"/>
                    <a:gd name="connsiteY26" fmla="*/ 300567 h 582084"/>
                    <a:gd name="connsiteX27" fmla="*/ 196850 w 582440"/>
                    <a:gd name="connsiteY27" fmla="*/ 323850 h 582084"/>
                    <a:gd name="connsiteX28" fmla="*/ 190500 w 582440"/>
                    <a:gd name="connsiteY28" fmla="*/ 328084 h 582084"/>
                    <a:gd name="connsiteX29" fmla="*/ 186266 w 582440"/>
                    <a:gd name="connsiteY29" fmla="*/ 332317 h 582084"/>
                    <a:gd name="connsiteX30" fmla="*/ 175683 w 582440"/>
                    <a:gd name="connsiteY30" fmla="*/ 338667 h 582084"/>
                    <a:gd name="connsiteX31" fmla="*/ 165100 w 582440"/>
                    <a:gd name="connsiteY31" fmla="*/ 347134 h 582084"/>
                    <a:gd name="connsiteX32" fmla="*/ 152400 w 582440"/>
                    <a:gd name="connsiteY32" fmla="*/ 349250 h 582084"/>
                    <a:gd name="connsiteX33" fmla="*/ 143933 w 582440"/>
                    <a:gd name="connsiteY33" fmla="*/ 355600 h 582084"/>
                    <a:gd name="connsiteX34" fmla="*/ 122766 w 582440"/>
                    <a:gd name="connsiteY34" fmla="*/ 361950 h 582084"/>
                    <a:gd name="connsiteX35" fmla="*/ 97366 w 582440"/>
                    <a:gd name="connsiteY35" fmla="*/ 368300 h 582084"/>
                    <a:gd name="connsiteX36" fmla="*/ 88900 w 582440"/>
                    <a:gd name="connsiteY36" fmla="*/ 372534 h 582084"/>
                    <a:gd name="connsiteX37" fmla="*/ 78316 w 582440"/>
                    <a:gd name="connsiteY37" fmla="*/ 374650 h 582084"/>
                    <a:gd name="connsiteX38" fmla="*/ 69850 w 582440"/>
                    <a:gd name="connsiteY38" fmla="*/ 381000 h 582084"/>
                    <a:gd name="connsiteX39" fmla="*/ 57150 w 582440"/>
                    <a:gd name="connsiteY39" fmla="*/ 385234 h 582084"/>
                    <a:gd name="connsiteX40" fmla="*/ 35983 w 582440"/>
                    <a:gd name="connsiteY40" fmla="*/ 400050 h 582084"/>
                    <a:gd name="connsiteX41" fmla="*/ 31750 w 582440"/>
                    <a:gd name="connsiteY41" fmla="*/ 406400 h 582084"/>
                    <a:gd name="connsiteX42" fmla="*/ 25400 w 582440"/>
                    <a:gd name="connsiteY42" fmla="*/ 412750 h 582084"/>
                    <a:gd name="connsiteX43" fmla="*/ 21166 w 582440"/>
                    <a:gd name="connsiteY43" fmla="*/ 423334 h 582084"/>
                    <a:gd name="connsiteX44" fmla="*/ 10583 w 582440"/>
                    <a:gd name="connsiteY44" fmla="*/ 438150 h 582084"/>
                    <a:gd name="connsiteX45" fmla="*/ 0 w 582440"/>
                    <a:gd name="connsiteY45" fmla="*/ 452967 h 582084"/>
                    <a:gd name="connsiteX46" fmla="*/ 2116 w 582440"/>
                    <a:gd name="connsiteY46" fmla="*/ 505884 h 582084"/>
                    <a:gd name="connsiteX47" fmla="*/ 8466 w 582440"/>
                    <a:gd name="connsiteY47" fmla="*/ 520700 h 582084"/>
                    <a:gd name="connsiteX48" fmla="*/ 10583 w 582440"/>
                    <a:gd name="connsiteY48" fmla="*/ 539750 h 582084"/>
                    <a:gd name="connsiteX49" fmla="*/ 14816 w 582440"/>
                    <a:gd name="connsiteY49" fmla="*/ 550334 h 582084"/>
                    <a:gd name="connsiteX50" fmla="*/ 33866 w 582440"/>
                    <a:gd name="connsiteY50" fmla="*/ 569384 h 582084"/>
                    <a:gd name="connsiteX51" fmla="*/ 55033 w 582440"/>
                    <a:gd name="connsiteY51" fmla="*/ 573617 h 582084"/>
                    <a:gd name="connsiteX52" fmla="*/ 112183 w 582440"/>
                    <a:gd name="connsiteY52" fmla="*/ 582084 h 582084"/>
                    <a:gd name="connsiteX53" fmla="*/ 292100 w 582440"/>
                    <a:gd name="connsiteY53" fmla="*/ 579967 h 582084"/>
                    <a:gd name="connsiteX54" fmla="*/ 347133 w 582440"/>
                    <a:gd name="connsiteY54" fmla="*/ 569384 h 582084"/>
                    <a:gd name="connsiteX55" fmla="*/ 444500 w 582440"/>
                    <a:gd name="connsiteY55" fmla="*/ 573617 h 582084"/>
                    <a:gd name="connsiteX56" fmla="*/ 520700 w 582440"/>
                    <a:gd name="connsiteY56" fmla="*/ 569384 h 582084"/>
                    <a:gd name="connsiteX57" fmla="*/ 541866 w 582440"/>
                    <a:gd name="connsiteY57" fmla="*/ 565150 h 582084"/>
                    <a:gd name="connsiteX58" fmla="*/ 571500 w 582440"/>
                    <a:gd name="connsiteY58" fmla="*/ 560917 h 582084"/>
                    <a:gd name="connsiteX59" fmla="*/ 577850 w 582440"/>
                    <a:gd name="connsiteY59" fmla="*/ 558800 h 582084"/>
                    <a:gd name="connsiteX60" fmla="*/ 579966 w 582440"/>
                    <a:gd name="connsiteY60" fmla="*/ 537634 h 582084"/>
                    <a:gd name="connsiteX61" fmla="*/ 575733 w 582440"/>
                    <a:gd name="connsiteY61" fmla="*/ 531284 h 582084"/>
                    <a:gd name="connsiteX62" fmla="*/ 573616 w 582440"/>
                    <a:gd name="connsiteY62" fmla="*/ 524934 h 582084"/>
                    <a:gd name="connsiteX63" fmla="*/ 569383 w 582440"/>
                    <a:gd name="connsiteY63" fmla="*/ 514350 h 582084"/>
                    <a:gd name="connsiteX64" fmla="*/ 565150 w 582440"/>
                    <a:gd name="connsiteY64" fmla="*/ 488950 h 582084"/>
                    <a:gd name="connsiteX65" fmla="*/ 560916 w 582440"/>
                    <a:gd name="connsiteY65" fmla="*/ 478367 h 582084"/>
                    <a:gd name="connsiteX66" fmla="*/ 554566 w 582440"/>
                    <a:gd name="connsiteY66" fmla="*/ 455084 h 582084"/>
                    <a:gd name="connsiteX67" fmla="*/ 548216 w 582440"/>
                    <a:gd name="connsiteY67" fmla="*/ 448734 h 582084"/>
                    <a:gd name="connsiteX68" fmla="*/ 529166 w 582440"/>
                    <a:gd name="connsiteY68" fmla="*/ 425450 h 582084"/>
                    <a:gd name="connsiteX69" fmla="*/ 518583 w 582440"/>
                    <a:gd name="connsiteY69" fmla="*/ 410634 h 582084"/>
                    <a:gd name="connsiteX70" fmla="*/ 514350 w 582440"/>
                    <a:gd name="connsiteY70" fmla="*/ 402167 h 582084"/>
                    <a:gd name="connsiteX71" fmla="*/ 484716 w 582440"/>
                    <a:gd name="connsiteY71" fmla="*/ 376767 h 582084"/>
                    <a:gd name="connsiteX72" fmla="*/ 463550 w 582440"/>
                    <a:gd name="connsiteY72" fmla="*/ 361950 h 582084"/>
                    <a:gd name="connsiteX73" fmla="*/ 442383 w 582440"/>
                    <a:gd name="connsiteY73" fmla="*/ 353484 h 582084"/>
                    <a:gd name="connsiteX74" fmla="*/ 414866 w 582440"/>
                    <a:gd name="connsiteY74" fmla="*/ 345017 h 582084"/>
                    <a:gd name="connsiteX75" fmla="*/ 402166 w 582440"/>
                    <a:gd name="connsiteY75" fmla="*/ 342900 h 582084"/>
                    <a:gd name="connsiteX76" fmla="*/ 391583 w 582440"/>
                    <a:gd name="connsiteY76" fmla="*/ 340784 h 582084"/>
                    <a:gd name="connsiteX77" fmla="*/ 383116 w 582440"/>
                    <a:gd name="connsiteY77" fmla="*/ 336550 h 582084"/>
                    <a:gd name="connsiteX78" fmla="*/ 376766 w 582440"/>
                    <a:gd name="connsiteY78" fmla="*/ 334434 h 582084"/>
                    <a:gd name="connsiteX79" fmla="*/ 372533 w 582440"/>
                    <a:gd name="connsiteY79" fmla="*/ 323850 h 582084"/>
                    <a:gd name="connsiteX80" fmla="*/ 366183 w 582440"/>
                    <a:gd name="connsiteY80" fmla="*/ 315384 h 582084"/>
                    <a:gd name="connsiteX81" fmla="*/ 364066 w 582440"/>
                    <a:gd name="connsiteY81" fmla="*/ 306917 h 582084"/>
                    <a:gd name="connsiteX82" fmla="*/ 361950 w 582440"/>
                    <a:gd name="connsiteY82" fmla="*/ 300567 h 582084"/>
                    <a:gd name="connsiteX83" fmla="*/ 368300 w 582440"/>
                    <a:gd name="connsiteY83" fmla="*/ 275167 h 582084"/>
                    <a:gd name="connsiteX84" fmla="*/ 370416 w 582440"/>
                    <a:gd name="connsiteY84" fmla="*/ 268817 h 582084"/>
                    <a:gd name="connsiteX85" fmla="*/ 376766 w 582440"/>
                    <a:gd name="connsiteY85" fmla="*/ 262467 h 582084"/>
                    <a:gd name="connsiteX86" fmla="*/ 387350 w 582440"/>
                    <a:gd name="connsiteY86" fmla="*/ 254000 h 582084"/>
                    <a:gd name="connsiteX87" fmla="*/ 393700 w 582440"/>
                    <a:gd name="connsiteY87" fmla="*/ 247650 h 582084"/>
                    <a:gd name="connsiteX88" fmla="*/ 395816 w 582440"/>
                    <a:gd name="connsiteY88" fmla="*/ 247650 h 582084"/>
                    <a:gd name="connsiteX0" fmla="*/ 404923 w 591547"/>
                    <a:gd name="connsiteY0" fmla="*/ 247650 h 582084"/>
                    <a:gd name="connsiteX1" fmla="*/ 404923 w 591547"/>
                    <a:gd name="connsiteY1" fmla="*/ 247650 h 582084"/>
                    <a:gd name="connsiteX2" fmla="*/ 413390 w 591547"/>
                    <a:gd name="connsiteY2" fmla="*/ 222250 h 582084"/>
                    <a:gd name="connsiteX3" fmla="*/ 409157 w 591547"/>
                    <a:gd name="connsiteY3" fmla="*/ 93134 h 582084"/>
                    <a:gd name="connsiteX4" fmla="*/ 407040 w 591547"/>
                    <a:gd name="connsiteY4" fmla="*/ 80434 h 582084"/>
                    <a:gd name="connsiteX5" fmla="*/ 402807 w 591547"/>
                    <a:gd name="connsiteY5" fmla="*/ 69850 h 582084"/>
                    <a:gd name="connsiteX6" fmla="*/ 400690 w 591547"/>
                    <a:gd name="connsiteY6" fmla="*/ 61384 h 582084"/>
                    <a:gd name="connsiteX7" fmla="*/ 390107 w 591547"/>
                    <a:gd name="connsiteY7" fmla="*/ 42334 h 582084"/>
                    <a:gd name="connsiteX8" fmla="*/ 366823 w 591547"/>
                    <a:gd name="connsiteY8" fmla="*/ 21167 h 582084"/>
                    <a:gd name="connsiteX9" fmla="*/ 356240 w 591547"/>
                    <a:gd name="connsiteY9" fmla="*/ 8467 h 582084"/>
                    <a:gd name="connsiteX10" fmla="*/ 330840 w 591547"/>
                    <a:gd name="connsiteY10" fmla="*/ 0 h 582084"/>
                    <a:gd name="connsiteX11" fmla="*/ 265223 w 591547"/>
                    <a:gd name="connsiteY11" fmla="*/ 2117 h 582084"/>
                    <a:gd name="connsiteX12" fmla="*/ 216540 w 591547"/>
                    <a:gd name="connsiteY12" fmla="*/ 16934 h 582084"/>
                    <a:gd name="connsiteX13" fmla="*/ 195373 w 591547"/>
                    <a:gd name="connsiteY13" fmla="*/ 23284 h 582084"/>
                    <a:gd name="connsiteX14" fmla="*/ 182673 w 591547"/>
                    <a:gd name="connsiteY14" fmla="*/ 33867 h 582084"/>
                    <a:gd name="connsiteX15" fmla="*/ 178440 w 591547"/>
                    <a:gd name="connsiteY15" fmla="*/ 44450 h 582084"/>
                    <a:gd name="connsiteX16" fmla="*/ 165740 w 591547"/>
                    <a:gd name="connsiteY16" fmla="*/ 55034 h 582084"/>
                    <a:gd name="connsiteX17" fmla="*/ 163623 w 591547"/>
                    <a:gd name="connsiteY17" fmla="*/ 67734 h 582084"/>
                    <a:gd name="connsiteX18" fmla="*/ 157273 w 591547"/>
                    <a:gd name="connsiteY18" fmla="*/ 86784 h 582084"/>
                    <a:gd name="connsiteX19" fmla="*/ 155157 w 591547"/>
                    <a:gd name="connsiteY19" fmla="*/ 95250 h 582084"/>
                    <a:gd name="connsiteX20" fmla="*/ 161507 w 591547"/>
                    <a:gd name="connsiteY20" fmla="*/ 124884 h 582084"/>
                    <a:gd name="connsiteX21" fmla="*/ 172090 w 591547"/>
                    <a:gd name="connsiteY21" fmla="*/ 152400 h 582084"/>
                    <a:gd name="connsiteX22" fmla="*/ 157274 w 591547"/>
                    <a:gd name="connsiteY22" fmla="*/ 182034 h 582084"/>
                    <a:gd name="connsiteX23" fmla="*/ 184790 w 591547"/>
                    <a:gd name="connsiteY23" fmla="*/ 245534 h 582084"/>
                    <a:gd name="connsiteX24" fmla="*/ 199607 w 591547"/>
                    <a:gd name="connsiteY24" fmla="*/ 270934 h 582084"/>
                    <a:gd name="connsiteX25" fmla="*/ 205957 w 591547"/>
                    <a:gd name="connsiteY25" fmla="*/ 279400 h 582084"/>
                    <a:gd name="connsiteX26" fmla="*/ 210190 w 591547"/>
                    <a:gd name="connsiteY26" fmla="*/ 300567 h 582084"/>
                    <a:gd name="connsiteX27" fmla="*/ 205957 w 591547"/>
                    <a:gd name="connsiteY27" fmla="*/ 323850 h 582084"/>
                    <a:gd name="connsiteX28" fmla="*/ 199607 w 591547"/>
                    <a:gd name="connsiteY28" fmla="*/ 328084 h 582084"/>
                    <a:gd name="connsiteX29" fmla="*/ 195373 w 591547"/>
                    <a:gd name="connsiteY29" fmla="*/ 332317 h 582084"/>
                    <a:gd name="connsiteX30" fmla="*/ 184790 w 591547"/>
                    <a:gd name="connsiteY30" fmla="*/ 338667 h 582084"/>
                    <a:gd name="connsiteX31" fmla="*/ 174207 w 591547"/>
                    <a:gd name="connsiteY31" fmla="*/ 347134 h 582084"/>
                    <a:gd name="connsiteX32" fmla="*/ 161507 w 591547"/>
                    <a:gd name="connsiteY32" fmla="*/ 349250 h 582084"/>
                    <a:gd name="connsiteX33" fmla="*/ 153040 w 591547"/>
                    <a:gd name="connsiteY33" fmla="*/ 355600 h 582084"/>
                    <a:gd name="connsiteX34" fmla="*/ 131873 w 591547"/>
                    <a:gd name="connsiteY34" fmla="*/ 361950 h 582084"/>
                    <a:gd name="connsiteX35" fmla="*/ 106473 w 591547"/>
                    <a:gd name="connsiteY35" fmla="*/ 368300 h 582084"/>
                    <a:gd name="connsiteX36" fmla="*/ 98007 w 591547"/>
                    <a:gd name="connsiteY36" fmla="*/ 372534 h 582084"/>
                    <a:gd name="connsiteX37" fmla="*/ 87423 w 591547"/>
                    <a:gd name="connsiteY37" fmla="*/ 374650 h 582084"/>
                    <a:gd name="connsiteX38" fmla="*/ 78957 w 591547"/>
                    <a:gd name="connsiteY38" fmla="*/ 381000 h 582084"/>
                    <a:gd name="connsiteX39" fmla="*/ 66257 w 591547"/>
                    <a:gd name="connsiteY39" fmla="*/ 385234 h 582084"/>
                    <a:gd name="connsiteX40" fmla="*/ 45090 w 591547"/>
                    <a:gd name="connsiteY40" fmla="*/ 400050 h 582084"/>
                    <a:gd name="connsiteX41" fmla="*/ 40857 w 591547"/>
                    <a:gd name="connsiteY41" fmla="*/ 406400 h 582084"/>
                    <a:gd name="connsiteX42" fmla="*/ 34507 w 591547"/>
                    <a:gd name="connsiteY42" fmla="*/ 412750 h 582084"/>
                    <a:gd name="connsiteX43" fmla="*/ 30273 w 591547"/>
                    <a:gd name="connsiteY43" fmla="*/ 423334 h 582084"/>
                    <a:gd name="connsiteX44" fmla="*/ 19690 w 591547"/>
                    <a:gd name="connsiteY44" fmla="*/ 438150 h 582084"/>
                    <a:gd name="connsiteX45" fmla="*/ 9107 w 591547"/>
                    <a:gd name="connsiteY45" fmla="*/ 452967 h 582084"/>
                    <a:gd name="connsiteX46" fmla="*/ 11223 w 591547"/>
                    <a:gd name="connsiteY46" fmla="*/ 505884 h 582084"/>
                    <a:gd name="connsiteX47" fmla="*/ 17573 w 591547"/>
                    <a:gd name="connsiteY47" fmla="*/ 520700 h 582084"/>
                    <a:gd name="connsiteX48" fmla="*/ 19690 w 591547"/>
                    <a:gd name="connsiteY48" fmla="*/ 539750 h 582084"/>
                    <a:gd name="connsiteX49" fmla="*/ 110 w 591547"/>
                    <a:gd name="connsiteY49" fmla="*/ 556684 h 582084"/>
                    <a:gd name="connsiteX50" fmla="*/ 42973 w 591547"/>
                    <a:gd name="connsiteY50" fmla="*/ 569384 h 582084"/>
                    <a:gd name="connsiteX51" fmla="*/ 64140 w 591547"/>
                    <a:gd name="connsiteY51" fmla="*/ 573617 h 582084"/>
                    <a:gd name="connsiteX52" fmla="*/ 121290 w 591547"/>
                    <a:gd name="connsiteY52" fmla="*/ 582084 h 582084"/>
                    <a:gd name="connsiteX53" fmla="*/ 301207 w 591547"/>
                    <a:gd name="connsiteY53" fmla="*/ 579967 h 582084"/>
                    <a:gd name="connsiteX54" fmla="*/ 356240 w 591547"/>
                    <a:gd name="connsiteY54" fmla="*/ 569384 h 582084"/>
                    <a:gd name="connsiteX55" fmla="*/ 453607 w 591547"/>
                    <a:gd name="connsiteY55" fmla="*/ 573617 h 582084"/>
                    <a:gd name="connsiteX56" fmla="*/ 529807 w 591547"/>
                    <a:gd name="connsiteY56" fmla="*/ 569384 h 582084"/>
                    <a:gd name="connsiteX57" fmla="*/ 550973 w 591547"/>
                    <a:gd name="connsiteY57" fmla="*/ 565150 h 582084"/>
                    <a:gd name="connsiteX58" fmla="*/ 580607 w 591547"/>
                    <a:gd name="connsiteY58" fmla="*/ 560917 h 582084"/>
                    <a:gd name="connsiteX59" fmla="*/ 586957 w 591547"/>
                    <a:gd name="connsiteY59" fmla="*/ 558800 h 582084"/>
                    <a:gd name="connsiteX60" fmla="*/ 589073 w 591547"/>
                    <a:gd name="connsiteY60" fmla="*/ 537634 h 582084"/>
                    <a:gd name="connsiteX61" fmla="*/ 584840 w 591547"/>
                    <a:gd name="connsiteY61" fmla="*/ 531284 h 582084"/>
                    <a:gd name="connsiteX62" fmla="*/ 582723 w 591547"/>
                    <a:gd name="connsiteY62" fmla="*/ 524934 h 582084"/>
                    <a:gd name="connsiteX63" fmla="*/ 578490 w 591547"/>
                    <a:gd name="connsiteY63" fmla="*/ 514350 h 582084"/>
                    <a:gd name="connsiteX64" fmla="*/ 574257 w 591547"/>
                    <a:gd name="connsiteY64" fmla="*/ 488950 h 582084"/>
                    <a:gd name="connsiteX65" fmla="*/ 570023 w 591547"/>
                    <a:gd name="connsiteY65" fmla="*/ 478367 h 582084"/>
                    <a:gd name="connsiteX66" fmla="*/ 563673 w 591547"/>
                    <a:gd name="connsiteY66" fmla="*/ 455084 h 582084"/>
                    <a:gd name="connsiteX67" fmla="*/ 557323 w 591547"/>
                    <a:gd name="connsiteY67" fmla="*/ 448734 h 582084"/>
                    <a:gd name="connsiteX68" fmla="*/ 538273 w 591547"/>
                    <a:gd name="connsiteY68" fmla="*/ 425450 h 582084"/>
                    <a:gd name="connsiteX69" fmla="*/ 527690 w 591547"/>
                    <a:gd name="connsiteY69" fmla="*/ 410634 h 582084"/>
                    <a:gd name="connsiteX70" fmla="*/ 523457 w 591547"/>
                    <a:gd name="connsiteY70" fmla="*/ 402167 h 582084"/>
                    <a:gd name="connsiteX71" fmla="*/ 493823 w 591547"/>
                    <a:gd name="connsiteY71" fmla="*/ 376767 h 582084"/>
                    <a:gd name="connsiteX72" fmla="*/ 472657 w 591547"/>
                    <a:gd name="connsiteY72" fmla="*/ 361950 h 582084"/>
                    <a:gd name="connsiteX73" fmla="*/ 451490 w 591547"/>
                    <a:gd name="connsiteY73" fmla="*/ 353484 h 582084"/>
                    <a:gd name="connsiteX74" fmla="*/ 423973 w 591547"/>
                    <a:gd name="connsiteY74" fmla="*/ 345017 h 582084"/>
                    <a:gd name="connsiteX75" fmla="*/ 411273 w 591547"/>
                    <a:gd name="connsiteY75" fmla="*/ 342900 h 582084"/>
                    <a:gd name="connsiteX76" fmla="*/ 400690 w 591547"/>
                    <a:gd name="connsiteY76" fmla="*/ 340784 h 582084"/>
                    <a:gd name="connsiteX77" fmla="*/ 392223 w 591547"/>
                    <a:gd name="connsiteY77" fmla="*/ 336550 h 582084"/>
                    <a:gd name="connsiteX78" fmla="*/ 385873 w 591547"/>
                    <a:gd name="connsiteY78" fmla="*/ 334434 h 582084"/>
                    <a:gd name="connsiteX79" fmla="*/ 381640 w 591547"/>
                    <a:gd name="connsiteY79" fmla="*/ 323850 h 582084"/>
                    <a:gd name="connsiteX80" fmla="*/ 375290 w 591547"/>
                    <a:gd name="connsiteY80" fmla="*/ 315384 h 582084"/>
                    <a:gd name="connsiteX81" fmla="*/ 373173 w 591547"/>
                    <a:gd name="connsiteY81" fmla="*/ 306917 h 582084"/>
                    <a:gd name="connsiteX82" fmla="*/ 371057 w 591547"/>
                    <a:gd name="connsiteY82" fmla="*/ 300567 h 582084"/>
                    <a:gd name="connsiteX83" fmla="*/ 377407 w 591547"/>
                    <a:gd name="connsiteY83" fmla="*/ 275167 h 582084"/>
                    <a:gd name="connsiteX84" fmla="*/ 379523 w 591547"/>
                    <a:gd name="connsiteY84" fmla="*/ 268817 h 582084"/>
                    <a:gd name="connsiteX85" fmla="*/ 385873 w 591547"/>
                    <a:gd name="connsiteY85" fmla="*/ 262467 h 582084"/>
                    <a:gd name="connsiteX86" fmla="*/ 396457 w 591547"/>
                    <a:gd name="connsiteY86" fmla="*/ 254000 h 582084"/>
                    <a:gd name="connsiteX87" fmla="*/ 402807 w 591547"/>
                    <a:gd name="connsiteY87" fmla="*/ 247650 h 582084"/>
                    <a:gd name="connsiteX88" fmla="*/ 404923 w 591547"/>
                    <a:gd name="connsiteY88" fmla="*/ 247650 h 582084"/>
                    <a:gd name="connsiteX0" fmla="*/ 404858 w 591482"/>
                    <a:gd name="connsiteY0" fmla="*/ 247650 h 634576"/>
                    <a:gd name="connsiteX1" fmla="*/ 404858 w 591482"/>
                    <a:gd name="connsiteY1" fmla="*/ 247650 h 634576"/>
                    <a:gd name="connsiteX2" fmla="*/ 413325 w 591482"/>
                    <a:gd name="connsiteY2" fmla="*/ 222250 h 634576"/>
                    <a:gd name="connsiteX3" fmla="*/ 409092 w 591482"/>
                    <a:gd name="connsiteY3" fmla="*/ 93134 h 634576"/>
                    <a:gd name="connsiteX4" fmla="*/ 406975 w 591482"/>
                    <a:gd name="connsiteY4" fmla="*/ 80434 h 634576"/>
                    <a:gd name="connsiteX5" fmla="*/ 402742 w 591482"/>
                    <a:gd name="connsiteY5" fmla="*/ 69850 h 634576"/>
                    <a:gd name="connsiteX6" fmla="*/ 400625 w 591482"/>
                    <a:gd name="connsiteY6" fmla="*/ 61384 h 634576"/>
                    <a:gd name="connsiteX7" fmla="*/ 390042 w 591482"/>
                    <a:gd name="connsiteY7" fmla="*/ 42334 h 634576"/>
                    <a:gd name="connsiteX8" fmla="*/ 366758 w 591482"/>
                    <a:gd name="connsiteY8" fmla="*/ 21167 h 634576"/>
                    <a:gd name="connsiteX9" fmla="*/ 356175 w 591482"/>
                    <a:gd name="connsiteY9" fmla="*/ 8467 h 634576"/>
                    <a:gd name="connsiteX10" fmla="*/ 330775 w 591482"/>
                    <a:gd name="connsiteY10" fmla="*/ 0 h 634576"/>
                    <a:gd name="connsiteX11" fmla="*/ 265158 w 591482"/>
                    <a:gd name="connsiteY11" fmla="*/ 2117 h 634576"/>
                    <a:gd name="connsiteX12" fmla="*/ 216475 w 591482"/>
                    <a:gd name="connsiteY12" fmla="*/ 16934 h 634576"/>
                    <a:gd name="connsiteX13" fmla="*/ 195308 w 591482"/>
                    <a:gd name="connsiteY13" fmla="*/ 23284 h 634576"/>
                    <a:gd name="connsiteX14" fmla="*/ 182608 w 591482"/>
                    <a:gd name="connsiteY14" fmla="*/ 33867 h 634576"/>
                    <a:gd name="connsiteX15" fmla="*/ 178375 w 591482"/>
                    <a:gd name="connsiteY15" fmla="*/ 44450 h 634576"/>
                    <a:gd name="connsiteX16" fmla="*/ 165675 w 591482"/>
                    <a:gd name="connsiteY16" fmla="*/ 55034 h 634576"/>
                    <a:gd name="connsiteX17" fmla="*/ 163558 w 591482"/>
                    <a:gd name="connsiteY17" fmla="*/ 67734 h 634576"/>
                    <a:gd name="connsiteX18" fmla="*/ 157208 w 591482"/>
                    <a:gd name="connsiteY18" fmla="*/ 86784 h 634576"/>
                    <a:gd name="connsiteX19" fmla="*/ 155092 w 591482"/>
                    <a:gd name="connsiteY19" fmla="*/ 95250 h 634576"/>
                    <a:gd name="connsiteX20" fmla="*/ 161442 w 591482"/>
                    <a:gd name="connsiteY20" fmla="*/ 124884 h 634576"/>
                    <a:gd name="connsiteX21" fmla="*/ 172025 w 591482"/>
                    <a:gd name="connsiteY21" fmla="*/ 152400 h 634576"/>
                    <a:gd name="connsiteX22" fmla="*/ 157209 w 591482"/>
                    <a:gd name="connsiteY22" fmla="*/ 182034 h 634576"/>
                    <a:gd name="connsiteX23" fmla="*/ 184725 w 591482"/>
                    <a:gd name="connsiteY23" fmla="*/ 245534 h 634576"/>
                    <a:gd name="connsiteX24" fmla="*/ 199542 w 591482"/>
                    <a:gd name="connsiteY24" fmla="*/ 270934 h 634576"/>
                    <a:gd name="connsiteX25" fmla="*/ 205892 w 591482"/>
                    <a:gd name="connsiteY25" fmla="*/ 279400 h 634576"/>
                    <a:gd name="connsiteX26" fmla="*/ 210125 w 591482"/>
                    <a:gd name="connsiteY26" fmla="*/ 300567 h 634576"/>
                    <a:gd name="connsiteX27" fmla="*/ 205892 w 591482"/>
                    <a:gd name="connsiteY27" fmla="*/ 323850 h 634576"/>
                    <a:gd name="connsiteX28" fmla="*/ 199542 w 591482"/>
                    <a:gd name="connsiteY28" fmla="*/ 328084 h 634576"/>
                    <a:gd name="connsiteX29" fmla="*/ 195308 w 591482"/>
                    <a:gd name="connsiteY29" fmla="*/ 332317 h 634576"/>
                    <a:gd name="connsiteX30" fmla="*/ 184725 w 591482"/>
                    <a:gd name="connsiteY30" fmla="*/ 338667 h 634576"/>
                    <a:gd name="connsiteX31" fmla="*/ 174142 w 591482"/>
                    <a:gd name="connsiteY31" fmla="*/ 347134 h 634576"/>
                    <a:gd name="connsiteX32" fmla="*/ 161442 w 591482"/>
                    <a:gd name="connsiteY32" fmla="*/ 349250 h 634576"/>
                    <a:gd name="connsiteX33" fmla="*/ 152975 w 591482"/>
                    <a:gd name="connsiteY33" fmla="*/ 355600 h 634576"/>
                    <a:gd name="connsiteX34" fmla="*/ 131808 w 591482"/>
                    <a:gd name="connsiteY34" fmla="*/ 361950 h 634576"/>
                    <a:gd name="connsiteX35" fmla="*/ 106408 w 591482"/>
                    <a:gd name="connsiteY35" fmla="*/ 368300 h 634576"/>
                    <a:gd name="connsiteX36" fmla="*/ 97942 w 591482"/>
                    <a:gd name="connsiteY36" fmla="*/ 372534 h 634576"/>
                    <a:gd name="connsiteX37" fmla="*/ 87358 w 591482"/>
                    <a:gd name="connsiteY37" fmla="*/ 374650 h 634576"/>
                    <a:gd name="connsiteX38" fmla="*/ 78892 w 591482"/>
                    <a:gd name="connsiteY38" fmla="*/ 381000 h 634576"/>
                    <a:gd name="connsiteX39" fmla="*/ 66192 w 591482"/>
                    <a:gd name="connsiteY39" fmla="*/ 385234 h 634576"/>
                    <a:gd name="connsiteX40" fmla="*/ 45025 w 591482"/>
                    <a:gd name="connsiteY40" fmla="*/ 400050 h 634576"/>
                    <a:gd name="connsiteX41" fmla="*/ 40792 w 591482"/>
                    <a:gd name="connsiteY41" fmla="*/ 406400 h 634576"/>
                    <a:gd name="connsiteX42" fmla="*/ 34442 w 591482"/>
                    <a:gd name="connsiteY42" fmla="*/ 412750 h 634576"/>
                    <a:gd name="connsiteX43" fmla="*/ 30208 w 591482"/>
                    <a:gd name="connsiteY43" fmla="*/ 423334 h 634576"/>
                    <a:gd name="connsiteX44" fmla="*/ 19625 w 591482"/>
                    <a:gd name="connsiteY44" fmla="*/ 438150 h 634576"/>
                    <a:gd name="connsiteX45" fmla="*/ 9042 w 591482"/>
                    <a:gd name="connsiteY45" fmla="*/ 452967 h 634576"/>
                    <a:gd name="connsiteX46" fmla="*/ 11158 w 591482"/>
                    <a:gd name="connsiteY46" fmla="*/ 505884 h 634576"/>
                    <a:gd name="connsiteX47" fmla="*/ 17508 w 591482"/>
                    <a:gd name="connsiteY47" fmla="*/ 520700 h 634576"/>
                    <a:gd name="connsiteX48" fmla="*/ 19625 w 591482"/>
                    <a:gd name="connsiteY48" fmla="*/ 539750 h 634576"/>
                    <a:gd name="connsiteX49" fmla="*/ 45 w 591482"/>
                    <a:gd name="connsiteY49" fmla="*/ 556684 h 634576"/>
                    <a:gd name="connsiteX50" fmla="*/ 15921 w 591482"/>
                    <a:gd name="connsiteY50" fmla="*/ 634472 h 634576"/>
                    <a:gd name="connsiteX51" fmla="*/ 64075 w 591482"/>
                    <a:gd name="connsiteY51" fmla="*/ 573617 h 634576"/>
                    <a:gd name="connsiteX52" fmla="*/ 121225 w 591482"/>
                    <a:gd name="connsiteY52" fmla="*/ 582084 h 634576"/>
                    <a:gd name="connsiteX53" fmla="*/ 301142 w 591482"/>
                    <a:gd name="connsiteY53" fmla="*/ 579967 h 634576"/>
                    <a:gd name="connsiteX54" fmla="*/ 356175 w 591482"/>
                    <a:gd name="connsiteY54" fmla="*/ 569384 h 634576"/>
                    <a:gd name="connsiteX55" fmla="*/ 453542 w 591482"/>
                    <a:gd name="connsiteY55" fmla="*/ 573617 h 634576"/>
                    <a:gd name="connsiteX56" fmla="*/ 529742 w 591482"/>
                    <a:gd name="connsiteY56" fmla="*/ 569384 h 634576"/>
                    <a:gd name="connsiteX57" fmla="*/ 550908 w 591482"/>
                    <a:gd name="connsiteY57" fmla="*/ 565150 h 634576"/>
                    <a:gd name="connsiteX58" fmla="*/ 580542 w 591482"/>
                    <a:gd name="connsiteY58" fmla="*/ 560917 h 634576"/>
                    <a:gd name="connsiteX59" fmla="*/ 586892 w 591482"/>
                    <a:gd name="connsiteY59" fmla="*/ 558800 h 634576"/>
                    <a:gd name="connsiteX60" fmla="*/ 589008 w 591482"/>
                    <a:gd name="connsiteY60" fmla="*/ 537634 h 634576"/>
                    <a:gd name="connsiteX61" fmla="*/ 584775 w 591482"/>
                    <a:gd name="connsiteY61" fmla="*/ 531284 h 634576"/>
                    <a:gd name="connsiteX62" fmla="*/ 582658 w 591482"/>
                    <a:gd name="connsiteY62" fmla="*/ 524934 h 634576"/>
                    <a:gd name="connsiteX63" fmla="*/ 578425 w 591482"/>
                    <a:gd name="connsiteY63" fmla="*/ 514350 h 634576"/>
                    <a:gd name="connsiteX64" fmla="*/ 574192 w 591482"/>
                    <a:gd name="connsiteY64" fmla="*/ 488950 h 634576"/>
                    <a:gd name="connsiteX65" fmla="*/ 569958 w 591482"/>
                    <a:gd name="connsiteY65" fmla="*/ 478367 h 634576"/>
                    <a:gd name="connsiteX66" fmla="*/ 563608 w 591482"/>
                    <a:gd name="connsiteY66" fmla="*/ 455084 h 634576"/>
                    <a:gd name="connsiteX67" fmla="*/ 557258 w 591482"/>
                    <a:gd name="connsiteY67" fmla="*/ 448734 h 634576"/>
                    <a:gd name="connsiteX68" fmla="*/ 538208 w 591482"/>
                    <a:gd name="connsiteY68" fmla="*/ 425450 h 634576"/>
                    <a:gd name="connsiteX69" fmla="*/ 527625 w 591482"/>
                    <a:gd name="connsiteY69" fmla="*/ 410634 h 634576"/>
                    <a:gd name="connsiteX70" fmla="*/ 523392 w 591482"/>
                    <a:gd name="connsiteY70" fmla="*/ 402167 h 634576"/>
                    <a:gd name="connsiteX71" fmla="*/ 493758 w 591482"/>
                    <a:gd name="connsiteY71" fmla="*/ 376767 h 634576"/>
                    <a:gd name="connsiteX72" fmla="*/ 472592 w 591482"/>
                    <a:gd name="connsiteY72" fmla="*/ 361950 h 634576"/>
                    <a:gd name="connsiteX73" fmla="*/ 451425 w 591482"/>
                    <a:gd name="connsiteY73" fmla="*/ 353484 h 634576"/>
                    <a:gd name="connsiteX74" fmla="*/ 423908 w 591482"/>
                    <a:gd name="connsiteY74" fmla="*/ 345017 h 634576"/>
                    <a:gd name="connsiteX75" fmla="*/ 411208 w 591482"/>
                    <a:gd name="connsiteY75" fmla="*/ 342900 h 634576"/>
                    <a:gd name="connsiteX76" fmla="*/ 400625 w 591482"/>
                    <a:gd name="connsiteY76" fmla="*/ 340784 h 634576"/>
                    <a:gd name="connsiteX77" fmla="*/ 392158 w 591482"/>
                    <a:gd name="connsiteY77" fmla="*/ 336550 h 634576"/>
                    <a:gd name="connsiteX78" fmla="*/ 385808 w 591482"/>
                    <a:gd name="connsiteY78" fmla="*/ 334434 h 634576"/>
                    <a:gd name="connsiteX79" fmla="*/ 381575 w 591482"/>
                    <a:gd name="connsiteY79" fmla="*/ 323850 h 634576"/>
                    <a:gd name="connsiteX80" fmla="*/ 375225 w 591482"/>
                    <a:gd name="connsiteY80" fmla="*/ 315384 h 634576"/>
                    <a:gd name="connsiteX81" fmla="*/ 373108 w 591482"/>
                    <a:gd name="connsiteY81" fmla="*/ 306917 h 634576"/>
                    <a:gd name="connsiteX82" fmla="*/ 370992 w 591482"/>
                    <a:gd name="connsiteY82" fmla="*/ 300567 h 634576"/>
                    <a:gd name="connsiteX83" fmla="*/ 377342 w 591482"/>
                    <a:gd name="connsiteY83" fmla="*/ 275167 h 634576"/>
                    <a:gd name="connsiteX84" fmla="*/ 379458 w 591482"/>
                    <a:gd name="connsiteY84" fmla="*/ 268817 h 634576"/>
                    <a:gd name="connsiteX85" fmla="*/ 385808 w 591482"/>
                    <a:gd name="connsiteY85" fmla="*/ 262467 h 634576"/>
                    <a:gd name="connsiteX86" fmla="*/ 396392 w 591482"/>
                    <a:gd name="connsiteY86" fmla="*/ 254000 h 634576"/>
                    <a:gd name="connsiteX87" fmla="*/ 402742 w 591482"/>
                    <a:gd name="connsiteY87" fmla="*/ 247650 h 634576"/>
                    <a:gd name="connsiteX88" fmla="*/ 404858 w 591482"/>
                    <a:gd name="connsiteY88" fmla="*/ 247650 h 634576"/>
                    <a:gd name="connsiteX0" fmla="*/ 405083 w 591707"/>
                    <a:gd name="connsiteY0" fmla="*/ 247650 h 657444"/>
                    <a:gd name="connsiteX1" fmla="*/ 405083 w 591707"/>
                    <a:gd name="connsiteY1" fmla="*/ 247650 h 657444"/>
                    <a:gd name="connsiteX2" fmla="*/ 413550 w 591707"/>
                    <a:gd name="connsiteY2" fmla="*/ 222250 h 657444"/>
                    <a:gd name="connsiteX3" fmla="*/ 409317 w 591707"/>
                    <a:gd name="connsiteY3" fmla="*/ 93134 h 657444"/>
                    <a:gd name="connsiteX4" fmla="*/ 407200 w 591707"/>
                    <a:gd name="connsiteY4" fmla="*/ 80434 h 657444"/>
                    <a:gd name="connsiteX5" fmla="*/ 402967 w 591707"/>
                    <a:gd name="connsiteY5" fmla="*/ 69850 h 657444"/>
                    <a:gd name="connsiteX6" fmla="*/ 400850 w 591707"/>
                    <a:gd name="connsiteY6" fmla="*/ 61384 h 657444"/>
                    <a:gd name="connsiteX7" fmla="*/ 390267 w 591707"/>
                    <a:gd name="connsiteY7" fmla="*/ 42334 h 657444"/>
                    <a:gd name="connsiteX8" fmla="*/ 366983 w 591707"/>
                    <a:gd name="connsiteY8" fmla="*/ 21167 h 657444"/>
                    <a:gd name="connsiteX9" fmla="*/ 356400 w 591707"/>
                    <a:gd name="connsiteY9" fmla="*/ 8467 h 657444"/>
                    <a:gd name="connsiteX10" fmla="*/ 331000 w 591707"/>
                    <a:gd name="connsiteY10" fmla="*/ 0 h 657444"/>
                    <a:gd name="connsiteX11" fmla="*/ 265383 w 591707"/>
                    <a:gd name="connsiteY11" fmla="*/ 2117 h 657444"/>
                    <a:gd name="connsiteX12" fmla="*/ 216700 w 591707"/>
                    <a:gd name="connsiteY12" fmla="*/ 16934 h 657444"/>
                    <a:gd name="connsiteX13" fmla="*/ 195533 w 591707"/>
                    <a:gd name="connsiteY13" fmla="*/ 23284 h 657444"/>
                    <a:gd name="connsiteX14" fmla="*/ 182833 w 591707"/>
                    <a:gd name="connsiteY14" fmla="*/ 33867 h 657444"/>
                    <a:gd name="connsiteX15" fmla="*/ 178600 w 591707"/>
                    <a:gd name="connsiteY15" fmla="*/ 44450 h 657444"/>
                    <a:gd name="connsiteX16" fmla="*/ 165900 w 591707"/>
                    <a:gd name="connsiteY16" fmla="*/ 55034 h 657444"/>
                    <a:gd name="connsiteX17" fmla="*/ 163783 w 591707"/>
                    <a:gd name="connsiteY17" fmla="*/ 67734 h 657444"/>
                    <a:gd name="connsiteX18" fmla="*/ 157433 w 591707"/>
                    <a:gd name="connsiteY18" fmla="*/ 86784 h 657444"/>
                    <a:gd name="connsiteX19" fmla="*/ 155317 w 591707"/>
                    <a:gd name="connsiteY19" fmla="*/ 95250 h 657444"/>
                    <a:gd name="connsiteX20" fmla="*/ 161667 w 591707"/>
                    <a:gd name="connsiteY20" fmla="*/ 124884 h 657444"/>
                    <a:gd name="connsiteX21" fmla="*/ 172250 w 591707"/>
                    <a:gd name="connsiteY21" fmla="*/ 152400 h 657444"/>
                    <a:gd name="connsiteX22" fmla="*/ 157434 w 591707"/>
                    <a:gd name="connsiteY22" fmla="*/ 182034 h 657444"/>
                    <a:gd name="connsiteX23" fmla="*/ 184950 w 591707"/>
                    <a:gd name="connsiteY23" fmla="*/ 245534 h 657444"/>
                    <a:gd name="connsiteX24" fmla="*/ 199767 w 591707"/>
                    <a:gd name="connsiteY24" fmla="*/ 270934 h 657444"/>
                    <a:gd name="connsiteX25" fmla="*/ 206117 w 591707"/>
                    <a:gd name="connsiteY25" fmla="*/ 279400 h 657444"/>
                    <a:gd name="connsiteX26" fmla="*/ 210350 w 591707"/>
                    <a:gd name="connsiteY26" fmla="*/ 300567 h 657444"/>
                    <a:gd name="connsiteX27" fmla="*/ 206117 w 591707"/>
                    <a:gd name="connsiteY27" fmla="*/ 323850 h 657444"/>
                    <a:gd name="connsiteX28" fmla="*/ 199767 w 591707"/>
                    <a:gd name="connsiteY28" fmla="*/ 328084 h 657444"/>
                    <a:gd name="connsiteX29" fmla="*/ 195533 w 591707"/>
                    <a:gd name="connsiteY29" fmla="*/ 332317 h 657444"/>
                    <a:gd name="connsiteX30" fmla="*/ 184950 w 591707"/>
                    <a:gd name="connsiteY30" fmla="*/ 338667 h 657444"/>
                    <a:gd name="connsiteX31" fmla="*/ 174367 w 591707"/>
                    <a:gd name="connsiteY31" fmla="*/ 347134 h 657444"/>
                    <a:gd name="connsiteX32" fmla="*/ 161667 w 591707"/>
                    <a:gd name="connsiteY32" fmla="*/ 349250 h 657444"/>
                    <a:gd name="connsiteX33" fmla="*/ 153200 w 591707"/>
                    <a:gd name="connsiteY33" fmla="*/ 355600 h 657444"/>
                    <a:gd name="connsiteX34" fmla="*/ 132033 w 591707"/>
                    <a:gd name="connsiteY34" fmla="*/ 361950 h 657444"/>
                    <a:gd name="connsiteX35" fmla="*/ 106633 w 591707"/>
                    <a:gd name="connsiteY35" fmla="*/ 368300 h 657444"/>
                    <a:gd name="connsiteX36" fmla="*/ 98167 w 591707"/>
                    <a:gd name="connsiteY36" fmla="*/ 372534 h 657444"/>
                    <a:gd name="connsiteX37" fmla="*/ 87583 w 591707"/>
                    <a:gd name="connsiteY37" fmla="*/ 374650 h 657444"/>
                    <a:gd name="connsiteX38" fmla="*/ 79117 w 591707"/>
                    <a:gd name="connsiteY38" fmla="*/ 381000 h 657444"/>
                    <a:gd name="connsiteX39" fmla="*/ 66417 w 591707"/>
                    <a:gd name="connsiteY39" fmla="*/ 385234 h 657444"/>
                    <a:gd name="connsiteX40" fmla="*/ 45250 w 591707"/>
                    <a:gd name="connsiteY40" fmla="*/ 400050 h 657444"/>
                    <a:gd name="connsiteX41" fmla="*/ 41017 w 591707"/>
                    <a:gd name="connsiteY41" fmla="*/ 406400 h 657444"/>
                    <a:gd name="connsiteX42" fmla="*/ 34667 w 591707"/>
                    <a:gd name="connsiteY42" fmla="*/ 412750 h 657444"/>
                    <a:gd name="connsiteX43" fmla="*/ 30433 w 591707"/>
                    <a:gd name="connsiteY43" fmla="*/ 423334 h 657444"/>
                    <a:gd name="connsiteX44" fmla="*/ 19850 w 591707"/>
                    <a:gd name="connsiteY44" fmla="*/ 438150 h 657444"/>
                    <a:gd name="connsiteX45" fmla="*/ 9267 w 591707"/>
                    <a:gd name="connsiteY45" fmla="*/ 452967 h 657444"/>
                    <a:gd name="connsiteX46" fmla="*/ 11383 w 591707"/>
                    <a:gd name="connsiteY46" fmla="*/ 505884 h 657444"/>
                    <a:gd name="connsiteX47" fmla="*/ 17733 w 591707"/>
                    <a:gd name="connsiteY47" fmla="*/ 520700 h 657444"/>
                    <a:gd name="connsiteX48" fmla="*/ 19850 w 591707"/>
                    <a:gd name="connsiteY48" fmla="*/ 539750 h 657444"/>
                    <a:gd name="connsiteX49" fmla="*/ 270 w 591707"/>
                    <a:gd name="connsiteY49" fmla="*/ 556684 h 657444"/>
                    <a:gd name="connsiteX50" fmla="*/ 16146 w 591707"/>
                    <a:gd name="connsiteY50" fmla="*/ 634472 h 657444"/>
                    <a:gd name="connsiteX51" fmla="*/ 105575 w 591707"/>
                    <a:gd name="connsiteY51" fmla="*/ 654580 h 657444"/>
                    <a:gd name="connsiteX52" fmla="*/ 121450 w 591707"/>
                    <a:gd name="connsiteY52" fmla="*/ 582084 h 657444"/>
                    <a:gd name="connsiteX53" fmla="*/ 301367 w 591707"/>
                    <a:gd name="connsiteY53" fmla="*/ 579967 h 657444"/>
                    <a:gd name="connsiteX54" fmla="*/ 356400 w 591707"/>
                    <a:gd name="connsiteY54" fmla="*/ 569384 h 657444"/>
                    <a:gd name="connsiteX55" fmla="*/ 453767 w 591707"/>
                    <a:gd name="connsiteY55" fmla="*/ 573617 h 657444"/>
                    <a:gd name="connsiteX56" fmla="*/ 529967 w 591707"/>
                    <a:gd name="connsiteY56" fmla="*/ 569384 h 657444"/>
                    <a:gd name="connsiteX57" fmla="*/ 551133 w 591707"/>
                    <a:gd name="connsiteY57" fmla="*/ 565150 h 657444"/>
                    <a:gd name="connsiteX58" fmla="*/ 580767 w 591707"/>
                    <a:gd name="connsiteY58" fmla="*/ 560917 h 657444"/>
                    <a:gd name="connsiteX59" fmla="*/ 587117 w 591707"/>
                    <a:gd name="connsiteY59" fmla="*/ 558800 h 657444"/>
                    <a:gd name="connsiteX60" fmla="*/ 589233 w 591707"/>
                    <a:gd name="connsiteY60" fmla="*/ 537634 h 657444"/>
                    <a:gd name="connsiteX61" fmla="*/ 585000 w 591707"/>
                    <a:gd name="connsiteY61" fmla="*/ 531284 h 657444"/>
                    <a:gd name="connsiteX62" fmla="*/ 582883 w 591707"/>
                    <a:gd name="connsiteY62" fmla="*/ 524934 h 657444"/>
                    <a:gd name="connsiteX63" fmla="*/ 578650 w 591707"/>
                    <a:gd name="connsiteY63" fmla="*/ 514350 h 657444"/>
                    <a:gd name="connsiteX64" fmla="*/ 574417 w 591707"/>
                    <a:gd name="connsiteY64" fmla="*/ 488950 h 657444"/>
                    <a:gd name="connsiteX65" fmla="*/ 570183 w 591707"/>
                    <a:gd name="connsiteY65" fmla="*/ 478367 h 657444"/>
                    <a:gd name="connsiteX66" fmla="*/ 563833 w 591707"/>
                    <a:gd name="connsiteY66" fmla="*/ 455084 h 657444"/>
                    <a:gd name="connsiteX67" fmla="*/ 557483 w 591707"/>
                    <a:gd name="connsiteY67" fmla="*/ 448734 h 657444"/>
                    <a:gd name="connsiteX68" fmla="*/ 538433 w 591707"/>
                    <a:gd name="connsiteY68" fmla="*/ 425450 h 657444"/>
                    <a:gd name="connsiteX69" fmla="*/ 527850 w 591707"/>
                    <a:gd name="connsiteY69" fmla="*/ 410634 h 657444"/>
                    <a:gd name="connsiteX70" fmla="*/ 523617 w 591707"/>
                    <a:gd name="connsiteY70" fmla="*/ 402167 h 657444"/>
                    <a:gd name="connsiteX71" fmla="*/ 493983 w 591707"/>
                    <a:gd name="connsiteY71" fmla="*/ 376767 h 657444"/>
                    <a:gd name="connsiteX72" fmla="*/ 472817 w 591707"/>
                    <a:gd name="connsiteY72" fmla="*/ 361950 h 657444"/>
                    <a:gd name="connsiteX73" fmla="*/ 451650 w 591707"/>
                    <a:gd name="connsiteY73" fmla="*/ 353484 h 657444"/>
                    <a:gd name="connsiteX74" fmla="*/ 424133 w 591707"/>
                    <a:gd name="connsiteY74" fmla="*/ 345017 h 657444"/>
                    <a:gd name="connsiteX75" fmla="*/ 411433 w 591707"/>
                    <a:gd name="connsiteY75" fmla="*/ 342900 h 657444"/>
                    <a:gd name="connsiteX76" fmla="*/ 400850 w 591707"/>
                    <a:gd name="connsiteY76" fmla="*/ 340784 h 657444"/>
                    <a:gd name="connsiteX77" fmla="*/ 392383 w 591707"/>
                    <a:gd name="connsiteY77" fmla="*/ 336550 h 657444"/>
                    <a:gd name="connsiteX78" fmla="*/ 386033 w 591707"/>
                    <a:gd name="connsiteY78" fmla="*/ 334434 h 657444"/>
                    <a:gd name="connsiteX79" fmla="*/ 381800 w 591707"/>
                    <a:gd name="connsiteY79" fmla="*/ 323850 h 657444"/>
                    <a:gd name="connsiteX80" fmla="*/ 375450 w 591707"/>
                    <a:gd name="connsiteY80" fmla="*/ 315384 h 657444"/>
                    <a:gd name="connsiteX81" fmla="*/ 373333 w 591707"/>
                    <a:gd name="connsiteY81" fmla="*/ 306917 h 657444"/>
                    <a:gd name="connsiteX82" fmla="*/ 371217 w 591707"/>
                    <a:gd name="connsiteY82" fmla="*/ 300567 h 657444"/>
                    <a:gd name="connsiteX83" fmla="*/ 377567 w 591707"/>
                    <a:gd name="connsiteY83" fmla="*/ 275167 h 657444"/>
                    <a:gd name="connsiteX84" fmla="*/ 379683 w 591707"/>
                    <a:gd name="connsiteY84" fmla="*/ 268817 h 657444"/>
                    <a:gd name="connsiteX85" fmla="*/ 386033 w 591707"/>
                    <a:gd name="connsiteY85" fmla="*/ 262467 h 657444"/>
                    <a:gd name="connsiteX86" fmla="*/ 396617 w 591707"/>
                    <a:gd name="connsiteY86" fmla="*/ 254000 h 657444"/>
                    <a:gd name="connsiteX87" fmla="*/ 402967 w 591707"/>
                    <a:gd name="connsiteY87" fmla="*/ 247650 h 657444"/>
                    <a:gd name="connsiteX88" fmla="*/ 405083 w 591707"/>
                    <a:gd name="connsiteY88" fmla="*/ 247650 h 657444"/>
                    <a:gd name="connsiteX0" fmla="*/ 405083 w 591707"/>
                    <a:gd name="connsiteY0" fmla="*/ 247650 h 657588"/>
                    <a:gd name="connsiteX1" fmla="*/ 405083 w 591707"/>
                    <a:gd name="connsiteY1" fmla="*/ 247650 h 657588"/>
                    <a:gd name="connsiteX2" fmla="*/ 413550 w 591707"/>
                    <a:gd name="connsiteY2" fmla="*/ 222250 h 657588"/>
                    <a:gd name="connsiteX3" fmla="*/ 409317 w 591707"/>
                    <a:gd name="connsiteY3" fmla="*/ 93134 h 657588"/>
                    <a:gd name="connsiteX4" fmla="*/ 407200 w 591707"/>
                    <a:gd name="connsiteY4" fmla="*/ 80434 h 657588"/>
                    <a:gd name="connsiteX5" fmla="*/ 402967 w 591707"/>
                    <a:gd name="connsiteY5" fmla="*/ 69850 h 657588"/>
                    <a:gd name="connsiteX6" fmla="*/ 400850 w 591707"/>
                    <a:gd name="connsiteY6" fmla="*/ 61384 h 657588"/>
                    <a:gd name="connsiteX7" fmla="*/ 390267 w 591707"/>
                    <a:gd name="connsiteY7" fmla="*/ 42334 h 657588"/>
                    <a:gd name="connsiteX8" fmla="*/ 366983 w 591707"/>
                    <a:gd name="connsiteY8" fmla="*/ 21167 h 657588"/>
                    <a:gd name="connsiteX9" fmla="*/ 356400 w 591707"/>
                    <a:gd name="connsiteY9" fmla="*/ 8467 h 657588"/>
                    <a:gd name="connsiteX10" fmla="*/ 331000 w 591707"/>
                    <a:gd name="connsiteY10" fmla="*/ 0 h 657588"/>
                    <a:gd name="connsiteX11" fmla="*/ 265383 w 591707"/>
                    <a:gd name="connsiteY11" fmla="*/ 2117 h 657588"/>
                    <a:gd name="connsiteX12" fmla="*/ 216700 w 591707"/>
                    <a:gd name="connsiteY12" fmla="*/ 16934 h 657588"/>
                    <a:gd name="connsiteX13" fmla="*/ 195533 w 591707"/>
                    <a:gd name="connsiteY13" fmla="*/ 23284 h 657588"/>
                    <a:gd name="connsiteX14" fmla="*/ 182833 w 591707"/>
                    <a:gd name="connsiteY14" fmla="*/ 33867 h 657588"/>
                    <a:gd name="connsiteX15" fmla="*/ 178600 w 591707"/>
                    <a:gd name="connsiteY15" fmla="*/ 44450 h 657588"/>
                    <a:gd name="connsiteX16" fmla="*/ 165900 w 591707"/>
                    <a:gd name="connsiteY16" fmla="*/ 55034 h 657588"/>
                    <a:gd name="connsiteX17" fmla="*/ 163783 w 591707"/>
                    <a:gd name="connsiteY17" fmla="*/ 67734 h 657588"/>
                    <a:gd name="connsiteX18" fmla="*/ 157433 w 591707"/>
                    <a:gd name="connsiteY18" fmla="*/ 86784 h 657588"/>
                    <a:gd name="connsiteX19" fmla="*/ 155317 w 591707"/>
                    <a:gd name="connsiteY19" fmla="*/ 95250 h 657588"/>
                    <a:gd name="connsiteX20" fmla="*/ 161667 w 591707"/>
                    <a:gd name="connsiteY20" fmla="*/ 124884 h 657588"/>
                    <a:gd name="connsiteX21" fmla="*/ 172250 w 591707"/>
                    <a:gd name="connsiteY21" fmla="*/ 152400 h 657588"/>
                    <a:gd name="connsiteX22" fmla="*/ 157434 w 591707"/>
                    <a:gd name="connsiteY22" fmla="*/ 182034 h 657588"/>
                    <a:gd name="connsiteX23" fmla="*/ 184950 w 591707"/>
                    <a:gd name="connsiteY23" fmla="*/ 245534 h 657588"/>
                    <a:gd name="connsiteX24" fmla="*/ 199767 w 591707"/>
                    <a:gd name="connsiteY24" fmla="*/ 270934 h 657588"/>
                    <a:gd name="connsiteX25" fmla="*/ 206117 w 591707"/>
                    <a:gd name="connsiteY25" fmla="*/ 279400 h 657588"/>
                    <a:gd name="connsiteX26" fmla="*/ 210350 w 591707"/>
                    <a:gd name="connsiteY26" fmla="*/ 300567 h 657588"/>
                    <a:gd name="connsiteX27" fmla="*/ 206117 w 591707"/>
                    <a:gd name="connsiteY27" fmla="*/ 323850 h 657588"/>
                    <a:gd name="connsiteX28" fmla="*/ 199767 w 591707"/>
                    <a:gd name="connsiteY28" fmla="*/ 328084 h 657588"/>
                    <a:gd name="connsiteX29" fmla="*/ 195533 w 591707"/>
                    <a:gd name="connsiteY29" fmla="*/ 332317 h 657588"/>
                    <a:gd name="connsiteX30" fmla="*/ 184950 w 591707"/>
                    <a:gd name="connsiteY30" fmla="*/ 338667 h 657588"/>
                    <a:gd name="connsiteX31" fmla="*/ 174367 w 591707"/>
                    <a:gd name="connsiteY31" fmla="*/ 347134 h 657588"/>
                    <a:gd name="connsiteX32" fmla="*/ 161667 w 591707"/>
                    <a:gd name="connsiteY32" fmla="*/ 349250 h 657588"/>
                    <a:gd name="connsiteX33" fmla="*/ 153200 w 591707"/>
                    <a:gd name="connsiteY33" fmla="*/ 355600 h 657588"/>
                    <a:gd name="connsiteX34" fmla="*/ 132033 w 591707"/>
                    <a:gd name="connsiteY34" fmla="*/ 361950 h 657588"/>
                    <a:gd name="connsiteX35" fmla="*/ 106633 w 591707"/>
                    <a:gd name="connsiteY35" fmla="*/ 368300 h 657588"/>
                    <a:gd name="connsiteX36" fmla="*/ 98167 w 591707"/>
                    <a:gd name="connsiteY36" fmla="*/ 372534 h 657588"/>
                    <a:gd name="connsiteX37" fmla="*/ 87583 w 591707"/>
                    <a:gd name="connsiteY37" fmla="*/ 374650 h 657588"/>
                    <a:gd name="connsiteX38" fmla="*/ 79117 w 591707"/>
                    <a:gd name="connsiteY38" fmla="*/ 381000 h 657588"/>
                    <a:gd name="connsiteX39" fmla="*/ 66417 w 591707"/>
                    <a:gd name="connsiteY39" fmla="*/ 385234 h 657588"/>
                    <a:gd name="connsiteX40" fmla="*/ 45250 w 591707"/>
                    <a:gd name="connsiteY40" fmla="*/ 400050 h 657588"/>
                    <a:gd name="connsiteX41" fmla="*/ 41017 w 591707"/>
                    <a:gd name="connsiteY41" fmla="*/ 406400 h 657588"/>
                    <a:gd name="connsiteX42" fmla="*/ 34667 w 591707"/>
                    <a:gd name="connsiteY42" fmla="*/ 412750 h 657588"/>
                    <a:gd name="connsiteX43" fmla="*/ 30433 w 591707"/>
                    <a:gd name="connsiteY43" fmla="*/ 423334 h 657588"/>
                    <a:gd name="connsiteX44" fmla="*/ 19850 w 591707"/>
                    <a:gd name="connsiteY44" fmla="*/ 438150 h 657588"/>
                    <a:gd name="connsiteX45" fmla="*/ 9267 w 591707"/>
                    <a:gd name="connsiteY45" fmla="*/ 452967 h 657588"/>
                    <a:gd name="connsiteX46" fmla="*/ 11383 w 591707"/>
                    <a:gd name="connsiteY46" fmla="*/ 505884 h 657588"/>
                    <a:gd name="connsiteX47" fmla="*/ 17733 w 591707"/>
                    <a:gd name="connsiteY47" fmla="*/ 520700 h 657588"/>
                    <a:gd name="connsiteX48" fmla="*/ 19850 w 591707"/>
                    <a:gd name="connsiteY48" fmla="*/ 539750 h 657588"/>
                    <a:gd name="connsiteX49" fmla="*/ 270 w 591707"/>
                    <a:gd name="connsiteY49" fmla="*/ 556684 h 657588"/>
                    <a:gd name="connsiteX50" fmla="*/ 16146 w 591707"/>
                    <a:gd name="connsiteY50" fmla="*/ 634472 h 657588"/>
                    <a:gd name="connsiteX51" fmla="*/ 105575 w 591707"/>
                    <a:gd name="connsiteY51" fmla="*/ 654580 h 657588"/>
                    <a:gd name="connsiteX52" fmla="*/ 301367 w 591707"/>
                    <a:gd name="connsiteY52" fmla="*/ 579967 h 657588"/>
                    <a:gd name="connsiteX53" fmla="*/ 356400 w 591707"/>
                    <a:gd name="connsiteY53" fmla="*/ 569384 h 657588"/>
                    <a:gd name="connsiteX54" fmla="*/ 453767 w 591707"/>
                    <a:gd name="connsiteY54" fmla="*/ 573617 h 657588"/>
                    <a:gd name="connsiteX55" fmla="*/ 529967 w 591707"/>
                    <a:gd name="connsiteY55" fmla="*/ 569384 h 657588"/>
                    <a:gd name="connsiteX56" fmla="*/ 551133 w 591707"/>
                    <a:gd name="connsiteY56" fmla="*/ 565150 h 657588"/>
                    <a:gd name="connsiteX57" fmla="*/ 580767 w 591707"/>
                    <a:gd name="connsiteY57" fmla="*/ 560917 h 657588"/>
                    <a:gd name="connsiteX58" fmla="*/ 587117 w 591707"/>
                    <a:gd name="connsiteY58" fmla="*/ 558800 h 657588"/>
                    <a:gd name="connsiteX59" fmla="*/ 589233 w 591707"/>
                    <a:gd name="connsiteY59" fmla="*/ 537634 h 657588"/>
                    <a:gd name="connsiteX60" fmla="*/ 585000 w 591707"/>
                    <a:gd name="connsiteY60" fmla="*/ 531284 h 657588"/>
                    <a:gd name="connsiteX61" fmla="*/ 582883 w 591707"/>
                    <a:gd name="connsiteY61" fmla="*/ 524934 h 657588"/>
                    <a:gd name="connsiteX62" fmla="*/ 578650 w 591707"/>
                    <a:gd name="connsiteY62" fmla="*/ 514350 h 657588"/>
                    <a:gd name="connsiteX63" fmla="*/ 574417 w 591707"/>
                    <a:gd name="connsiteY63" fmla="*/ 488950 h 657588"/>
                    <a:gd name="connsiteX64" fmla="*/ 570183 w 591707"/>
                    <a:gd name="connsiteY64" fmla="*/ 478367 h 657588"/>
                    <a:gd name="connsiteX65" fmla="*/ 563833 w 591707"/>
                    <a:gd name="connsiteY65" fmla="*/ 455084 h 657588"/>
                    <a:gd name="connsiteX66" fmla="*/ 557483 w 591707"/>
                    <a:gd name="connsiteY66" fmla="*/ 448734 h 657588"/>
                    <a:gd name="connsiteX67" fmla="*/ 538433 w 591707"/>
                    <a:gd name="connsiteY67" fmla="*/ 425450 h 657588"/>
                    <a:gd name="connsiteX68" fmla="*/ 527850 w 591707"/>
                    <a:gd name="connsiteY68" fmla="*/ 410634 h 657588"/>
                    <a:gd name="connsiteX69" fmla="*/ 523617 w 591707"/>
                    <a:gd name="connsiteY69" fmla="*/ 402167 h 657588"/>
                    <a:gd name="connsiteX70" fmla="*/ 493983 w 591707"/>
                    <a:gd name="connsiteY70" fmla="*/ 376767 h 657588"/>
                    <a:gd name="connsiteX71" fmla="*/ 472817 w 591707"/>
                    <a:gd name="connsiteY71" fmla="*/ 361950 h 657588"/>
                    <a:gd name="connsiteX72" fmla="*/ 451650 w 591707"/>
                    <a:gd name="connsiteY72" fmla="*/ 353484 h 657588"/>
                    <a:gd name="connsiteX73" fmla="*/ 424133 w 591707"/>
                    <a:gd name="connsiteY73" fmla="*/ 345017 h 657588"/>
                    <a:gd name="connsiteX74" fmla="*/ 411433 w 591707"/>
                    <a:gd name="connsiteY74" fmla="*/ 342900 h 657588"/>
                    <a:gd name="connsiteX75" fmla="*/ 400850 w 591707"/>
                    <a:gd name="connsiteY75" fmla="*/ 340784 h 657588"/>
                    <a:gd name="connsiteX76" fmla="*/ 392383 w 591707"/>
                    <a:gd name="connsiteY76" fmla="*/ 336550 h 657588"/>
                    <a:gd name="connsiteX77" fmla="*/ 386033 w 591707"/>
                    <a:gd name="connsiteY77" fmla="*/ 334434 h 657588"/>
                    <a:gd name="connsiteX78" fmla="*/ 381800 w 591707"/>
                    <a:gd name="connsiteY78" fmla="*/ 323850 h 657588"/>
                    <a:gd name="connsiteX79" fmla="*/ 375450 w 591707"/>
                    <a:gd name="connsiteY79" fmla="*/ 315384 h 657588"/>
                    <a:gd name="connsiteX80" fmla="*/ 373333 w 591707"/>
                    <a:gd name="connsiteY80" fmla="*/ 306917 h 657588"/>
                    <a:gd name="connsiteX81" fmla="*/ 371217 w 591707"/>
                    <a:gd name="connsiteY81" fmla="*/ 300567 h 657588"/>
                    <a:gd name="connsiteX82" fmla="*/ 377567 w 591707"/>
                    <a:gd name="connsiteY82" fmla="*/ 275167 h 657588"/>
                    <a:gd name="connsiteX83" fmla="*/ 379683 w 591707"/>
                    <a:gd name="connsiteY83" fmla="*/ 268817 h 657588"/>
                    <a:gd name="connsiteX84" fmla="*/ 386033 w 591707"/>
                    <a:gd name="connsiteY84" fmla="*/ 262467 h 657588"/>
                    <a:gd name="connsiteX85" fmla="*/ 396617 w 591707"/>
                    <a:gd name="connsiteY85" fmla="*/ 254000 h 657588"/>
                    <a:gd name="connsiteX86" fmla="*/ 402967 w 591707"/>
                    <a:gd name="connsiteY86" fmla="*/ 247650 h 657588"/>
                    <a:gd name="connsiteX87" fmla="*/ 405083 w 591707"/>
                    <a:gd name="connsiteY87" fmla="*/ 247650 h 657588"/>
                    <a:gd name="connsiteX0" fmla="*/ 405083 w 591707"/>
                    <a:gd name="connsiteY0" fmla="*/ 247650 h 658315"/>
                    <a:gd name="connsiteX1" fmla="*/ 405083 w 591707"/>
                    <a:gd name="connsiteY1" fmla="*/ 247650 h 658315"/>
                    <a:gd name="connsiteX2" fmla="*/ 413550 w 591707"/>
                    <a:gd name="connsiteY2" fmla="*/ 222250 h 658315"/>
                    <a:gd name="connsiteX3" fmla="*/ 409317 w 591707"/>
                    <a:gd name="connsiteY3" fmla="*/ 93134 h 658315"/>
                    <a:gd name="connsiteX4" fmla="*/ 407200 w 591707"/>
                    <a:gd name="connsiteY4" fmla="*/ 80434 h 658315"/>
                    <a:gd name="connsiteX5" fmla="*/ 402967 w 591707"/>
                    <a:gd name="connsiteY5" fmla="*/ 69850 h 658315"/>
                    <a:gd name="connsiteX6" fmla="*/ 400850 w 591707"/>
                    <a:gd name="connsiteY6" fmla="*/ 61384 h 658315"/>
                    <a:gd name="connsiteX7" fmla="*/ 390267 w 591707"/>
                    <a:gd name="connsiteY7" fmla="*/ 42334 h 658315"/>
                    <a:gd name="connsiteX8" fmla="*/ 366983 w 591707"/>
                    <a:gd name="connsiteY8" fmla="*/ 21167 h 658315"/>
                    <a:gd name="connsiteX9" fmla="*/ 356400 w 591707"/>
                    <a:gd name="connsiteY9" fmla="*/ 8467 h 658315"/>
                    <a:gd name="connsiteX10" fmla="*/ 331000 w 591707"/>
                    <a:gd name="connsiteY10" fmla="*/ 0 h 658315"/>
                    <a:gd name="connsiteX11" fmla="*/ 265383 w 591707"/>
                    <a:gd name="connsiteY11" fmla="*/ 2117 h 658315"/>
                    <a:gd name="connsiteX12" fmla="*/ 216700 w 591707"/>
                    <a:gd name="connsiteY12" fmla="*/ 16934 h 658315"/>
                    <a:gd name="connsiteX13" fmla="*/ 195533 w 591707"/>
                    <a:gd name="connsiteY13" fmla="*/ 23284 h 658315"/>
                    <a:gd name="connsiteX14" fmla="*/ 182833 w 591707"/>
                    <a:gd name="connsiteY14" fmla="*/ 33867 h 658315"/>
                    <a:gd name="connsiteX15" fmla="*/ 178600 w 591707"/>
                    <a:gd name="connsiteY15" fmla="*/ 44450 h 658315"/>
                    <a:gd name="connsiteX16" fmla="*/ 165900 w 591707"/>
                    <a:gd name="connsiteY16" fmla="*/ 55034 h 658315"/>
                    <a:gd name="connsiteX17" fmla="*/ 163783 w 591707"/>
                    <a:gd name="connsiteY17" fmla="*/ 67734 h 658315"/>
                    <a:gd name="connsiteX18" fmla="*/ 157433 w 591707"/>
                    <a:gd name="connsiteY18" fmla="*/ 86784 h 658315"/>
                    <a:gd name="connsiteX19" fmla="*/ 155317 w 591707"/>
                    <a:gd name="connsiteY19" fmla="*/ 95250 h 658315"/>
                    <a:gd name="connsiteX20" fmla="*/ 161667 w 591707"/>
                    <a:gd name="connsiteY20" fmla="*/ 124884 h 658315"/>
                    <a:gd name="connsiteX21" fmla="*/ 172250 w 591707"/>
                    <a:gd name="connsiteY21" fmla="*/ 152400 h 658315"/>
                    <a:gd name="connsiteX22" fmla="*/ 157434 w 591707"/>
                    <a:gd name="connsiteY22" fmla="*/ 182034 h 658315"/>
                    <a:gd name="connsiteX23" fmla="*/ 184950 w 591707"/>
                    <a:gd name="connsiteY23" fmla="*/ 245534 h 658315"/>
                    <a:gd name="connsiteX24" fmla="*/ 199767 w 591707"/>
                    <a:gd name="connsiteY24" fmla="*/ 270934 h 658315"/>
                    <a:gd name="connsiteX25" fmla="*/ 206117 w 591707"/>
                    <a:gd name="connsiteY25" fmla="*/ 279400 h 658315"/>
                    <a:gd name="connsiteX26" fmla="*/ 210350 w 591707"/>
                    <a:gd name="connsiteY26" fmla="*/ 300567 h 658315"/>
                    <a:gd name="connsiteX27" fmla="*/ 206117 w 591707"/>
                    <a:gd name="connsiteY27" fmla="*/ 323850 h 658315"/>
                    <a:gd name="connsiteX28" fmla="*/ 199767 w 591707"/>
                    <a:gd name="connsiteY28" fmla="*/ 328084 h 658315"/>
                    <a:gd name="connsiteX29" fmla="*/ 195533 w 591707"/>
                    <a:gd name="connsiteY29" fmla="*/ 332317 h 658315"/>
                    <a:gd name="connsiteX30" fmla="*/ 184950 w 591707"/>
                    <a:gd name="connsiteY30" fmla="*/ 338667 h 658315"/>
                    <a:gd name="connsiteX31" fmla="*/ 174367 w 591707"/>
                    <a:gd name="connsiteY31" fmla="*/ 347134 h 658315"/>
                    <a:gd name="connsiteX32" fmla="*/ 161667 w 591707"/>
                    <a:gd name="connsiteY32" fmla="*/ 349250 h 658315"/>
                    <a:gd name="connsiteX33" fmla="*/ 153200 w 591707"/>
                    <a:gd name="connsiteY33" fmla="*/ 355600 h 658315"/>
                    <a:gd name="connsiteX34" fmla="*/ 132033 w 591707"/>
                    <a:gd name="connsiteY34" fmla="*/ 361950 h 658315"/>
                    <a:gd name="connsiteX35" fmla="*/ 106633 w 591707"/>
                    <a:gd name="connsiteY35" fmla="*/ 368300 h 658315"/>
                    <a:gd name="connsiteX36" fmla="*/ 98167 w 591707"/>
                    <a:gd name="connsiteY36" fmla="*/ 372534 h 658315"/>
                    <a:gd name="connsiteX37" fmla="*/ 87583 w 591707"/>
                    <a:gd name="connsiteY37" fmla="*/ 374650 h 658315"/>
                    <a:gd name="connsiteX38" fmla="*/ 79117 w 591707"/>
                    <a:gd name="connsiteY38" fmla="*/ 381000 h 658315"/>
                    <a:gd name="connsiteX39" fmla="*/ 66417 w 591707"/>
                    <a:gd name="connsiteY39" fmla="*/ 385234 h 658315"/>
                    <a:gd name="connsiteX40" fmla="*/ 45250 w 591707"/>
                    <a:gd name="connsiteY40" fmla="*/ 400050 h 658315"/>
                    <a:gd name="connsiteX41" fmla="*/ 41017 w 591707"/>
                    <a:gd name="connsiteY41" fmla="*/ 406400 h 658315"/>
                    <a:gd name="connsiteX42" fmla="*/ 34667 w 591707"/>
                    <a:gd name="connsiteY42" fmla="*/ 412750 h 658315"/>
                    <a:gd name="connsiteX43" fmla="*/ 30433 w 591707"/>
                    <a:gd name="connsiteY43" fmla="*/ 423334 h 658315"/>
                    <a:gd name="connsiteX44" fmla="*/ 19850 w 591707"/>
                    <a:gd name="connsiteY44" fmla="*/ 438150 h 658315"/>
                    <a:gd name="connsiteX45" fmla="*/ 9267 w 591707"/>
                    <a:gd name="connsiteY45" fmla="*/ 452967 h 658315"/>
                    <a:gd name="connsiteX46" fmla="*/ 11383 w 591707"/>
                    <a:gd name="connsiteY46" fmla="*/ 505884 h 658315"/>
                    <a:gd name="connsiteX47" fmla="*/ 17733 w 591707"/>
                    <a:gd name="connsiteY47" fmla="*/ 520700 h 658315"/>
                    <a:gd name="connsiteX48" fmla="*/ 19850 w 591707"/>
                    <a:gd name="connsiteY48" fmla="*/ 539750 h 658315"/>
                    <a:gd name="connsiteX49" fmla="*/ 270 w 591707"/>
                    <a:gd name="connsiteY49" fmla="*/ 556684 h 658315"/>
                    <a:gd name="connsiteX50" fmla="*/ 16146 w 591707"/>
                    <a:gd name="connsiteY50" fmla="*/ 634472 h 658315"/>
                    <a:gd name="connsiteX51" fmla="*/ 105575 w 591707"/>
                    <a:gd name="connsiteY51" fmla="*/ 654580 h 658315"/>
                    <a:gd name="connsiteX52" fmla="*/ 356400 w 591707"/>
                    <a:gd name="connsiteY52" fmla="*/ 569384 h 658315"/>
                    <a:gd name="connsiteX53" fmla="*/ 453767 w 591707"/>
                    <a:gd name="connsiteY53" fmla="*/ 573617 h 658315"/>
                    <a:gd name="connsiteX54" fmla="*/ 529967 w 591707"/>
                    <a:gd name="connsiteY54" fmla="*/ 569384 h 658315"/>
                    <a:gd name="connsiteX55" fmla="*/ 551133 w 591707"/>
                    <a:gd name="connsiteY55" fmla="*/ 565150 h 658315"/>
                    <a:gd name="connsiteX56" fmla="*/ 580767 w 591707"/>
                    <a:gd name="connsiteY56" fmla="*/ 560917 h 658315"/>
                    <a:gd name="connsiteX57" fmla="*/ 587117 w 591707"/>
                    <a:gd name="connsiteY57" fmla="*/ 558800 h 658315"/>
                    <a:gd name="connsiteX58" fmla="*/ 589233 w 591707"/>
                    <a:gd name="connsiteY58" fmla="*/ 537634 h 658315"/>
                    <a:gd name="connsiteX59" fmla="*/ 585000 w 591707"/>
                    <a:gd name="connsiteY59" fmla="*/ 531284 h 658315"/>
                    <a:gd name="connsiteX60" fmla="*/ 582883 w 591707"/>
                    <a:gd name="connsiteY60" fmla="*/ 524934 h 658315"/>
                    <a:gd name="connsiteX61" fmla="*/ 578650 w 591707"/>
                    <a:gd name="connsiteY61" fmla="*/ 514350 h 658315"/>
                    <a:gd name="connsiteX62" fmla="*/ 574417 w 591707"/>
                    <a:gd name="connsiteY62" fmla="*/ 488950 h 658315"/>
                    <a:gd name="connsiteX63" fmla="*/ 570183 w 591707"/>
                    <a:gd name="connsiteY63" fmla="*/ 478367 h 658315"/>
                    <a:gd name="connsiteX64" fmla="*/ 563833 w 591707"/>
                    <a:gd name="connsiteY64" fmla="*/ 455084 h 658315"/>
                    <a:gd name="connsiteX65" fmla="*/ 557483 w 591707"/>
                    <a:gd name="connsiteY65" fmla="*/ 448734 h 658315"/>
                    <a:gd name="connsiteX66" fmla="*/ 538433 w 591707"/>
                    <a:gd name="connsiteY66" fmla="*/ 425450 h 658315"/>
                    <a:gd name="connsiteX67" fmla="*/ 527850 w 591707"/>
                    <a:gd name="connsiteY67" fmla="*/ 410634 h 658315"/>
                    <a:gd name="connsiteX68" fmla="*/ 523617 w 591707"/>
                    <a:gd name="connsiteY68" fmla="*/ 402167 h 658315"/>
                    <a:gd name="connsiteX69" fmla="*/ 493983 w 591707"/>
                    <a:gd name="connsiteY69" fmla="*/ 376767 h 658315"/>
                    <a:gd name="connsiteX70" fmla="*/ 472817 w 591707"/>
                    <a:gd name="connsiteY70" fmla="*/ 361950 h 658315"/>
                    <a:gd name="connsiteX71" fmla="*/ 451650 w 591707"/>
                    <a:gd name="connsiteY71" fmla="*/ 353484 h 658315"/>
                    <a:gd name="connsiteX72" fmla="*/ 424133 w 591707"/>
                    <a:gd name="connsiteY72" fmla="*/ 345017 h 658315"/>
                    <a:gd name="connsiteX73" fmla="*/ 411433 w 591707"/>
                    <a:gd name="connsiteY73" fmla="*/ 342900 h 658315"/>
                    <a:gd name="connsiteX74" fmla="*/ 400850 w 591707"/>
                    <a:gd name="connsiteY74" fmla="*/ 340784 h 658315"/>
                    <a:gd name="connsiteX75" fmla="*/ 392383 w 591707"/>
                    <a:gd name="connsiteY75" fmla="*/ 336550 h 658315"/>
                    <a:gd name="connsiteX76" fmla="*/ 386033 w 591707"/>
                    <a:gd name="connsiteY76" fmla="*/ 334434 h 658315"/>
                    <a:gd name="connsiteX77" fmla="*/ 381800 w 591707"/>
                    <a:gd name="connsiteY77" fmla="*/ 323850 h 658315"/>
                    <a:gd name="connsiteX78" fmla="*/ 375450 w 591707"/>
                    <a:gd name="connsiteY78" fmla="*/ 315384 h 658315"/>
                    <a:gd name="connsiteX79" fmla="*/ 373333 w 591707"/>
                    <a:gd name="connsiteY79" fmla="*/ 306917 h 658315"/>
                    <a:gd name="connsiteX80" fmla="*/ 371217 w 591707"/>
                    <a:gd name="connsiteY80" fmla="*/ 300567 h 658315"/>
                    <a:gd name="connsiteX81" fmla="*/ 377567 w 591707"/>
                    <a:gd name="connsiteY81" fmla="*/ 275167 h 658315"/>
                    <a:gd name="connsiteX82" fmla="*/ 379683 w 591707"/>
                    <a:gd name="connsiteY82" fmla="*/ 268817 h 658315"/>
                    <a:gd name="connsiteX83" fmla="*/ 386033 w 591707"/>
                    <a:gd name="connsiteY83" fmla="*/ 262467 h 658315"/>
                    <a:gd name="connsiteX84" fmla="*/ 396617 w 591707"/>
                    <a:gd name="connsiteY84" fmla="*/ 254000 h 658315"/>
                    <a:gd name="connsiteX85" fmla="*/ 402967 w 591707"/>
                    <a:gd name="connsiteY85" fmla="*/ 247650 h 658315"/>
                    <a:gd name="connsiteX86" fmla="*/ 405083 w 591707"/>
                    <a:gd name="connsiteY86" fmla="*/ 247650 h 658315"/>
                    <a:gd name="connsiteX0" fmla="*/ 405083 w 591707"/>
                    <a:gd name="connsiteY0" fmla="*/ 247650 h 658022"/>
                    <a:gd name="connsiteX1" fmla="*/ 405083 w 591707"/>
                    <a:gd name="connsiteY1" fmla="*/ 247650 h 658022"/>
                    <a:gd name="connsiteX2" fmla="*/ 413550 w 591707"/>
                    <a:gd name="connsiteY2" fmla="*/ 222250 h 658022"/>
                    <a:gd name="connsiteX3" fmla="*/ 409317 w 591707"/>
                    <a:gd name="connsiteY3" fmla="*/ 93134 h 658022"/>
                    <a:gd name="connsiteX4" fmla="*/ 407200 w 591707"/>
                    <a:gd name="connsiteY4" fmla="*/ 80434 h 658022"/>
                    <a:gd name="connsiteX5" fmla="*/ 402967 w 591707"/>
                    <a:gd name="connsiteY5" fmla="*/ 69850 h 658022"/>
                    <a:gd name="connsiteX6" fmla="*/ 400850 w 591707"/>
                    <a:gd name="connsiteY6" fmla="*/ 61384 h 658022"/>
                    <a:gd name="connsiteX7" fmla="*/ 390267 w 591707"/>
                    <a:gd name="connsiteY7" fmla="*/ 42334 h 658022"/>
                    <a:gd name="connsiteX8" fmla="*/ 366983 w 591707"/>
                    <a:gd name="connsiteY8" fmla="*/ 21167 h 658022"/>
                    <a:gd name="connsiteX9" fmla="*/ 356400 w 591707"/>
                    <a:gd name="connsiteY9" fmla="*/ 8467 h 658022"/>
                    <a:gd name="connsiteX10" fmla="*/ 331000 w 591707"/>
                    <a:gd name="connsiteY10" fmla="*/ 0 h 658022"/>
                    <a:gd name="connsiteX11" fmla="*/ 265383 w 591707"/>
                    <a:gd name="connsiteY11" fmla="*/ 2117 h 658022"/>
                    <a:gd name="connsiteX12" fmla="*/ 216700 w 591707"/>
                    <a:gd name="connsiteY12" fmla="*/ 16934 h 658022"/>
                    <a:gd name="connsiteX13" fmla="*/ 195533 w 591707"/>
                    <a:gd name="connsiteY13" fmla="*/ 23284 h 658022"/>
                    <a:gd name="connsiteX14" fmla="*/ 182833 w 591707"/>
                    <a:gd name="connsiteY14" fmla="*/ 33867 h 658022"/>
                    <a:gd name="connsiteX15" fmla="*/ 178600 w 591707"/>
                    <a:gd name="connsiteY15" fmla="*/ 44450 h 658022"/>
                    <a:gd name="connsiteX16" fmla="*/ 165900 w 591707"/>
                    <a:gd name="connsiteY16" fmla="*/ 55034 h 658022"/>
                    <a:gd name="connsiteX17" fmla="*/ 163783 w 591707"/>
                    <a:gd name="connsiteY17" fmla="*/ 67734 h 658022"/>
                    <a:gd name="connsiteX18" fmla="*/ 157433 w 591707"/>
                    <a:gd name="connsiteY18" fmla="*/ 86784 h 658022"/>
                    <a:gd name="connsiteX19" fmla="*/ 155317 w 591707"/>
                    <a:gd name="connsiteY19" fmla="*/ 95250 h 658022"/>
                    <a:gd name="connsiteX20" fmla="*/ 161667 w 591707"/>
                    <a:gd name="connsiteY20" fmla="*/ 124884 h 658022"/>
                    <a:gd name="connsiteX21" fmla="*/ 172250 w 591707"/>
                    <a:gd name="connsiteY21" fmla="*/ 152400 h 658022"/>
                    <a:gd name="connsiteX22" fmla="*/ 157434 w 591707"/>
                    <a:gd name="connsiteY22" fmla="*/ 182034 h 658022"/>
                    <a:gd name="connsiteX23" fmla="*/ 184950 w 591707"/>
                    <a:gd name="connsiteY23" fmla="*/ 245534 h 658022"/>
                    <a:gd name="connsiteX24" fmla="*/ 199767 w 591707"/>
                    <a:gd name="connsiteY24" fmla="*/ 270934 h 658022"/>
                    <a:gd name="connsiteX25" fmla="*/ 206117 w 591707"/>
                    <a:gd name="connsiteY25" fmla="*/ 279400 h 658022"/>
                    <a:gd name="connsiteX26" fmla="*/ 210350 w 591707"/>
                    <a:gd name="connsiteY26" fmla="*/ 300567 h 658022"/>
                    <a:gd name="connsiteX27" fmla="*/ 206117 w 591707"/>
                    <a:gd name="connsiteY27" fmla="*/ 323850 h 658022"/>
                    <a:gd name="connsiteX28" fmla="*/ 199767 w 591707"/>
                    <a:gd name="connsiteY28" fmla="*/ 328084 h 658022"/>
                    <a:gd name="connsiteX29" fmla="*/ 195533 w 591707"/>
                    <a:gd name="connsiteY29" fmla="*/ 332317 h 658022"/>
                    <a:gd name="connsiteX30" fmla="*/ 184950 w 591707"/>
                    <a:gd name="connsiteY30" fmla="*/ 338667 h 658022"/>
                    <a:gd name="connsiteX31" fmla="*/ 174367 w 591707"/>
                    <a:gd name="connsiteY31" fmla="*/ 347134 h 658022"/>
                    <a:gd name="connsiteX32" fmla="*/ 161667 w 591707"/>
                    <a:gd name="connsiteY32" fmla="*/ 349250 h 658022"/>
                    <a:gd name="connsiteX33" fmla="*/ 153200 w 591707"/>
                    <a:gd name="connsiteY33" fmla="*/ 355600 h 658022"/>
                    <a:gd name="connsiteX34" fmla="*/ 132033 w 591707"/>
                    <a:gd name="connsiteY34" fmla="*/ 361950 h 658022"/>
                    <a:gd name="connsiteX35" fmla="*/ 106633 w 591707"/>
                    <a:gd name="connsiteY35" fmla="*/ 368300 h 658022"/>
                    <a:gd name="connsiteX36" fmla="*/ 98167 w 591707"/>
                    <a:gd name="connsiteY36" fmla="*/ 372534 h 658022"/>
                    <a:gd name="connsiteX37" fmla="*/ 87583 w 591707"/>
                    <a:gd name="connsiteY37" fmla="*/ 374650 h 658022"/>
                    <a:gd name="connsiteX38" fmla="*/ 79117 w 591707"/>
                    <a:gd name="connsiteY38" fmla="*/ 381000 h 658022"/>
                    <a:gd name="connsiteX39" fmla="*/ 66417 w 591707"/>
                    <a:gd name="connsiteY39" fmla="*/ 385234 h 658022"/>
                    <a:gd name="connsiteX40" fmla="*/ 45250 w 591707"/>
                    <a:gd name="connsiteY40" fmla="*/ 400050 h 658022"/>
                    <a:gd name="connsiteX41" fmla="*/ 41017 w 591707"/>
                    <a:gd name="connsiteY41" fmla="*/ 406400 h 658022"/>
                    <a:gd name="connsiteX42" fmla="*/ 34667 w 591707"/>
                    <a:gd name="connsiteY42" fmla="*/ 412750 h 658022"/>
                    <a:gd name="connsiteX43" fmla="*/ 30433 w 591707"/>
                    <a:gd name="connsiteY43" fmla="*/ 423334 h 658022"/>
                    <a:gd name="connsiteX44" fmla="*/ 19850 w 591707"/>
                    <a:gd name="connsiteY44" fmla="*/ 438150 h 658022"/>
                    <a:gd name="connsiteX45" fmla="*/ 9267 w 591707"/>
                    <a:gd name="connsiteY45" fmla="*/ 452967 h 658022"/>
                    <a:gd name="connsiteX46" fmla="*/ 11383 w 591707"/>
                    <a:gd name="connsiteY46" fmla="*/ 505884 h 658022"/>
                    <a:gd name="connsiteX47" fmla="*/ 17733 w 591707"/>
                    <a:gd name="connsiteY47" fmla="*/ 520700 h 658022"/>
                    <a:gd name="connsiteX48" fmla="*/ 19850 w 591707"/>
                    <a:gd name="connsiteY48" fmla="*/ 539750 h 658022"/>
                    <a:gd name="connsiteX49" fmla="*/ 270 w 591707"/>
                    <a:gd name="connsiteY49" fmla="*/ 556684 h 658022"/>
                    <a:gd name="connsiteX50" fmla="*/ 16146 w 591707"/>
                    <a:gd name="connsiteY50" fmla="*/ 634472 h 658022"/>
                    <a:gd name="connsiteX51" fmla="*/ 105575 w 591707"/>
                    <a:gd name="connsiteY51" fmla="*/ 654580 h 658022"/>
                    <a:gd name="connsiteX52" fmla="*/ 453767 w 591707"/>
                    <a:gd name="connsiteY52" fmla="*/ 573617 h 658022"/>
                    <a:gd name="connsiteX53" fmla="*/ 529967 w 591707"/>
                    <a:gd name="connsiteY53" fmla="*/ 569384 h 658022"/>
                    <a:gd name="connsiteX54" fmla="*/ 551133 w 591707"/>
                    <a:gd name="connsiteY54" fmla="*/ 565150 h 658022"/>
                    <a:gd name="connsiteX55" fmla="*/ 580767 w 591707"/>
                    <a:gd name="connsiteY55" fmla="*/ 560917 h 658022"/>
                    <a:gd name="connsiteX56" fmla="*/ 587117 w 591707"/>
                    <a:gd name="connsiteY56" fmla="*/ 558800 h 658022"/>
                    <a:gd name="connsiteX57" fmla="*/ 589233 w 591707"/>
                    <a:gd name="connsiteY57" fmla="*/ 537634 h 658022"/>
                    <a:gd name="connsiteX58" fmla="*/ 585000 w 591707"/>
                    <a:gd name="connsiteY58" fmla="*/ 531284 h 658022"/>
                    <a:gd name="connsiteX59" fmla="*/ 582883 w 591707"/>
                    <a:gd name="connsiteY59" fmla="*/ 524934 h 658022"/>
                    <a:gd name="connsiteX60" fmla="*/ 578650 w 591707"/>
                    <a:gd name="connsiteY60" fmla="*/ 514350 h 658022"/>
                    <a:gd name="connsiteX61" fmla="*/ 574417 w 591707"/>
                    <a:gd name="connsiteY61" fmla="*/ 488950 h 658022"/>
                    <a:gd name="connsiteX62" fmla="*/ 570183 w 591707"/>
                    <a:gd name="connsiteY62" fmla="*/ 478367 h 658022"/>
                    <a:gd name="connsiteX63" fmla="*/ 563833 w 591707"/>
                    <a:gd name="connsiteY63" fmla="*/ 455084 h 658022"/>
                    <a:gd name="connsiteX64" fmla="*/ 557483 w 591707"/>
                    <a:gd name="connsiteY64" fmla="*/ 448734 h 658022"/>
                    <a:gd name="connsiteX65" fmla="*/ 538433 w 591707"/>
                    <a:gd name="connsiteY65" fmla="*/ 425450 h 658022"/>
                    <a:gd name="connsiteX66" fmla="*/ 527850 w 591707"/>
                    <a:gd name="connsiteY66" fmla="*/ 410634 h 658022"/>
                    <a:gd name="connsiteX67" fmla="*/ 523617 w 591707"/>
                    <a:gd name="connsiteY67" fmla="*/ 402167 h 658022"/>
                    <a:gd name="connsiteX68" fmla="*/ 493983 w 591707"/>
                    <a:gd name="connsiteY68" fmla="*/ 376767 h 658022"/>
                    <a:gd name="connsiteX69" fmla="*/ 472817 w 591707"/>
                    <a:gd name="connsiteY69" fmla="*/ 361950 h 658022"/>
                    <a:gd name="connsiteX70" fmla="*/ 451650 w 591707"/>
                    <a:gd name="connsiteY70" fmla="*/ 353484 h 658022"/>
                    <a:gd name="connsiteX71" fmla="*/ 424133 w 591707"/>
                    <a:gd name="connsiteY71" fmla="*/ 345017 h 658022"/>
                    <a:gd name="connsiteX72" fmla="*/ 411433 w 591707"/>
                    <a:gd name="connsiteY72" fmla="*/ 342900 h 658022"/>
                    <a:gd name="connsiteX73" fmla="*/ 400850 w 591707"/>
                    <a:gd name="connsiteY73" fmla="*/ 340784 h 658022"/>
                    <a:gd name="connsiteX74" fmla="*/ 392383 w 591707"/>
                    <a:gd name="connsiteY74" fmla="*/ 336550 h 658022"/>
                    <a:gd name="connsiteX75" fmla="*/ 386033 w 591707"/>
                    <a:gd name="connsiteY75" fmla="*/ 334434 h 658022"/>
                    <a:gd name="connsiteX76" fmla="*/ 381800 w 591707"/>
                    <a:gd name="connsiteY76" fmla="*/ 323850 h 658022"/>
                    <a:gd name="connsiteX77" fmla="*/ 375450 w 591707"/>
                    <a:gd name="connsiteY77" fmla="*/ 315384 h 658022"/>
                    <a:gd name="connsiteX78" fmla="*/ 373333 w 591707"/>
                    <a:gd name="connsiteY78" fmla="*/ 306917 h 658022"/>
                    <a:gd name="connsiteX79" fmla="*/ 371217 w 591707"/>
                    <a:gd name="connsiteY79" fmla="*/ 300567 h 658022"/>
                    <a:gd name="connsiteX80" fmla="*/ 377567 w 591707"/>
                    <a:gd name="connsiteY80" fmla="*/ 275167 h 658022"/>
                    <a:gd name="connsiteX81" fmla="*/ 379683 w 591707"/>
                    <a:gd name="connsiteY81" fmla="*/ 268817 h 658022"/>
                    <a:gd name="connsiteX82" fmla="*/ 386033 w 591707"/>
                    <a:gd name="connsiteY82" fmla="*/ 262467 h 658022"/>
                    <a:gd name="connsiteX83" fmla="*/ 396617 w 591707"/>
                    <a:gd name="connsiteY83" fmla="*/ 254000 h 658022"/>
                    <a:gd name="connsiteX84" fmla="*/ 402967 w 591707"/>
                    <a:gd name="connsiteY84" fmla="*/ 247650 h 658022"/>
                    <a:gd name="connsiteX85" fmla="*/ 405083 w 591707"/>
                    <a:gd name="connsiteY85" fmla="*/ 247650 h 658022"/>
                    <a:gd name="connsiteX0" fmla="*/ 405083 w 591707"/>
                    <a:gd name="connsiteY0" fmla="*/ 247650 h 658315"/>
                    <a:gd name="connsiteX1" fmla="*/ 405083 w 591707"/>
                    <a:gd name="connsiteY1" fmla="*/ 247650 h 658315"/>
                    <a:gd name="connsiteX2" fmla="*/ 413550 w 591707"/>
                    <a:gd name="connsiteY2" fmla="*/ 222250 h 658315"/>
                    <a:gd name="connsiteX3" fmla="*/ 409317 w 591707"/>
                    <a:gd name="connsiteY3" fmla="*/ 93134 h 658315"/>
                    <a:gd name="connsiteX4" fmla="*/ 407200 w 591707"/>
                    <a:gd name="connsiteY4" fmla="*/ 80434 h 658315"/>
                    <a:gd name="connsiteX5" fmla="*/ 402967 w 591707"/>
                    <a:gd name="connsiteY5" fmla="*/ 69850 h 658315"/>
                    <a:gd name="connsiteX6" fmla="*/ 400850 w 591707"/>
                    <a:gd name="connsiteY6" fmla="*/ 61384 h 658315"/>
                    <a:gd name="connsiteX7" fmla="*/ 390267 w 591707"/>
                    <a:gd name="connsiteY7" fmla="*/ 42334 h 658315"/>
                    <a:gd name="connsiteX8" fmla="*/ 366983 w 591707"/>
                    <a:gd name="connsiteY8" fmla="*/ 21167 h 658315"/>
                    <a:gd name="connsiteX9" fmla="*/ 356400 w 591707"/>
                    <a:gd name="connsiteY9" fmla="*/ 8467 h 658315"/>
                    <a:gd name="connsiteX10" fmla="*/ 331000 w 591707"/>
                    <a:gd name="connsiteY10" fmla="*/ 0 h 658315"/>
                    <a:gd name="connsiteX11" fmla="*/ 265383 w 591707"/>
                    <a:gd name="connsiteY11" fmla="*/ 2117 h 658315"/>
                    <a:gd name="connsiteX12" fmla="*/ 216700 w 591707"/>
                    <a:gd name="connsiteY12" fmla="*/ 16934 h 658315"/>
                    <a:gd name="connsiteX13" fmla="*/ 195533 w 591707"/>
                    <a:gd name="connsiteY13" fmla="*/ 23284 h 658315"/>
                    <a:gd name="connsiteX14" fmla="*/ 182833 w 591707"/>
                    <a:gd name="connsiteY14" fmla="*/ 33867 h 658315"/>
                    <a:gd name="connsiteX15" fmla="*/ 178600 w 591707"/>
                    <a:gd name="connsiteY15" fmla="*/ 44450 h 658315"/>
                    <a:gd name="connsiteX16" fmla="*/ 165900 w 591707"/>
                    <a:gd name="connsiteY16" fmla="*/ 55034 h 658315"/>
                    <a:gd name="connsiteX17" fmla="*/ 163783 w 591707"/>
                    <a:gd name="connsiteY17" fmla="*/ 67734 h 658315"/>
                    <a:gd name="connsiteX18" fmla="*/ 157433 w 591707"/>
                    <a:gd name="connsiteY18" fmla="*/ 86784 h 658315"/>
                    <a:gd name="connsiteX19" fmla="*/ 155317 w 591707"/>
                    <a:gd name="connsiteY19" fmla="*/ 95250 h 658315"/>
                    <a:gd name="connsiteX20" fmla="*/ 161667 w 591707"/>
                    <a:gd name="connsiteY20" fmla="*/ 124884 h 658315"/>
                    <a:gd name="connsiteX21" fmla="*/ 172250 w 591707"/>
                    <a:gd name="connsiteY21" fmla="*/ 152400 h 658315"/>
                    <a:gd name="connsiteX22" fmla="*/ 157434 w 591707"/>
                    <a:gd name="connsiteY22" fmla="*/ 182034 h 658315"/>
                    <a:gd name="connsiteX23" fmla="*/ 184950 w 591707"/>
                    <a:gd name="connsiteY23" fmla="*/ 245534 h 658315"/>
                    <a:gd name="connsiteX24" fmla="*/ 199767 w 591707"/>
                    <a:gd name="connsiteY24" fmla="*/ 270934 h 658315"/>
                    <a:gd name="connsiteX25" fmla="*/ 206117 w 591707"/>
                    <a:gd name="connsiteY25" fmla="*/ 279400 h 658315"/>
                    <a:gd name="connsiteX26" fmla="*/ 210350 w 591707"/>
                    <a:gd name="connsiteY26" fmla="*/ 300567 h 658315"/>
                    <a:gd name="connsiteX27" fmla="*/ 206117 w 591707"/>
                    <a:gd name="connsiteY27" fmla="*/ 323850 h 658315"/>
                    <a:gd name="connsiteX28" fmla="*/ 199767 w 591707"/>
                    <a:gd name="connsiteY28" fmla="*/ 328084 h 658315"/>
                    <a:gd name="connsiteX29" fmla="*/ 195533 w 591707"/>
                    <a:gd name="connsiteY29" fmla="*/ 332317 h 658315"/>
                    <a:gd name="connsiteX30" fmla="*/ 184950 w 591707"/>
                    <a:gd name="connsiteY30" fmla="*/ 338667 h 658315"/>
                    <a:gd name="connsiteX31" fmla="*/ 174367 w 591707"/>
                    <a:gd name="connsiteY31" fmla="*/ 347134 h 658315"/>
                    <a:gd name="connsiteX32" fmla="*/ 161667 w 591707"/>
                    <a:gd name="connsiteY32" fmla="*/ 349250 h 658315"/>
                    <a:gd name="connsiteX33" fmla="*/ 153200 w 591707"/>
                    <a:gd name="connsiteY33" fmla="*/ 355600 h 658315"/>
                    <a:gd name="connsiteX34" fmla="*/ 132033 w 591707"/>
                    <a:gd name="connsiteY34" fmla="*/ 361950 h 658315"/>
                    <a:gd name="connsiteX35" fmla="*/ 106633 w 591707"/>
                    <a:gd name="connsiteY35" fmla="*/ 368300 h 658315"/>
                    <a:gd name="connsiteX36" fmla="*/ 98167 w 591707"/>
                    <a:gd name="connsiteY36" fmla="*/ 372534 h 658315"/>
                    <a:gd name="connsiteX37" fmla="*/ 87583 w 591707"/>
                    <a:gd name="connsiteY37" fmla="*/ 374650 h 658315"/>
                    <a:gd name="connsiteX38" fmla="*/ 79117 w 591707"/>
                    <a:gd name="connsiteY38" fmla="*/ 381000 h 658315"/>
                    <a:gd name="connsiteX39" fmla="*/ 66417 w 591707"/>
                    <a:gd name="connsiteY39" fmla="*/ 385234 h 658315"/>
                    <a:gd name="connsiteX40" fmla="*/ 45250 w 591707"/>
                    <a:gd name="connsiteY40" fmla="*/ 400050 h 658315"/>
                    <a:gd name="connsiteX41" fmla="*/ 41017 w 591707"/>
                    <a:gd name="connsiteY41" fmla="*/ 406400 h 658315"/>
                    <a:gd name="connsiteX42" fmla="*/ 34667 w 591707"/>
                    <a:gd name="connsiteY42" fmla="*/ 412750 h 658315"/>
                    <a:gd name="connsiteX43" fmla="*/ 30433 w 591707"/>
                    <a:gd name="connsiteY43" fmla="*/ 423334 h 658315"/>
                    <a:gd name="connsiteX44" fmla="*/ 19850 w 591707"/>
                    <a:gd name="connsiteY44" fmla="*/ 438150 h 658315"/>
                    <a:gd name="connsiteX45" fmla="*/ 9267 w 591707"/>
                    <a:gd name="connsiteY45" fmla="*/ 452967 h 658315"/>
                    <a:gd name="connsiteX46" fmla="*/ 11383 w 591707"/>
                    <a:gd name="connsiteY46" fmla="*/ 505884 h 658315"/>
                    <a:gd name="connsiteX47" fmla="*/ 17733 w 591707"/>
                    <a:gd name="connsiteY47" fmla="*/ 520700 h 658315"/>
                    <a:gd name="connsiteX48" fmla="*/ 19850 w 591707"/>
                    <a:gd name="connsiteY48" fmla="*/ 539750 h 658315"/>
                    <a:gd name="connsiteX49" fmla="*/ 270 w 591707"/>
                    <a:gd name="connsiteY49" fmla="*/ 556684 h 658315"/>
                    <a:gd name="connsiteX50" fmla="*/ 16146 w 591707"/>
                    <a:gd name="connsiteY50" fmla="*/ 634472 h 658315"/>
                    <a:gd name="connsiteX51" fmla="*/ 105575 w 591707"/>
                    <a:gd name="connsiteY51" fmla="*/ 654580 h 658315"/>
                    <a:gd name="connsiteX52" fmla="*/ 529967 w 591707"/>
                    <a:gd name="connsiteY52" fmla="*/ 569384 h 658315"/>
                    <a:gd name="connsiteX53" fmla="*/ 551133 w 591707"/>
                    <a:gd name="connsiteY53" fmla="*/ 565150 h 658315"/>
                    <a:gd name="connsiteX54" fmla="*/ 580767 w 591707"/>
                    <a:gd name="connsiteY54" fmla="*/ 560917 h 658315"/>
                    <a:gd name="connsiteX55" fmla="*/ 587117 w 591707"/>
                    <a:gd name="connsiteY55" fmla="*/ 558800 h 658315"/>
                    <a:gd name="connsiteX56" fmla="*/ 589233 w 591707"/>
                    <a:gd name="connsiteY56" fmla="*/ 537634 h 658315"/>
                    <a:gd name="connsiteX57" fmla="*/ 585000 w 591707"/>
                    <a:gd name="connsiteY57" fmla="*/ 531284 h 658315"/>
                    <a:gd name="connsiteX58" fmla="*/ 582883 w 591707"/>
                    <a:gd name="connsiteY58" fmla="*/ 524934 h 658315"/>
                    <a:gd name="connsiteX59" fmla="*/ 578650 w 591707"/>
                    <a:gd name="connsiteY59" fmla="*/ 514350 h 658315"/>
                    <a:gd name="connsiteX60" fmla="*/ 574417 w 591707"/>
                    <a:gd name="connsiteY60" fmla="*/ 488950 h 658315"/>
                    <a:gd name="connsiteX61" fmla="*/ 570183 w 591707"/>
                    <a:gd name="connsiteY61" fmla="*/ 478367 h 658315"/>
                    <a:gd name="connsiteX62" fmla="*/ 563833 w 591707"/>
                    <a:gd name="connsiteY62" fmla="*/ 455084 h 658315"/>
                    <a:gd name="connsiteX63" fmla="*/ 557483 w 591707"/>
                    <a:gd name="connsiteY63" fmla="*/ 448734 h 658315"/>
                    <a:gd name="connsiteX64" fmla="*/ 538433 w 591707"/>
                    <a:gd name="connsiteY64" fmla="*/ 425450 h 658315"/>
                    <a:gd name="connsiteX65" fmla="*/ 527850 w 591707"/>
                    <a:gd name="connsiteY65" fmla="*/ 410634 h 658315"/>
                    <a:gd name="connsiteX66" fmla="*/ 523617 w 591707"/>
                    <a:gd name="connsiteY66" fmla="*/ 402167 h 658315"/>
                    <a:gd name="connsiteX67" fmla="*/ 493983 w 591707"/>
                    <a:gd name="connsiteY67" fmla="*/ 376767 h 658315"/>
                    <a:gd name="connsiteX68" fmla="*/ 472817 w 591707"/>
                    <a:gd name="connsiteY68" fmla="*/ 361950 h 658315"/>
                    <a:gd name="connsiteX69" fmla="*/ 451650 w 591707"/>
                    <a:gd name="connsiteY69" fmla="*/ 353484 h 658315"/>
                    <a:gd name="connsiteX70" fmla="*/ 424133 w 591707"/>
                    <a:gd name="connsiteY70" fmla="*/ 345017 h 658315"/>
                    <a:gd name="connsiteX71" fmla="*/ 411433 w 591707"/>
                    <a:gd name="connsiteY71" fmla="*/ 342900 h 658315"/>
                    <a:gd name="connsiteX72" fmla="*/ 400850 w 591707"/>
                    <a:gd name="connsiteY72" fmla="*/ 340784 h 658315"/>
                    <a:gd name="connsiteX73" fmla="*/ 392383 w 591707"/>
                    <a:gd name="connsiteY73" fmla="*/ 336550 h 658315"/>
                    <a:gd name="connsiteX74" fmla="*/ 386033 w 591707"/>
                    <a:gd name="connsiteY74" fmla="*/ 334434 h 658315"/>
                    <a:gd name="connsiteX75" fmla="*/ 381800 w 591707"/>
                    <a:gd name="connsiteY75" fmla="*/ 323850 h 658315"/>
                    <a:gd name="connsiteX76" fmla="*/ 375450 w 591707"/>
                    <a:gd name="connsiteY76" fmla="*/ 315384 h 658315"/>
                    <a:gd name="connsiteX77" fmla="*/ 373333 w 591707"/>
                    <a:gd name="connsiteY77" fmla="*/ 306917 h 658315"/>
                    <a:gd name="connsiteX78" fmla="*/ 371217 w 591707"/>
                    <a:gd name="connsiteY78" fmla="*/ 300567 h 658315"/>
                    <a:gd name="connsiteX79" fmla="*/ 377567 w 591707"/>
                    <a:gd name="connsiteY79" fmla="*/ 275167 h 658315"/>
                    <a:gd name="connsiteX80" fmla="*/ 379683 w 591707"/>
                    <a:gd name="connsiteY80" fmla="*/ 268817 h 658315"/>
                    <a:gd name="connsiteX81" fmla="*/ 386033 w 591707"/>
                    <a:gd name="connsiteY81" fmla="*/ 262467 h 658315"/>
                    <a:gd name="connsiteX82" fmla="*/ 396617 w 591707"/>
                    <a:gd name="connsiteY82" fmla="*/ 254000 h 658315"/>
                    <a:gd name="connsiteX83" fmla="*/ 402967 w 591707"/>
                    <a:gd name="connsiteY83" fmla="*/ 247650 h 658315"/>
                    <a:gd name="connsiteX84" fmla="*/ 405083 w 591707"/>
                    <a:gd name="connsiteY84" fmla="*/ 247650 h 658315"/>
                    <a:gd name="connsiteX0" fmla="*/ 405083 w 592966"/>
                    <a:gd name="connsiteY0" fmla="*/ 247650 h 658609"/>
                    <a:gd name="connsiteX1" fmla="*/ 405083 w 592966"/>
                    <a:gd name="connsiteY1" fmla="*/ 247650 h 658609"/>
                    <a:gd name="connsiteX2" fmla="*/ 413550 w 592966"/>
                    <a:gd name="connsiteY2" fmla="*/ 222250 h 658609"/>
                    <a:gd name="connsiteX3" fmla="*/ 409317 w 592966"/>
                    <a:gd name="connsiteY3" fmla="*/ 93134 h 658609"/>
                    <a:gd name="connsiteX4" fmla="*/ 407200 w 592966"/>
                    <a:gd name="connsiteY4" fmla="*/ 80434 h 658609"/>
                    <a:gd name="connsiteX5" fmla="*/ 402967 w 592966"/>
                    <a:gd name="connsiteY5" fmla="*/ 69850 h 658609"/>
                    <a:gd name="connsiteX6" fmla="*/ 400850 w 592966"/>
                    <a:gd name="connsiteY6" fmla="*/ 61384 h 658609"/>
                    <a:gd name="connsiteX7" fmla="*/ 390267 w 592966"/>
                    <a:gd name="connsiteY7" fmla="*/ 42334 h 658609"/>
                    <a:gd name="connsiteX8" fmla="*/ 366983 w 592966"/>
                    <a:gd name="connsiteY8" fmla="*/ 21167 h 658609"/>
                    <a:gd name="connsiteX9" fmla="*/ 356400 w 592966"/>
                    <a:gd name="connsiteY9" fmla="*/ 8467 h 658609"/>
                    <a:gd name="connsiteX10" fmla="*/ 331000 w 592966"/>
                    <a:gd name="connsiteY10" fmla="*/ 0 h 658609"/>
                    <a:gd name="connsiteX11" fmla="*/ 265383 w 592966"/>
                    <a:gd name="connsiteY11" fmla="*/ 2117 h 658609"/>
                    <a:gd name="connsiteX12" fmla="*/ 216700 w 592966"/>
                    <a:gd name="connsiteY12" fmla="*/ 16934 h 658609"/>
                    <a:gd name="connsiteX13" fmla="*/ 195533 w 592966"/>
                    <a:gd name="connsiteY13" fmla="*/ 23284 h 658609"/>
                    <a:gd name="connsiteX14" fmla="*/ 182833 w 592966"/>
                    <a:gd name="connsiteY14" fmla="*/ 33867 h 658609"/>
                    <a:gd name="connsiteX15" fmla="*/ 178600 w 592966"/>
                    <a:gd name="connsiteY15" fmla="*/ 44450 h 658609"/>
                    <a:gd name="connsiteX16" fmla="*/ 165900 w 592966"/>
                    <a:gd name="connsiteY16" fmla="*/ 55034 h 658609"/>
                    <a:gd name="connsiteX17" fmla="*/ 163783 w 592966"/>
                    <a:gd name="connsiteY17" fmla="*/ 67734 h 658609"/>
                    <a:gd name="connsiteX18" fmla="*/ 157433 w 592966"/>
                    <a:gd name="connsiteY18" fmla="*/ 86784 h 658609"/>
                    <a:gd name="connsiteX19" fmla="*/ 155317 w 592966"/>
                    <a:gd name="connsiteY19" fmla="*/ 95250 h 658609"/>
                    <a:gd name="connsiteX20" fmla="*/ 161667 w 592966"/>
                    <a:gd name="connsiteY20" fmla="*/ 124884 h 658609"/>
                    <a:gd name="connsiteX21" fmla="*/ 172250 w 592966"/>
                    <a:gd name="connsiteY21" fmla="*/ 152400 h 658609"/>
                    <a:gd name="connsiteX22" fmla="*/ 157434 w 592966"/>
                    <a:gd name="connsiteY22" fmla="*/ 182034 h 658609"/>
                    <a:gd name="connsiteX23" fmla="*/ 184950 w 592966"/>
                    <a:gd name="connsiteY23" fmla="*/ 245534 h 658609"/>
                    <a:gd name="connsiteX24" fmla="*/ 199767 w 592966"/>
                    <a:gd name="connsiteY24" fmla="*/ 270934 h 658609"/>
                    <a:gd name="connsiteX25" fmla="*/ 206117 w 592966"/>
                    <a:gd name="connsiteY25" fmla="*/ 279400 h 658609"/>
                    <a:gd name="connsiteX26" fmla="*/ 210350 w 592966"/>
                    <a:gd name="connsiteY26" fmla="*/ 300567 h 658609"/>
                    <a:gd name="connsiteX27" fmla="*/ 206117 w 592966"/>
                    <a:gd name="connsiteY27" fmla="*/ 323850 h 658609"/>
                    <a:gd name="connsiteX28" fmla="*/ 199767 w 592966"/>
                    <a:gd name="connsiteY28" fmla="*/ 328084 h 658609"/>
                    <a:gd name="connsiteX29" fmla="*/ 195533 w 592966"/>
                    <a:gd name="connsiteY29" fmla="*/ 332317 h 658609"/>
                    <a:gd name="connsiteX30" fmla="*/ 184950 w 592966"/>
                    <a:gd name="connsiteY30" fmla="*/ 338667 h 658609"/>
                    <a:gd name="connsiteX31" fmla="*/ 174367 w 592966"/>
                    <a:gd name="connsiteY31" fmla="*/ 347134 h 658609"/>
                    <a:gd name="connsiteX32" fmla="*/ 161667 w 592966"/>
                    <a:gd name="connsiteY32" fmla="*/ 349250 h 658609"/>
                    <a:gd name="connsiteX33" fmla="*/ 153200 w 592966"/>
                    <a:gd name="connsiteY33" fmla="*/ 355600 h 658609"/>
                    <a:gd name="connsiteX34" fmla="*/ 132033 w 592966"/>
                    <a:gd name="connsiteY34" fmla="*/ 361950 h 658609"/>
                    <a:gd name="connsiteX35" fmla="*/ 106633 w 592966"/>
                    <a:gd name="connsiteY35" fmla="*/ 368300 h 658609"/>
                    <a:gd name="connsiteX36" fmla="*/ 98167 w 592966"/>
                    <a:gd name="connsiteY36" fmla="*/ 372534 h 658609"/>
                    <a:gd name="connsiteX37" fmla="*/ 87583 w 592966"/>
                    <a:gd name="connsiteY37" fmla="*/ 374650 h 658609"/>
                    <a:gd name="connsiteX38" fmla="*/ 79117 w 592966"/>
                    <a:gd name="connsiteY38" fmla="*/ 381000 h 658609"/>
                    <a:gd name="connsiteX39" fmla="*/ 66417 w 592966"/>
                    <a:gd name="connsiteY39" fmla="*/ 385234 h 658609"/>
                    <a:gd name="connsiteX40" fmla="*/ 45250 w 592966"/>
                    <a:gd name="connsiteY40" fmla="*/ 400050 h 658609"/>
                    <a:gd name="connsiteX41" fmla="*/ 41017 w 592966"/>
                    <a:gd name="connsiteY41" fmla="*/ 406400 h 658609"/>
                    <a:gd name="connsiteX42" fmla="*/ 34667 w 592966"/>
                    <a:gd name="connsiteY42" fmla="*/ 412750 h 658609"/>
                    <a:gd name="connsiteX43" fmla="*/ 30433 w 592966"/>
                    <a:gd name="connsiteY43" fmla="*/ 423334 h 658609"/>
                    <a:gd name="connsiteX44" fmla="*/ 19850 w 592966"/>
                    <a:gd name="connsiteY44" fmla="*/ 438150 h 658609"/>
                    <a:gd name="connsiteX45" fmla="*/ 9267 w 592966"/>
                    <a:gd name="connsiteY45" fmla="*/ 452967 h 658609"/>
                    <a:gd name="connsiteX46" fmla="*/ 11383 w 592966"/>
                    <a:gd name="connsiteY46" fmla="*/ 505884 h 658609"/>
                    <a:gd name="connsiteX47" fmla="*/ 17733 w 592966"/>
                    <a:gd name="connsiteY47" fmla="*/ 520700 h 658609"/>
                    <a:gd name="connsiteX48" fmla="*/ 19850 w 592966"/>
                    <a:gd name="connsiteY48" fmla="*/ 539750 h 658609"/>
                    <a:gd name="connsiteX49" fmla="*/ 270 w 592966"/>
                    <a:gd name="connsiteY49" fmla="*/ 556684 h 658609"/>
                    <a:gd name="connsiteX50" fmla="*/ 16146 w 592966"/>
                    <a:gd name="connsiteY50" fmla="*/ 634472 h 658609"/>
                    <a:gd name="connsiteX51" fmla="*/ 105575 w 592966"/>
                    <a:gd name="connsiteY51" fmla="*/ 654580 h 658609"/>
                    <a:gd name="connsiteX52" fmla="*/ 551133 w 592966"/>
                    <a:gd name="connsiteY52" fmla="*/ 565150 h 658609"/>
                    <a:gd name="connsiteX53" fmla="*/ 580767 w 592966"/>
                    <a:gd name="connsiteY53" fmla="*/ 560917 h 658609"/>
                    <a:gd name="connsiteX54" fmla="*/ 587117 w 592966"/>
                    <a:gd name="connsiteY54" fmla="*/ 558800 h 658609"/>
                    <a:gd name="connsiteX55" fmla="*/ 589233 w 592966"/>
                    <a:gd name="connsiteY55" fmla="*/ 537634 h 658609"/>
                    <a:gd name="connsiteX56" fmla="*/ 585000 w 592966"/>
                    <a:gd name="connsiteY56" fmla="*/ 531284 h 658609"/>
                    <a:gd name="connsiteX57" fmla="*/ 582883 w 592966"/>
                    <a:gd name="connsiteY57" fmla="*/ 524934 h 658609"/>
                    <a:gd name="connsiteX58" fmla="*/ 578650 w 592966"/>
                    <a:gd name="connsiteY58" fmla="*/ 514350 h 658609"/>
                    <a:gd name="connsiteX59" fmla="*/ 574417 w 592966"/>
                    <a:gd name="connsiteY59" fmla="*/ 488950 h 658609"/>
                    <a:gd name="connsiteX60" fmla="*/ 570183 w 592966"/>
                    <a:gd name="connsiteY60" fmla="*/ 478367 h 658609"/>
                    <a:gd name="connsiteX61" fmla="*/ 563833 w 592966"/>
                    <a:gd name="connsiteY61" fmla="*/ 455084 h 658609"/>
                    <a:gd name="connsiteX62" fmla="*/ 557483 w 592966"/>
                    <a:gd name="connsiteY62" fmla="*/ 448734 h 658609"/>
                    <a:gd name="connsiteX63" fmla="*/ 538433 w 592966"/>
                    <a:gd name="connsiteY63" fmla="*/ 425450 h 658609"/>
                    <a:gd name="connsiteX64" fmla="*/ 527850 w 592966"/>
                    <a:gd name="connsiteY64" fmla="*/ 410634 h 658609"/>
                    <a:gd name="connsiteX65" fmla="*/ 523617 w 592966"/>
                    <a:gd name="connsiteY65" fmla="*/ 402167 h 658609"/>
                    <a:gd name="connsiteX66" fmla="*/ 493983 w 592966"/>
                    <a:gd name="connsiteY66" fmla="*/ 376767 h 658609"/>
                    <a:gd name="connsiteX67" fmla="*/ 472817 w 592966"/>
                    <a:gd name="connsiteY67" fmla="*/ 361950 h 658609"/>
                    <a:gd name="connsiteX68" fmla="*/ 451650 w 592966"/>
                    <a:gd name="connsiteY68" fmla="*/ 353484 h 658609"/>
                    <a:gd name="connsiteX69" fmla="*/ 424133 w 592966"/>
                    <a:gd name="connsiteY69" fmla="*/ 345017 h 658609"/>
                    <a:gd name="connsiteX70" fmla="*/ 411433 w 592966"/>
                    <a:gd name="connsiteY70" fmla="*/ 342900 h 658609"/>
                    <a:gd name="connsiteX71" fmla="*/ 400850 w 592966"/>
                    <a:gd name="connsiteY71" fmla="*/ 340784 h 658609"/>
                    <a:gd name="connsiteX72" fmla="*/ 392383 w 592966"/>
                    <a:gd name="connsiteY72" fmla="*/ 336550 h 658609"/>
                    <a:gd name="connsiteX73" fmla="*/ 386033 w 592966"/>
                    <a:gd name="connsiteY73" fmla="*/ 334434 h 658609"/>
                    <a:gd name="connsiteX74" fmla="*/ 381800 w 592966"/>
                    <a:gd name="connsiteY74" fmla="*/ 323850 h 658609"/>
                    <a:gd name="connsiteX75" fmla="*/ 375450 w 592966"/>
                    <a:gd name="connsiteY75" fmla="*/ 315384 h 658609"/>
                    <a:gd name="connsiteX76" fmla="*/ 373333 w 592966"/>
                    <a:gd name="connsiteY76" fmla="*/ 306917 h 658609"/>
                    <a:gd name="connsiteX77" fmla="*/ 371217 w 592966"/>
                    <a:gd name="connsiteY77" fmla="*/ 300567 h 658609"/>
                    <a:gd name="connsiteX78" fmla="*/ 377567 w 592966"/>
                    <a:gd name="connsiteY78" fmla="*/ 275167 h 658609"/>
                    <a:gd name="connsiteX79" fmla="*/ 379683 w 592966"/>
                    <a:gd name="connsiteY79" fmla="*/ 268817 h 658609"/>
                    <a:gd name="connsiteX80" fmla="*/ 386033 w 592966"/>
                    <a:gd name="connsiteY80" fmla="*/ 262467 h 658609"/>
                    <a:gd name="connsiteX81" fmla="*/ 396617 w 592966"/>
                    <a:gd name="connsiteY81" fmla="*/ 254000 h 658609"/>
                    <a:gd name="connsiteX82" fmla="*/ 402967 w 592966"/>
                    <a:gd name="connsiteY82" fmla="*/ 247650 h 658609"/>
                    <a:gd name="connsiteX83" fmla="*/ 405083 w 592966"/>
                    <a:gd name="connsiteY83" fmla="*/ 247650 h 658609"/>
                    <a:gd name="connsiteX0" fmla="*/ 405083 w 591707"/>
                    <a:gd name="connsiteY0" fmla="*/ 247650 h 658905"/>
                    <a:gd name="connsiteX1" fmla="*/ 405083 w 591707"/>
                    <a:gd name="connsiteY1" fmla="*/ 247650 h 658905"/>
                    <a:gd name="connsiteX2" fmla="*/ 413550 w 591707"/>
                    <a:gd name="connsiteY2" fmla="*/ 222250 h 658905"/>
                    <a:gd name="connsiteX3" fmla="*/ 409317 w 591707"/>
                    <a:gd name="connsiteY3" fmla="*/ 93134 h 658905"/>
                    <a:gd name="connsiteX4" fmla="*/ 407200 w 591707"/>
                    <a:gd name="connsiteY4" fmla="*/ 80434 h 658905"/>
                    <a:gd name="connsiteX5" fmla="*/ 402967 w 591707"/>
                    <a:gd name="connsiteY5" fmla="*/ 69850 h 658905"/>
                    <a:gd name="connsiteX6" fmla="*/ 400850 w 591707"/>
                    <a:gd name="connsiteY6" fmla="*/ 61384 h 658905"/>
                    <a:gd name="connsiteX7" fmla="*/ 390267 w 591707"/>
                    <a:gd name="connsiteY7" fmla="*/ 42334 h 658905"/>
                    <a:gd name="connsiteX8" fmla="*/ 366983 w 591707"/>
                    <a:gd name="connsiteY8" fmla="*/ 21167 h 658905"/>
                    <a:gd name="connsiteX9" fmla="*/ 356400 w 591707"/>
                    <a:gd name="connsiteY9" fmla="*/ 8467 h 658905"/>
                    <a:gd name="connsiteX10" fmla="*/ 331000 w 591707"/>
                    <a:gd name="connsiteY10" fmla="*/ 0 h 658905"/>
                    <a:gd name="connsiteX11" fmla="*/ 265383 w 591707"/>
                    <a:gd name="connsiteY11" fmla="*/ 2117 h 658905"/>
                    <a:gd name="connsiteX12" fmla="*/ 216700 w 591707"/>
                    <a:gd name="connsiteY12" fmla="*/ 16934 h 658905"/>
                    <a:gd name="connsiteX13" fmla="*/ 195533 w 591707"/>
                    <a:gd name="connsiteY13" fmla="*/ 23284 h 658905"/>
                    <a:gd name="connsiteX14" fmla="*/ 182833 w 591707"/>
                    <a:gd name="connsiteY14" fmla="*/ 33867 h 658905"/>
                    <a:gd name="connsiteX15" fmla="*/ 178600 w 591707"/>
                    <a:gd name="connsiteY15" fmla="*/ 44450 h 658905"/>
                    <a:gd name="connsiteX16" fmla="*/ 165900 w 591707"/>
                    <a:gd name="connsiteY16" fmla="*/ 55034 h 658905"/>
                    <a:gd name="connsiteX17" fmla="*/ 163783 w 591707"/>
                    <a:gd name="connsiteY17" fmla="*/ 67734 h 658905"/>
                    <a:gd name="connsiteX18" fmla="*/ 157433 w 591707"/>
                    <a:gd name="connsiteY18" fmla="*/ 86784 h 658905"/>
                    <a:gd name="connsiteX19" fmla="*/ 155317 w 591707"/>
                    <a:gd name="connsiteY19" fmla="*/ 95250 h 658905"/>
                    <a:gd name="connsiteX20" fmla="*/ 161667 w 591707"/>
                    <a:gd name="connsiteY20" fmla="*/ 124884 h 658905"/>
                    <a:gd name="connsiteX21" fmla="*/ 172250 w 591707"/>
                    <a:gd name="connsiteY21" fmla="*/ 152400 h 658905"/>
                    <a:gd name="connsiteX22" fmla="*/ 157434 w 591707"/>
                    <a:gd name="connsiteY22" fmla="*/ 182034 h 658905"/>
                    <a:gd name="connsiteX23" fmla="*/ 184950 w 591707"/>
                    <a:gd name="connsiteY23" fmla="*/ 245534 h 658905"/>
                    <a:gd name="connsiteX24" fmla="*/ 199767 w 591707"/>
                    <a:gd name="connsiteY24" fmla="*/ 270934 h 658905"/>
                    <a:gd name="connsiteX25" fmla="*/ 206117 w 591707"/>
                    <a:gd name="connsiteY25" fmla="*/ 279400 h 658905"/>
                    <a:gd name="connsiteX26" fmla="*/ 210350 w 591707"/>
                    <a:gd name="connsiteY26" fmla="*/ 300567 h 658905"/>
                    <a:gd name="connsiteX27" fmla="*/ 206117 w 591707"/>
                    <a:gd name="connsiteY27" fmla="*/ 323850 h 658905"/>
                    <a:gd name="connsiteX28" fmla="*/ 199767 w 591707"/>
                    <a:gd name="connsiteY28" fmla="*/ 328084 h 658905"/>
                    <a:gd name="connsiteX29" fmla="*/ 195533 w 591707"/>
                    <a:gd name="connsiteY29" fmla="*/ 332317 h 658905"/>
                    <a:gd name="connsiteX30" fmla="*/ 184950 w 591707"/>
                    <a:gd name="connsiteY30" fmla="*/ 338667 h 658905"/>
                    <a:gd name="connsiteX31" fmla="*/ 174367 w 591707"/>
                    <a:gd name="connsiteY31" fmla="*/ 347134 h 658905"/>
                    <a:gd name="connsiteX32" fmla="*/ 161667 w 591707"/>
                    <a:gd name="connsiteY32" fmla="*/ 349250 h 658905"/>
                    <a:gd name="connsiteX33" fmla="*/ 153200 w 591707"/>
                    <a:gd name="connsiteY33" fmla="*/ 355600 h 658905"/>
                    <a:gd name="connsiteX34" fmla="*/ 132033 w 591707"/>
                    <a:gd name="connsiteY34" fmla="*/ 361950 h 658905"/>
                    <a:gd name="connsiteX35" fmla="*/ 106633 w 591707"/>
                    <a:gd name="connsiteY35" fmla="*/ 368300 h 658905"/>
                    <a:gd name="connsiteX36" fmla="*/ 98167 w 591707"/>
                    <a:gd name="connsiteY36" fmla="*/ 372534 h 658905"/>
                    <a:gd name="connsiteX37" fmla="*/ 87583 w 591707"/>
                    <a:gd name="connsiteY37" fmla="*/ 374650 h 658905"/>
                    <a:gd name="connsiteX38" fmla="*/ 79117 w 591707"/>
                    <a:gd name="connsiteY38" fmla="*/ 381000 h 658905"/>
                    <a:gd name="connsiteX39" fmla="*/ 66417 w 591707"/>
                    <a:gd name="connsiteY39" fmla="*/ 385234 h 658905"/>
                    <a:gd name="connsiteX40" fmla="*/ 45250 w 591707"/>
                    <a:gd name="connsiteY40" fmla="*/ 400050 h 658905"/>
                    <a:gd name="connsiteX41" fmla="*/ 41017 w 591707"/>
                    <a:gd name="connsiteY41" fmla="*/ 406400 h 658905"/>
                    <a:gd name="connsiteX42" fmla="*/ 34667 w 591707"/>
                    <a:gd name="connsiteY42" fmla="*/ 412750 h 658905"/>
                    <a:gd name="connsiteX43" fmla="*/ 30433 w 591707"/>
                    <a:gd name="connsiteY43" fmla="*/ 423334 h 658905"/>
                    <a:gd name="connsiteX44" fmla="*/ 19850 w 591707"/>
                    <a:gd name="connsiteY44" fmla="*/ 438150 h 658905"/>
                    <a:gd name="connsiteX45" fmla="*/ 9267 w 591707"/>
                    <a:gd name="connsiteY45" fmla="*/ 452967 h 658905"/>
                    <a:gd name="connsiteX46" fmla="*/ 11383 w 591707"/>
                    <a:gd name="connsiteY46" fmla="*/ 505884 h 658905"/>
                    <a:gd name="connsiteX47" fmla="*/ 17733 w 591707"/>
                    <a:gd name="connsiteY47" fmla="*/ 520700 h 658905"/>
                    <a:gd name="connsiteX48" fmla="*/ 19850 w 591707"/>
                    <a:gd name="connsiteY48" fmla="*/ 539750 h 658905"/>
                    <a:gd name="connsiteX49" fmla="*/ 270 w 591707"/>
                    <a:gd name="connsiteY49" fmla="*/ 556684 h 658905"/>
                    <a:gd name="connsiteX50" fmla="*/ 16146 w 591707"/>
                    <a:gd name="connsiteY50" fmla="*/ 634472 h 658905"/>
                    <a:gd name="connsiteX51" fmla="*/ 105575 w 591707"/>
                    <a:gd name="connsiteY51" fmla="*/ 654580 h 658905"/>
                    <a:gd name="connsiteX52" fmla="*/ 580767 w 591707"/>
                    <a:gd name="connsiteY52" fmla="*/ 560917 h 658905"/>
                    <a:gd name="connsiteX53" fmla="*/ 587117 w 591707"/>
                    <a:gd name="connsiteY53" fmla="*/ 558800 h 658905"/>
                    <a:gd name="connsiteX54" fmla="*/ 589233 w 591707"/>
                    <a:gd name="connsiteY54" fmla="*/ 537634 h 658905"/>
                    <a:gd name="connsiteX55" fmla="*/ 585000 w 591707"/>
                    <a:gd name="connsiteY55" fmla="*/ 531284 h 658905"/>
                    <a:gd name="connsiteX56" fmla="*/ 582883 w 591707"/>
                    <a:gd name="connsiteY56" fmla="*/ 524934 h 658905"/>
                    <a:gd name="connsiteX57" fmla="*/ 578650 w 591707"/>
                    <a:gd name="connsiteY57" fmla="*/ 514350 h 658905"/>
                    <a:gd name="connsiteX58" fmla="*/ 574417 w 591707"/>
                    <a:gd name="connsiteY58" fmla="*/ 488950 h 658905"/>
                    <a:gd name="connsiteX59" fmla="*/ 570183 w 591707"/>
                    <a:gd name="connsiteY59" fmla="*/ 478367 h 658905"/>
                    <a:gd name="connsiteX60" fmla="*/ 563833 w 591707"/>
                    <a:gd name="connsiteY60" fmla="*/ 455084 h 658905"/>
                    <a:gd name="connsiteX61" fmla="*/ 557483 w 591707"/>
                    <a:gd name="connsiteY61" fmla="*/ 448734 h 658905"/>
                    <a:gd name="connsiteX62" fmla="*/ 538433 w 591707"/>
                    <a:gd name="connsiteY62" fmla="*/ 425450 h 658905"/>
                    <a:gd name="connsiteX63" fmla="*/ 527850 w 591707"/>
                    <a:gd name="connsiteY63" fmla="*/ 410634 h 658905"/>
                    <a:gd name="connsiteX64" fmla="*/ 523617 w 591707"/>
                    <a:gd name="connsiteY64" fmla="*/ 402167 h 658905"/>
                    <a:gd name="connsiteX65" fmla="*/ 493983 w 591707"/>
                    <a:gd name="connsiteY65" fmla="*/ 376767 h 658905"/>
                    <a:gd name="connsiteX66" fmla="*/ 472817 w 591707"/>
                    <a:gd name="connsiteY66" fmla="*/ 361950 h 658905"/>
                    <a:gd name="connsiteX67" fmla="*/ 451650 w 591707"/>
                    <a:gd name="connsiteY67" fmla="*/ 353484 h 658905"/>
                    <a:gd name="connsiteX68" fmla="*/ 424133 w 591707"/>
                    <a:gd name="connsiteY68" fmla="*/ 345017 h 658905"/>
                    <a:gd name="connsiteX69" fmla="*/ 411433 w 591707"/>
                    <a:gd name="connsiteY69" fmla="*/ 342900 h 658905"/>
                    <a:gd name="connsiteX70" fmla="*/ 400850 w 591707"/>
                    <a:gd name="connsiteY70" fmla="*/ 340784 h 658905"/>
                    <a:gd name="connsiteX71" fmla="*/ 392383 w 591707"/>
                    <a:gd name="connsiteY71" fmla="*/ 336550 h 658905"/>
                    <a:gd name="connsiteX72" fmla="*/ 386033 w 591707"/>
                    <a:gd name="connsiteY72" fmla="*/ 334434 h 658905"/>
                    <a:gd name="connsiteX73" fmla="*/ 381800 w 591707"/>
                    <a:gd name="connsiteY73" fmla="*/ 323850 h 658905"/>
                    <a:gd name="connsiteX74" fmla="*/ 375450 w 591707"/>
                    <a:gd name="connsiteY74" fmla="*/ 315384 h 658905"/>
                    <a:gd name="connsiteX75" fmla="*/ 373333 w 591707"/>
                    <a:gd name="connsiteY75" fmla="*/ 306917 h 658905"/>
                    <a:gd name="connsiteX76" fmla="*/ 371217 w 591707"/>
                    <a:gd name="connsiteY76" fmla="*/ 300567 h 658905"/>
                    <a:gd name="connsiteX77" fmla="*/ 377567 w 591707"/>
                    <a:gd name="connsiteY77" fmla="*/ 275167 h 658905"/>
                    <a:gd name="connsiteX78" fmla="*/ 379683 w 591707"/>
                    <a:gd name="connsiteY78" fmla="*/ 268817 h 658905"/>
                    <a:gd name="connsiteX79" fmla="*/ 386033 w 591707"/>
                    <a:gd name="connsiteY79" fmla="*/ 262467 h 658905"/>
                    <a:gd name="connsiteX80" fmla="*/ 396617 w 591707"/>
                    <a:gd name="connsiteY80" fmla="*/ 254000 h 658905"/>
                    <a:gd name="connsiteX81" fmla="*/ 402967 w 591707"/>
                    <a:gd name="connsiteY81" fmla="*/ 247650 h 658905"/>
                    <a:gd name="connsiteX82" fmla="*/ 405083 w 591707"/>
                    <a:gd name="connsiteY82" fmla="*/ 247650 h 658905"/>
                    <a:gd name="connsiteX0" fmla="*/ 405083 w 601675"/>
                    <a:gd name="connsiteY0" fmla="*/ 247650 h 658905"/>
                    <a:gd name="connsiteX1" fmla="*/ 405083 w 601675"/>
                    <a:gd name="connsiteY1" fmla="*/ 247650 h 658905"/>
                    <a:gd name="connsiteX2" fmla="*/ 413550 w 601675"/>
                    <a:gd name="connsiteY2" fmla="*/ 222250 h 658905"/>
                    <a:gd name="connsiteX3" fmla="*/ 409317 w 601675"/>
                    <a:gd name="connsiteY3" fmla="*/ 93134 h 658905"/>
                    <a:gd name="connsiteX4" fmla="*/ 407200 w 601675"/>
                    <a:gd name="connsiteY4" fmla="*/ 80434 h 658905"/>
                    <a:gd name="connsiteX5" fmla="*/ 402967 w 601675"/>
                    <a:gd name="connsiteY5" fmla="*/ 69850 h 658905"/>
                    <a:gd name="connsiteX6" fmla="*/ 400850 w 601675"/>
                    <a:gd name="connsiteY6" fmla="*/ 61384 h 658905"/>
                    <a:gd name="connsiteX7" fmla="*/ 390267 w 601675"/>
                    <a:gd name="connsiteY7" fmla="*/ 42334 h 658905"/>
                    <a:gd name="connsiteX8" fmla="*/ 366983 w 601675"/>
                    <a:gd name="connsiteY8" fmla="*/ 21167 h 658905"/>
                    <a:gd name="connsiteX9" fmla="*/ 356400 w 601675"/>
                    <a:gd name="connsiteY9" fmla="*/ 8467 h 658905"/>
                    <a:gd name="connsiteX10" fmla="*/ 331000 w 601675"/>
                    <a:gd name="connsiteY10" fmla="*/ 0 h 658905"/>
                    <a:gd name="connsiteX11" fmla="*/ 265383 w 601675"/>
                    <a:gd name="connsiteY11" fmla="*/ 2117 h 658905"/>
                    <a:gd name="connsiteX12" fmla="*/ 216700 w 601675"/>
                    <a:gd name="connsiteY12" fmla="*/ 16934 h 658905"/>
                    <a:gd name="connsiteX13" fmla="*/ 195533 w 601675"/>
                    <a:gd name="connsiteY13" fmla="*/ 23284 h 658905"/>
                    <a:gd name="connsiteX14" fmla="*/ 182833 w 601675"/>
                    <a:gd name="connsiteY14" fmla="*/ 33867 h 658905"/>
                    <a:gd name="connsiteX15" fmla="*/ 178600 w 601675"/>
                    <a:gd name="connsiteY15" fmla="*/ 44450 h 658905"/>
                    <a:gd name="connsiteX16" fmla="*/ 165900 w 601675"/>
                    <a:gd name="connsiteY16" fmla="*/ 55034 h 658905"/>
                    <a:gd name="connsiteX17" fmla="*/ 163783 w 601675"/>
                    <a:gd name="connsiteY17" fmla="*/ 67734 h 658905"/>
                    <a:gd name="connsiteX18" fmla="*/ 157433 w 601675"/>
                    <a:gd name="connsiteY18" fmla="*/ 86784 h 658905"/>
                    <a:gd name="connsiteX19" fmla="*/ 155317 w 601675"/>
                    <a:gd name="connsiteY19" fmla="*/ 95250 h 658905"/>
                    <a:gd name="connsiteX20" fmla="*/ 161667 w 601675"/>
                    <a:gd name="connsiteY20" fmla="*/ 124884 h 658905"/>
                    <a:gd name="connsiteX21" fmla="*/ 172250 w 601675"/>
                    <a:gd name="connsiteY21" fmla="*/ 152400 h 658905"/>
                    <a:gd name="connsiteX22" fmla="*/ 157434 w 601675"/>
                    <a:gd name="connsiteY22" fmla="*/ 182034 h 658905"/>
                    <a:gd name="connsiteX23" fmla="*/ 184950 w 601675"/>
                    <a:gd name="connsiteY23" fmla="*/ 245534 h 658905"/>
                    <a:gd name="connsiteX24" fmla="*/ 199767 w 601675"/>
                    <a:gd name="connsiteY24" fmla="*/ 270934 h 658905"/>
                    <a:gd name="connsiteX25" fmla="*/ 206117 w 601675"/>
                    <a:gd name="connsiteY25" fmla="*/ 279400 h 658905"/>
                    <a:gd name="connsiteX26" fmla="*/ 210350 w 601675"/>
                    <a:gd name="connsiteY26" fmla="*/ 300567 h 658905"/>
                    <a:gd name="connsiteX27" fmla="*/ 206117 w 601675"/>
                    <a:gd name="connsiteY27" fmla="*/ 323850 h 658905"/>
                    <a:gd name="connsiteX28" fmla="*/ 199767 w 601675"/>
                    <a:gd name="connsiteY28" fmla="*/ 328084 h 658905"/>
                    <a:gd name="connsiteX29" fmla="*/ 195533 w 601675"/>
                    <a:gd name="connsiteY29" fmla="*/ 332317 h 658905"/>
                    <a:gd name="connsiteX30" fmla="*/ 184950 w 601675"/>
                    <a:gd name="connsiteY30" fmla="*/ 338667 h 658905"/>
                    <a:gd name="connsiteX31" fmla="*/ 174367 w 601675"/>
                    <a:gd name="connsiteY31" fmla="*/ 347134 h 658905"/>
                    <a:gd name="connsiteX32" fmla="*/ 161667 w 601675"/>
                    <a:gd name="connsiteY32" fmla="*/ 349250 h 658905"/>
                    <a:gd name="connsiteX33" fmla="*/ 153200 w 601675"/>
                    <a:gd name="connsiteY33" fmla="*/ 355600 h 658905"/>
                    <a:gd name="connsiteX34" fmla="*/ 132033 w 601675"/>
                    <a:gd name="connsiteY34" fmla="*/ 361950 h 658905"/>
                    <a:gd name="connsiteX35" fmla="*/ 106633 w 601675"/>
                    <a:gd name="connsiteY35" fmla="*/ 368300 h 658905"/>
                    <a:gd name="connsiteX36" fmla="*/ 98167 w 601675"/>
                    <a:gd name="connsiteY36" fmla="*/ 372534 h 658905"/>
                    <a:gd name="connsiteX37" fmla="*/ 87583 w 601675"/>
                    <a:gd name="connsiteY37" fmla="*/ 374650 h 658905"/>
                    <a:gd name="connsiteX38" fmla="*/ 79117 w 601675"/>
                    <a:gd name="connsiteY38" fmla="*/ 381000 h 658905"/>
                    <a:gd name="connsiteX39" fmla="*/ 66417 w 601675"/>
                    <a:gd name="connsiteY39" fmla="*/ 385234 h 658905"/>
                    <a:gd name="connsiteX40" fmla="*/ 45250 w 601675"/>
                    <a:gd name="connsiteY40" fmla="*/ 400050 h 658905"/>
                    <a:gd name="connsiteX41" fmla="*/ 41017 w 601675"/>
                    <a:gd name="connsiteY41" fmla="*/ 406400 h 658905"/>
                    <a:gd name="connsiteX42" fmla="*/ 34667 w 601675"/>
                    <a:gd name="connsiteY42" fmla="*/ 412750 h 658905"/>
                    <a:gd name="connsiteX43" fmla="*/ 30433 w 601675"/>
                    <a:gd name="connsiteY43" fmla="*/ 423334 h 658905"/>
                    <a:gd name="connsiteX44" fmla="*/ 19850 w 601675"/>
                    <a:gd name="connsiteY44" fmla="*/ 438150 h 658905"/>
                    <a:gd name="connsiteX45" fmla="*/ 9267 w 601675"/>
                    <a:gd name="connsiteY45" fmla="*/ 452967 h 658905"/>
                    <a:gd name="connsiteX46" fmla="*/ 11383 w 601675"/>
                    <a:gd name="connsiteY46" fmla="*/ 505884 h 658905"/>
                    <a:gd name="connsiteX47" fmla="*/ 17733 w 601675"/>
                    <a:gd name="connsiteY47" fmla="*/ 520700 h 658905"/>
                    <a:gd name="connsiteX48" fmla="*/ 19850 w 601675"/>
                    <a:gd name="connsiteY48" fmla="*/ 539750 h 658905"/>
                    <a:gd name="connsiteX49" fmla="*/ 270 w 601675"/>
                    <a:gd name="connsiteY49" fmla="*/ 556684 h 658905"/>
                    <a:gd name="connsiteX50" fmla="*/ 16146 w 601675"/>
                    <a:gd name="connsiteY50" fmla="*/ 634472 h 658905"/>
                    <a:gd name="connsiteX51" fmla="*/ 105575 w 601675"/>
                    <a:gd name="connsiteY51" fmla="*/ 654580 h 658905"/>
                    <a:gd name="connsiteX52" fmla="*/ 580767 w 601675"/>
                    <a:gd name="connsiteY52" fmla="*/ 560917 h 658905"/>
                    <a:gd name="connsiteX53" fmla="*/ 599817 w 601675"/>
                    <a:gd name="connsiteY53" fmla="*/ 628650 h 658905"/>
                    <a:gd name="connsiteX54" fmla="*/ 589233 w 601675"/>
                    <a:gd name="connsiteY54" fmla="*/ 537634 h 658905"/>
                    <a:gd name="connsiteX55" fmla="*/ 585000 w 601675"/>
                    <a:gd name="connsiteY55" fmla="*/ 531284 h 658905"/>
                    <a:gd name="connsiteX56" fmla="*/ 582883 w 601675"/>
                    <a:gd name="connsiteY56" fmla="*/ 524934 h 658905"/>
                    <a:gd name="connsiteX57" fmla="*/ 578650 w 601675"/>
                    <a:gd name="connsiteY57" fmla="*/ 514350 h 658905"/>
                    <a:gd name="connsiteX58" fmla="*/ 574417 w 601675"/>
                    <a:gd name="connsiteY58" fmla="*/ 488950 h 658905"/>
                    <a:gd name="connsiteX59" fmla="*/ 570183 w 601675"/>
                    <a:gd name="connsiteY59" fmla="*/ 478367 h 658905"/>
                    <a:gd name="connsiteX60" fmla="*/ 563833 w 601675"/>
                    <a:gd name="connsiteY60" fmla="*/ 455084 h 658905"/>
                    <a:gd name="connsiteX61" fmla="*/ 557483 w 601675"/>
                    <a:gd name="connsiteY61" fmla="*/ 448734 h 658905"/>
                    <a:gd name="connsiteX62" fmla="*/ 538433 w 601675"/>
                    <a:gd name="connsiteY62" fmla="*/ 425450 h 658905"/>
                    <a:gd name="connsiteX63" fmla="*/ 527850 w 601675"/>
                    <a:gd name="connsiteY63" fmla="*/ 410634 h 658905"/>
                    <a:gd name="connsiteX64" fmla="*/ 523617 w 601675"/>
                    <a:gd name="connsiteY64" fmla="*/ 402167 h 658905"/>
                    <a:gd name="connsiteX65" fmla="*/ 493983 w 601675"/>
                    <a:gd name="connsiteY65" fmla="*/ 376767 h 658905"/>
                    <a:gd name="connsiteX66" fmla="*/ 472817 w 601675"/>
                    <a:gd name="connsiteY66" fmla="*/ 361950 h 658905"/>
                    <a:gd name="connsiteX67" fmla="*/ 451650 w 601675"/>
                    <a:gd name="connsiteY67" fmla="*/ 353484 h 658905"/>
                    <a:gd name="connsiteX68" fmla="*/ 424133 w 601675"/>
                    <a:gd name="connsiteY68" fmla="*/ 345017 h 658905"/>
                    <a:gd name="connsiteX69" fmla="*/ 411433 w 601675"/>
                    <a:gd name="connsiteY69" fmla="*/ 342900 h 658905"/>
                    <a:gd name="connsiteX70" fmla="*/ 400850 w 601675"/>
                    <a:gd name="connsiteY70" fmla="*/ 340784 h 658905"/>
                    <a:gd name="connsiteX71" fmla="*/ 392383 w 601675"/>
                    <a:gd name="connsiteY71" fmla="*/ 336550 h 658905"/>
                    <a:gd name="connsiteX72" fmla="*/ 386033 w 601675"/>
                    <a:gd name="connsiteY72" fmla="*/ 334434 h 658905"/>
                    <a:gd name="connsiteX73" fmla="*/ 381800 w 601675"/>
                    <a:gd name="connsiteY73" fmla="*/ 323850 h 658905"/>
                    <a:gd name="connsiteX74" fmla="*/ 375450 w 601675"/>
                    <a:gd name="connsiteY74" fmla="*/ 315384 h 658905"/>
                    <a:gd name="connsiteX75" fmla="*/ 373333 w 601675"/>
                    <a:gd name="connsiteY75" fmla="*/ 306917 h 658905"/>
                    <a:gd name="connsiteX76" fmla="*/ 371217 w 601675"/>
                    <a:gd name="connsiteY76" fmla="*/ 300567 h 658905"/>
                    <a:gd name="connsiteX77" fmla="*/ 377567 w 601675"/>
                    <a:gd name="connsiteY77" fmla="*/ 275167 h 658905"/>
                    <a:gd name="connsiteX78" fmla="*/ 379683 w 601675"/>
                    <a:gd name="connsiteY78" fmla="*/ 268817 h 658905"/>
                    <a:gd name="connsiteX79" fmla="*/ 386033 w 601675"/>
                    <a:gd name="connsiteY79" fmla="*/ 262467 h 658905"/>
                    <a:gd name="connsiteX80" fmla="*/ 396617 w 601675"/>
                    <a:gd name="connsiteY80" fmla="*/ 254000 h 658905"/>
                    <a:gd name="connsiteX81" fmla="*/ 402967 w 601675"/>
                    <a:gd name="connsiteY81" fmla="*/ 247650 h 658905"/>
                    <a:gd name="connsiteX82" fmla="*/ 405083 w 601675"/>
                    <a:gd name="connsiteY82" fmla="*/ 247650 h 658905"/>
                    <a:gd name="connsiteX0" fmla="*/ 405083 w 600063"/>
                    <a:gd name="connsiteY0" fmla="*/ 247650 h 658572"/>
                    <a:gd name="connsiteX1" fmla="*/ 405083 w 600063"/>
                    <a:gd name="connsiteY1" fmla="*/ 247650 h 658572"/>
                    <a:gd name="connsiteX2" fmla="*/ 413550 w 600063"/>
                    <a:gd name="connsiteY2" fmla="*/ 222250 h 658572"/>
                    <a:gd name="connsiteX3" fmla="*/ 409317 w 600063"/>
                    <a:gd name="connsiteY3" fmla="*/ 93134 h 658572"/>
                    <a:gd name="connsiteX4" fmla="*/ 407200 w 600063"/>
                    <a:gd name="connsiteY4" fmla="*/ 80434 h 658572"/>
                    <a:gd name="connsiteX5" fmla="*/ 402967 w 600063"/>
                    <a:gd name="connsiteY5" fmla="*/ 69850 h 658572"/>
                    <a:gd name="connsiteX6" fmla="*/ 400850 w 600063"/>
                    <a:gd name="connsiteY6" fmla="*/ 61384 h 658572"/>
                    <a:gd name="connsiteX7" fmla="*/ 390267 w 600063"/>
                    <a:gd name="connsiteY7" fmla="*/ 42334 h 658572"/>
                    <a:gd name="connsiteX8" fmla="*/ 366983 w 600063"/>
                    <a:gd name="connsiteY8" fmla="*/ 21167 h 658572"/>
                    <a:gd name="connsiteX9" fmla="*/ 356400 w 600063"/>
                    <a:gd name="connsiteY9" fmla="*/ 8467 h 658572"/>
                    <a:gd name="connsiteX10" fmla="*/ 331000 w 600063"/>
                    <a:gd name="connsiteY10" fmla="*/ 0 h 658572"/>
                    <a:gd name="connsiteX11" fmla="*/ 265383 w 600063"/>
                    <a:gd name="connsiteY11" fmla="*/ 2117 h 658572"/>
                    <a:gd name="connsiteX12" fmla="*/ 216700 w 600063"/>
                    <a:gd name="connsiteY12" fmla="*/ 16934 h 658572"/>
                    <a:gd name="connsiteX13" fmla="*/ 195533 w 600063"/>
                    <a:gd name="connsiteY13" fmla="*/ 23284 h 658572"/>
                    <a:gd name="connsiteX14" fmla="*/ 182833 w 600063"/>
                    <a:gd name="connsiteY14" fmla="*/ 33867 h 658572"/>
                    <a:gd name="connsiteX15" fmla="*/ 178600 w 600063"/>
                    <a:gd name="connsiteY15" fmla="*/ 44450 h 658572"/>
                    <a:gd name="connsiteX16" fmla="*/ 165900 w 600063"/>
                    <a:gd name="connsiteY16" fmla="*/ 55034 h 658572"/>
                    <a:gd name="connsiteX17" fmla="*/ 163783 w 600063"/>
                    <a:gd name="connsiteY17" fmla="*/ 67734 h 658572"/>
                    <a:gd name="connsiteX18" fmla="*/ 157433 w 600063"/>
                    <a:gd name="connsiteY18" fmla="*/ 86784 h 658572"/>
                    <a:gd name="connsiteX19" fmla="*/ 155317 w 600063"/>
                    <a:gd name="connsiteY19" fmla="*/ 95250 h 658572"/>
                    <a:gd name="connsiteX20" fmla="*/ 161667 w 600063"/>
                    <a:gd name="connsiteY20" fmla="*/ 124884 h 658572"/>
                    <a:gd name="connsiteX21" fmla="*/ 172250 w 600063"/>
                    <a:gd name="connsiteY21" fmla="*/ 152400 h 658572"/>
                    <a:gd name="connsiteX22" fmla="*/ 157434 w 600063"/>
                    <a:gd name="connsiteY22" fmla="*/ 182034 h 658572"/>
                    <a:gd name="connsiteX23" fmla="*/ 184950 w 600063"/>
                    <a:gd name="connsiteY23" fmla="*/ 245534 h 658572"/>
                    <a:gd name="connsiteX24" fmla="*/ 199767 w 600063"/>
                    <a:gd name="connsiteY24" fmla="*/ 270934 h 658572"/>
                    <a:gd name="connsiteX25" fmla="*/ 206117 w 600063"/>
                    <a:gd name="connsiteY25" fmla="*/ 279400 h 658572"/>
                    <a:gd name="connsiteX26" fmla="*/ 210350 w 600063"/>
                    <a:gd name="connsiteY26" fmla="*/ 300567 h 658572"/>
                    <a:gd name="connsiteX27" fmla="*/ 206117 w 600063"/>
                    <a:gd name="connsiteY27" fmla="*/ 323850 h 658572"/>
                    <a:gd name="connsiteX28" fmla="*/ 199767 w 600063"/>
                    <a:gd name="connsiteY28" fmla="*/ 328084 h 658572"/>
                    <a:gd name="connsiteX29" fmla="*/ 195533 w 600063"/>
                    <a:gd name="connsiteY29" fmla="*/ 332317 h 658572"/>
                    <a:gd name="connsiteX30" fmla="*/ 184950 w 600063"/>
                    <a:gd name="connsiteY30" fmla="*/ 338667 h 658572"/>
                    <a:gd name="connsiteX31" fmla="*/ 174367 w 600063"/>
                    <a:gd name="connsiteY31" fmla="*/ 347134 h 658572"/>
                    <a:gd name="connsiteX32" fmla="*/ 161667 w 600063"/>
                    <a:gd name="connsiteY32" fmla="*/ 349250 h 658572"/>
                    <a:gd name="connsiteX33" fmla="*/ 153200 w 600063"/>
                    <a:gd name="connsiteY33" fmla="*/ 355600 h 658572"/>
                    <a:gd name="connsiteX34" fmla="*/ 132033 w 600063"/>
                    <a:gd name="connsiteY34" fmla="*/ 361950 h 658572"/>
                    <a:gd name="connsiteX35" fmla="*/ 106633 w 600063"/>
                    <a:gd name="connsiteY35" fmla="*/ 368300 h 658572"/>
                    <a:gd name="connsiteX36" fmla="*/ 98167 w 600063"/>
                    <a:gd name="connsiteY36" fmla="*/ 372534 h 658572"/>
                    <a:gd name="connsiteX37" fmla="*/ 87583 w 600063"/>
                    <a:gd name="connsiteY37" fmla="*/ 374650 h 658572"/>
                    <a:gd name="connsiteX38" fmla="*/ 79117 w 600063"/>
                    <a:gd name="connsiteY38" fmla="*/ 381000 h 658572"/>
                    <a:gd name="connsiteX39" fmla="*/ 66417 w 600063"/>
                    <a:gd name="connsiteY39" fmla="*/ 385234 h 658572"/>
                    <a:gd name="connsiteX40" fmla="*/ 45250 w 600063"/>
                    <a:gd name="connsiteY40" fmla="*/ 400050 h 658572"/>
                    <a:gd name="connsiteX41" fmla="*/ 41017 w 600063"/>
                    <a:gd name="connsiteY41" fmla="*/ 406400 h 658572"/>
                    <a:gd name="connsiteX42" fmla="*/ 34667 w 600063"/>
                    <a:gd name="connsiteY42" fmla="*/ 412750 h 658572"/>
                    <a:gd name="connsiteX43" fmla="*/ 30433 w 600063"/>
                    <a:gd name="connsiteY43" fmla="*/ 423334 h 658572"/>
                    <a:gd name="connsiteX44" fmla="*/ 19850 w 600063"/>
                    <a:gd name="connsiteY44" fmla="*/ 438150 h 658572"/>
                    <a:gd name="connsiteX45" fmla="*/ 9267 w 600063"/>
                    <a:gd name="connsiteY45" fmla="*/ 452967 h 658572"/>
                    <a:gd name="connsiteX46" fmla="*/ 11383 w 600063"/>
                    <a:gd name="connsiteY46" fmla="*/ 505884 h 658572"/>
                    <a:gd name="connsiteX47" fmla="*/ 17733 w 600063"/>
                    <a:gd name="connsiteY47" fmla="*/ 520700 h 658572"/>
                    <a:gd name="connsiteX48" fmla="*/ 19850 w 600063"/>
                    <a:gd name="connsiteY48" fmla="*/ 539750 h 658572"/>
                    <a:gd name="connsiteX49" fmla="*/ 270 w 600063"/>
                    <a:gd name="connsiteY49" fmla="*/ 556684 h 658572"/>
                    <a:gd name="connsiteX50" fmla="*/ 16146 w 600063"/>
                    <a:gd name="connsiteY50" fmla="*/ 634472 h 658572"/>
                    <a:gd name="connsiteX51" fmla="*/ 105575 w 600063"/>
                    <a:gd name="connsiteY51" fmla="*/ 654580 h 658572"/>
                    <a:gd name="connsiteX52" fmla="*/ 577592 w 600063"/>
                    <a:gd name="connsiteY52" fmla="*/ 565679 h 658572"/>
                    <a:gd name="connsiteX53" fmla="*/ 599817 w 600063"/>
                    <a:gd name="connsiteY53" fmla="*/ 628650 h 658572"/>
                    <a:gd name="connsiteX54" fmla="*/ 589233 w 600063"/>
                    <a:gd name="connsiteY54" fmla="*/ 537634 h 658572"/>
                    <a:gd name="connsiteX55" fmla="*/ 585000 w 600063"/>
                    <a:gd name="connsiteY55" fmla="*/ 531284 h 658572"/>
                    <a:gd name="connsiteX56" fmla="*/ 582883 w 600063"/>
                    <a:gd name="connsiteY56" fmla="*/ 524934 h 658572"/>
                    <a:gd name="connsiteX57" fmla="*/ 578650 w 600063"/>
                    <a:gd name="connsiteY57" fmla="*/ 514350 h 658572"/>
                    <a:gd name="connsiteX58" fmla="*/ 574417 w 600063"/>
                    <a:gd name="connsiteY58" fmla="*/ 488950 h 658572"/>
                    <a:gd name="connsiteX59" fmla="*/ 570183 w 600063"/>
                    <a:gd name="connsiteY59" fmla="*/ 478367 h 658572"/>
                    <a:gd name="connsiteX60" fmla="*/ 563833 w 600063"/>
                    <a:gd name="connsiteY60" fmla="*/ 455084 h 658572"/>
                    <a:gd name="connsiteX61" fmla="*/ 557483 w 600063"/>
                    <a:gd name="connsiteY61" fmla="*/ 448734 h 658572"/>
                    <a:gd name="connsiteX62" fmla="*/ 538433 w 600063"/>
                    <a:gd name="connsiteY62" fmla="*/ 425450 h 658572"/>
                    <a:gd name="connsiteX63" fmla="*/ 527850 w 600063"/>
                    <a:gd name="connsiteY63" fmla="*/ 410634 h 658572"/>
                    <a:gd name="connsiteX64" fmla="*/ 523617 w 600063"/>
                    <a:gd name="connsiteY64" fmla="*/ 402167 h 658572"/>
                    <a:gd name="connsiteX65" fmla="*/ 493983 w 600063"/>
                    <a:gd name="connsiteY65" fmla="*/ 376767 h 658572"/>
                    <a:gd name="connsiteX66" fmla="*/ 472817 w 600063"/>
                    <a:gd name="connsiteY66" fmla="*/ 361950 h 658572"/>
                    <a:gd name="connsiteX67" fmla="*/ 451650 w 600063"/>
                    <a:gd name="connsiteY67" fmla="*/ 353484 h 658572"/>
                    <a:gd name="connsiteX68" fmla="*/ 424133 w 600063"/>
                    <a:gd name="connsiteY68" fmla="*/ 345017 h 658572"/>
                    <a:gd name="connsiteX69" fmla="*/ 411433 w 600063"/>
                    <a:gd name="connsiteY69" fmla="*/ 342900 h 658572"/>
                    <a:gd name="connsiteX70" fmla="*/ 400850 w 600063"/>
                    <a:gd name="connsiteY70" fmla="*/ 340784 h 658572"/>
                    <a:gd name="connsiteX71" fmla="*/ 392383 w 600063"/>
                    <a:gd name="connsiteY71" fmla="*/ 336550 h 658572"/>
                    <a:gd name="connsiteX72" fmla="*/ 386033 w 600063"/>
                    <a:gd name="connsiteY72" fmla="*/ 334434 h 658572"/>
                    <a:gd name="connsiteX73" fmla="*/ 381800 w 600063"/>
                    <a:gd name="connsiteY73" fmla="*/ 323850 h 658572"/>
                    <a:gd name="connsiteX74" fmla="*/ 375450 w 600063"/>
                    <a:gd name="connsiteY74" fmla="*/ 315384 h 658572"/>
                    <a:gd name="connsiteX75" fmla="*/ 373333 w 600063"/>
                    <a:gd name="connsiteY75" fmla="*/ 306917 h 658572"/>
                    <a:gd name="connsiteX76" fmla="*/ 371217 w 600063"/>
                    <a:gd name="connsiteY76" fmla="*/ 300567 h 658572"/>
                    <a:gd name="connsiteX77" fmla="*/ 377567 w 600063"/>
                    <a:gd name="connsiteY77" fmla="*/ 275167 h 658572"/>
                    <a:gd name="connsiteX78" fmla="*/ 379683 w 600063"/>
                    <a:gd name="connsiteY78" fmla="*/ 268817 h 658572"/>
                    <a:gd name="connsiteX79" fmla="*/ 386033 w 600063"/>
                    <a:gd name="connsiteY79" fmla="*/ 262467 h 658572"/>
                    <a:gd name="connsiteX80" fmla="*/ 396617 w 600063"/>
                    <a:gd name="connsiteY80" fmla="*/ 254000 h 658572"/>
                    <a:gd name="connsiteX81" fmla="*/ 402967 w 600063"/>
                    <a:gd name="connsiteY81" fmla="*/ 247650 h 658572"/>
                    <a:gd name="connsiteX82" fmla="*/ 405083 w 600063"/>
                    <a:gd name="connsiteY82" fmla="*/ 247650 h 658572"/>
                    <a:gd name="connsiteX0" fmla="*/ 405083 w 603282"/>
                    <a:gd name="connsiteY0" fmla="*/ 247650 h 664888"/>
                    <a:gd name="connsiteX1" fmla="*/ 405083 w 603282"/>
                    <a:gd name="connsiteY1" fmla="*/ 247650 h 664888"/>
                    <a:gd name="connsiteX2" fmla="*/ 413550 w 603282"/>
                    <a:gd name="connsiteY2" fmla="*/ 222250 h 664888"/>
                    <a:gd name="connsiteX3" fmla="*/ 409317 w 603282"/>
                    <a:gd name="connsiteY3" fmla="*/ 93134 h 664888"/>
                    <a:gd name="connsiteX4" fmla="*/ 407200 w 603282"/>
                    <a:gd name="connsiteY4" fmla="*/ 80434 h 664888"/>
                    <a:gd name="connsiteX5" fmla="*/ 402967 w 603282"/>
                    <a:gd name="connsiteY5" fmla="*/ 69850 h 664888"/>
                    <a:gd name="connsiteX6" fmla="*/ 400850 w 603282"/>
                    <a:gd name="connsiteY6" fmla="*/ 61384 h 664888"/>
                    <a:gd name="connsiteX7" fmla="*/ 390267 w 603282"/>
                    <a:gd name="connsiteY7" fmla="*/ 42334 h 664888"/>
                    <a:gd name="connsiteX8" fmla="*/ 366983 w 603282"/>
                    <a:gd name="connsiteY8" fmla="*/ 21167 h 664888"/>
                    <a:gd name="connsiteX9" fmla="*/ 356400 w 603282"/>
                    <a:gd name="connsiteY9" fmla="*/ 8467 h 664888"/>
                    <a:gd name="connsiteX10" fmla="*/ 331000 w 603282"/>
                    <a:gd name="connsiteY10" fmla="*/ 0 h 664888"/>
                    <a:gd name="connsiteX11" fmla="*/ 265383 w 603282"/>
                    <a:gd name="connsiteY11" fmla="*/ 2117 h 664888"/>
                    <a:gd name="connsiteX12" fmla="*/ 216700 w 603282"/>
                    <a:gd name="connsiteY12" fmla="*/ 16934 h 664888"/>
                    <a:gd name="connsiteX13" fmla="*/ 195533 w 603282"/>
                    <a:gd name="connsiteY13" fmla="*/ 23284 h 664888"/>
                    <a:gd name="connsiteX14" fmla="*/ 182833 w 603282"/>
                    <a:gd name="connsiteY14" fmla="*/ 33867 h 664888"/>
                    <a:gd name="connsiteX15" fmla="*/ 178600 w 603282"/>
                    <a:gd name="connsiteY15" fmla="*/ 44450 h 664888"/>
                    <a:gd name="connsiteX16" fmla="*/ 165900 w 603282"/>
                    <a:gd name="connsiteY16" fmla="*/ 55034 h 664888"/>
                    <a:gd name="connsiteX17" fmla="*/ 163783 w 603282"/>
                    <a:gd name="connsiteY17" fmla="*/ 67734 h 664888"/>
                    <a:gd name="connsiteX18" fmla="*/ 157433 w 603282"/>
                    <a:gd name="connsiteY18" fmla="*/ 86784 h 664888"/>
                    <a:gd name="connsiteX19" fmla="*/ 155317 w 603282"/>
                    <a:gd name="connsiteY19" fmla="*/ 95250 h 664888"/>
                    <a:gd name="connsiteX20" fmla="*/ 161667 w 603282"/>
                    <a:gd name="connsiteY20" fmla="*/ 124884 h 664888"/>
                    <a:gd name="connsiteX21" fmla="*/ 172250 w 603282"/>
                    <a:gd name="connsiteY21" fmla="*/ 152400 h 664888"/>
                    <a:gd name="connsiteX22" fmla="*/ 157434 w 603282"/>
                    <a:gd name="connsiteY22" fmla="*/ 182034 h 664888"/>
                    <a:gd name="connsiteX23" fmla="*/ 184950 w 603282"/>
                    <a:gd name="connsiteY23" fmla="*/ 245534 h 664888"/>
                    <a:gd name="connsiteX24" fmla="*/ 199767 w 603282"/>
                    <a:gd name="connsiteY24" fmla="*/ 270934 h 664888"/>
                    <a:gd name="connsiteX25" fmla="*/ 206117 w 603282"/>
                    <a:gd name="connsiteY25" fmla="*/ 279400 h 664888"/>
                    <a:gd name="connsiteX26" fmla="*/ 210350 w 603282"/>
                    <a:gd name="connsiteY26" fmla="*/ 300567 h 664888"/>
                    <a:gd name="connsiteX27" fmla="*/ 206117 w 603282"/>
                    <a:gd name="connsiteY27" fmla="*/ 323850 h 664888"/>
                    <a:gd name="connsiteX28" fmla="*/ 199767 w 603282"/>
                    <a:gd name="connsiteY28" fmla="*/ 328084 h 664888"/>
                    <a:gd name="connsiteX29" fmla="*/ 195533 w 603282"/>
                    <a:gd name="connsiteY29" fmla="*/ 332317 h 664888"/>
                    <a:gd name="connsiteX30" fmla="*/ 184950 w 603282"/>
                    <a:gd name="connsiteY30" fmla="*/ 338667 h 664888"/>
                    <a:gd name="connsiteX31" fmla="*/ 174367 w 603282"/>
                    <a:gd name="connsiteY31" fmla="*/ 347134 h 664888"/>
                    <a:gd name="connsiteX32" fmla="*/ 161667 w 603282"/>
                    <a:gd name="connsiteY32" fmla="*/ 349250 h 664888"/>
                    <a:gd name="connsiteX33" fmla="*/ 153200 w 603282"/>
                    <a:gd name="connsiteY33" fmla="*/ 355600 h 664888"/>
                    <a:gd name="connsiteX34" fmla="*/ 132033 w 603282"/>
                    <a:gd name="connsiteY34" fmla="*/ 361950 h 664888"/>
                    <a:gd name="connsiteX35" fmla="*/ 106633 w 603282"/>
                    <a:gd name="connsiteY35" fmla="*/ 368300 h 664888"/>
                    <a:gd name="connsiteX36" fmla="*/ 98167 w 603282"/>
                    <a:gd name="connsiteY36" fmla="*/ 372534 h 664888"/>
                    <a:gd name="connsiteX37" fmla="*/ 87583 w 603282"/>
                    <a:gd name="connsiteY37" fmla="*/ 374650 h 664888"/>
                    <a:gd name="connsiteX38" fmla="*/ 79117 w 603282"/>
                    <a:gd name="connsiteY38" fmla="*/ 381000 h 664888"/>
                    <a:gd name="connsiteX39" fmla="*/ 66417 w 603282"/>
                    <a:gd name="connsiteY39" fmla="*/ 385234 h 664888"/>
                    <a:gd name="connsiteX40" fmla="*/ 45250 w 603282"/>
                    <a:gd name="connsiteY40" fmla="*/ 400050 h 664888"/>
                    <a:gd name="connsiteX41" fmla="*/ 41017 w 603282"/>
                    <a:gd name="connsiteY41" fmla="*/ 406400 h 664888"/>
                    <a:gd name="connsiteX42" fmla="*/ 34667 w 603282"/>
                    <a:gd name="connsiteY42" fmla="*/ 412750 h 664888"/>
                    <a:gd name="connsiteX43" fmla="*/ 30433 w 603282"/>
                    <a:gd name="connsiteY43" fmla="*/ 423334 h 664888"/>
                    <a:gd name="connsiteX44" fmla="*/ 19850 w 603282"/>
                    <a:gd name="connsiteY44" fmla="*/ 438150 h 664888"/>
                    <a:gd name="connsiteX45" fmla="*/ 9267 w 603282"/>
                    <a:gd name="connsiteY45" fmla="*/ 452967 h 664888"/>
                    <a:gd name="connsiteX46" fmla="*/ 11383 w 603282"/>
                    <a:gd name="connsiteY46" fmla="*/ 505884 h 664888"/>
                    <a:gd name="connsiteX47" fmla="*/ 17733 w 603282"/>
                    <a:gd name="connsiteY47" fmla="*/ 520700 h 664888"/>
                    <a:gd name="connsiteX48" fmla="*/ 19850 w 603282"/>
                    <a:gd name="connsiteY48" fmla="*/ 539750 h 664888"/>
                    <a:gd name="connsiteX49" fmla="*/ 270 w 603282"/>
                    <a:gd name="connsiteY49" fmla="*/ 556684 h 664888"/>
                    <a:gd name="connsiteX50" fmla="*/ 16146 w 603282"/>
                    <a:gd name="connsiteY50" fmla="*/ 634472 h 664888"/>
                    <a:gd name="connsiteX51" fmla="*/ 105575 w 603282"/>
                    <a:gd name="connsiteY51" fmla="*/ 654580 h 664888"/>
                    <a:gd name="connsiteX52" fmla="*/ 522030 w 603282"/>
                    <a:gd name="connsiteY52" fmla="*/ 657754 h 664888"/>
                    <a:gd name="connsiteX53" fmla="*/ 599817 w 603282"/>
                    <a:gd name="connsiteY53" fmla="*/ 628650 h 664888"/>
                    <a:gd name="connsiteX54" fmla="*/ 589233 w 603282"/>
                    <a:gd name="connsiteY54" fmla="*/ 537634 h 664888"/>
                    <a:gd name="connsiteX55" fmla="*/ 585000 w 603282"/>
                    <a:gd name="connsiteY55" fmla="*/ 531284 h 664888"/>
                    <a:gd name="connsiteX56" fmla="*/ 582883 w 603282"/>
                    <a:gd name="connsiteY56" fmla="*/ 524934 h 664888"/>
                    <a:gd name="connsiteX57" fmla="*/ 578650 w 603282"/>
                    <a:gd name="connsiteY57" fmla="*/ 514350 h 664888"/>
                    <a:gd name="connsiteX58" fmla="*/ 574417 w 603282"/>
                    <a:gd name="connsiteY58" fmla="*/ 488950 h 664888"/>
                    <a:gd name="connsiteX59" fmla="*/ 570183 w 603282"/>
                    <a:gd name="connsiteY59" fmla="*/ 478367 h 664888"/>
                    <a:gd name="connsiteX60" fmla="*/ 563833 w 603282"/>
                    <a:gd name="connsiteY60" fmla="*/ 455084 h 664888"/>
                    <a:gd name="connsiteX61" fmla="*/ 557483 w 603282"/>
                    <a:gd name="connsiteY61" fmla="*/ 448734 h 664888"/>
                    <a:gd name="connsiteX62" fmla="*/ 538433 w 603282"/>
                    <a:gd name="connsiteY62" fmla="*/ 425450 h 664888"/>
                    <a:gd name="connsiteX63" fmla="*/ 527850 w 603282"/>
                    <a:gd name="connsiteY63" fmla="*/ 410634 h 664888"/>
                    <a:gd name="connsiteX64" fmla="*/ 523617 w 603282"/>
                    <a:gd name="connsiteY64" fmla="*/ 402167 h 664888"/>
                    <a:gd name="connsiteX65" fmla="*/ 493983 w 603282"/>
                    <a:gd name="connsiteY65" fmla="*/ 376767 h 664888"/>
                    <a:gd name="connsiteX66" fmla="*/ 472817 w 603282"/>
                    <a:gd name="connsiteY66" fmla="*/ 361950 h 664888"/>
                    <a:gd name="connsiteX67" fmla="*/ 451650 w 603282"/>
                    <a:gd name="connsiteY67" fmla="*/ 353484 h 664888"/>
                    <a:gd name="connsiteX68" fmla="*/ 424133 w 603282"/>
                    <a:gd name="connsiteY68" fmla="*/ 345017 h 664888"/>
                    <a:gd name="connsiteX69" fmla="*/ 411433 w 603282"/>
                    <a:gd name="connsiteY69" fmla="*/ 342900 h 664888"/>
                    <a:gd name="connsiteX70" fmla="*/ 400850 w 603282"/>
                    <a:gd name="connsiteY70" fmla="*/ 340784 h 664888"/>
                    <a:gd name="connsiteX71" fmla="*/ 392383 w 603282"/>
                    <a:gd name="connsiteY71" fmla="*/ 336550 h 664888"/>
                    <a:gd name="connsiteX72" fmla="*/ 386033 w 603282"/>
                    <a:gd name="connsiteY72" fmla="*/ 334434 h 664888"/>
                    <a:gd name="connsiteX73" fmla="*/ 381800 w 603282"/>
                    <a:gd name="connsiteY73" fmla="*/ 323850 h 664888"/>
                    <a:gd name="connsiteX74" fmla="*/ 375450 w 603282"/>
                    <a:gd name="connsiteY74" fmla="*/ 315384 h 664888"/>
                    <a:gd name="connsiteX75" fmla="*/ 373333 w 603282"/>
                    <a:gd name="connsiteY75" fmla="*/ 306917 h 664888"/>
                    <a:gd name="connsiteX76" fmla="*/ 371217 w 603282"/>
                    <a:gd name="connsiteY76" fmla="*/ 300567 h 664888"/>
                    <a:gd name="connsiteX77" fmla="*/ 377567 w 603282"/>
                    <a:gd name="connsiteY77" fmla="*/ 275167 h 664888"/>
                    <a:gd name="connsiteX78" fmla="*/ 379683 w 603282"/>
                    <a:gd name="connsiteY78" fmla="*/ 268817 h 664888"/>
                    <a:gd name="connsiteX79" fmla="*/ 386033 w 603282"/>
                    <a:gd name="connsiteY79" fmla="*/ 262467 h 664888"/>
                    <a:gd name="connsiteX80" fmla="*/ 396617 w 603282"/>
                    <a:gd name="connsiteY80" fmla="*/ 254000 h 664888"/>
                    <a:gd name="connsiteX81" fmla="*/ 402967 w 603282"/>
                    <a:gd name="connsiteY81" fmla="*/ 247650 h 664888"/>
                    <a:gd name="connsiteX82" fmla="*/ 405083 w 603282"/>
                    <a:gd name="connsiteY82" fmla="*/ 247650 h 664888"/>
                    <a:gd name="connsiteX0" fmla="*/ 405083 w 592805"/>
                    <a:gd name="connsiteY0" fmla="*/ 247650 h 664888"/>
                    <a:gd name="connsiteX1" fmla="*/ 405083 w 592805"/>
                    <a:gd name="connsiteY1" fmla="*/ 247650 h 664888"/>
                    <a:gd name="connsiteX2" fmla="*/ 413550 w 592805"/>
                    <a:gd name="connsiteY2" fmla="*/ 222250 h 664888"/>
                    <a:gd name="connsiteX3" fmla="*/ 409317 w 592805"/>
                    <a:gd name="connsiteY3" fmla="*/ 93134 h 664888"/>
                    <a:gd name="connsiteX4" fmla="*/ 407200 w 592805"/>
                    <a:gd name="connsiteY4" fmla="*/ 80434 h 664888"/>
                    <a:gd name="connsiteX5" fmla="*/ 402967 w 592805"/>
                    <a:gd name="connsiteY5" fmla="*/ 69850 h 664888"/>
                    <a:gd name="connsiteX6" fmla="*/ 400850 w 592805"/>
                    <a:gd name="connsiteY6" fmla="*/ 61384 h 664888"/>
                    <a:gd name="connsiteX7" fmla="*/ 390267 w 592805"/>
                    <a:gd name="connsiteY7" fmla="*/ 42334 h 664888"/>
                    <a:gd name="connsiteX8" fmla="*/ 366983 w 592805"/>
                    <a:gd name="connsiteY8" fmla="*/ 21167 h 664888"/>
                    <a:gd name="connsiteX9" fmla="*/ 356400 w 592805"/>
                    <a:gd name="connsiteY9" fmla="*/ 8467 h 664888"/>
                    <a:gd name="connsiteX10" fmla="*/ 331000 w 592805"/>
                    <a:gd name="connsiteY10" fmla="*/ 0 h 664888"/>
                    <a:gd name="connsiteX11" fmla="*/ 265383 w 592805"/>
                    <a:gd name="connsiteY11" fmla="*/ 2117 h 664888"/>
                    <a:gd name="connsiteX12" fmla="*/ 216700 w 592805"/>
                    <a:gd name="connsiteY12" fmla="*/ 16934 h 664888"/>
                    <a:gd name="connsiteX13" fmla="*/ 195533 w 592805"/>
                    <a:gd name="connsiteY13" fmla="*/ 23284 h 664888"/>
                    <a:gd name="connsiteX14" fmla="*/ 182833 w 592805"/>
                    <a:gd name="connsiteY14" fmla="*/ 33867 h 664888"/>
                    <a:gd name="connsiteX15" fmla="*/ 178600 w 592805"/>
                    <a:gd name="connsiteY15" fmla="*/ 44450 h 664888"/>
                    <a:gd name="connsiteX16" fmla="*/ 165900 w 592805"/>
                    <a:gd name="connsiteY16" fmla="*/ 55034 h 664888"/>
                    <a:gd name="connsiteX17" fmla="*/ 163783 w 592805"/>
                    <a:gd name="connsiteY17" fmla="*/ 67734 h 664888"/>
                    <a:gd name="connsiteX18" fmla="*/ 157433 w 592805"/>
                    <a:gd name="connsiteY18" fmla="*/ 86784 h 664888"/>
                    <a:gd name="connsiteX19" fmla="*/ 155317 w 592805"/>
                    <a:gd name="connsiteY19" fmla="*/ 95250 h 664888"/>
                    <a:gd name="connsiteX20" fmla="*/ 161667 w 592805"/>
                    <a:gd name="connsiteY20" fmla="*/ 124884 h 664888"/>
                    <a:gd name="connsiteX21" fmla="*/ 172250 w 592805"/>
                    <a:gd name="connsiteY21" fmla="*/ 152400 h 664888"/>
                    <a:gd name="connsiteX22" fmla="*/ 157434 w 592805"/>
                    <a:gd name="connsiteY22" fmla="*/ 182034 h 664888"/>
                    <a:gd name="connsiteX23" fmla="*/ 184950 w 592805"/>
                    <a:gd name="connsiteY23" fmla="*/ 245534 h 664888"/>
                    <a:gd name="connsiteX24" fmla="*/ 199767 w 592805"/>
                    <a:gd name="connsiteY24" fmla="*/ 270934 h 664888"/>
                    <a:gd name="connsiteX25" fmla="*/ 206117 w 592805"/>
                    <a:gd name="connsiteY25" fmla="*/ 279400 h 664888"/>
                    <a:gd name="connsiteX26" fmla="*/ 210350 w 592805"/>
                    <a:gd name="connsiteY26" fmla="*/ 300567 h 664888"/>
                    <a:gd name="connsiteX27" fmla="*/ 206117 w 592805"/>
                    <a:gd name="connsiteY27" fmla="*/ 323850 h 664888"/>
                    <a:gd name="connsiteX28" fmla="*/ 199767 w 592805"/>
                    <a:gd name="connsiteY28" fmla="*/ 328084 h 664888"/>
                    <a:gd name="connsiteX29" fmla="*/ 195533 w 592805"/>
                    <a:gd name="connsiteY29" fmla="*/ 332317 h 664888"/>
                    <a:gd name="connsiteX30" fmla="*/ 184950 w 592805"/>
                    <a:gd name="connsiteY30" fmla="*/ 338667 h 664888"/>
                    <a:gd name="connsiteX31" fmla="*/ 174367 w 592805"/>
                    <a:gd name="connsiteY31" fmla="*/ 347134 h 664888"/>
                    <a:gd name="connsiteX32" fmla="*/ 161667 w 592805"/>
                    <a:gd name="connsiteY32" fmla="*/ 349250 h 664888"/>
                    <a:gd name="connsiteX33" fmla="*/ 153200 w 592805"/>
                    <a:gd name="connsiteY33" fmla="*/ 355600 h 664888"/>
                    <a:gd name="connsiteX34" fmla="*/ 132033 w 592805"/>
                    <a:gd name="connsiteY34" fmla="*/ 361950 h 664888"/>
                    <a:gd name="connsiteX35" fmla="*/ 106633 w 592805"/>
                    <a:gd name="connsiteY35" fmla="*/ 368300 h 664888"/>
                    <a:gd name="connsiteX36" fmla="*/ 98167 w 592805"/>
                    <a:gd name="connsiteY36" fmla="*/ 372534 h 664888"/>
                    <a:gd name="connsiteX37" fmla="*/ 87583 w 592805"/>
                    <a:gd name="connsiteY37" fmla="*/ 374650 h 664888"/>
                    <a:gd name="connsiteX38" fmla="*/ 79117 w 592805"/>
                    <a:gd name="connsiteY38" fmla="*/ 381000 h 664888"/>
                    <a:gd name="connsiteX39" fmla="*/ 66417 w 592805"/>
                    <a:gd name="connsiteY39" fmla="*/ 385234 h 664888"/>
                    <a:gd name="connsiteX40" fmla="*/ 45250 w 592805"/>
                    <a:gd name="connsiteY40" fmla="*/ 400050 h 664888"/>
                    <a:gd name="connsiteX41" fmla="*/ 41017 w 592805"/>
                    <a:gd name="connsiteY41" fmla="*/ 406400 h 664888"/>
                    <a:gd name="connsiteX42" fmla="*/ 34667 w 592805"/>
                    <a:gd name="connsiteY42" fmla="*/ 412750 h 664888"/>
                    <a:gd name="connsiteX43" fmla="*/ 30433 w 592805"/>
                    <a:gd name="connsiteY43" fmla="*/ 423334 h 664888"/>
                    <a:gd name="connsiteX44" fmla="*/ 19850 w 592805"/>
                    <a:gd name="connsiteY44" fmla="*/ 438150 h 664888"/>
                    <a:gd name="connsiteX45" fmla="*/ 9267 w 592805"/>
                    <a:gd name="connsiteY45" fmla="*/ 452967 h 664888"/>
                    <a:gd name="connsiteX46" fmla="*/ 11383 w 592805"/>
                    <a:gd name="connsiteY46" fmla="*/ 505884 h 664888"/>
                    <a:gd name="connsiteX47" fmla="*/ 17733 w 592805"/>
                    <a:gd name="connsiteY47" fmla="*/ 520700 h 664888"/>
                    <a:gd name="connsiteX48" fmla="*/ 19850 w 592805"/>
                    <a:gd name="connsiteY48" fmla="*/ 539750 h 664888"/>
                    <a:gd name="connsiteX49" fmla="*/ 270 w 592805"/>
                    <a:gd name="connsiteY49" fmla="*/ 556684 h 664888"/>
                    <a:gd name="connsiteX50" fmla="*/ 16146 w 592805"/>
                    <a:gd name="connsiteY50" fmla="*/ 634472 h 664888"/>
                    <a:gd name="connsiteX51" fmla="*/ 105575 w 592805"/>
                    <a:gd name="connsiteY51" fmla="*/ 654580 h 664888"/>
                    <a:gd name="connsiteX52" fmla="*/ 522030 w 592805"/>
                    <a:gd name="connsiteY52" fmla="*/ 657754 h 664888"/>
                    <a:gd name="connsiteX53" fmla="*/ 587117 w 592805"/>
                    <a:gd name="connsiteY53" fmla="*/ 625475 h 664888"/>
                    <a:gd name="connsiteX54" fmla="*/ 589233 w 592805"/>
                    <a:gd name="connsiteY54" fmla="*/ 537634 h 664888"/>
                    <a:gd name="connsiteX55" fmla="*/ 585000 w 592805"/>
                    <a:gd name="connsiteY55" fmla="*/ 531284 h 664888"/>
                    <a:gd name="connsiteX56" fmla="*/ 582883 w 592805"/>
                    <a:gd name="connsiteY56" fmla="*/ 524934 h 664888"/>
                    <a:gd name="connsiteX57" fmla="*/ 578650 w 592805"/>
                    <a:gd name="connsiteY57" fmla="*/ 514350 h 664888"/>
                    <a:gd name="connsiteX58" fmla="*/ 574417 w 592805"/>
                    <a:gd name="connsiteY58" fmla="*/ 488950 h 664888"/>
                    <a:gd name="connsiteX59" fmla="*/ 570183 w 592805"/>
                    <a:gd name="connsiteY59" fmla="*/ 478367 h 664888"/>
                    <a:gd name="connsiteX60" fmla="*/ 563833 w 592805"/>
                    <a:gd name="connsiteY60" fmla="*/ 455084 h 664888"/>
                    <a:gd name="connsiteX61" fmla="*/ 557483 w 592805"/>
                    <a:gd name="connsiteY61" fmla="*/ 448734 h 664888"/>
                    <a:gd name="connsiteX62" fmla="*/ 538433 w 592805"/>
                    <a:gd name="connsiteY62" fmla="*/ 425450 h 664888"/>
                    <a:gd name="connsiteX63" fmla="*/ 527850 w 592805"/>
                    <a:gd name="connsiteY63" fmla="*/ 410634 h 664888"/>
                    <a:gd name="connsiteX64" fmla="*/ 523617 w 592805"/>
                    <a:gd name="connsiteY64" fmla="*/ 402167 h 664888"/>
                    <a:gd name="connsiteX65" fmla="*/ 493983 w 592805"/>
                    <a:gd name="connsiteY65" fmla="*/ 376767 h 664888"/>
                    <a:gd name="connsiteX66" fmla="*/ 472817 w 592805"/>
                    <a:gd name="connsiteY66" fmla="*/ 361950 h 664888"/>
                    <a:gd name="connsiteX67" fmla="*/ 451650 w 592805"/>
                    <a:gd name="connsiteY67" fmla="*/ 353484 h 664888"/>
                    <a:gd name="connsiteX68" fmla="*/ 424133 w 592805"/>
                    <a:gd name="connsiteY68" fmla="*/ 345017 h 664888"/>
                    <a:gd name="connsiteX69" fmla="*/ 411433 w 592805"/>
                    <a:gd name="connsiteY69" fmla="*/ 342900 h 664888"/>
                    <a:gd name="connsiteX70" fmla="*/ 400850 w 592805"/>
                    <a:gd name="connsiteY70" fmla="*/ 340784 h 664888"/>
                    <a:gd name="connsiteX71" fmla="*/ 392383 w 592805"/>
                    <a:gd name="connsiteY71" fmla="*/ 336550 h 664888"/>
                    <a:gd name="connsiteX72" fmla="*/ 386033 w 592805"/>
                    <a:gd name="connsiteY72" fmla="*/ 334434 h 664888"/>
                    <a:gd name="connsiteX73" fmla="*/ 381800 w 592805"/>
                    <a:gd name="connsiteY73" fmla="*/ 323850 h 664888"/>
                    <a:gd name="connsiteX74" fmla="*/ 375450 w 592805"/>
                    <a:gd name="connsiteY74" fmla="*/ 315384 h 664888"/>
                    <a:gd name="connsiteX75" fmla="*/ 373333 w 592805"/>
                    <a:gd name="connsiteY75" fmla="*/ 306917 h 664888"/>
                    <a:gd name="connsiteX76" fmla="*/ 371217 w 592805"/>
                    <a:gd name="connsiteY76" fmla="*/ 300567 h 664888"/>
                    <a:gd name="connsiteX77" fmla="*/ 377567 w 592805"/>
                    <a:gd name="connsiteY77" fmla="*/ 275167 h 664888"/>
                    <a:gd name="connsiteX78" fmla="*/ 379683 w 592805"/>
                    <a:gd name="connsiteY78" fmla="*/ 268817 h 664888"/>
                    <a:gd name="connsiteX79" fmla="*/ 386033 w 592805"/>
                    <a:gd name="connsiteY79" fmla="*/ 262467 h 664888"/>
                    <a:gd name="connsiteX80" fmla="*/ 396617 w 592805"/>
                    <a:gd name="connsiteY80" fmla="*/ 254000 h 664888"/>
                    <a:gd name="connsiteX81" fmla="*/ 402967 w 592805"/>
                    <a:gd name="connsiteY81" fmla="*/ 247650 h 664888"/>
                    <a:gd name="connsiteX82" fmla="*/ 405083 w 592805"/>
                    <a:gd name="connsiteY82" fmla="*/ 247650 h 66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92805" h="664888">
                      <a:moveTo>
                        <a:pt x="405083" y="247650"/>
                      </a:moveTo>
                      <a:lnTo>
                        <a:pt x="405083" y="247650"/>
                      </a:lnTo>
                      <a:cubicBezTo>
                        <a:pt x="407905" y="239183"/>
                        <a:pt x="413306" y="231171"/>
                        <a:pt x="413550" y="222250"/>
                      </a:cubicBezTo>
                      <a:cubicBezTo>
                        <a:pt x="414730" y="179204"/>
                        <a:pt x="411243" y="136153"/>
                        <a:pt x="409317" y="93134"/>
                      </a:cubicBezTo>
                      <a:cubicBezTo>
                        <a:pt x="409125" y="88847"/>
                        <a:pt x="408329" y="84575"/>
                        <a:pt x="407200" y="80434"/>
                      </a:cubicBezTo>
                      <a:cubicBezTo>
                        <a:pt x="406200" y="76768"/>
                        <a:pt x="404169" y="73455"/>
                        <a:pt x="402967" y="69850"/>
                      </a:cubicBezTo>
                      <a:cubicBezTo>
                        <a:pt x="402047" y="67090"/>
                        <a:pt x="401871" y="64108"/>
                        <a:pt x="400850" y="61384"/>
                      </a:cubicBezTo>
                      <a:cubicBezTo>
                        <a:pt x="399395" y="57503"/>
                        <a:pt x="392220" y="44845"/>
                        <a:pt x="390267" y="42334"/>
                      </a:cubicBezTo>
                      <a:cubicBezTo>
                        <a:pt x="384790" y="35293"/>
                        <a:pt x="372461" y="26645"/>
                        <a:pt x="366983" y="21167"/>
                      </a:cubicBezTo>
                      <a:cubicBezTo>
                        <a:pt x="363086" y="17270"/>
                        <a:pt x="360665" y="11956"/>
                        <a:pt x="356400" y="8467"/>
                      </a:cubicBezTo>
                      <a:cubicBezTo>
                        <a:pt x="347939" y="1544"/>
                        <a:pt x="341044" y="1674"/>
                        <a:pt x="331000" y="0"/>
                      </a:cubicBezTo>
                      <a:lnTo>
                        <a:pt x="265383" y="2117"/>
                      </a:lnTo>
                      <a:cubicBezTo>
                        <a:pt x="248604" y="4603"/>
                        <a:pt x="232934" y="12015"/>
                        <a:pt x="216700" y="16934"/>
                      </a:cubicBezTo>
                      <a:lnTo>
                        <a:pt x="195533" y="23284"/>
                      </a:lnTo>
                      <a:cubicBezTo>
                        <a:pt x="191144" y="26210"/>
                        <a:pt x="185744" y="29210"/>
                        <a:pt x="182833" y="33867"/>
                      </a:cubicBezTo>
                      <a:cubicBezTo>
                        <a:pt x="180819" y="37089"/>
                        <a:pt x="180973" y="41483"/>
                        <a:pt x="178600" y="44450"/>
                      </a:cubicBezTo>
                      <a:cubicBezTo>
                        <a:pt x="175158" y="48753"/>
                        <a:pt x="170133" y="51506"/>
                        <a:pt x="165900" y="55034"/>
                      </a:cubicBezTo>
                      <a:cubicBezTo>
                        <a:pt x="165194" y="59267"/>
                        <a:pt x="164889" y="63587"/>
                        <a:pt x="163783" y="67734"/>
                      </a:cubicBezTo>
                      <a:cubicBezTo>
                        <a:pt x="162058" y="74201"/>
                        <a:pt x="159056" y="80290"/>
                        <a:pt x="157433" y="86784"/>
                      </a:cubicBezTo>
                      <a:lnTo>
                        <a:pt x="155317" y="95250"/>
                      </a:lnTo>
                      <a:cubicBezTo>
                        <a:pt x="157434" y="105128"/>
                        <a:pt x="158892" y="115170"/>
                        <a:pt x="161667" y="124884"/>
                      </a:cubicBezTo>
                      <a:cubicBezTo>
                        <a:pt x="174412" y="169493"/>
                        <a:pt x="172955" y="142875"/>
                        <a:pt x="172250" y="152400"/>
                      </a:cubicBezTo>
                      <a:cubicBezTo>
                        <a:pt x="171545" y="161925"/>
                        <a:pt x="145973" y="159113"/>
                        <a:pt x="157434" y="182034"/>
                      </a:cubicBezTo>
                      <a:cubicBezTo>
                        <a:pt x="154777" y="211257"/>
                        <a:pt x="177895" y="230717"/>
                        <a:pt x="184950" y="245534"/>
                      </a:cubicBezTo>
                      <a:cubicBezTo>
                        <a:pt x="192005" y="260351"/>
                        <a:pt x="191257" y="260723"/>
                        <a:pt x="199767" y="270934"/>
                      </a:cubicBezTo>
                      <a:cubicBezTo>
                        <a:pt x="202025" y="273644"/>
                        <a:pt x="204000" y="276578"/>
                        <a:pt x="206117" y="279400"/>
                      </a:cubicBezTo>
                      <a:cubicBezTo>
                        <a:pt x="207347" y="284322"/>
                        <a:pt x="210597" y="296370"/>
                        <a:pt x="210350" y="300567"/>
                      </a:cubicBezTo>
                      <a:cubicBezTo>
                        <a:pt x="209887" y="308442"/>
                        <a:pt x="208949" y="316488"/>
                        <a:pt x="206117" y="323850"/>
                      </a:cubicBezTo>
                      <a:cubicBezTo>
                        <a:pt x="205204" y="326224"/>
                        <a:pt x="201754" y="326495"/>
                        <a:pt x="199767" y="328084"/>
                      </a:cubicBezTo>
                      <a:cubicBezTo>
                        <a:pt x="198209" y="329331"/>
                        <a:pt x="197157" y="331157"/>
                        <a:pt x="195533" y="332317"/>
                      </a:cubicBezTo>
                      <a:cubicBezTo>
                        <a:pt x="192185" y="334708"/>
                        <a:pt x="188320" y="336308"/>
                        <a:pt x="184950" y="338667"/>
                      </a:cubicBezTo>
                      <a:cubicBezTo>
                        <a:pt x="181249" y="341258"/>
                        <a:pt x="178480" y="345265"/>
                        <a:pt x="174367" y="347134"/>
                      </a:cubicBezTo>
                      <a:cubicBezTo>
                        <a:pt x="170460" y="348910"/>
                        <a:pt x="165900" y="348545"/>
                        <a:pt x="161667" y="349250"/>
                      </a:cubicBezTo>
                      <a:cubicBezTo>
                        <a:pt x="158845" y="351367"/>
                        <a:pt x="156284" y="353887"/>
                        <a:pt x="153200" y="355600"/>
                      </a:cubicBezTo>
                      <a:cubicBezTo>
                        <a:pt x="143042" y="361244"/>
                        <a:pt x="142777" y="359020"/>
                        <a:pt x="132033" y="361950"/>
                      </a:cubicBezTo>
                      <a:cubicBezTo>
                        <a:pt x="105672" y="369139"/>
                        <a:pt x="132957" y="363914"/>
                        <a:pt x="106633" y="368300"/>
                      </a:cubicBezTo>
                      <a:cubicBezTo>
                        <a:pt x="103811" y="369711"/>
                        <a:pt x="101160" y="371536"/>
                        <a:pt x="98167" y="372534"/>
                      </a:cubicBezTo>
                      <a:cubicBezTo>
                        <a:pt x="94754" y="373672"/>
                        <a:pt x="90871" y="373189"/>
                        <a:pt x="87583" y="374650"/>
                      </a:cubicBezTo>
                      <a:cubicBezTo>
                        <a:pt x="84359" y="376083"/>
                        <a:pt x="82272" y="379422"/>
                        <a:pt x="79117" y="381000"/>
                      </a:cubicBezTo>
                      <a:cubicBezTo>
                        <a:pt x="75126" y="382996"/>
                        <a:pt x="66417" y="385234"/>
                        <a:pt x="66417" y="385234"/>
                      </a:cubicBezTo>
                      <a:cubicBezTo>
                        <a:pt x="53146" y="398503"/>
                        <a:pt x="60465" y="393964"/>
                        <a:pt x="45250" y="400050"/>
                      </a:cubicBezTo>
                      <a:cubicBezTo>
                        <a:pt x="43839" y="402167"/>
                        <a:pt x="42646" y="404446"/>
                        <a:pt x="41017" y="406400"/>
                      </a:cubicBezTo>
                      <a:cubicBezTo>
                        <a:pt x="39101" y="408700"/>
                        <a:pt x="36254" y="410212"/>
                        <a:pt x="34667" y="412750"/>
                      </a:cubicBezTo>
                      <a:cubicBezTo>
                        <a:pt x="32653" y="415972"/>
                        <a:pt x="32132" y="419935"/>
                        <a:pt x="30433" y="423334"/>
                      </a:cubicBezTo>
                      <a:cubicBezTo>
                        <a:pt x="28190" y="427819"/>
                        <a:pt x="22253" y="434305"/>
                        <a:pt x="19850" y="438150"/>
                      </a:cubicBezTo>
                      <a:cubicBezTo>
                        <a:pt x="10562" y="453011"/>
                        <a:pt x="21374" y="440860"/>
                        <a:pt x="9267" y="452967"/>
                      </a:cubicBezTo>
                      <a:cubicBezTo>
                        <a:pt x="9972" y="470606"/>
                        <a:pt x="9194" y="488367"/>
                        <a:pt x="11383" y="505884"/>
                      </a:cubicBezTo>
                      <a:cubicBezTo>
                        <a:pt x="12049" y="511216"/>
                        <a:pt x="16430" y="515487"/>
                        <a:pt x="17733" y="520700"/>
                      </a:cubicBezTo>
                      <a:cubicBezTo>
                        <a:pt x="19283" y="526898"/>
                        <a:pt x="22760" y="533753"/>
                        <a:pt x="19850" y="539750"/>
                      </a:cubicBezTo>
                      <a:cubicBezTo>
                        <a:pt x="16940" y="545747"/>
                        <a:pt x="887" y="540897"/>
                        <a:pt x="270" y="556684"/>
                      </a:cubicBezTo>
                      <a:cubicBezTo>
                        <a:pt x="-347" y="572471"/>
                        <a:pt x="-1405" y="618156"/>
                        <a:pt x="16146" y="634472"/>
                      </a:cubicBezTo>
                      <a:cubicBezTo>
                        <a:pt x="33697" y="650788"/>
                        <a:pt x="21261" y="650700"/>
                        <a:pt x="105575" y="654580"/>
                      </a:cubicBezTo>
                      <a:cubicBezTo>
                        <a:pt x="189889" y="658460"/>
                        <a:pt x="441773" y="673717"/>
                        <a:pt x="522030" y="657754"/>
                      </a:cubicBezTo>
                      <a:cubicBezTo>
                        <a:pt x="524147" y="657048"/>
                        <a:pt x="575917" y="645495"/>
                        <a:pt x="587117" y="625475"/>
                      </a:cubicBezTo>
                      <a:cubicBezTo>
                        <a:pt x="598317" y="605455"/>
                        <a:pt x="589586" y="553333"/>
                        <a:pt x="589233" y="537634"/>
                      </a:cubicBezTo>
                      <a:cubicBezTo>
                        <a:pt x="588880" y="521936"/>
                        <a:pt x="586138" y="533559"/>
                        <a:pt x="585000" y="531284"/>
                      </a:cubicBezTo>
                      <a:cubicBezTo>
                        <a:pt x="584002" y="529288"/>
                        <a:pt x="583666" y="527023"/>
                        <a:pt x="582883" y="524934"/>
                      </a:cubicBezTo>
                      <a:cubicBezTo>
                        <a:pt x="581549" y="521376"/>
                        <a:pt x="580061" y="517878"/>
                        <a:pt x="578650" y="514350"/>
                      </a:cubicBezTo>
                      <a:cubicBezTo>
                        <a:pt x="577541" y="505482"/>
                        <a:pt x="577212" y="497335"/>
                        <a:pt x="574417" y="488950"/>
                      </a:cubicBezTo>
                      <a:cubicBezTo>
                        <a:pt x="573215" y="485345"/>
                        <a:pt x="571316" y="481994"/>
                        <a:pt x="570183" y="478367"/>
                      </a:cubicBezTo>
                      <a:cubicBezTo>
                        <a:pt x="567783" y="470689"/>
                        <a:pt x="567002" y="462478"/>
                        <a:pt x="563833" y="455084"/>
                      </a:cubicBezTo>
                      <a:cubicBezTo>
                        <a:pt x="562654" y="452333"/>
                        <a:pt x="559431" y="451007"/>
                        <a:pt x="557483" y="448734"/>
                      </a:cubicBezTo>
                      <a:cubicBezTo>
                        <a:pt x="550957" y="441120"/>
                        <a:pt x="544262" y="433610"/>
                        <a:pt x="538433" y="425450"/>
                      </a:cubicBezTo>
                      <a:cubicBezTo>
                        <a:pt x="534905" y="420511"/>
                        <a:pt x="531108" y="415754"/>
                        <a:pt x="527850" y="410634"/>
                      </a:cubicBezTo>
                      <a:cubicBezTo>
                        <a:pt x="526156" y="407972"/>
                        <a:pt x="525637" y="404591"/>
                        <a:pt x="523617" y="402167"/>
                      </a:cubicBezTo>
                      <a:cubicBezTo>
                        <a:pt x="509277" y="384959"/>
                        <a:pt x="509379" y="387544"/>
                        <a:pt x="493983" y="376767"/>
                      </a:cubicBezTo>
                      <a:cubicBezTo>
                        <a:pt x="487346" y="372121"/>
                        <a:pt x="479944" y="365513"/>
                        <a:pt x="472817" y="361950"/>
                      </a:cubicBezTo>
                      <a:cubicBezTo>
                        <a:pt x="466020" y="358552"/>
                        <a:pt x="458859" y="355887"/>
                        <a:pt x="451650" y="353484"/>
                      </a:cubicBezTo>
                      <a:cubicBezTo>
                        <a:pt x="442961" y="350587"/>
                        <a:pt x="433015" y="347067"/>
                        <a:pt x="424133" y="345017"/>
                      </a:cubicBezTo>
                      <a:cubicBezTo>
                        <a:pt x="419951" y="344052"/>
                        <a:pt x="415656" y="343668"/>
                        <a:pt x="411433" y="342900"/>
                      </a:cubicBezTo>
                      <a:cubicBezTo>
                        <a:pt x="407894" y="342257"/>
                        <a:pt x="404378" y="341489"/>
                        <a:pt x="400850" y="340784"/>
                      </a:cubicBezTo>
                      <a:cubicBezTo>
                        <a:pt x="398028" y="339373"/>
                        <a:pt x="395283" y="337793"/>
                        <a:pt x="392383" y="336550"/>
                      </a:cubicBezTo>
                      <a:cubicBezTo>
                        <a:pt x="390332" y="335671"/>
                        <a:pt x="387461" y="336148"/>
                        <a:pt x="386033" y="334434"/>
                      </a:cubicBezTo>
                      <a:cubicBezTo>
                        <a:pt x="383601" y="331515"/>
                        <a:pt x="383645" y="327172"/>
                        <a:pt x="381800" y="323850"/>
                      </a:cubicBezTo>
                      <a:cubicBezTo>
                        <a:pt x="380087" y="320766"/>
                        <a:pt x="377567" y="318206"/>
                        <a:pt x="375450" y="315384"/>
                      </a:cubicBezTo>
                      <a:cubicBezTo>
                        <a:pt x="374744" y="312562"/>
                        <a:pt x="374132" y="309714"/>
                        <a:pt x="373333" y="306917"/>
                      </a:cubicBezTo>
                      <a:cubicBezTo>
                        <a:pt x="372720" y="304772"/>
                        <a:pt x="370922" y="302779"/>
                        <a:pt x="371217" y="300567"/>
                      </a:cubicBezTo>
                      <a:cubicBezTo>
                        <a:pt x="372371" y="291916"/>
                        <a:pt x="375318" y="283600"/>
                        <a:pt x="377567" y="275167"/>
                      </a:cubicBezTo>
                      <a:cubicBezTo>
                        <a:pt x="378142" y="273011"/>
                        <a:pt x="378445" y="270673"/>
                        <a:pt x="379683" y="268817"/>
                      </a:cubicBezTo>
                      <a:cubicBezTo>
                        <a:pt x="381343" y="266326"/>
                        <a:pt x="383916" y="264584"/>
                        <a:pt x="386033" y="262467"/>
                      </a:cubicBezTo>
                      <a:cubicBezTo>
                        <a:pt x="390149" y="250120"/>
                        <a:pt x="384578" y="260879"/>
                        <a:pt x="396617" y="254000"/>
                      </a:cubicBezTo>
                      <a:cubicBezTo>
                        <a:pt x="399216" y="252515"/>
                        <a:pt x="400850" y="249767"/>
                        <a:pt x="402967" y="247650"/>
                      </a:cubicBezTo>
                      <a:cubicBezTo>
                        <a:pt x="407664" y="219466"/>
                        <a:pt x="404730" y="247650"/>
                        <a:pt x="405083" y="24765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Programmer male with solid fill">
                  <a:extLst>
                    <a:ext uri="{FF2B5EF4-FFF2-40B4-BE49-F238E27FC236}">
                      <a16:creationId xmlns:a16="http://schemas.microsoft.com/office/drawing/2014/main" id="{A5C93B09-45AE-39A4-75E2-480E0C8A7EE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09611" y="2597683"/>
                  <a:ext cx="914400" cy="914400"/>
                </a:xfrm>
                <a:prstGeom prst="rect">
                  <a:avLst/>
                </a:prstGeom>
                <a:effectLst/>
              </p:spPr>
            </p:pic>
          </p:grpSp>
          <p:grpSp>
            <p:nvGrpSpPr>
              <p:cNvPr id="23" name="Group 22">
                <a:extLst>
                  <a:ext uri="{FF2B5EF4-FFF2-40B4-BE49-F238E27FC236}">
                    <a16:creationId xmlns:a16="http://schemas.microsoft.com/office/drawing/2014/main" id="{A564AD5B-0654-4EE0-CAA3-A8CAB44A3C44}"/>
                  </a:ext>
                </a:extLst>
              </p:cNvPr>
              <p:cNvGrpSpPr/>
              <p:nvPr/>
            </p:nvGrpSpPr>
            <p:grpSpPr>
              <a:xfrm>
                <a:off x="9117608" y="1889797"/>
                <a:ext cx="1040635" cy="1131493"/>
                <a:chOff x="9117608" y="1889797"/>
                <a:chExt cx="1040635" cy="1131493"/>
              </a:xfrm>
            </p:grpSpPr>
            <p:sp>
              <p:nvSpPr>
                <p:cNvPr id="28" name="TextBox 27">
                  <a:extLst>
                    <a:ext uri="{FF2B5EF4-FFF2-40B4-BE49-F238E27FC236}">
                      <a16:creationId xmlns:a16="http://schemas.microsoft.com/office/drawing/2014/main" id="{A547161F-A133-123E-AF42-7879261BB00A}"/>
                    </a:ext>
                  </a:extLst>
                </p:cNvPr>
                <p:cNvSpPr txBox="1"/>
                <p:nvPr/>
              </p:nvSpPr>
              <p:spPr>
                <a:xfrm>
                  <a:off x="9373925" y="2005627"/>
                  <a:ext cx="784318" cy="1015663"/>
                </a:xfrm>
                <a:prstGeom prst="rect">
                  <a:avLst/>
                </a:prstGeom>
                <a:noFill/>
              </p:spPr>
              <p:txBody>
                <a:bodyPr wrap="square" rtlCol="0">
                  <a:spAutoFit/>
                </a:bodyPr>
                <a:lstStyle/>
                <a:p>
                  <a:r>
                    <a:rPr lang="en-US" sz="6000" dirty="0">
                      <a:ln w="38100">
                        <a:solidFill>
                          <a:schemeClr val="bg1"/>
                        </a:solidFill>
                      </a:ln>
                    </a:rPr>
                    <a:t>✦</a:t>
                  </a:r>
                </a:p>
              </p:txBody>
            </p:sp>
            <p:sp>
              <p:nvSpPr>
                <p:cNvPr id="29" name="TextBox 28">
                  <a:extLst>
                    <a:ext uri="{FF2B5EF4-FFF2-40B4-BE49-F238E27FC236}">
                      <a16:creationId xmlns:a16="http://schemas.microsoft.com/office/drawing/2014/main" id="{870FEA68-F23F-0A3A-2F5B-9989289BF970}"/>
                    </a:ext>
                  </a:extLst>
                </p:cNvPr>
                <p:cNvSpPr txBox="1"/>
                <p:nvPr/>
              </p:nvSpPr>
              <p:spPr>
                <a:xfrm>
                  <a:off x="9199609" y="1889797"/>
                  <a:ext cx="784318" cy="707886"/>
                </a:xfrm>
                <a:prstGeom prst="rect">
                  <a:avLst/>
                </a:prstGeom>
                <a:noFill/>
              </p:spPr>
              <p:txBody>
                <a:bodyPr wrap="square" rtlCol="0">
                  <a:spAutoFit/>
                </a:bodyPr>
                <a:lstStyle/>
                <a:p>
                  <a:r>
                    <a:rPr lang="en-US" sz="4000" dirty="0">
                      <a:ln w="38100">
                        <a:solidFill>
                          <a:schemeClr val="bg1"/>
                        </a:solidFill>
                      </a:ln>
                    </a:rPr>
                    <a:t>✦</a:t>
                  </a:r>
                </a:p>
              </p:txBody>
            </p:sp>
            <p:sp>
              <p:nvSpPr>
                <p:cNvPr id="30" name="TextBox 29">
                  <a:extLst>
                    <a:ext uri="{FF2B5EF4-FFF2-40B4-BE49-F238E27FC236}">
                      <a16:creationId xmlns:a16="http://schemas.microsoft.com/office/drawing/2014/main" id="{8C119E5E-10A3-38E8-B82F-3D92B79005B6}"/>
                    </a:ext>
                  </a:extLst>
                </p:cNvPr>
                <p:cNvSpPr txBox="1"/>
                <p:nvPr/>
              </p:nvSpPr>
              <p:spPr>
                <a:xfrm>
                  <a:off x="9117608" y="2385018"/>
                  <a:ext cx="517687" cy="523220"/>
                </a:xfrm>
                <a:prstGeom prst="rect">
                  <a:avLst/>
                </a:prstGeom>
                <a:noFill/>
              </p:spPr>
              <p:txBody>
                <a:bodyPr wrap="square" rtlCol="0">
                  <a:spAutoFit/>
                </a:bodyPr>
                <a:lstStyle/>
                <a:p>
                  <a:r>
                    <a:rPr lang="en-US" sz="2800" dirty="0">
                      <a:ln w="38100">
                        <a:solidFill>
                          <a:schemeClr val="bg1"/>
                        </a:solidFill>
                      </a:ln>
                    </a:rPr>
                    <a:t>✦</a:t>
                  </a:r>
                </a:p>
              </p:txBody>
            </p:sp>
          </p:grpSp>
          <p:grpSp>
            <p:nvGrpSpPr>
              <p:cNvPr id="24" name="Group 23">
                <a:extLst>
                  <a:ext uri="{FF2B5EF4-FFF2-40B4-BE49-F238E27FC236}">
                    <a16:creationId xmlns:a16="http://schemas.microsoft.com/office/drawing/2014/main" id="{080ED9BE-822E-8B7C-7230-858EB51CF608}"/>
                  </a:ext>
                </a:extLst>
              </p:cNvPr>
              <p:cNvGrpSpPr/>
              <p:nvPr/>
            </p:nvGrpSpPr>
            <p:grpSpPr>
              <a:xfrm rot="10800000">
                <a:off x="10504643" y="3080743"/>
                <a:ext cx="1040635" cy="1131493"/>
                <a:chOff x="9117608" y="1889797"/>
                <a:chExt cx="1040635" cy="1131493"/>
              </a:xfrm>
            </p:grpSpPr>
            <p:sp>
              <p:nvSpPr>
                <p:cNvPr id="25" name="TextBox 24">
                  <a:extLst>
                    <a:ext uri="{FF2B5EF4-FFF2-40B4-BE49-F238E27FC236}">
                      <a16:creationId xmlns:a16="http://schemas.microsoft.com/office/drawing/2014/main" id="{48E31C26-E179-1F27-273C-9387974A31E4}"/>
                    </a:ext>
                  </a:extLst>
                </p:cNvPr>
                <p:cNvSpPr txBox="1"/>
                <p:nvPr/>
              </p:nvSpPr>
              <p:spPr>
                <a:xfrm>
                  <a:off x="9373925" y="2005627"/>
                  <a:ext cx="784318" cy="1015663"/>
                </a:xfrm>
                <a:prstGeom prst="rect">
                  <a:avLst/>
                </a:prstGeom>
                <a:noFill/>
              </p:spPr>
              <p:txBody>
                <a:bodyPr wrap="square" rtlCol="0">
                  <a:spAutoFit/>
                </a:bodyPr>
                <a:lstStyle/>
                <a:p>
                  <a:r>
                    <a:rPr lang="en-US" sz="6000" dirty="0">
                      <a:ln w="38100">
                        <a:solidFill>
                          <a:schemeClr val="bg1"/>
                        </a:solidFill>
                      </a:ln>
                    </a:rPr>
                    <a:t>✦</a:t>
                  </a:r>
                </a:p>
              </p:txBody>
            </p:sp>
            <p:sp>
              <p:nvSpPr>
                <p:cNvPr id="26" name="TextBox 25">
                  <a:extLst>
                    <a:ext uri="{FF2B5EF4-FFF2-40B4-BE49-F238E27FC236}">
                      <a16:creationId xmlns:a16="http://schemas.microsoft.com/office/drawing/2014/main" id="{13F67512-B0D2-2975-5F5D-B977CEFA9733}"/>
                    </a:ext>
                  </a:extLst>
                </p:cNvPr>
                <p:cNvSpPr txBox="1"/>
                <p:nvPr/>
              </p:nvSpPr>
              <p:spPr>
                <a:xfrm>
                  <a:off x="9199609" y="1889797"/>
                  <a:ext cx="784318" cy="707886"/>
                </a:xfrm>
                <a:prstGeom prst="rect">
                  <a:avLst/>
                </a:prstGeom>
                <a:noFill/>
              </p:spPr>
              <p:txBody>
                <a:bodyPr wrap="square" rtlCol="0">
                  <a:spAutoFit/>
                </a:bodyPr>
                <a:lstStyle/>
                <a:p>
                  <a:r>
                    <a:rPr lang="en-US" sz="4000" dirty="0">
                      <a:ln w="38100">
                        <a:solidFill>
                          <a:schemeClr val="bg1"/>
                        </a:solidFill>
                      </a:ln>
                    </a:rPr>
                    <a:t>✦</a:t>
                  </a:r>
                </a:p>
              </p:txBody>
            </p:sp>
            <p:sp>
              <p:nvSpPr>
                <p:cNvPr id="27" name="TextBox 26">
                  <a:extLst>
                    <a:ext uri="{FF2B5EF4-FFF2-40B4-BE49-F238E27FC236}">
                      <a16:creationId xmlns:a16="http://schemas.microsoft.com/office/drawing/2014/main" id="{C916599F-C5D8-95CD-EB4F-85BA501C03AA}"/>
                    </a:ext>
                  </a:extLst>
                </p:cNvPr>
                <p:cNvSpPr txBox="1"/>
                <p:nvPr/>
              </p:nvSpPr>
              <p:spPr>
                <a:xfrm>
                  <a:off x="9117608" y="2385018"/>
                  <a:ext cx="517687" cy="523220"/>
                </a:xfrm>
                <a:prstGeom prst="rect">
                  <a:avLst/>
                </a:prstGeom>
                <a:noFill/>
              </p:spPr>
              <p:txBody>
                <a:bodyPr wrap="square" rtlCol="0">
                  <a:spAutoFit/>
                </a:bodyPr>
                <a:lstStyle/>
                <a:p>
                  <a:r>
                    <a:rPr lang="en-US" sz="2800" dirty="0">
                      <a:ln w="38100">
                        <a:solidFill>
                          <a:schemeClr val="bg1"/>
                        </a:solidFill>
                      </a:ln>
                    </a:rPr>
                    <a:t>✦</a:t>
                  </a:r>
                </a:p>
              </p:txBody>
            </p:sp>
          </p:grpSp>
        </p:grpSp>
        <p:sp>
          <p:nvSpPr>
            <p:cNvPr id="20" name="Rectangle 19">
              <a:extLst>
                <a:ext uri="{FF2B5EF4-FFF2-40B4-BE49-F238E27FC236}">
                  <a16:creationId xmlns:a16="http://schemas.microsoft.com/office/drawing/2014/main" id="{3361E303-0B0C-813B-F853-EC5F7F3D99F6}"/>
                </a:ext>
              </a:extLst>
            </p:cNvPr>
            <p:cNvSpPr/>
            <p:nvPr/>
          </p:nvSpPr>
          <p:spPr>
            <a:xfrm>
              <a:off x="8157771" y="1641763"/>
              <a:ext cx="3338752" cy="35744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BC5E948-F6A3-0E7B-9A5D-FCBB23AF52F6}"/>
              </a:ext>
            </a:extLst>
          </p:cNvPr>
          <p:cNvSpPr>
            <a:spLocks noGrp="1"/>
          </p:cNvSpPr>
          <p:nvPr>
            <p:ph type="title"/>
          </p:nvPr>
        </p:nvSpPr>
        <p:spPr>
          <a:xfrm>
            <a:off x="490282" y="338401"/>
            <a:ext cx="11260666" cy="708763"/>
          </a:xfrm>
        </p:spPr>
        <p:txBody>
          <a:bodyPr>
            <a:normAutofit/>
          </a:bodyPr>
          <a:lstStyle/>
          <a:p>
            <a:pPr algn="ctr"/>
            <a:r>
              <a:rPr lang="en-US" dirty="0"/>
              <a:t>How can you improve your workflow?</a:t>
            </a:r>
          </a:p>
        </p:txBody>
      </p:sp>
      <p:sp>
        <p:nvSpPr>
          <p:cNvPr id="3" name="Content Placeholder 2">
            <a:extLst>
              <a:ext uri="{FF2B5EF4-FFF2-40B4-BE49-F238E27FC236}">
                <a16:creationId xmlns:a16="http://schemas.microsoft.com/office/drawing/2014/main" id="{E1C03509-7195-9644-B14D-B80EAF74C697}"/>
              </a:ext>
            </a:extLst>
          </p:cNvPr>
          <p:cNvSpPr>
            <a:spLocks noGrp="1"/>
          </p:cNvSpPr>
          <p:nvPr>
            <p:ph idx="1"/>
          </p:nvPr>
        </p:nvSpPr>
        <p:spPr>
          <a:xfrm>
            <a:off x="4454405" y="1862408"/>
            <a:ext cx="7232814" cy="3133181"/>
          </a:xfrm>
        </p:spPr>
        <p:txBody>
          <a:bodyPr anchor="ctr">
            <a:normAutofit/>
          </a:bodyPr>
          <a:lstStyle/>
          <a:p>
            <a:pPr marL="0" indent="0">
              <a:buNone/>
            </a:pPr>
            <a:r>
              <a:rPr lang="en-US" b="1" u="sng" dirty="0">
                <a:latin typeface="Helvetica Neue Medium" panose="02000503000000020004"/>
              </a:rPr>
              <a:t>Objective</a:t>
            </a:r>
          </a:p>
          <a:p>
            <a:pPr marL="0" indent="0">
              <a:buNone/>
            </a:pPr>
            <a:r>
              <a:rPr lang="en-US" dirty="0"/>
              <a:t>Get even more out of the available resources (“do more with less”), monitor and organize runs, and/or create ensembles of models.</a:t>
            </a:r>
          </a:p>
        </p:txBody>
      </p:sp>
      <p:sp>
        <p:nvSpPr>
          <p:cNvPr id="5" name="Date Placeholder 4">
            <a:extLst>
              <a:ext uri="{FF2B5EF4-FFF2-40B4-BE49-F238E27FC236}">
                <a16:creationId xmlns:a16="http://schemas.microsoft.com/office/drawing/2014/main" id="{BE56C5DF-BCF0-93FE-FCC0-9F3DDCCB5624}"/>
              </a:ext>
            </a:extLst>
          </p:cNvPr>
          <p:cNvSpPr>
            <a:spLocks noGrp="1"/>
          </p:cNvSpPr>
          <p:nvPr>
            <p:ph type="dt" sz="half" idx="10"/>
          </p:nvPr>
        </p:nvSpPr>
        <p:spPr/>
        <p:txBody>
          <a:bodyPr/>
          <a:lstStyle/>
          <a:p>
            <a:r>
              <a:rPr lang="en-US"/>
              <a:t>7/16/26</a:t>
            </a:r>
          </a:p>
        </p:txBody>
      </p:sp>
      <p:sp>
        <p:nvSpPr>
          <p:cNvPr id="6" name="Slide Number Placeholder 5">
            <a:extLst>
              <a:ext uri="{FF2B5EF4-FFF2-40B4-BE49-F238E27FC236}">
                <a16:creationId xmlns:a16="http://schemas.microsoft.com/office/drawing/2014/main" id="{233F363F-E392-40A3-1D16-C5A68A8D7ECC}"/>
              </a:ext>
            </a:extLst>
          </p:cNvPr>
          <p:cNvSpPr>
            <a:spLocks noGrp="1"/>
          </p:cNvSpPr>
          <p:nvPr>
            <p:ph type="sldNum" sz="quarter" idx="12"/>
          </p:nvPr>
        </p:nvSpPr>
        <p:spPr/>
        <p:txBody>
          <a:bodyPr/>
          <a:lstStyle/>
          <a:p>
            <a:fld id="{7D6B6BCA-0F02-1C4A-A7FD-5289AC363B05}" type="slidenum">
              <a:rPr lang="en-US" smtClean="0"/>
              <a:t>45</a:t>
            </a:fld>
            <a:endParaRPr lang="en-US"/>
          </a:p>
        </p:txBody>
      </p:sp>
    </p:spTree>
    <p:extLst>
      <p:ext uri="{BB962C8B-B14F-4D97-AF65-F5344CB8AC3E}">
        <p14:creationId xmlns:p14="http://schemas.microsoft.com/office/powerpoint/2010/main" val="2344876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52991-0716-98E6-C51E-781D8FC1CD3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D5A499E-84F3-2348-82DD-5D6BCA21EBC1}"/>
              </a:ext>
            </a:extLst>
          </p:cNvPr>
          <p:cNvSpPr>
            <a:spLocks noGrp="1"/>
          </p:cNvSpPr>
          <p:nvPr>
            <p:ph type="title"/>
          </p:nvPr>
        </p:nvSpPr>
        <p:spPr>
          <a:xfrm>
            <a:off x="1399568" y="36244"/>
            <a:ext cx="10515600" cy="1325563"/>
          </a:xfrm>
        </p:spPr>
        <p:txBody>
          <a:bodyPr/>
          <a:lstStyle/>
          <a:p>
            <a:r>
              <a:rPr lang="en-US" dirty="0"/>
              <a:t>How can you improve your workflow?</a:t>
            </a:r>
          </a:p>
        </p:txBody>
      </p:sp>
      <p:sp>
        <p:nvSpPr>
          <p:cNvPr id="8" name="TextBox 7">
            <a:extLst>
              <a:ext uri="{FF2B5EF4-FFF2-40B4-BE49-F238E27FC236}">
                <a16:creationId xmlns:a16="http://schemas.microsoft.com/office/drawing/2014/main" id="{0325040D-3A7D-1E28-C2B1-50366A6268FB}"/>
              </a:ext>
            </a:extLst>
          </p:cNvPr>
          <p:cNvSpPr txBox="1"/>
          <p:nvPr/>
        </p:nvSpPr>
        <p:spPr>
          <a:xfrm>
            <a:off x="551520" y="1477285"/>
            <a:ext cx="5880073" cy="5268109"/>
          </a:xfrm>
          <a:prstGeom prst="rect">
            <a:avLst/>
          </a:prstGeom>
          <a:noFill/>
        </p:spPr>
        <p:txBody>
          <a:bodyPr wrap="square">
            <a:spAutoFit/>
          </a:bodyPr>
          <a:lstStyle/>
          <a:p>
            <a:pPr marL="228600" marR="0" lvl="0" indent="-228600" algn="l" defTabSz="914400" rtl="0" eaLnBrk="1" fontAlgn="auto" latinLnBrk="0" hangingPunct="1">
              <a:spcBef>
                <a:spcPts val="1000"/>
              </a:spcBef>
              <a:spcAft>
                <a:spcPts val="1200"/>
              </a:spcAft>
              <a:buClrTx/>
              <a:buSzTx/>
              <a:buFont typeface="Arial" panose="020B0604020202020204" pitchFamily="34" charset="0"/>
              <a:buChar char="•"/>
              <a:tabLst/>
              <a:defRPr/>
            </a:pPr>
            <a:r>
              <a:rPr kumimoji="0" lang="en-US" sz="2400" u="none" strike="noStrike" kern="1200" cap="none" spc="0" normalizeH="0" baseline="0" noProof="0" dirty="0">
                <a:ln>
                  <a:noFill/>
                </a:ln>
                <a:solidFill>
                  <a:prstClr val="black"/>
                </a:solidFill>
                <a:effectLst/>
                <a:uLnTx/>
                <a:uFillTx/>
                <a:latin typeface="Helvetica Neue Light" panose="02000403000000020004" pitchFamily="2" charset="0"/>
                <a:ea typeface="Helvetica Neue Light" panose="02000403000000020004" pitchFamily="2" charset="0"/>
              </a:rPr>
              <a:t>Automated workflows (e.g. using </a:t>
            </a:r>
            <a:r>
              <a:rPr kumimoji="0" lang="en-US" sz="2400" u="none" strike="noStrike" kern="1200" cap="none" spc="0" normalizeH="0" baseline="0" noProof="0" dirty="0" err="1">
                <a:ln>
                  <a:noFill/>
                </a:ln>
                <a:solidFill>
                  <a:prstClr val="black"/>
                </a:solidFill>
                <a:effectLst/>
                <a:uLnTx/>
                <a:uFillTx/>
                <a:latin typeface="Helvetica Neue Light" panose="02000403000000020004" pitchFamily="2" charset="0"/>
                <a:ea typeface="Helvetica Neue Light" panose="02000403000000020004" pitchFamily="2" charset="0"/>
                <a:hlinkClick r:id="rId2"/>
              </a:rPr>
              <a:t>DAGMan</a:t>
            </a:r>
            <a:r>
              <a:rPr kumimoji="0" lang="en-US" sz="2400" u="none" strike="noStrike" kern="1200" cap="none" spc="0" normalizeH="0" baseline="0" noProof="0" dirty="0">
                <a:ln>
                  <a:noFill/>
                </a:ln>
                <a:solidFill>
                  <a:prstClr val="black"/>
                </a:solidFill>
                <a:effectLst/>
                <a:uLnTx/>
                <a:uFillTx/>
                <a:latin typeface="Helvetica Neue Light" panose="02000403000000020004" pitchFamily="2" charset="0"/>
                <a:ea typeface="Helvetica Neue Light" panose="02000403000000020004" pitchFamily="2" charset="0"/>
              </a:rPr>
              <a:t>)</a:t>
            </a:r>
          </a:p>
          <a:p>
            <a:pPr marL="228600" indent="-228600">
              <a:spcBef>
                <a:spcPts val="1000"/>
              </a:spcBef>
              <a:spcAft>
                <a:spcPts val="1200"/>
              </a:spcAft>
              <a:buFont typeface="Arial" panose="020B0604020202020204" pitchFamily="34" charset="0"/>
              <a:buChar char="•"/>
              <a:defRPr/>
            </a:pPr>
            <a:r>
              <a:rPr lang="en-US" sz="2400" dirty="0">
                <a:latin typeface="Helvetica Neue Light" panose="02000403000000020004" pitchFamily="2" charset="0"/>
                <a:ea typeface="Helvetica Neue Light" panose="02000403000000020004" pitchFamily="2" charset="0"/>
              </a:rPr>
              <a:t>Hyperparameter and ensembles – Don’t think of training one model, think of training many and finding (or combining) the best</a:t>
            </a:r>
          </a:p>
          <a:p>
            <a:pPr marL="285750" indent="-285750">
              <a:spcAft>
                <a:spcPts val="1200"/>
              </a:spcAft>
              <a:buFont typeface="Arial" panose="020B0604020202020204" pitchFamily="34" charset="0"/>
              <a:buChar char="•"/>
            </a:pPr>
            <a:r>
              <a:rPr lang="en-US" sz="2400" dirty="0">
                <a:latin typeface="Helvetica Neue Light" panose="02000403000000020004" pitchFamily="2" charset="0"/>
                <a:ea typeface="Helvetica Neue Light" panose="02000403000000020004" pitchFamily="2" charset="0"/>
              </a:rPr>
              <a:t>Weights and Biases (or similar tools) to monitor training runs</a:t>
            </a:r>
          </a:p>
          <a:p>
            <a:pPr marL="742950" lvl="1" indent="-285750">
              <a:spcAft>
                <a:spcPts val="1200"/>
              </a:spcAft>
              <a:buFont typeface="Arial" panose="020B0604020202020204" pitchFamily="34" charset="0"/>
              <a:buChar char="•"/>
            </a:pPr>
            <a:r>
              <a:rPr lang="en-US" sz="2400" dirty="0">
                <a:latin typeface="Helvetica Neue Light" panose="02000403000000020004" pitchFamily="2" charset="0"/>
                <a:ea typeface="Helvetica Neue Light" panose="02000403000000020004" pitchFamily="2" charset="0"/>
              </a:rPr>
              <a:t>Site dependent but in my experience, works as expected</a:t>
            </a:r>
          </a:p>
          <a:p>
            <a:pPr marL="1200150" lvl="2" indent="-285750">
              <a:spcAft>
                <a:spcPts val="1200"/>
              </a:spcAft>
              <a:buFont typeface="Arial" panose="020B0604020202020204" pitchFamily="34" charset="0"/>
              <a:buChar char="•"/>
            </a:pPr>
            <a:r>
              <a:rPr lang="en-US" sz="2400" dirty="0">
                <a:latin typeface="Helvetica Neue Light" panose="02000403000000020004" pitchFamily="2" charset="0"/>
                <a:ea typeface="Helvetica Neue Light" panose="02000403000000020004" pitchFamily="2" charset="0"/>
              </a:rPr>
              <a:t>…but be aware of API key leakage</a:t>
            </a:r>
          </a:p>
        </p:txBody>
      </p:sp>
      <p:grpSp>
        <p:nvGrpSpPr>
          <p:cNvPr id="18" name="Group 17">
            <a:extLst>
              <a:ext uri="{FF2B5EF4-FFF2-40B4-BE49-F238E27FC236}">
                <a16:creationId xmlns:a16="http://schemas.microsoft.com/office/drawing/2014/main" id="{C760AAAC-7BF9-3620-BB91-D19E72E71751}"/>
              </a:ext>
            </a:extLst>
          </p:cNvPr>
          <p:cNvGrpSpPr/>
          <p:nvPr/>
        </p:nvGrpSpPr>
        <p:grpSpPr>
          <a:xfrm>
            <a:off x="6657368" y="1154012"/>
            <a:ext cx="5004629" cy="4549976"/>
            <a:chOff x="6657368" y="1154012"/>
            <a:chExt cx="5004629" cy="4549976"/>
          </a:xfrm>
        </p:grpSpPr>
        <p:cxnSp>
          <p:nvCxnSpPr>
            <p:cNvPr id="16" name="Straight Arrow Connector 15">
              <a:extLst>
                <a:ext uri="{FF2B5EF4-FFF2-40B4-BE49-F238E27FC236}">
                  <a16:creationId xmlns:a16="http://schemas.microsoft.com/office/drawing/2014/main" id="{3D46ADA8-B2F9-EF34-C24B-7D90D2C712D0}"/>
                </a:ext>
              </a:extLst>
            </p:cNvPr>
            <p:cNvCxnSpPr/>
            <p:nvPr/>
          </p:nvCxnSpPr>
          <p:spPr>
            <a:xfrm>
              <a:off x="9159683" y="4378037"/>
              <a:ext cx="0" cy="679404"/>
            </a:xfrm>
            <a:prstGeom prst="straightConnector1">
              <a:avLst/>
            </a:prstGeom>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4199385-FF60-0B7B-9E66-6779D4A66AD5}"/>
                </a:ext>
              </a:extLst>
            </p:cNvPr>
            <p:cNvGrpSpPr/>
            <p:nvPr/>
          </p:nvGrpSpPr>
          <p:grpSpPr>
            <a:xfrm>
              <a:off x="6657368" y="1154012"/>
              <a:ext cx="5004629" cy="4549976"/>
              <a:chOff x="6657368" y="1154012"/>
              <a:chExt cx="5004629" cy="4549976"/>
            </a:xfrm>
          </p:grpSpPr>
          <p:cxnSp>
            <p:nvCxnSpPr>
              <p:cNvPr id="15" name="Straight Arrow Connector 14">
                <a:extLst>
                  <a:ext uri="{FF2B5EF4-FFF2-40B4-BE49-F238E27FC236}">
                    <a16:creationId xmlns:a16="http://schemas.microsoft.com/office/drawing/2014/main" id="{56E0C1C7-FFF4-4E47-21AA-3ECD029485D9}"/>
                  </a:ext>
                </a:extLst>
              </p:cNvPr>
              <p:cNvCxnSpPr/>
              <p:nvPr/>
            </p:nvCxnSpPr>
            <p:spPr>
              <a:xfrm>
                <a:off x="9159683" y="1800559"/>
                <a:ext cx="0" cy="490059"/>
              </a:xfrm>
              <a:prstGeom prst="straightConnector1">
                <a:avLst/>
              </a:prstGeom>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86AD96A-182F-1946-50FF-DA4087F02862}"/>
                  </a:ext>
                </a:extLst>
              </p:cNvPr>
              <p:cNvGrpSpPr/>
              <p:nvPr/>
            </p:nvGrpSpPr>
            <p:grpSpPr>
              <a:xfrm>
                <a:off x="6657368" y="1154012"/>
                <a:ext cx="5004629" cy="4549976"/>
                <a:chOff x="586511" y="1154012"/>
                <a:chExt cx="3685309" cy="4549976"/>
              </a:xfrm>
            </p:grpSpPr>
            <p:sp>
              <p:nvSpPr>
                <p:cNvPr id="3" name="Rectangle: Rounded Corners 2">
                  <a:extLst>
                    <a:ext uri="{FF2B5EF4-FFF2-40B4-BE49-F238E27FC236}">
                      <a16:creationId xmlns:a16="http://schemas.microsoft.com/office/drawing/2014/main" id="{F44F18B5-841C-C268-48FD-06AF26DF5EF8}"/>
                    </a:ext>
                  </a:extLst>
                </p:cNvPr>
                <p:cNvSpPr/>
                <p:nvPr/>
              </p:nvSpPr>
              <p:spPr>
                <a:xfrm>
                  <a:off x="1870365" y="1154012"/>
                  <a:ext cx="1117600" cy="646547"/>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Pre-processing</a:t>
                  </a:r>
                </a:p>
              </p:txBody>
            </p:sp>
            <p:sp>
              <p:nvSpPr>
                <p:cNvPr id="4" name="Rectangle: Rounded Corners 3">
                  <a:extLst>
                    <a:ext uri="{FF2B5EF4-FFF2-40B4-BE49-F238E27FC236}">
                      <a16:creationId xmlns:a16="http://schemas.microsoft.com/office/drawing/2014/main" id="{BD0B633A-9E61-3549-6BA0-9B5C1D6891B3}"/>
                    </a:ext>
                  </a:extLst>
                </p:cNvPr>
                <p:cNvSpPr/>
                <p:nvPr/>
              </p:nvSpPr>
              <p:spPr>
                <a:xfrm>
                  <a:off x="1870365" y="2290618"/>
                  <a:ext cx="1117600" cy="208741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Training</a:t>
                  </a:r>
                </a:p>
              </p:txBody>
            </p:sp>
            <p:sp>
              <p:nvSpPr>
                <p:cNvPr id="7" name="Rectangle: Rounded Corners 6">
                  <a:extLst>
                    <a:ext uri="{FF2B5EF4-FFF2-40B4-BE49-F238E27FC236}">
                      <a16:creationId xmlns:a16="http://schemas.microsoft.com/office/drawing/2014/main" id="{B39D525B-0108-0273-9008-67E10A7949FC}"/>
                    </a:ext>
                  </a:extLst>
                </p:cNvPr>
                <p:cNvSpPr/>
                <p:nvPr/>
              </p:nvSpPr>
              <p:spPr>
                <a:xfrm>
                  <a:off x="586511" y="2290618"/>
                  <a:ext cx="1117600" cy="208741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Training</a:t>
                  </a:r>
                </a:p>
              </p:txBody>
            </p:sp>
            <p:sp>
              <p:nvSpPr>
                <p:cNvPr id="9" name="Rectangle: Rounded Corners 8">
                  <a:extLst>
                    <a:ext uri="{FF2B5EF4-FFF2-40B4-BE49-F238E27FC236}">
                      <a16:creationId xmlns:a16="http://schemas.microsoft.com/office/drawing/2014/main" id="{9A6C327B-1708-7C55-A1A3-1BFA90FA508E}"/>
                    </a:ext>
                  </a:extLst>
                </p:cNvPr>
                <p:cNvSpPr/>
                <p:nvPr/>
              </p:nvSpPr>
              <p:spPr>
                <a:xfrm>
                  <a:off x="3154220" y="2290618"/>
                  <a:ext cx="1117600" cy="208741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Training</a:t>
                  </a:r>
                </a:p>
              </p:txBody>
            </p:sp>
            <p:sp>
              <p:nvSpPr>
                <p:cNvPr id="10" name="Rectangle: Rounded Corners 9">
                  <a:extLst>
                    <a:ext uri="{FF2B5EF4-FFF2-40B4-BE49-F238E27FC236}">
                      <a16:creationId xmlns:a16="http://schemas.microsoft.com/office/drawing/2014/main" id="{131FA071-4C98-B02C-1696-498A2342F79D}"/>
                    </a:ext>
                  </a:extLst>
                </p:cNvPr>
                <p:cNvSpPr/>
                <p:nvPr/>
              </p:nvSpPr>
              <p:spPr>
                <a:xfrm>
                  <a:off x="1870365" y="5057441"/>
                  <a:ext cx="1117600" cy="646547"/>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Post-processing</a:t>
                  </a:r>
                </a:p>
              </p:txBody>
            </p:sp>
            <p:cxnSp>
              <p:nvCxnSpPr>
                <p:cNvPr id="11" name="Connector: Curved 10">
                  <a:extLst>
                    <a:ext uri="{FF2B5EF4-FFF2-40B4-BE49-F238E27FC236}">
                      <a16:creationId xmlns:a16="http://schemas.microsoft.com/office/drawing/2014/main" id="{BB765658-C4E7-AB05-4AE1-A572917EB644}"/>
                    </a:ext>
                  </a:extLst>
                </p:cNvPr>
                <p:cNvCxnSpPr>
                  <a:stCxn id="3" idx="2"/>
                  <a:endCxn id="7" idx="0"/>
                </p:cNvCxnSpPr>
                <p:nvPr/>
              </p:nvCxnSpPr>
              <p:spPr>
                <a:xfrm rot="5400000">
                  <a:off x="1542209" y="1403661"/>
                  <a:ext cx="490059" cy="1283854"/>
                </a:xfrm>
                <a:prstGeom prst="curvedConnector3">
                  <a:avLst/>
                </a:prstGeom>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2E786C26-16EE-5705-8DD3-44B33E2D266A}"/>
                    </a:ext>
                  </a:extLst>
                </p:cNvPr>
                <p:cNvCxnSpPr>
                  <a:stCxn id="3" idx="2"/>
                  <a:endCxn id="9" idx="0"/>
                </p:cNvCxnSpPr>
                <p:nvPr/>
              </p:nvCxnSpPr>
              <p:spPr>
                <a:xfrm rot="16200000" flipH="1">
                  <a:off x="2826064" y="1403661"/>
                  <a:ext cx="490059" cy="1283855"/>
                </a:xfrm>
                <a:prstGeom prst="curvedConnector3">
                  <a:avLst/>
                </a:prstGeom>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ACD5EF0B-7E43-9F06-EB26-D5E1CF2BEA95}"/>
                    </a:ext>
                  </a:extLst>
                </p:cNvPr>
                <p:cNvCxnSpPr>
                  <a:cxnSpLocks/>
                  <a:stCxn id="7" idx="2"/>
                  <a:endCxn id="10" idx="0"/>
                </p:cNvCxnSpPr>
                <p:nvPr/>
              </p:nvCxnSpPr>
              <p:spPr>
                <a:xfrm rot="16200000" flipH="1">
                  <a:off x="1447536" y="4075811"/>
                  <a:ext cx="679404" cy="1283854"/>
                </a:xfrm>
                <a:prstGeom prst="curvedConnector3">
                  <a:avLst>
                    <a:gd name="adj1" fmla="val 50000"/>
                  </a:avLst>
                </a:prstGeom>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5EC2A54A-A8BA-CD0D-9E40-99E7578AAE2A}"/>
                    </a:ext>
                  </a:extLst>
                </p:cNvPr>
                <p:cNvCxnSpPr>
                  <a:stCxn id="9" idx="2"/>
                  <a:endCxn id="10" idx="0"/>
                </p:cNvCxnSpPr>
                <p:nvPr/>
              </p:nvCxnSpPr>
              <p:spPr>
                <a:xfrm rot="5400000">
                  <a:off x="2731391" y="4075812"/>
                  <a:ext cx="679404" cy="1283855"/>
                </a:xfrm>
                <a:prstGeom prst="curvedConnector3">
                  <a:avLst/>
                </a:prstGeom>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grpSp>
        </p:grpSp>
      </p:grpSp>
      <p:sp>
        <p:nvSpPr>
          <p:cNvPr id="6" name="Date Placeholder 5">
            <a:extLst>
              <a:ext uri="{FF2B5EF4-FFF2-40B4-BE49-F238E27FC236}">
                <a16:creationId xmlns:a16="http://schemas.microsoft.com/office/drawing/2014/main" id="{DCA75CB9-76F1-5D45-0D0A-DC0CDC3E7493}"/>
              </a:ext>
            </a:extLst>
          </p:cNvPr>
          <p:cNvSpPr>
            <a:spLocks noGrp="1"/>
          </p:cNvSpPr>
          <p:nvPr>
            <p:ph type="dt" sz="half" idx="10"/>
          </p:nvPr>
        </p:nvSpPr>
        <p:spPr/>
        <p:txBody>
          <a:bodyPr/>
          <a:lstStyle/>
          <a:p>
            <a:r>
              <a:rPr lang="en-US"/>
              <a:t>7/16/26</a:t>
            </a:r>
          </a:p>
        </p:txBody>
      </p:sp>
      <p:sp>
        <p:nvSpPr>
          <p:cNvPr id="19" name="Slide Number Placeholder 18">
            <a:extLst>
              <a:ext uri="{FF2B5EF4-FFF2-40B4-BE49-F238E27FC236}">
                <a16:creationId xmlns:a16="http://schemas.microsoft.com/office/drawing/2014/main" id="{E991F36A-497C-B743-F68C-ADD8F172F50E}"/>
              </a:ext>
            </a:extLst>
          </p:cNvPr>
          <p:cNvSpPr>
            <a:spLocks noGrp="1"/>
          </p:cNvSpPr>
          <p:nvPr>
            <p:ph type="sldNum" sz="quarter" idx="12"/>
          </p:nvPr>
        </p:nvSpPr>
        <p:spPr/>
        <p:txBody>
          <a:bodyPr/>
          <a:lstStyle/>
          <a:p>
            <a:fld id="{7D6B6BCA-0F02-1C4A-A7FD-5289AC363B05}" type="slidenum">
              <a:rPr lang="en-US" smtClean="0"/>
              <a:t>46</a:t>
            </a:fld>
            <a:endParaRPr lang="en-US"/>
          </a:p>
        </p:txBody>
      </p:sp>
    </p:spTree>
    <p:extLst>
      <p:ext uri="{BB962C8B-B14F-4D97-AF65-F5344CB8AC3E}">
        <p14:creationId xmlns:p14="http://schemas.microsoft.com/office/powerpoint/2010/main" val="187258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A4BF-A1CA-11A9-FA19-609E54A9DDF2}"/>
              </a:ext>
            </a:extLst>
          </p:cNvPr>
          <p:cNvSpPr>
            <a:spLocks noGrp="1"/>
          </p:cNvSpPr>
          <p:nvPr>
            <p:ph type="title"/>
          </p:nvPr>
        </p:nvSpPr>
        <p:spPr>
          <a:xfrm>
            <a:off x="151999" y="136525"/>
            <a:ext cx="10515600" cy="1325563"/>
          </a:xfrm>
        </p:spPr>
        <p:txBody>
          <a:bodyPr/>
          <a:lstStyle/>
          <a:p>
            <a:r>
              <a:rPr lang="en-US" dirty="0"/>
              <a:t>Real-life example</a:t>
            </a:r>
          </a:p>
        </p:txBody>
      </p:sp>
      <p:sp>
        <p:nvSpPr>
          <p:cNvPr id="4" name="Date Placeholder 3">
            <a:extLst>
              <a:ext uri="{FF2B5EF4-FFF2-40B4-BE49-F238E27FC236}">
                <a16:creationId xmlns:a16="http://schemas.microsoft.com/office/drawing/2014/main" id="{CC8EF96C-CB1F-2C1F-B5FB-11F9488D1D7E}"/>
              </a:ext>
            </a:extLst>
          </p:cNvPr>
          <p:cNvSpPr>
            <a:spLocks noGrp="1"/>
          </p:cNvSpPr>
          <p:nvPr>
            <p:ph type="dt" sz="half" idx="10"/>
          </p:nvPr>
        </p:nvSpPr>
        <p:spPr/>
        <p:txBody>
          <a:bodyPr/>
          <a:lstStyle/>
          <a:p>
            <a:r>
              <a:rPr lang="en-US"/>
              <a:t>7/14/2026</a:t>
            </a:r>
            <a:endParaRPr lang="en-US" dirty="0"/>
          </a:p>
        </p:txBody>
      </p:sp>
      <p:sp>
        <p:nvSpPr>
          <p:cNvPr id="6" name="Slide Number Placeholder 5">
            <a:extLst>
              <a:ext uri="{FF2B5EF4-FFF2-40B4-BE49-F238E27FC236}">
                <a16:creationId xmlns:a16="http://schemas.microsoft.com/office/drawing/2014/main" id="{5A8E4B1D-D156-B2CF-3322-1AD44EC9223F}"/>
              </a:ext>
            </a:extLst>
          </p:cNvPr>
          <p:cNvSpPr>
            <a:spLocks noGrp="1"/>
          </p:cNvSpPr>
          <p:nvPr>
            <p:ph type="sldNum" sz="quarter" idx="12"/>
          </p:nvPr>
        </p:nvSpPr>
        <p:spPr/>
        <p:txBody>
          <a:bodyPr/>
          <a:lstStyle/>
          <a:p>
            <a:pPr>
              <a:defRPr/>
            </a:pPr>
            <a:fld id="{898657B4-205D-B24E-AEAE-6437DE1B8C0C}" type="slidenum">
              <a:rPr lang="en-US" smtClean="0"/>
              <a:pPr>
                <a:defRPr/>
              </a:pPr>
              <a:t>47</a:t>
            </a:fld>
            <a:endParaRPr lang="en-US"/>
          </a:p>
        </p:txBody>
      </p:sp>
      <p:pic>
        <p:nvPicPr>
          <p:cNvPr id="7" name="Google Shape;114;p20">
            <a:extLst>
              <a:ext uri="{FF2B5EF4-FFF2-40B4-BE49-F238E27FC236}">
                <a16:creationId xmlns:a16="http://schemas.microsoft.com/office/drawing/2014/main" id="{8495676F-B8C2-1E8F-6277-5287F1AED425}"/>
              </a:ext>
            </a:extLst>
          </p:cNvPr>
          <p:cNvPicPr preferRelativeResize="0"/>
          <p:nvPr/>
        </p:nvPicPr>
        <p:blipFill>
          <a:blip r:embed="rId2">
            <a:alphaModFix/>
          </a:blip>
          <a:stretch>
            <a:fillRect/>
          </a:stretch>
        </p:blipFill>
        <p:spPr>
          <a:xfrm>
            <a:off x="6348249" y="392197"/>
            <a:ext cx="5296972" cy="3627542"/>
          </a:xfrm>
          <a:prstGeom prst="rect">
            <a:avLst/>
          </a:prstGeom>
          <a:noFill/>
          <a:ln>
            <a:noFill/>
          </a:ln>
        </p:spPr>
      </p:pic>
      <p:sp>
        <p:nvSpPr>
          <p:cNvPr id="8" name="Google Shape;104;p19">
            <a:extLst>
              <a:ext uri="{FF2B5EF4-FFF2-40B4-BE49-F238E27FC236}">
                <a16:creationId xmlns:a16="http://schemas.microsoft.com/office/drawing/2014/main" id="{009E1453-D9BE-7A36-4F87-EC84B5BB7986}"/>
              </a:ext>
            </a:extLst>
          </p:cNvPr>
          <p:cNvSpPr txBox="1">
            <a:spLocks noGrp="1"/>
          </p:cNvSpPr>
          <p:nvPr>
            <p:ph idx="1"/>
          </p:nvPr>
        </p:nvSpPr>
        <p:spPr>
          <a:xfrm>
            <a:off x="347663" y="1608138"/>
            <a:ext cx="4706937" cy="431323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t>Run a suite of training tasks in the </a:t>
            </a:r>
            <a:r>
              <a:rPr lang="en" sz="2000" dirty="0" err="1"/>
              <a:t>OSPool</a:t>
            </a:r>
            <a:r>
              <a:rPr lang="en" sz="2000" dirty="0"/>
              <a:t> (supplementing with NAIRR allocations) to:</a:t>
            </a:r>
            <a:endParaRPr sz="2000" dirty="0"/>
          </a:p>
          <a:p>
            <a:pPr marL="120650" lvl="0" indent="0">
              <a:buSzPts val="1700"/>
              <a:buNone/>
            </a:pPr>
            <a:r>
              <a:rPr lang="en" sz="2000" dirty="0"/>
              <a:t>🔬 Characterize the impact of training models across heterogeneous resources</a:t>
            </a:r>
          </a:p>
          <a:p>
            <a:pPr marL="120650" lvl="0" indent="0">
              <a:buSzPts val="1700"/>
              <a:buNone/>
            </a:pPr>
            <a:endParaRPr sz="2000" dirty="0"/>
          </a:p>
          <a:p>
            <a:pPr marL="120650" lvl="0" indent="0">
              <a:buSzPts val="1700"/>
              <a:buNone/>
            </a:pPr>
            <a:r>
              <a:rPr lang="en" sz="2000" dirty="0"/>
              <a:t>♻︎ (Translational Computer Science) Test and advance </a:t>
            </a:r>
            <a:r>
              <a:rPr lang="en" sz="2000" dirty="0" err="1"/>
              <a:t>PATh</a:t>
            </a:r>
            <a:r>
              <a:rPr lang="en" sz="2000" dirty="0"/>
              <a:t> Access Point capabilities to reduce the barrier of entry and support ML workloads in distributed and heterogeneous environments</a:t>
            </a:r>
            <a:endParaRPr sz="1800" dirty="0"/>
          </a:p>
        </p:txBody>
      </p:sp>
      <p:graphicFrame>
        <p:nvGraphicFramePr>
          <p:cNvPr id="9" name="Google Shape;130;p22">
            <a:extLst>
              <a:ext uri="{FF2B5EF4-FFF2-40B4-BE49-F238E27FC236}">
                <a16:creationId xmlns:a16="http://schemas.microsoft.com/office/drawing/2014/main" id="{DE760493-11F3-7E29-5D14-CDA9137CE583}"/>
              </a:ext>
            </a:extLst>
          </p:cNvPr>
          <p:cNvGraphicFramePr/>
          <p:nvPr>
            <p:extLst>
              <p:ext uri="{D42A27DB-BD31-4B8C-83A1-F6EECF244321}">
                <p14:modId xmlns:p14="http://schemas.microsoft.com/office/powerpoint/2010/main" val="550667063"/>
              </p:ext>
            </p:extLst>
          </p:nvPr>
        </p:nvGraphicFramePr>
        <p:xfrm>
          <a:off x="6262130" y="4139593"/>
          <a:ext cx="5469210" cy="2097217"/>
        </p:xfrm>
        <a:graphic>
          <a:graphicData uri="http://schemas.openxmlformats.org/drawingml/2006/table">
            <a:tbl>
              <a:tblPr>
                <a:noFill/>
              </a:tblPr>
              <a:tblGrid>
                <a:gridCol w="2448518">
                  <a:extLst>
                    <a:ext uri="{9D8B030D-6E8A-4147-A177-3AD203B41FA5}">
                      <a16:colId xmlns:a16="http://schemas.microsoft.com/office/drawing/2014/main" val="20000"/>
                    </a:ext>
                  </a:extLst>
                </a:gridCol>
                <a:gridCol w="3020692">
                  <a:extLst>
                    <a:ext uri="{9D8B030D-6E8A-4147-A177-3AD203B41FA5}">
                      <a16:colId xmlns:a16="http://schemas.microsoft.com/office/drawing/2014/main" val="20001"/>
                    </a:ext>
                  </a:extLst>
                </a:gridCol>
              </a:tblGrid>
              <a:tr h="218749">
                <a:tc>
                  <a:txBody>
                    <a:bodyPr/>
                    <a:lstStyle/>
                    <a:p>
                      <a:pPr marL="0" lvl="0" indent="0" algn="l" rtl="0">
                        <a:lnSpc>
                          <a:spcPct val="115000"/>
                        </a:lnSpc>
                        <a:spcBef>
                          <a:spcPts val="0"/>
                        </a:spcBef>
                        <a:spcAft>
                          <a:spcPts val="0"/>
                        </a:spcAft>
                        <a:buNone/>
                      </a:pPr>
                      <a:r>
                        <a:rPr lang="en" sz="1200" b="1" dirty="0"/>
                        <a:t>Total epochs</a:t>
                      </a:r>
                      <a:endParaRPr sz="1200" b="1" dirty="0"/>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1,261</a:t>
                      </a:r>
                      <a:endParaRPr sz="1200" dirty="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8749">
                <a:tc>
                  <a:txBody>
                    <a:bodyPr/>
                    <a:lstStyle/>
                    <a:p>
                      <a:pPr marL="0" lvl="0" indent="0" algn="l" rtl="0">
                        <a:lnSpc>
                          <a:spcPct val="115000"/>
                        </a:lnSpc>
                        <a:spcBef>
                          <a:spcPts val="0"/>
                        </a:spcBef>
                        <a:spcAft>
                          <a:spcPts val="0"/>
                        </a:spcAft>
                        <a:buNone/>
                      </a:pPr>
                      <a:r>
                        <a:rPr lang="en" sz="1200" b="1"/>
                        <a:t>Total GPU hours</a:t>
                      </a:r>
                      <a:endParaRPr sz="1200" b="1"/>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t>19,695</a:t>
                      </a:r>
                      <a:endParaRPr sz="120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8749">
                <a:tc>
                  <a:txBody>
                    <a:bodyPr/>
                    <a:lstStyle/>
                    <a:p>
                      <a:pPr marL="0" lvl="0" indent="0" algn="l" rtl="0">
                        <a:lnSpc>
                          <a:spcPct val="115000"/>
                        </a:lnSpc>
                        <a:spcBef>
                          <a:spcPts val="0"/>
                        </a:spcBef>
                        <a:spcAft>
                          <a:spcPts val="0"/>
                        </a:spcAft>
                        <a:buNone/>
                      </a:pPr>
                      <a:r>
                        <a:rPr lang="en" sz="1200" b="1" dirty="0"/>
                        <a:t>Total data moved via OSDF</a:t>
                      </a:r>
                      <a:endParaRPr sz="1200" b="1" dirty="0"/>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t>~43.4 TB</a:t>
                      </a:r>
                      <a:endParaRPr sz="120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18749">
                <a:tc>
                  <a:txBody>
                    <a:bodyPr/>
                    <a:lstStyle/>
                    <a:p>
                      <a:pPr marL="0" lvl="0" indent="0" algn="l" rtl="0">
                        <a:lnSpc>
                          <a:spcPct val="115000"/>
                        </a:lnSpc>
                        <a:spcBef>
                          <a:spcPts val="0"/>
                        </a:spcBef>
                        <a:spcAft>
                          <a:spcPts val="0"/>
                        </a:spcAft>
                        <a:buNone/>
                      </a:pPr>
                      <a:r>
                        <a:rPr lang="en" sz="1200" b="1"/>
                        <a:t>Unique GPU types</a:t>
                      </a:r>
                      <a:endParaRPr sz="1200" b="1"/>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t>9</a:t>
                      </a:r>
                      <a:endParaRPr sz="120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2190">
                <a:tc>
                  <a:txBody>
                    <a:bodyPr/>
                    <a:lstStyle/>
                    <a:p>
                      <a:pPr marL="0" lvl="0" indent="0" algn="l" rtl="0">
                        <a:lnSpc>
                          <a:spcPct val="115000"/>
                        </a:lnSpc>
                        <a:spcBef>
                          <a:spcPts val="0"/>
                        </a:spcBef>
                        <a:spcAft>
                          <a:spcPts val="0"/>
                        </a:spcAft>
                        <a:buNone/>
                      </a:pPr>
                      <a:r>
                        <a:rPr lang="en" sz="1200" b="1"/>
                        <a:t>Unique sites</a:t>
                      </a:r>
                      <a:endParaRPr sz="1200" b="1"/>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t>6 (OSPool, Expanse, Delta, Bridges2, Anvil, AWS)</a:t>
                      </a:r>
                      <a:endParaRPr sz="120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2190">
                <a:tc>
                  <a:txBody>
                    <a:bodyPr/>
                    <a:lstStyle/>
                    <a:p>
                      <a:pPr marL="0" lvl="0" indent="0" algn="l" rtl="0">
                        <a:lnSpc>
                          <a:spcPct val="115000"/>
                        </a:lnSpc>
                        <a:spcBef>
                          <a:spcPts val="0"/>
                        </a:spcBef>
                        <a:spcAft>
                          <a:spcPts val="0"/>
                        </a:spcAft>
                        <a:buNone/>
                      </a:pPr>
                      <a:r>
                        <a:rPr lang="en" sz="1200" b="1" dirty="0"/>
                        <a:t>Unique sites, with </a:t>
                      </a:r>
                      <a:r>
                        <a:rPr lang="en" sz="1200" b="1" dirty="0" err="1"/>
                        <a:t>OSPool</a:t>
                      </a:r>
                      <a:r>
                        <a:rPr lang="en" sz="1200" b="1" dirty="0"/>
                        <a:t> sites breakout</a:t>
                      </a:r>
                      <a:endParaRPr sz="1200" b="1" dirty="0"/>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13</a:t>
                      </a:r>
                      <a:endParaRPr sz="1200" dirty="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8544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7FDF-639F-E231-2086-B268E1BCBE30}"/>
              </a:ext>
            </a:extLst>
          </p:cNvPr>
          <p:cNvSpPr>
            <a:spLocks noGrp="1"/>
          </p:cNvSpPr>
          <p:nvPr>
            <p:ph type="title"/>
          </p:nvPr>
        </p:nvSpPr>
        <p:spPr>
          <a:xfrm>
            <a:off x="838200" y="365125"/>
            <a:ext cx="10515600" cy="886331"/>
          </a:xfrm>
        </p:spPr>
        <p:txBody>
          <a:bodyPr/>
          <a:lstStyle/>
          <a:p>
            <a:r>
              <a:rPr lang="en-US" dirty="0"/>
              <a:t>Checkpointing</a:t>
            </a:r>
          </a:p>
        </p:txBody>
      </p:sp>
      <p:sp>
        <p:nvSpPr>
          <p:cNvPr id="3" name="Content Placeholder 2">
            <a:extLst>
              <a:ext uri="{FF2B5EF4-FFF2-40B4-BE49-F238E27FC236}">
                <a16:creationId xmlns:a16="http://schemas.microsoft.com/office/drawing/2014/main" id="{A9496AD8-3A0C-2D28-48D3-D0FB3E84285F}"/>
              </a:ext>
            </a:extLst>
          </p:cNvPr>
          <p:cNvSpPr>
            <a:spLocks noGrp="1"/>
          </p:cNvSpPr>
          <p:nvPr>
            <p:ph sz="half" idx="1"/>
          </p:nvPr>
        </p:nvSpPr>
        <p:spPr>
          <a:xfrm>
            <a:off x="838200" y="1251456"/>
            <a:ext cx="5572874" cy="4723284"/>
          </a:xfrm>
        </p:spPr>
        <p:txBody>
          <a:bodyPr>
            <a:normAutofit/>
          </a:bodyPr>
          <a:lstStyle/>
          <a:p>
            <a:r>
              <a:rPr lang="en-US" dirty="0">
                <a:latin typeface="Helvetica Neue Light" panose="02000403000000020004" pitchFamily="2" charset="0"/>
                <a:ea typeface="Helvetica Neue Light" panose="02000403000000020004" pitchFamily="2" charset="0"/>
              </a:rPr>
              <a:t>Update the logic of the training script to enable </a:t>
            </a:r>
            <a:r>
              <a:rPr lang="en-US" dirty="0" err="1">
                <a:latin typeface="Helvetica Neue Light" panose="02000403000000020004" pitchFamily="2" charset="0"/>
                <a:ea typeface="Helvetica Neue Light" panose="02000403000000020004" pitchFamily="2" charset="0"/>
              </a:rPr>
              <a:t>loading+resuming</a:t>
            </a:r>
            <a:r>
              <a:rPr lang="en-US" dirty="0">
                <a:latin typeface="Helvetica Neue Light" panose="02000403000000020004" pitchFamily="2" charset="0"/>
                <a:ea typeface="Helvetica Neue Light" panose="02000403000000020004" pitchFamily="2" charset="0"/>
              </a:rPr>
              <a:t> from a checkpoint.</a:t>
            </a:r>
          </a:p>
          <a:p>
            <a:r>
              <a:rPr lang="en-US" dirty="0">
                <a:latin typeface="Helvetica Neue Light" panose="02000403000000020004" pitchFamily="2" charset="0"/>
                <a:ea typeface="Helvetica Neue Light" panose="02000403000000020004" pitchFamily="2" charset="0"/>
              </a:rPr>
              <a:t>The job doesn’t need to run to full completion within one job lifetime. This means:</a:t>
            </a:r>
          </a:p>
          <a:p>
            <a:pPr lvl="1"/>
            <a:r>
              <a:rPr lang="en-US" dirty="0">
                <a:latin typeface="Helvetica Neue Light" panose="02000403000000020004" pitchFamily="2" charset="0"/>
                <a:ea typeface="Helvetica Neue Light" panose="02000403000000020004" pitchFamily="2" charset="0"/>
              </a:rPr>
              <a:t>You can run long training processes in the </a:t>
            </a:r>
            <a:r>
              <a:rPr lang="en-US" dirty="0" err="1">
                <a:latin typeface="Helvetica Neue Light" panose="02000403000000020004" pitchFamily="2" charset="0"/>
                <a:ea typeface="Helvetica Neue Light" panose="02000403000000020004" pitchFamily="2" charset="0"/>
              </a:rPr>
              <a:t>OSPool</a:t>
            </a:r>
            <a:r>
              <a:rPr lang="en-US" dirty="0">
                <a:latin typeface="Helvetica Neue Light" panose="02000403000000020004" pitchFamily="2" charset="0"/>
                <a:ea typeface="Helvetica Neue Light" panose="02000403000000020004" pitchFamily="2" charset="0"/>
              </a:rPr>
              <a:t>, a bit at a time</a:t>
            </a:r>
          </a:p>
          <a:p>
            <a:pPr lvl="1"/>
            <a:r>
              <a:rPr lang="en-US" dirty="0">
                <a:latin typeface="Helvetica Neue Light" panose="02000403000000020004" pitchFamily="2" charset="0"/>
                <a:ea typeface="Helvetica Neue Light" panose="02000403000000020004" pitchFamily="2" charset="0"/>
              </a:rPr>
              <a:t>Resilience against job eviction and machine issues</a:t>
            </a:r>
          </a:p>
        </p:txBody>
      </p:sp>
      <p:pic>
        <p:nvPicPr>
          <p:cNvPr id="6" name="Content Placeholder 5">
            <a:extLst>
              <a:ext uri="{FF2B5EF4-FFF2-40B4-BE49-F238E27FC236}">
                <a16:creationId xmlns:a16="http://schemas.microsoft.com/office/drawing/2014/main" id="{6D4754CE-F5CA-FD27-1F51-108017E65C04}"/>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7112976" y="526874"/>
            <a:ext cx="4049922" cy="5447866"/>
          </a:xfrm>
          <a:prstGeom prst="rect">
            <a:avLst/>
          </a:prstGeom>
        </p:spPr>
      </p:pic>
      <p:sp>
        <p:nvSpPr>
          <p:cNvPr id="4" name="Date Placeholder 3">
            <a:extLst>
              <a:ext uri="{FF2B5EF4-FFF2-40B4-BE49-F238E27FC236}">
                <a16:creationId xmlns:a16="http://schemas.microsoft.com/office/drawing/2014/main" id="{912200E3-DFD0-7D34-E7FE-8A7C103CBC2E}"/>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6C781273-630E-E6B2-E554-8ADD1E36C1A4}"/>
              </a:ext>
            </a:extLst>
          </p:cNvPr>
          <p:cNvSpPr>
            <a:spLocks noGrp="1"/>
          </p:cNvSpPr>
          <p:nvPr>
            <p:ph type="sldNum" sz="quarter" idx="12"/>
          </p:nvPr>
        </p:nvSpPr>
        <p:spPr/>
        <p:txBody>
          <a:bodyPr/>
          <a:lstStyle/>
          <a:p>
            <a:fld id="{7D6B6BCA-0F02-1C4A-A7FD-5289AC363B05}" type="slidenum">
              <a:rPr lang="en-US" smtClean="0"/>
              <a:t>48</a:t>
            </a:fld>
            <a:endParaRPr lang="en-US"/>
          </a:p>
        </p:txBody>
      </p:sp>
    </p:spTree>
    <p:extLst>
      <p:ext uri="{BB962C8B-B14F-4D97-AF65-F5344CB8AC3E}">
        <p14:creationId xmlns:p14="http://schemas.microsoft.com/office/powerpoint/2010/main" val="764533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5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en-US"/>
              <a:t>Checkpointing, required changes</a:t>
            </a:r>
            <a:endParaRPr/>
          </a:p>
        </p:txBody>
      </p:sp>
      <p:sp>
        <p:nvSpPr>
          <p:cNvPr id="1084" name="Google Shape;1084;p59"/>
          <p:cNvSpPr txBox="1">
            <a:spLocks noGrp="1"/>
          </p:cNvSpPr>
          <p:nvPr>
            <p:ph sz="half" idx="1"/>
          </p:nvPr>
        </p:nvSpPr>
        <p:spPr>
          <a:xfrm>
            <a:off x="218743" y="1825625"/>
            <a:ext cx="5801057" cy="4170914"/>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def main(</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a:t>
            </a:r>
            <a:r>
              <a:rPr lang="en-US" sz="900" dirty="0" err="1">
                <a:latin typeface="Courier New"/>
                <a:ea typeface="Courier New"/>
                <a:cs typeface="Courier New"/>
                <a:sym typeface="Courier New"/>
              </a:rPr>
              <a:t>data_dir</a:t>
            </a:r>
            <a:r>
              <a:rPr lang="en-US" sz="900" dirty="0">
                <a:latin typeface="Courier New"/>
                <a:ea typeface="Courier New"/>
                <a:cs typeface="Courier New"/>
                <a:sym typeface="Courier New"/>
              </a:rPr>
              <a:t>: Path = </a:t>
            </a:r>
            <a:r>
              <a:rPr lang="en-US" sz="900" dirty="0" err="1">
                <a:latin typeface="Courier New"/>
                <a:ea typeface="Courier New"/>
                <a:cs typeface="Courier New"/>
                <a:sym typeface="Courier New"/>
              </a:rPr>
              <a:t>typer.Option</a:t>
            </a:r>
            <a:r>
              <a:rPr lang="en-US" sz="900" dirty="0">
                <a:latin typeface="Courier New"/>
                <a:ea typeface="Courier New"/>
                <a:cs typeface="Courier New"/>
                <a:sym typeface="Courier New"/>
              </a:rPr>
              <a:t>("./data", "--data-</a:t>
            </a:r>
            <a:r>
              <a:rPr lang="en-US" sz="900" dirty="0" err="1">
                <a:latin typeface="Courier New"/>
                <a:ea typeface="Courier New"/>
                <a:cs typeface="Courier New"/>
                <a:sym typeface="Courier New"/>
              </a:rPr>
              <a:t>dir</a:t>
            </a:r>
            <a:r>
              <a:rPr lang="en-US" sz="900" dirty="0">
                <a:latin typeface="Courier New"/>
                <a:ea typeface="Courier New"/>
                <a:cs typeface="Courier New"/>
                <a:sym typeface="Courier New"/>
              </a:rPr>
              <a:t>", "-d", help="Directory containing the training data"),</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a:t>
            </a:r>
            <a:r>
              <a:rPr lang="en-US" sz="900" dirty="0" err="1">
                <a:latin typeface="Courier New"/>
                <a:ea typeface="Courier New"/>
                <a:cs typeface="Courier New"/>
                <a:sym typeface="Courier New"/>
              </a:rPr>
              <a:t>checkpoint_dir</a:t>
            </a:r>
            <a:r>
              <a:rPr lang="en-US" sz="900" dirty="0">
                <a:latin typeface="Courier New"/>
                <a:ea typeface="Courier New"/>
                <a:cs typeface="Courier New"/>
                <a:sym typeface="Courier New"/>
              </a:rPr>
              <a:t>: Path = </a:t>
            </a:r>
            <a:r>
              <a:rPr lang="en-US" sz="900" dirty="0" err="1">
                <a:latin typeface="Courier New"/>
                <a:ea typeface="Courier New"/>
                <a:cs typeface="Courier New"/>
                <a:sym typeface="Courier New"/>
              </a:rPr>
              <a:t>typer.Option</a:t>
            </a:r>
            <a:r>
              <a:rPr lang="en-US" sz="900" dirty="0">
                <a:latin typeface="Courier New"/>
                <a:ea typeface="Courier New"/>
                <a:cs typeface="Courier New"/>
                <a:sym typeface="Courier New"/>
              </a:rPr>
              <a:t>("./checkpoints", "--checkpoint-</a:t>
            </a:r>
            <a:r>
              <a:rPr lang="en-US" sz="900" dirty="0" err="1">
                <a:latin typeface="Courier New"/>
                <a:ea typeface="Courier New"/>
                <a:cs typeface="Courier New"/>
                <a:sym typeface="Courier New"/>
              </a:rPr>
              <a:t>dir</a:t>
            </a:r>
            <a:r>
              <a:rPr lang="en-US" sz="900" dirty="0">
                <a:latin typeface="Courier New"/>
                <a:ea typeface="Courier New"/>
                <a:cs typeface="Courier New"/>
                <a:sym typeface="Courier New"/>
              </a:rPr>
              <a:t>", "-c", help="Directory to save model checkpoints"),</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epochs: int = </a:t>
            </a:r>
            <a:r>
              <a:rPr lang="en-US" sz="900" dirty="0" err="1">
                <a:latin typeface="Courier New"/>
                <a:ea typeface="Courier New"/>
                <a:cs typeface="Courier New"/>
                <a:sym typeface="Courier New"/>
              </a:rPr>
              <a:t>typer.Option</a:t>
            </a:r>
            <a:r>
              <a:rPr lang="en-US" sz="900" dirty="0">
                <a:latin typeface="Courier New"/>
                <a:ea typeface="Courier New"/>
                <a:cs typeface="Courier New"/>
                <a:sym typeface="Courier New"/>
              </a:rPr>
              <a:t>(10, "--epochs", "-e", help="Number of training epochs"),</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a:t>
            </a:r>
            <a:r>
              <a:rPr lang="en-US" sz="900" dirty="0" err="1">
                <a:highlight>
                  <a:srgbClr val="00FFFF"/>
                </a:highlight>
                <a:latin typeface="Courier New"/>
                <a:ea typeface="Courier New"/>
                <a:cs typeface="Courier New"/>
                <a:sym typeface="Courier New"/>
              </a:rPr>
              <a:t>checkpoint_every</a:t>
            </a:r>
            <a:r>
              <a:rPr lang="en-US" sz="900" dirty="0">
                <a:highlight>
                  <a:srgbClr val="00FFFF"/>
                </a:highlight>
                <a:latin typeface="Courier New"/>
                <a:ea typeface="Courier New"/>
                <a:cs typeface="Courier New"/>
                <a:sym typeface="Courier New"/>
              </a:rPr>
              <a:t>: int = </a:t>
            </a:r>
            <a:r>
              <a:rPr lang="en-US" sz="900" dirty="0" err="1">
                <a:highlight>
                  <a:srgbClr val="00FFFF"/>
                </a:highlight>
                <a:latin typeface="Courier New"/>
                <a:ea typeface="Courier New"/>
                <a:cs typeface="Courier New"/>
                <a:sym typeface="Courier New"/>
              </a:rPr>
              <a:t>typer.Option</a:t>
            </a:r>
            <a:r>
              <a:rPr lang="en-US" sz="900" dirty="0">
                <a:highlight>
                  <a:srgbClr val="00FFFF"/>
                </a:highlight>
                <a:latin typeface="Courier New"/>
                <a:ea typeface="Courier New"/>
                <a:cs typeface="Courier New"/>
                <a:sym typeface="Courier New"/>
              </a:rPr>
              <a:t>(5, "--checkpoint-every", "-c", help="Number of epochs between checkpoints"),</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 </a:t>
            </a:r>
            <a:br>
              <a:rPr lang="en-US" sz="900" dirty="0">
                <a:latin typeface="Courier New"/>
                <a:ea typeface="Courier New"/>
                <a:cs typeface="Courier New"/>
                <a:sym typeface="Courier New"/>
              </a:rPr>
            </a:br>
            <a:r>
              <a:rPr lang="en-US" sz="900" dirty="0">
                <a:latin typeface="Courier New"/>
                <a:ea typeface="Courier New"/>
                <a:cs typeface="Courier New"/>
                <a:sym typeface="Courier New"/>
              </a:rPr>
              <a:t>    if </a:t>
            </a:r>
            <a:r>
              <a:rPr lang="en-US" sz="900" dirty="0" err="1">
                <a:latin typeface="Courier New"/>
                <a:ea typeface="Courier New"/>
                <a:cs typeface="Courier New"/>
                <a:sym typeface="Courier New"/>
              </a:rPr>
              <a:t>os.path.exists</a:t>
            </a:r>
            <a:r>
              <a:rPr lang="en-US" sz="900" dirty="0">
                <a:latin typeface="Courier New"/>
                <a:ea typeface="Courier New"/>
                <a:cs typeface="Courier New"/>
                <a:sym typeface="Courier New"/>
              </a:rPr>
              <a:t>(</a:t>
            </a:r>
            <a:r>
              <a:rPr lang="en-US" sz="900" dirty="0" err="1">
                <a:latin typeface="Courier New"/>
                <a:ea typeface="Courier New"/>
                <a:cs typeface="Courier New"/>
                <a:sym typeface="Courier New"/>
              </a:rPr>
              <a:t>model_path</a:t>
            </a:r>
            <a:r>
              <a:rPr lang="en-US" sz="900" dirty="0">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print(</a:t>
            </a:r>
            <a:r>
              <a:rPr lang="en-US" sz="900" dirty="0" err="1">
                <a:latin typeface="Courier New"/>
                <a:ea typeface="Courier New"/>
                <a:cs typeface="Courier New"/>
                <a:sym typeface="Courier New"/>
              </a:rPr>
              <a:t>f"Loading</a:t>
            </a:r>
            <a:r>
              <a:rPr lang="en-US" sz="900" dirty="0">
                <a:latin typeface="Courier New"/>
                <a:ea typeface="Courier New"/>
                <a:cs typeface="Courier New"/>
                <a:sym typeface="Courier New"/>
              </a:rPr>
              <a:t> checkpoint from {</a:t>
            </a:r>
            <a:r>
              <a:rPr lang="en-US" sz="900" dirty="0" err="1">
                <a:latin typeface="Courier New"/>
                <a:ea typeface="Courier New"/>
                <a:cs typeface="Courier New"/>
                <a:sym typeface="Courier New"/>
              </a:rPr>
              <a:t>model_path</a:t>
            </a:r>
            <a:r>
              <a:rPr lang="en-US" sz="900" dirty="0">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r>
              <a:rPr lang="en-US" sz="900" dirty="0">
                <a:highlight>
                  <a:srgbClr val="C0C0C0"/>
                </a:highlight>
                <a:latin typeface="Courier New"/>
                <a:ea typeface="Courier New"/>
                <a:cs typeface="Courier New"/>
                <a:sym typeface="Courier New"/>
              </a:rPr>
              <a:t>        checkpoint = </a:t>
            </a:r>
            <a:r>
              <a:rPr lang="en-US" sz="900" dirty="0" err="1">
                <a:highlight>
                  <a:srgbClr val="C0C0C0"/>
                </a:highlight>
                <a:latin typeface="Courier New"/>
                <a:ea typeface="Courier New"/>
                <a:cs typeface="Courier New"/>
                <a:sym typeface="Courier New"/>
              </a:rPr>
              <a:t>torch.load</a:t>
            </a:r>
            <a:r>
              <a:rPr lang="en-US" sz="900" dirty="0">
                <a:highlight>
                  <a:srgbClr val="C0C0C0"/>
                </a:highlight>
                <a:latin typeface="Courier New"/>
                <a:ea typeface="Courier New"/>
                <a:cs typeface="Courier New"/>
                <a:sym typeface="Courier New"/>
              </a:rPr>
              <a:t>(</a:t>
            </a:r>
            <a:r>
              <a:rPr lang="en-US" sz="900" dirty="0" err="1">
                <a:highlight>
                  <a:srgbClr val="C0C0C0"/>
                </a:highlight>
                <a:latin typeface="Courier New"/>
                <a:ea typeface="Courier New"/>
                <a:cs typeface="Courier New"/>
                <a:sym typeface="Courier New"/>
              </a:rPr>
              <a:t>model_path</a:t>
            </a:r>
            <a:r>
              <a:rPr lang="en-US" sz="900" dirty="0">
                <a:highlight>
                  <a:srgbClr val="C0C0C0"/>
                </a:highlight>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r>
              <a:rPr lang="en-US" sz="900" dirty="0">
                <a:highlight>
                  <a:srgbClr val="C0C0C0"/>
                </a:highlight>
                <a:latin typeface="Courier New"/>
                <a:ea typeface="Courier New"/>
                <a:cs typeface="Courier New"/>
                <a:sym typeface="Courier New"/>
              </a:rPr>
              <a:t>        </a:t>
            </a:r>
            <a:r>
              <a:rPr lang="en-US" sz="900" dirty="0" err="1">
                <a:highlight>
                  <a:srgbClr val="C0C0C0"/>
                </a:highlight>
                <a:latin typeface="Courier New"/>
                <a:ea typeface="Courier New"/>
                <a:cs typeface="Courier New"/>
                <a:sym typeface="Courier New"/>
              </a:rPr>
              <a:t>model.load_state_dict</a:t>
            </a:r>
            <a:r>
              <a:rPr lang="en-US" sz="900" dirty="0">
                <a:highlight>
                  <a:srgbClr val="C0C0C0"/>
                </a:highlight>
                <a:latin typeface="Courier New"/>
                <a:ea typeface="Courier New"/>
                <a:cs typeface="Courier New"/>
                <a:sym typeface="Courier New"/>
              </a:rPr>
              <a:t>(checkpoint['</a:t>
            </a:r>
            <a:r>
              <a:rPr lang="en-US" sz="900" dirty="0" err="1">
                <a:highlight>
                  <a:srgbClr val="C0C0C0"/>
                </a:highlight>
                <a:latin typeface="Courier New"/>
                <a:ea typeface="Courier New"/>
                <a:cs typeface="Courier New"/>
                <a:sym typeface="Courier New"/>
              </a:rPr>
              <a:t>model_state_dict</a:t>
            </a:r>
            <a:r>
              <a:rPr lang="en-US" sz="900" dirty="0">
                <a:highlight>
                  <a:srgbClr val="C0C0C0"/>
                </a:highlight>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r>
              <a:rPr lang="en-US" sz="900" dirty="0">
                <a:highlight>
                  <a:srgbClr val="C0C0C0"/>
                </a:highlight>
                <a:latin typeface="Courier New"/>
                <a:ea typeface="Courier New"/>
                <a:cs typeface="Courier New"/>
                <a:sym typeface="Courier New"/>
              </a:rPr>
              <a:t>        </a:t>
            </a:r>
            <a:r>
              <a:rPr lang="en-US" sz="900" dirty="0" err="1">
                <a:highlight>
                  <a:srgbClr val="C0C0C0"/>
                </a:highlight>
                <a:latin typeface="Courier New"/>
                <a:ea typeface="Courier New"/>
                <a:cs typeface="Courier New"/>
                <a:sym typeface="Courier New"/>
              </a:rPr>
              <a:t>optimizer.load_state_dict</a:t>
            </a:r>
            <a:r>
              <a:rPr lang="en-US" sz="900" dirty="0">
                <a:highlight>
                  <a:srgbClr val="C0C0C0"/>
                </a:highlight>
                <a:latin typeface="Courier New"/>
                <a:ea typeface="Courier New"/>
                <a:cs typeface="Courier New"/>
                <a:sym typeface="Courier New"/>
              </a:rPr>
              <a:t>(checkpoint['</a:t>
            </a:r>
            <a:r>
              <a:rPr lang="en-US" sz="900" dirty="0" err="1">
                <a:highlight>
                  <a:srgbClr val="C0C0C0"/>
                </a:highlight>
                <a:latin typeface="Courier New"/>
                <a:ea typeface="Courier New"/>
                <a:cs typeface="Courier New"/>
                <a:sym typeface="Courier New"/>
              </a:rPr>
              <a:t>optimizer_state_dict</a:t>
            </a:r>
            <a:r>
              <a:rPr lang="en-US" sz="900" dirty="0">
                <a:highlight>
                  <a:srgbClr val="C0C0C0"/>
                </a:highlight>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r>
              <a:rPr lang="en-US" sz="900" dirty="0">
                <a:highlight>
                  <a:srgbClr val="C0C0C0"/>
                </a:highlight>
                <a:latin typeface="Courier New"/>
                <a:ea typeface="Courier New"/>
                <a:cs typeface="Courier New"/>
                <a:sym typeface="Courier New"/>
              </a:rPr>
              <a:t>        </a:t>
            </a:r>
            <a:r>
              <a:rPr lang="en-US" sz="900" dirty="0" err="1">
                <a:highlight>
                  <a:srgbClr val="C0C0C0"/>
                </a:highlight>
                <a:latin typeface="Courier New"/>
                <a:ea typeface="Courier New"/>
                <a:cs typeface="Courier New"/>
                <a:sym typeface="Courier New"/>
              </a:rPr>
              <a:t>start_epoch</a:t>
            </a:r>
            <a:r>
              <a:rPr lang="en-US" sz="900" dirty="0">
                <a:highlight>
                  <a:srgbClr val="C0C0C0"/>
                </a:highlight>
                <a:latin typeface="Courier New"/>
                <a:ea typeface="Courier New"/>
                <a:cs typeface="Courier New"/>
                <a:sym typeface="Courier New"/>
              </a:rPr>
              <a:t> = checkpoint['epoch'] + 1</a:t>
            </a:r>
            <a:endParaRPr sz="900" dirty="0"/>
          </a:p>
          <a:p>
            <a:pPr marL="0" lvl="0" indent="0" algn="l" rtl="0">
              <a:lnSpc>
                <a:spcPct val="90000"/>
              </a:lnSpc>
              <a:spcBef>
                <a:spcPts val="0"/>
              </a:spcBef>
              <a:spcAft>
                <a:spcPts val="0"/>
              </a:spcAft>
              <a:buClr>
                <a:schemeClr val="dk1"/>
              </a:buClr>
              <a:buSzPct val="100000"/>
              <a:buNone/>
            </a:pPr>
            <a:r>
              <a:rPr lang="en-US" sz="900" dirty="0">
                <a:highlight>
                  <a:srgbClr val="C0C0C0"/>
                </a:highlight>
                <a:latin typeface="Courier New"/>
                <a:ea typeface="Courier New"/>
                <a:cs typeface="Courier New"/>
                <a:sym typeface="Courier New"/>
              </a:rPr>
              <a:t>        losses = checkpoint['losses']</a:t>
            </a:r>
            <a:endParaRPr sz="900" dirty="0"/>
          </a:p>
          <a:p>
            <a:pPr marL="0" lvl="0" indent="0" algn="l" rtl="0">
              <a:lnSpc>
                <a:spcPct val="90000"/>
              </a:lnSpc>
              <a:spcBef>
                <a:spcPts val="0"/>
              </a:spcBef>
              <a:spcAft>
                <a:spcPts val="0"/>
              </a:spcAft>
              <a:buClr>
                <a:schemeClr val="dk1"/>
              </a:buClr>
              <a:buSzPct val="100000"/>
              <a:buNone/>
            </a:pPr>
            <a:r>
              <a:rPr lang="en-US" sz="900" dirty="0">
                <a:highlight>
                  <a:srgbClr val="C0C0C0"/>
                </a:highlight>
                <a:latin typeface="Courier New"/>
                <a:ea typeface="Courier New"/>
                <a:cs typeface="Courier New"/>
                <a:sym typeface="Courier New"/>
              </a:rPr>
              <a:t>        accuracies = checkpoint['accuracies']</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print(</a:t>
            </a:r>
            <a:r>
              <a:rPr lang="en-US" sz="900" dirty="0" err="1">
                <a:latin typeface="Courier New"/>
                <a:ea typeface="Courier New"/>
                <a:cs typeface="Courier New"/>
                <a:sym typeface="Courier New"/>
              </a:rPr>
              <a:t>f"Resuming</a:t>
            </a:r>
            <a:r>
              <a:rPr lang="en-US" sz="900" dirty="0">
                <a:latin typeface="Courier New"/>
                <a:ea typeface="Courier New"/>
                <a:cs typeface="Courier New"/>
                <a:sym typeface="Courier New"/>
              </a:rPr>
              <a:t> training from epoch {</a:t>
            </a:r>
            <a:r>
              <a:rPr lang="en-US" sz="900" dirty="0" err="1">
                <a:latin typeface="Courier New"/>
                <a:ea typeface="Courier New"/>
                <a:cs typeface="Courier New"/>
                <a:sym typeface="Courier New"/>
              </a:rPr>
              <a:t>start_epoch</a:t>
            </a:r>
            <a:r>
              <a:rPr lang="en-US" sz="900" dirty="0">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endParaRPr sz="900" dirty="0">
              <a:latin typeface="Courier New"/>
              <a:ea typeface="Courier New"/>
              <a:cs typeface="Courier New"/>
              <a:sym typeface="Courier New"/>
            </a:endParaRPr>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for epoch in range(</a:t>
            </a:r>
            <a:r>
              <a:rPr lang="en-US" sz="900" dirty="0" err="1">
                <a:latin typeface="Courier New"/>
                <a:ea typeface="Courier New"/>
                <a:cs typeface="Courier New"/>
                <a:sym typeface="Courier New"/>
              </a:rPr>
              <a:t>start_epoch</a:t>
            </a:r>
            <a:r>
              <a:rPr lang="en-US" sz="900" dirty="0">
                <a:latin typeface="Courier New"/>
                <a:ea typeface="Courier New"/>
                <a:cs typeface="Courier New"/>
                <a:sym typeface="Courier New"/>
              </a:rPr>
              <a:t>, epochs):</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 # same internals as the baseline example</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a:t>
            </a:r>
            <a:r>
              <a:rPr lang="en-US" sz="900" dirty="0">
                <a:highlight>
                  <a:srgbClr val="FFFF00"/>
                </a:highlight>
                <a:latin typeface="Courier New"/>
                <a:ea typeface="Courier New"/>
                <a:cs typeface="Courier New"/>
                <a:sym typeface="Courier New"/>
              </a:rPr>
              <a:t>if (epoch+1) % </a:t>
            </a:r>
            <a:r>
              <a:rPr lang="en-US" sz="900" dirty="0" err="1">
                <a:highlight>
                  <a:srgbClr val="FFFF00"/>
                </a:highlight>
                <a:latin typeface="Courier New"/>
                <a:ea typeface="Courier New"/>
                <a:cs typeface="Courier New"/>
                <a:sym typeface="Courier New"/>
              </a:rPr>
              <a:t>checkpoint_every</a:t>
            </a:r>
            <a:r>
              <a:rPr lang="en-US" sz="900" dirty="0">
                <a:highlight>
                  <a:srgbClr val="FFFF00"/>
                </a:highlight>
                <a:latin typeface="Courier New"/>
                <a:ea typeface="Courier New"/>
                <a:cs typeface="Courier New"/>
                <a:sym typeface="Courier New"/>
              </a:rPr>
              <a:t> == 0 or (epoch+1) == epochs:</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 Save checkpoint after each epoch</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checkpoint = {</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"epoch": epoch,</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a:t>
            </a:r>
            <a:r>
              <a:rPr lang="en-US" sz="900" dirty="0" err="1">
                <a:latin typeface="Courier New"/>
                <a:ea typeface="Courier New"/>
                <a:cs typeface="Courier New"/>
                <a:sym typeface="Courier New"/>
              </a:rPr>
              <a:t>model_state_dict</a:t>
            </a:r>
            <a:r>
              <a:rPr lang="en-US" sz="900" dirty="0">
                <a:latin typeface="Courier New"/>
                <a:ea typeface="Courier New"/>
                <a:cs typeface="Courier New"/>
                <a:sym typeface="Courier New"/>
              </a:rPr>
              <a:t>": </a:t>
            </a:r>
            <a:r>
              <a:rPr lang="en-US" sz="900" dirty="0" err="1">
                <a:latin typeface="Courier New"/>
                <a:ea typeface="Courier New"/>
                <a:cs typeface="Courier New"/>
                <a:sym typeface="Courier New"/>
              </a:rPr>
              <a:t>model.state_dict</a:t>
            </a:r>
            <a:r>
              <a:rPr lang="en-US" sz="900" dirty="0">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a:t>
            </a:r>
            <a:r>
              <a:rPr lang="en-US" sz="900" dirty="0" err="1">
                <a:latin typeface="Courier New"/>
                <a:ea typeface="Courier New"/>
                <a:cs typeface="Courier New"/>
                <a:sym typeface="Courier New"/>
              </a:rPr>
              <a:t>optimizer_state_dict</a:t>
            </a:r>
            <a:r>
              <a:rPr lang="en-US" sz="900" dirty="0">
                <a:latin typeface="Courier New"/>
                <a:ea typeface="Courier New"/>
                <a:cs typeface="Courier New"/>
                <a:sym typeface="Courier New"/>
              </a:rPr>
              <a:t>": </a:t>
            </a:r>
            <a:r>
              <a:rPr lang="en-US" sz="900" dirty="0" err="1">
                <a:latin typeface="Courier New"/>
                <a:ea typeface="Courier New"/>
                <a:cs typeface="Courier New"/>
                <a:sym typeface="Courier New"/>
              </a:rPr>
              <a:t>optimizer.state_dict</a:t>
            </a:r>
            <a:r>
              <a:rPr lang="en-US" sz="900" dirty="0">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"losses": losses</a:t>
            </a:r>
            <a:br>
              <a:rPr lang="en-US" sz="900" dirty="0">
                <a:latin typeface="Courier New"/>
                <a:ea typeface="Courier New"/>
                <a:cs typeface="Courier New"/>
                <a:sym typeface="Courier New"/>
              </a:rPr>
            </a:br>
            <a:r>
              <a:rPr lang="en-US" sz="900" dirty="0">
                <a:latin typeface="Courier New"/>
                <a:ea typeface="Courier New"/>
                <a:cs typeface="Courier New"/>
                <a:sym typeface="Courier New"/>
              </a:rPr>
              <a:t>           }</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a:t>
            </a:r>
            <a:r>
              <a:rPr lang="en-US" sz="900" dirty="0" err="1">
                <a:latin typeface="Courier New"/>
                <a:ea typeface="Courier New"/>
                <a:cs typeface="Courier New"/>
                <a:sym typeface="Courier New"/>
              </a:rPr>
              <a:t>torch.save</a:t>
            </a:r>
            <a:r>
              <a:rPr lang="en-US" sz="900" dirty="0">
                <a:latin typeface="Courier New"/>
                <a:ea typeface="Courier New"/>
                <a:cs typeface="Courier New"/>
                <a:sym typeface="Courier New"/>
              </a:rPr>
              <a:t>(checkpoint, </a:t>
            </a:r>
            <a:r>
              <a:rPr lang="en-US" sz="900" dirty="0" err="1">
                <a:latin typeface="Courier New"/>
                <a:ea typeface="Courier New"/>
                <a:cs typeface="Courier New"/>
                <a:sym typeface="Courier New"/>
              </a:rPr>
              <a:t>model_path</a:t>
            </a:r>
            <a:r>
              <a:rPr lang="en-US" sz="900" dirty="0">
                <a:latin typeface="Courier New"/>
                <a:ea typeface="Courier New"/>
                <a:cs typeface="Courier New"/>
                <a:sym typeface="Courier New"/>
              </a:rPr>
              <a:t>)</a:t>
            </a:r>
            <a:endParaRPr sz="900" dirty="0"/>
          </a:p>
          <a:p>
            <a:pPr marL="0" lvl="0" indent="0" algn="l" rtl="0">
              <a:lnSpc>
                <a:spcPct val="90000"/>
              </a:lnSpc>
              <a:spcBef>
                <a:spcPts val="0"/>
              </a:spcBef>
              <a:spcAft>
                <a:spcPts val="0"/>
              </a:spcAft>
              <a:buClr>
                <a:schemeClr val="dk1"/>
              </a:buClr>
              <a:buSzPct val="100000"/>
              <a:buNone/>
            </a:pPr>
            <a:r>
              <a:rPr lang="en-US" sz="900" dirty="0">
                <a:latin typeface="Courier New"/>
                <a:ea typeface="Courier New"/>
                <a:cs typeface="Courier New"/>
                <a:sym typeface="Courier New"/>
              </a:rPr>
              <a:t>           print(</a:t>
            </a:r>
            <a:r>
              <a:rPr lang="en-US" sz="900" dirty="0" err="1">
                <a:latin typeface="Courier New"/>
                <a:ea typeface="Courier New"/>
                <a:cs typeface="Courier New"/>
                <a:sym typeface="Courier New"/>
              </a:rPr>
              <a:t>f"Saving</a:t>
            </a:r>
            <a:r>
              <a:rPr lang="en-US" sz="900" dirty="0">
                <a:latin typeface="Courier New"/>
                <a:ea typeface="Courier New"/>
                <a:cs typeface="Courier New"/>
                <a:sym typeface="Courier New"/>
              </a:rPr>
              <a:t> checkpoint to {</a:t>
            </a:r>
            <a:r>
              <a:rPr lang="en-US" sz="900" dirty="0" err="1">
                <a:latin typeface="Courier New"/>
                <a:ea typeface="Courier New"/>
                <a:cs typeface="Courier New"/>
                <a:sym typeface="Courier New"/>
              </a:rPr>
              <a:t>model_path</a:t>
            </a:r>
            <a:r>
              <a:rPr lang="en-US" sz="900" dirty="0">
                <a:latin typeface="Courier New"/>
                <a:ea typeface="Courier New"/>
                <a:cs typeface="Courier New"/>
                <a:sym typeface="Courier New"/>
              </a:rPr>
              <a:t>}. Epochs trained   xx`: {epoch + 1} of {epochs}")</a:t>
            </a:r>
            <a:endParaRPr sz="900" dirty="0"/>
          </a:p>
          <a:p>
            <a:pPr marL="0" lvl="0" indent="0" algn="l" rtl="0">
              <a:lnSpc>
                <a:spcPct val="90000"/>
              </a:lnSpc>
              <a:spcBef>
                <a:spcPts val="0"/>
              </a:spcBef>
              <a:spcAft>
                <a:spcPts val="0"/>
              </a:spcAft>
              <a:buClr>
                <a:schemeClr val="dk1"/>
              </a:buClr>
              <a:buSzPct val="100000"/>
              <a:buNone/>
            </a:pPr>
            <a:r>
              <a:rPr lang="en-US" sz="900" dirty="0">
                <a:highlight>
                  <a:srgbClr val="92C481"/>
                </a:highlight>
                <a:latin typeface="Courier New"/>
                <a:ea typeface="Courier New"/>
                <a:cs typeface="Courier New"/>
                <a:sym typeface="Courier New"/>
              </a:rPr>
              <a:t>           if epoch+1 == epochs:</a:t>
            </a:r>
            <a:endParaRPr sz="900" dirty="0"/>
          </a:p>
          <a:p>
            <a:pPr marL="0" lvl="0" indent="0" algn="l" rtl="0">
              <a:lnSpc>
                <a:spcPct val="90000"/>
              </a:lnSpc>
              <a:spcBef>
                <a:spcPts val="0"/>
              </a:spcBef>
              <a:spcAft>
                <a:spcPts val="0"/>
              </a:spcAft>
              <a:buClr>
                <a:schemeClr val="dk1"/>
              </a:buClr>
              <a:buSzPct val="100000"/>
              <a:buNone/>
            </a:pPr>
            <a:r>
              <a:rPr lang="en-US" sz="900" dirty="0">
                <a:highlight>
                  <a:srgbClr val="92C481"/>
                </a:highlight>
                <a:latin typeface="Courier New"/>
                <a:ea typeface="Courier New"/>
                <a:cs typeface="Courier New"/>
                <a:sym typeface="Courier New"/>
              </a:rPr>
              <a:t>               </a:t>
            </a:r>
            <a:r>
              <a:rPr lang="en-US" sz="900" dirty="0" err="1">
                <a:highlight>
                  <a:srgbClr val="92C481"/>
                </a:highlight>
                <a:latin typeface="Courier New"/>
                <a:ea typeface="Courier New"/>
                <a:cs typeface="Courier New"/>
                <a:sym typeface="Courier New"/>
              </a:rPr>
              <a:t>sys.exit</a:t>
            </a:r>
            <a:r>
              <a:rPr lang="en-US" sz="900" dirty="0">
                <a:highlight>
                  <a:srgbClr val="92C481"/>
                </a:highlight>
                <a:latin typeface="Courier New"/>
                <a:ea typeface="Courier New"/>
                <a:cs typeface="Courier New"/>
                <a:sym typeface="Courier New"/>
              </a:rPr>
              <a:t>(0)</a:t>
            </a:r>
            <a:endParaRPr sz="900" dirty="0"/>
          </a:p>
          <a:p>
            <a:pPr marL="0" lvl="0" indent="0" algn="l" rtl="0">
              <a:lnSpc>
                <a:spcPct val="90000"/>
              </a:lnSpc>
              <a:spcBef>
                <a:spcPts val="0"/>
              </a:spcBef>
              <a:spcAft>
                <a:spcPts val="0"/>
              </a:spcAft>
              <a:buClr>
                <a:schemeClr val="dk1"/>
              </a:buClr>
              <a:buSzPct val="100000"/>
              <a:buNone/>
            </a:pPr>
            <a:r>
              <a:rPr lang="en-US" sz="900" dirty="0">
                <a:highlight>
                  <a:srgbClr val="92C481"/>
                </a:highlight>
                <a:latin typeface="Courier New"/>
                <a:ea typeface="Courier New"/>
                <a:cs typeface="Courier New"/>
                <a:sym typeface="Courier New"/>
              </a:rPr>
              <a:t>           else:</a:t>
            </a:r>
            <a:endParaRPr sz="900" dirty="0"/>
          </a:p>
          <a:p>
            <a:pPr marL="0" lvl="0" indent="0" algn="l" rtl="0">
              <a:lnSpc>
                <a:spcPct val="90000"/>
              </a:lnSpc>
              <a:spcBef>
                <a:spcPts val="0"/>
              </a:spcBef>
              <a:spcAft>
                <a:spcPts val="0"/>
              </a:spcAft>
              <a:buClr>
                <a:schemeClr val="dk1"/>
              </a:buClr>
              <a:buSzPct val="100000"/>
              <a:buNone/>
            </a:pPr>
            <a:r>
              <a:rPr lang="en-US" sz="900" dirty="0">
                <a:highlight>
                  <a:srgbClr val="92C481"/>
                </a:highlight>
                <a:latin typeface="Courier New"/>
                <a:ea typeface="Courier New"/>
                <a:cs typeface="Courier New"/>
                <a:sym typeface="Courier New"/>
              </a:rPr>
              <a:t>               </a:t>
            </a:r>
            <a:r>
              <a:rPr lang="en-US" sz="900" dirty="0" err="1">
                <a:highlight>
                  <a:srgbClr val="92C481"/>
                </a:highlight>
                <a:latin typeface="Courier New"/>
                <a:ea typeface="Courier New"/>
                <a:cs typeface="Courier New"/>
                <a:sym typeface="Courier New"/>
              </a:rPr>
              <a:t>sys.exit</a:t>
            </a:r>
            <a:r>
              <a:rPr lang="en-US" sz="900" dirty="0">
                <a:highlight>
                  <a:srgbClr val="92C481"/>
                </a:highlight>
                <a:latin typeface="Courier New"/>
                <a:ea typeface="Courier New"/>
                <a:cs typeface="Courier New"/>
                <a:sym typeface="Courier New"/>
              </a:rPr>
              <a:t>(85)</a:t>
            </a:r>
            <a:endParaRPr sz="900" dirty="0"/>
          </a:p>
        </p:txBody>
      </p:sp>
      <p:sp>
        <p:nvSpPr>
          <p:cNvPr id="1085" name="Google Shape;1085;p59"/>
          <p:cNvSpPr txBox="1">
            <a:spLocks noGrp="1"/>
          </p:cNvSpPr>
          <p:nvPr>
            <p:ph sz="half" idx="2"/>
          </p:nvPr>
        </p:nvSpPr>
        <p:spPr>
          <a:prstGeom prst="rect">
            <a:avLst/>
          </a:prstGeom>
          <a:solidFill>
            <a:schemeClr val="lt1"/>
          </a:solid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dirty="0">
                <a:highlight>
                  <a:srgbClr val="00FFFF"/>
                </a:highlight>
              </a:rPr>
              <a:t>Add a command line option defining how often to save (nice addition)</a:t>
            </a:r>
            <a:endParaRPr dirty="0"/>
          </a:p>
          <a:p>
            <a:pPr marL="228600" lvl="0" indent="-228600" algn="l" rtl="0">
              <a:lnSpc>
                <a:spcPct val="90000"/>
              </a:lnSpc>
              <a:spcBef>
                <a:spcPts val="1000"/>
              </a:spcBef>
              <a:spcAft>
                <a:spcPts val="0"/>
              </a:spcAft>
              <a:buClr>
                <a:schemeClr val="dk1"/>
              </a:buClr>
              <a:buSzPct val="100000"/>
              <a:buChar char="•"/>
            </a:pPr>
            <a:r>
              <a:rPr lang="en-US" dirty="0">
                <a:highlight>
                  <a:srgbClr val="C0C0C0"/>
                </a:highlight>
              </a:rPr>
              <a:t>Store some additional required information for resuming from a checkpoint</a:t>
            </a:r>
            <a:endParaRPr dirty="0"/>
          </a:p>
          <a:p>
            <a:pPr marL="228600" lvl="0" indent="-228600" algn="l" rtl="0">
              <a:lnSpc>
                <a:spcPct val="90000"/>
              </a:lnSpc>
              <a:spcBef>
                <a:spcPts val="1000"/>
              </a:spcBef>
              <a:spcAft>
                <a:spcPts val="0"/>
              </a:spcAft>
              <a:buClr>
                <a:schemeClr val="dk1"/>
              </a:buClr>
              <a:buSzPct val="100000"/>
              <a:buChar char="•"/>
            </a:pPr>
            <a:r>
              <a:rPr lang="en-US" dirty="0">
                <a:highlight>
                  <a:srgbClr val="FFFF00"/>
                </a:highlight>
              </a:rPr>
              <a:t>When to save checkpoints</a:t>
            </a:r>
            <a:endParaRPr dirty="0"/>
          </a:p>
          <a:p>
            <a:pPr marL="228600" lvl="0" indent="-228600" algn="l" rtl="0">
              <a:lnSpc>
                <a:spcPct val="90000"/>
              </a:lnSpc>
              <a:spcBef>
                <a:spcPts val="1000"/>
              </a:spcBef>
              <a:spcAft>
                <a:spcPts val="0"/>
              </a:spcAft>
              <a:buClr>
                <a:schemeClr val="dk1"/>
              </a:buClr>
              <a:buSzPct val="100000"/>
              <a:buChar char="•"/>
            </a:pPr>
            <a:r>
              <a:rPr lang="en-US" dirty="0">
                <a:highlight>
                  <a:srgbClr val="92C481"/>
                </a:highlight>
              </a:rPr>
              <a:t>The </a:t>
            </a:r>
            <a:r>
              <a:rPr lang="en-US" dirty="0" err="1">
                <a:highlight>
                  <a:srgbClr val="92C481"/>
                </a:highlight>
              </a:rPr>
              <a:t>HTCondor</a:t>
            </a:r>
            <a:r>
              <a:rPr lang="en-US" dirty="0">
                <a:highlight>
                  <a:srgbClr val="92C481"/>
                </a:highlight>
              </a:rPr>
              <a:t> bits:</a:t>
            </a:r>
            <a:endParaRPr dirty="0"/>
          </a:p>
          <a:p>
            <a:pPr marL="685800" lvl="1" indent="-228600" algn="l" rtl="0">
              <a:lnSpc>
                <a:spcPct val="90000"/>
              </a:lnSpc>
              <a:spcBef>
                <a:spcPts val="500"/>
              </a:spcBef>
              <a:spcAft>
                <a:spcPts val="0"/>
              </a:spcAft>
              <a:buClr>
                <a:schemeClr val="dk1"/>
              </a:buClr>
              <a:buSzPct val="100000"/>
              <a:buChar char="•"/>
            </a:pPr>
            <a:r>
              <a:rPr lang="en-US" dirty="0">
                <a:highlight>
                  <a:srgbClr val="92C481"/>
                </a:highlight>
              </a:rPr>
              <a:t>With submit file changes, </a:t>
            </a:r>
            <a:r>
              <a:rPr lang="en-US" dirty="0" err="1">
                <a:highlight>
                  <a:srgbClr val="92C481"/>
                </a:highlight>
              </a:rPr>
              <a:t>HTCondor</a:t>
            </a:r>
            <a:r>
              <a:rPr lang="en-US" dirty="0">
                <a:highlight>
                  <a:srgbClr val="92C481"/>
                </a:highlight>
              </a:rPr>
              <a:t> will detect this exit code and handle checkpoint files gracefully</a:t>
            </a:r>
            <a:endParaRPr dirty="0"/>
          </a:p>
          <a:p>
            <a:pPr lvl="0">
              <a:buClr>
                <a:schemeClr val="dk1"/>
              </a:buClr>
              <a:buSzPct val="100000"/>
            </a:pPr>
            <a:r>
              <a:rPr lang="en-US" dirty="0"/>
              <a:t>See our documentation at </a:t>
            </a:r>
            <a:r>
              <a:rPr lang="en-US" dirty="0">
                <a:hlinkClick r:id="rId3"/>
              </a:rPr>
              <a:t>https://</a:t>
            </a:r>
            <a:r>
              <a:rPr lang="en-US" dirty="0" err="1">
                <a:hlinkClick r:id="rId3"/>
              </a:rPr>
              <a:t>portal.osg-htc.org</a:t>
            </a:r>
            <a:r>
              <a:rPr lang="en-US" dirty="0">
                <a:hlinkClick r:id="rId3"/>
              </a:rPr>
              <a:t>/documentation/</a:t>
            </a:r>
            <a:r>
              <a:rPr lang="en-US" dirty="0" err="1">
                <a:hlinkClick r:id="rId3"/>
              </a:rPr>
              <a:t>htc_workloads</a:t>
            </a:r>
            <a:r>
              <a:rPr lang="en-US" dirty="0">
                <a:hlinkClick r:id="rId3"/>
              </a:rPr>
              <a:t>/</a:t>
            </a:r>
            <a:r>
              <a:rPr lang="en-US" dirty="0" err="1">
                <a:hlinkClick r:id="rId3"/>
              </a:rPr>
              <a:t>submitting_workloads</a:t>
            </a:r>
            <a:r>
              <a:rPr lang="en-US" dirty="0">
                <a:hlinkClick r:id="rId3"/>
              </a:rPr>
              <a:t>/checkpointing-on-</a:t>
            </a:r>
            <a:r>
              <a:rPr lang="en-US" dirty="0" err="1">
                <a:hlinkClick r:id="rId3"/>
              </a:rPr>
              <a:t>OSPool</a:t>
            </a:r>
            <a:r>
              <a:rPr lang="en-US" dirty="0">
                <a:hlinkClick r:id="rId3"/>
              </a:rPr>
              <a:t>/</a:t>
            </a:r>
            <a:endParaRPr lang="en-US" dirty="0"/>
          </a:p>
        </p:txBody>
      </p:sp>
      <p:sp>
        <p:nvSpPr>
          <p:cNvPr id="1088" name="Google Shape;1088;p59"/>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chemeClr val="dk1"/>
              </a:buClr>
              <a:buSzPts val="1100"/>
              <a:buFont typeface="Helvetica Neue Light"/>
              <a:buNone/>
            </a:pPr>
            <a:fld id="{00000000-1234-1234-1234-123412341234}" type="slidenum">
              <a:rPr lang="en-US"/>
              <a:t>49</a:t>
            </a:fld>
            <a:endParaRPr/>
          </a:p>
        </p:txBody>
      </p:sp>
      <p:sp>
        <p:nvSpPr>
          <p:cNvPr id="1086" name="Google Shape;1086;p59"/>
          <p:cNvSpPr txBox="1"/>
          <p:nvPr/>
        </p:nvSpPr>
        <p:spPr>
          <a:xfrm>
            <a:off x="218743" y="1456293"/>
            <a:ext cx="436433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err="1">
                <a:solidFill>
                  <a:schemeClr val="dk1"/>
                </a:solidFill>
                <a:latin typeface="Calibri"/>
                <a:ea typeface="Calibri"/>
                <a:cs typeface="Calibri"/>
                <a:sym typeface="Calibri"/>
              </a:rPr>
              <a:t>train.py</a:t>
            </a:r>
            <a:r>
              <a:rPr lang="en-US" sz="1800" dirty="0">
                <a:solidFill>
                  <a:schemeClr val="dk1"/>
                </a:solidFill>
                <a:latin typeface="Calibri"/>
                <a:ea typeface="Calibri"/>
                <a:cs typeface="Calibri"/>
                <a:sym typeface="Calibri"/>
              </a:rPr>
              <a:t> – add logic for loading and resuming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FBDE8DF-2F82-C024-9F19-182C75F5C4DA}"/>
              </a:ext>
            </a:extLst>
          </p:cNvPr>
          <p:cNvSpPr>
            <a:spLocks/>
          </p:cNvSpPr>
          <p:nvPr/>
        </p:nvSpPr>
        <p:spPr>
          <a:xfrm>
            <a:off x="3249998" y="538278"/>
            <a:ext cx="5427218" cy="542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C1C2D3-D96D-6B9E-320F-C217B2EAB358}"/>
              </a:ext>
            </a:extLst>
          </p:cNvPr>
          <p:cNvSpPr/>
          <p:nvPr/>
        </p:nvSpPr>
        <p:spPr>
          <a:xfrm>
            <a:off x="4000662" y="1893988"/>
            <a:ext cx="3851023" cy="3851023"/>
          </a:xfrm>
          <a:prstGeom prst="ellipse">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DD16904-F046-CC3B-57B4-0E1E7DFB6C99}"/>
              </a:ext>
            </a:extLst>
          </p:cNvPr>
          <p:cNvSpPr/>
          <p:nvPr/>
        </p:nvSpPr>
        <p:spPr>
          <a:xfrm>
            <a:off x="4922519" y="3266154"/>
            <a:ext cx="2009582" cy="2009582"/>
          </a:xfrm>
          <a:prstGeom prst="ellipse">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a:p>
            <a:pPr algn="ctr"/>
            <a:endParaRPr lang="en-US"/>
          </a:p>
          <a:p>
            <a:pPr algn="ctr"/>
            <a:endParaRPr lang="en-US"/>
          </a:p>
        </p:txBody>
      </p:sp>
      <p:sp>
        <p:nvSpPr>
          <p:cNvPr id="12" name="Oval 11">
            <a:extLst>
              <a:ext uri="{FF2B5EF4-FFF2-40B4-BE49-F238E27FC236}">
                <a16:creationId xmlns:a16="http://schemas.microsoft.com/office/drawing/2014/main" id="{E4E57A0B-8F27-E6F0-55E9-D08F2432C1A6}"/>
              </a:ext>
            </a:extLst>
          </p:cNvPr>
          <p:cNvSpPr/>
          <p:nvPr/>
        </p:nvSpPr>
        <p:spPr>
          <a:xfrm>
            <a:off x="5441234" y="4296078"/>
            <a:ext cx="748010" cy="748010"/>
          </a:xfrm>
          <a:prstGeom prst="ellipse">
            <a:avLst/>
          </a:prstGeom>
          <a:solidFill>
            <a:srgbClr val="7030A0">
              <a:alpha val="4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E897BE-8592-24D8-2F9A-05C17A887F4D}"/>
              </a:ext>
            </a:extLst>
          </p:cNvPr>
          <p:cNvSpPr/>
          <p:nvPr/>
        </p:nvSpPr>
        <p:spPr>
          <a:xfrm>
            <a:off x="5681458" y="4296078"/>
            <a:ext cx="748010" cy="748010"/>
          </a:xfrm>
          <a:prstGeom prst="ellipse">
            <a:avLst/>
          </a:prstGeom>
          <a:solidFill>
            <a:srgbClr val="002060">
              <a:alpha val="5247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2A5F83-6FB9-0DE3-68A7-DEB3E46DF78C}"/>
              </a:ext>
            </a:extLst>
          </p:cNvPr>
          <p:cNvSpPr txBox="1"/>
          <p:nvPr/>
        </p:nvSpPr>
        <p:spPr>
          <a:xfrm>
            <a:off x="4764374" y="1105843"/>
            <a:ext cx="2101729" cy="369332"/>
          </a:xfrm>
          <a:prstGeom prst="rect">
            <a:avLst/>
          </a:prstGeom>
          <a:noFill/>
        </p:spPr>
        <p:txBody>
          <a:bodyPr wrap="square" rtlCol="0">
            <a:spAutoFit/>
          </a:bodyPr>
          <a:lstStyle/>
          <a:p>
            <a:r>
              <a:rPr lang="en-US"/>
              <a:t>Artificial Intelligence</a:t>
            </a:r>
          </a:p>
        </p:txBody>
      </p:sp>
      <p:sp>
        <p:nvSpPr>
          <p:cNvPr id="15" name="TextBox 14">
            <a:extLst>
              <a:ext uri="{FF2B5EF4-FFF2-40B4-BE49-F238E27FC236}">
                <a16:creationId xmlns:a16="http://schemas.microsoft.com/office/drawing/2014/main" id="{E8D2D834-564F-57CF-DE2C-CFA4C78BCE59}"/>
              </a:ext>
            </a:extLst>
          </p:cNvPr>
          <p:cNvSpPr txBox="1"/>
          <p:nvPr/>
        </p:nvSpPr>
        <p:spPr>
          <a:xfrm>
            <a:off x="4882931" y="2552902"/>
            <a:ext cx="1864613" cy="369332"/>
          </a:xfrm>
          <a:prstGeom prst="rect">
            <a:avLst/>
          </a:prstGeom>
          <a:noFill/>
        </p:spPr>
        <p:txBody>
          <a:bodyPr wrap="square" rtlCol="0">
            <a:spAutoFit/>
          </a:bodyPr>
          <a:lstStyle/>
          <a:p>
            <a:r>
              <a:rPr lang="en-US"/>
              <a:t>Machine Learning</a:t>
            </a:r>
          </a:p>
        </p:txBody>
      </p:sp>
      <p:sp>
        <p:nvSpPr>
          <p:cNvPr id="16" name="TextBox 15">
            <a:extLst>
              <a:ext uri="{FF2B5EF4-FFF2-40B4-BE49-F238E27FC236}">
                <a16:creationId xmlns:a16="http://schemas.microsoft.com/office/drawing/2014/main" id="{B640A30A-1C23-06C5-645C-BD3E00AACB22}"/>
              </a:ext>
            </a:extLst>
          </p:cNvPr>
          <p:cNvSpPr txBox="1"/>
          <p:nvPr/>
        </p:nvSpPr>
        <p:spPr>
          <a:xfrm>
            <a:off x="630034" y="5091070"/>
            <a:ext cx="2333716" cy="369332"/>
          </a:xfrm>
          <a:prstGeom prst="rect">
            <a:avLst/>
          </a:prstGeom>
          <a:noFill/>
        </p:spPr>
        <p:txBody>
          <a:bodyPr wrap="none" rtlCol="0">
            <a:spAutoFit/>
          </a:bodyPr>
          <a:lstStyle/>
          <a:p>
            <a:r>
              <a:rPr lang="en-US"/>
              <a:t>Large language models</a:t>
            </a:r>
          </a:p>
        </p:txBody>
      </p:sp>
      <p:sp>
        <p:nvSpPr>
          <p:cNvPr id="17" name="TextBox 16">
            <a:extLst>
              <a:ext uri="{FF2B5EF4-FFF2-40B4-BE49-F238E27FC236}">
                <a16:creationId xmlns:a16="http://schemas.microsoft.com/office/drawing/2014/main" id="{EABF99BD-7F76-9B8D-748D-255A7FFBF76A}"/>
              </a:ext>
            </a:extLst>
          </p:cNvPr>
          <p:cNvSpPr txBox="1"/>
          <p:nvPr/>
        </p:nvSpPr>
        <p:spPr>
          <a:xfrm>
            <a:off x="8917440" y="4670083"/>
            <a:ext cx="2206117" cy="738664"/>
          </a:xfrm>
          <a:prstGeom prst="rect">
            <a:avLst/>
          </a:prstGeom>
          <a:noFill/>
        </p:spPr>
        <p:txBody>
          <a:bodyPr wrap="none" rtlCol="0">
            <a:spAutoFit/>
          </a:bodyPr>
          <a:lstStyle/>
          <a:p>
            <a:r>
              <a:rPr lang="en-US"/>
              <a:t>Generative AI</a:t>
            </a:r>
          </a:p>
          <a:p>
            <a:r>
              <a:rPr lang="en-US" sz="1200"/>
              <a:t>Models trained to </a:t>
            </a:r>
            <a:r>
              <a:rPr lang="en-US" sz="1200" i="1"/>
              <a:t>generate</a:t>
            </a:r>
            <a:r>
              <a:rPr lang="en-US" sz="1200"/>
              <a:t> data</a:t>
            </a:r>
          </a:p>
          <a:p>
            <a:r>
              <a:rPr lang="en-US" sz="1200"/>
              <a:t>similar to that used to train</a:t>
            </a:r>
          </a:p>
        </p:txBody>
      </p:sp>
      <p:cxnSp>
        <p:nvCxnSpPr>
          <p:cNvPr id="19" name="Straight Connector 18">
            <a:extLst>
              <a:ext uri="{FF2B5EF4-FFF2-40B4-BE49-F238E27FC236}">
                <a16:creationId xmlns:a16="http://schemas.microsoft.com/office/drawing/2014/main" id="{D62372E9-C655-7CD2-0362-F306F0DDC328}"/>
              </a:ext>
            </a:extLst>
          </p:cNvPr>
          <p:cNvCxnSpPr>
            <a:cxnSpLocks/>
            <a:stCxn id="12" idx="2"/>
          </p:cNvCxnSpPr>
          <p:nvPr/>
        </p:nvCxnSpPr>
        <p:spPr>
          <a:xfrm flipH="1">
            <a:off x="2933898" y="4670083"/>
            <a:ext cx="2507336" cy="605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8A3D3A-45C2-47FC-E4B2-320A26729A37}"/>
              </a:ext>
            </a:extLst>
          </p:cNvPr>
          <p:cNvCxnSpPr>
            <a:cxnSpLocks/>
            <a:stCxn id="17" idx="1"/>
            <a:endCxn id="13" idx="6"/>
          </p:cNvCxnSpPr>
          <p:nvPr/>
        </p:nvCxnSpPr>
        <p:spPr>
          <a:xfrm flipH="1" flipV="1">
            <a:off x="6429468" y="4670083"/>
            <a:ext cx="2487972"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EC5DDB9-2CE4-96CC-3681-4598E849DE45}"/>
              </a:ext>
            </a:extLst>
          </p:cNvPr>
          <p:cNvSpPr txBox="1"/>
          <p:nvPr/>
        </p:nvSpPr>
        <p:spPr>
          <a:xfrm>
            <a:off x="307139" y="3312470"/>
            <a:ext cx="2882840" cy="923330"/>
          </a:xfrm>
          <a:prstGeom prst="rect">
            <a:avLst/>
          </a:prstGeom>
          <a:noFill/>
        </p:spPr>
        <p:txBody>
          <a:bodyPr wrap="none" rtlCol="0">
            <a:spAutoFit/>
          </a:bodyPr>
          <a:lstStyle/>
          <a:p>
            <a:r>
              <a:rPr lang="en-US"/>
              <a:t>Deep learning</a:t>
            </a:r>
          </a:p>
          <a:p>
            <a:r>
              <a:rPr lang="en-US" sz="1200"/>
              <a:t>Using </a:t>
            </a:r>
            <a:r>
              <a:rPr lang="en-US" sz="1200" b="1"/>
              <a:t>artificial neural networks</a:t>
            </a:r>
            <a:r>
              <a:rPr lang="en-US" sz="1200"/>
              <a:t> to capture </a:t>
            </a:r>
            <a:br>
              <a:rPr lang="en-US" sz="1200"/>
            </a:br>
            <a:r>
              <a:rPr lang="en-US" sz="1200"/>
              <a:t>connections and strengths (weights)</a:t>
            </a:r>
          </a:p>
          <a:p>
            <a:r>
              <a:rPr lang="en-US" sz="1200"/>
              <a:t>between inputs and outputs</a:t>
            </a:r>
            <a:endParaRPr lang="en-US"/>
          </a:p>
        </p:txBody>
      </p:sp>
      <p:cxnSp>
        <p:nvCxnSpPr>
          <p:cNvPr id="26" name="Straight Connector 25">
            <a:extLst>
              <a:ext uri="{FF2B5EF4-FFF2-40B4-BE49-F238E27FC236}">
                <a16:creationId xmlns:a16="http://schemas.microsoft.com/office/drawing/2014/main" id="{1FE2399D-9642-7F0F-0E29-008064CA6BE3}"/>
              </a:ext>
            </a:extLst>
          </p:cNvPr>
          <p:cNvCxnSpPr>
            <a:cxnSpLocks/>
            <a:stCxn id="24" idx="3"/>
            <a:endCxn id="9" idx="1"/>
          </p:cNvCxnSpPr>
          <p:nvPr/>
        </p:nvCxnSpPr>
        <p:spPr>
          <a:xfrm flipV="1">
            <a:off x="3189979" y="3560450"/>
            <a:ext cx="2026836" cy="213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B08B6AB-BEDD-4966-E940-596814448345}"/>
              </a:ext>
            </a:extLst>
          </p:cNvPr>
          <p:cNvSpPr>
            <a:spLocks noGrp="1"/>
          </p:cNvSpPr>
          <p:nvPr>
            <p:ph type="dt" sz="half" idx="10"/>
          </p:nvPr>
        </p:nvSpPr>
        <p:spPr/>
        <p:txBody>
          <a:bodyPr/>
          <a:lstStyle/>
          <a:p>
            <a:r>
              <a:rPr lang="en-US"/>
              <a:t>7/16/26</a:t>
            </a:r>
          </a:p>
        </p:txBody>
      </p:sp>
      <p:sp>
        <p:nvSpPr>
          <p:cNvPr id="3" name="Slide Number Placeholder 2">
            <a:extLst>
              <a:ext uri="{FF2B5EF4-FFF2-40B4-BE49-F238E27FC236}">
                <a16:creationId xmlns:a16="http://schemas.microsoft.com/office/drawing/2014/main" id="{A96428C9-9841-B192-BAD3-40790A7B57C9}"/>
              </a:ext>
            </a:extLst>
          </p:cNvPr>
          <p:cNvSpPr>
            <a:spLocks noGrp="1"/>
          </p:cNvSpPr>
          <p:nvPr>
            <p:ph type="sldNum" sz="quarter" idx="12"/>
          </p:nvPr>
        </p:nvSpPr>
        <p:spPr/>
        <p:txBody>
          <a:bodyPr/>
          <a:lstStyle/>
          <a:p>
            <a:fld id="{7D6B6BCA-0F02-1C4A-A7FD-5289AC363B05}" type="slidenum">
              <a:rPr lang="en-US" smtClean="0"/>
              <a:t>5</a:t>
            </a:fld>
            <a:endParaRPr lang="en-US"/>
          </a:p>
        </p:txBody>
      </p:sp>
      <p:pic>
        <p:nvPicPr>
          <p:cNvPr id="1028" name="Picture 4" descr="Minsk, Belarus - 03-27-2023. OpenAI and ChatGPT logo. artifical chatbot ...">
            <a:extLst>
              <a:ext uri="{FF2B5EF4-FFF2-40B4-BE49-F238E27FC236}">
                <a16:creationId xmlns:a16="http://schemas.microsoft.com/office/drawing/2014/main" id="{23F6E5C2-8A30-19ED-BD03-528932E54A76}"/>
              </a:ext>
            </a:extLst>
          </p:cNvPr>
          <p:cNvPicPr>
            <a:picLocks noChangeAspect="1" noChangeArrowheads="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5732044" y="43975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PyTorch?">
            <a:extLst>
              <a:ext uri="{FF2B5EF4-FFF2-40B4-BE49-F238E27FC236}">
                <a16:creationId xmlns:a16="http://schemas.microsoft.com/office/drawing/2014/main" id="{D0F84FCE-329D-80CC-B90B-9A1FB44D23E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41241" y="3759862"/>
            <a:ext cx="581763" cy="3780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ello World avec TensorFlow 2.0">
            <a:extLst>
              <a:ext uri="{FF2B5EF4-FFF2-40B4-BE49-F238E27FC236}">
                <a16:creationId xmlns:a16="http://schemas.microsoft.com/office/drawing/2014/main" id="{ECEEFA4C-028C-F8DE-6765-0FCAE4B9AB4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47430" y="3616315"/>
            <a:ext cx="953259" cy="6092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ikit-learn - Wikipedia">
            <a:extLst>
              <a:ext uri="{FF2B5EF4-FFF2-40B4-BE49-F238E27FC236}">
                <a16:creationId xmlns:a16="http://schemas.microsoft.com/office/drawing/2014/main" id="{C945CC3E-44C9-6909-5DCA-4FC854566D2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49506" y="2923730"/>
            <a:ext cx="828276" cy="4466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lue and yellow robot toy">
            <a:extLst>
              <a:ext uri="{FF2B5EF4-FFF2-40B4-BE49-F238E27FC236}">
                <a16:creationId xmlns:a16="http://schemas.microsoft.com/office/drawing/2014/main" id="{1D07094A-E926-DC4C-C43C-DD40B8DA8A7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994371" y="1290509"/>
            <a:ext cx="777288" cy="777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F6D58E-003C-E6E0-21E3-8BA4FAD905A6}"/>
              </a:ext>
            </a:extLst>
          </p:cNvPr>
          <p:cNvSpPr txBox="1"/>
          <p:nvPr/>
        </p:nvSpPr>
        <p:spPr>
          <a:xfrm>
            <a:off x="9296400" y="5965496"/>
            <a:ext cx="2826415" cy="246221"/>
          </a:xfrm>
          <a:prstGeom prst="rect">
            <a:avLst/>
          </a:prstGeom>
          <a:noFill/>
        </p:spPr>
        <p:txBody>
          <a:bodyPr wrap="none" rtlCol="0">
            <a:spAutoFit/>
          </a:bodyPr>
          <a:lstStyle/>
          <a:p>
            <a:r>
              <a:rPr lang="en-US" sz="1000"/>
              <a:t>Toy robot photo by </a:t>
            </a:r>
            <a:r>
              <a:rPr lang="en-US" sz="1000">
                <a:hlinkClick r:id="rId8"/>
              </a:rPr>
              <a:t>Robo Wunderkind</a:t>
            </a:r>
            <a:r>
              <a:rPr lang="en-US" sz="1000"/>
              <a:t> on </a:t>
            </a:r>
            <a:r>
              <a:rPr lang="en-US" sz="1000">
                <a:hlinkClick r:id="rId9"/>
              </a:rPr>
              <a:t>Unsplash</a:t>
            </a:r>
            <a:endParaRPr lang="en-US" sz="1000"/>
          </a:p>
        </p:txBody>
      </p:sp>
      <p:sp>
        <p:nvSpPr>
          <p:cNvPr id="6" name="TextBox 5">
            <a:extLst>
              <a:ext uri="{FF2B5EF4-FFF2-40B4-BE49-F238E27FC236}">
                <a16:creationId xmlns:a16="http://schemas.microsoft.com/office/drawing/2014/main" id="{77E112C7-2725-A384-4873-43C7886E608B}"/>
              </a:ext>
            </a:extLst>
          </p:cNvPr>
          <p:cNvSpPr txBox="1"/>
          <p:nvPr/>
        </p:nvSpPr>
        <p:spPr>
          <a:xfrm>
            <a:off x="4263068" y="3130264"/>
            <a:ext cx="1087157" cy="261610"/>
          </a:xfrm>
          <a:prstGeom prst="rect">
            <a:avLst/>
          </a:prstGeom>
          <a:noFill/>
        </p:spPr>
        <p:txBody>
          <a:bodyPr wrap="none" rtlCol="0">
            <a:spAutoFit/>
          </a:bodyPr>
          <a:lstStyle/>
          <a:p>
            <a:r>
              <a:rPr lang="en-US" sz="1100"/>
              <a:t>Random forests</a:t>
            </a:r>
          </a:p>
        </p:txBody>
      </p:sp>
      <p:sp>
        <p:nvSpPr>
          <p:cNvPr id="10" name="TextBox 9">
            <a:extLst>
              <a:ext uri="{FF2B5EF4-FFF2-40B4-BE49-F238E27FC236}">
                <a16:creationId xmlns:a16="http://schemas.microsoft.com/office/drawing/2014/main" id="{7034DD92-ED33-9E8B-0EA8-A01B7CA991E6}"/>
              </a:ext>
            </a:extLst>
          </p:cNvPr>
          <p:cNvSpPr txBox="1"/>
          <p:nvPr/>
        </p:nvSpPr>
        <p:spPr>
          <a:xfrm>
            <a:off x="6860708" y="3645917"/>
            <a:ext cx="990977" cy="261610"/>
          </a:xfrm>
          <a:prstGeom prst="rect">
            <a:avLst/>
          </a:prstGeom>
          <a:noFill/>
        </p:spPr>
        <p:txBody>
          <a:bodyPr wrap="none" rtlCol="0">
            <a:spAutoFit/>
          </a:bodyPr>
          <a:lstStyle/>
          <a:p>
            <a:r>
              <a:rPr lang="en-US" sz="1100"/>
              <a:t>Decision trees</a:t>
            </a:r>
          </a:p>
        </p:txBody>
      </p:sp>
      <p:sp>
        <p:nvSpPr>
          <p:cNvPr id="11" name="TextBox 10">
            <a:extLst>
              <a:ext uri="{FF2B5EF4-FFF2-40B4-BE49-F238E27FC236}">
                <a16:creationId xmlns:a16="http://schemas.microsoft.com/office/drawing/2014/main" id="{75BF949A-3062-2509-EC9F-5413791FEBE7}"/>
              </a:ext>
            </a:extLst>
          </p:cNvPr>
          <p:cNvSpPr txBox="1"/>
          <p:nvPr/>
        </p:nvSpPr>
        <p:spPr>
          <a:xfrm>
            <a:off x="3966102" y="3980323"/>
            <a:ext cx="907621" cy="600164"/>
          </a:xfrm>
          <a:prstGeom prst="rect">
            <a:avLst/>
          </a:prstGeom>
          <a:noFill/>
        </p:spPr>
        <p:txBody>
          <a:bodyPr wrap="none" rtlCol="0">
            <a:spAutoFit/>
          </a:bodyPr>
          <a:lstStyle/>
          <a:p>
            <a:r>
              <a:rPr lang="en-US" sz="1100"/>
              <a:t>Linear </a:t>
            </a:r>
          </a:p>
          <a:p>
            <a:r>
              <a:rPr lang="en-US" sz="1100"/>
              <a:t>   regression</a:t>
            </a:r>
          </a:p>
          <a:p>
            <a:endParaRPr lang="en-US" sz="1100"/>
          </a:p>
        </p:txBody>
      </p:sp>
      <p:sp>
        <p:nvSpPr>
          <p:cNvPr id="18" name="TextBox 17">
            <a:extLst>
              <a:ext uri="{FF2B5EF4-FFF2-40B4-BE49-F238E27FC236}">
                <a16:creationId xmlns:a16="http://schemas.microsoft.com/office/drawing/2014/main" id="{A5330CEF-5B15-1067-5AEC-28282AB3618B}"/>
              </a:ext>
            </a:extLst>
          </p:cNvPr>
          <p:cNvSpPr txBox="1"/>
          <p:nvPr/>
        </p:nvSpPr>
        <p:spPr>
          <a:xfrm>
            <a:off x="6944954" y="4068262"/>
            <a:ext cx="838691" cy="600164"/>
          </a:xfrm>
          <a:prstGeom prst="rect">
            <a:avLst/>
          </a:prstGeom>
          <a:noFill/>
        </p:spPr>
        <p:txBody>
          <a:bodyPr wrap="none" rtlCol="0">
            <a:spAutoFit/>
          </a:bodyPr>
          <a:lstStyle/>
          <a:p>
            <a:r>
              <a:rPr lang="en-US" sz="1100"/>
              <a:t>K-means </a:t>
            </a:r>
            <a:br>
              <a:rPr lang="en-US" sz="1100"/>
            </a:br>
            <a:r>
              <a:rPr lang="en-US" sz="1100"/>
              <a:t>   clustering</a:t>
            </a:r>
          </a:p>
          <a:p>
            <a:endParaRPr lang="en-US" sz="1100"/>
          </a:p>
        </p:txBody>
      </p:sp>
      <p:sp>
        <p:nvSpPr>
          <p:cNvPr id="20" name="TextBox 19">
            <a:extLst>
              <a:ext uri="{FF2B5EF4-FFF2-40B4-BE49-F238E27FC236}">
                <a16:creationId xmlns:a16="http://schemas.microsoft.com/office/drawing/2014/main" id="{CA12B604-C9C8-D75A-FD61-CA162F0B0F32}"/>
              </a:ext>
            </a:extLst>
          </p:cNvPr>
          <p:cNvSpPr txBox="1"/>
          <p:nvPr/>
        </p:nvSpPr>
        <p:spPr>
          <a:xfrm>
            <a:off x="4580547" y="4966436"/>
            <a:ext cx="1015021" cy="769441"/>
          </a:xfrm>
          <a:prstGeom prst="rect">
            <a:avLst/>
          </a:prstGeom>
          <a:noFill/>
        </p:spPr>
        <p:txBody>
          <a:bodyPr wrap="none" rtlCol="0">
            <a:spAutoFit/>
          </a:bodyPr>
          <a:lstStyle/>
          <a:p>
            <a:r>
              <a:rPr lang="en-US" sz="1100"/>
              <a:t>Principal</a:t>
            </a:r>
          </a:p>
          <a:p>
            <a:r>
              <a:rPr lang="en-US" sz="1100"/>
              <a:t>    component</a:t>
            </a:r>
          </a:p>
          <a:p>
            <a:r>
              <a:rPr lang="en-US" sz="1100"/>
              <a:t>           analysis </a:t>
            </a:r>
            <a:br>
              <a:rPr lang="en-US" sz="1100"/>
            </a:br>
            <a:endParaRPr lang="en-US" sz="1100"/>
          </a:p>
        </p:txBody>
      </p:sp>
      <p:sp>
        <p:nvSpPr>
          <p:cNvPr id="21" name="TextBox 20">
            <a:extLst>
              <a:ext uri="{FF2B5EF4-FFF2-40B4-BE49-F238E27FC236}">
                <a16:creationId xmlns:a16="http://schemas.microsoft.com/office/drawing/2014/main" id="{A20C569C-AABD-AF1A-0AD5-0E4C3072597E}"/>
              </a:ext>
            </a:extLst>
          </p:cNvPr>
          <p:cNvSpPr txBox="1"/>
          <p:nvPr/>
        </p:nvSpPr>
        <p:spPr>
          <a:xfrm>
            <a:off x="7615068" y="2549410"/>
            <a:ext cx="814647" cy="430887"/>
          </a:xfrm>
          <a:prstGeom prst="rect">
            <a:avLst/>
          </a:prstGeom>
          <a:noFill/>
        </p:spPr>
        <p:txBody>
          <a:bodyPr wrap="none" rtlCol="0">
            <a:spAutoFit/>
          </a:bodyPr>
          <a:lstStyle/>
          <a:p>
            <a:r>
              <a:rPr lang="en-US" sz="1100"/>
              <a:t>Bayesian</a:t>
            </a:r>
          </a:p>
          <a:p>
            <a:r>
              <a:rPr lang="en-US" sz="1100"/>
              <a:t>   networks</a:t>
            </a:r>
          </a:p>
        </p:txBody>
      </p:sp>
      <p:sp>
        <p:nvSpPr>
          <p:cNvPr id="23" name="TextBox 22">
            <a:extLst>
              <a:ext uri="{FF2B5EF4-FFF2-40B4-BE49-F238E27FC236}">
                <a16:creationId xmlns:a16="http://schemas.microsoft.com/office/drawing/2014/main" id="{15B3D8D5-76BB-F148-9E5B-662EAC3F1D3C}"/>
              </a:ext>
            </a:extLst>
          </p:cNvPr>
          <p:cNvSpPr txBox="1"/>
          <p:nvPr/>
        </p:nvSpPr>
        <p:spPr>
          <a:xfrm>
            <a:off x="3490254" y="2336235"/>
            <a:ext cx="904415" cy="430887"/>
          </a:xfrm>
          <a:prstGeom prst="rect">
            <a:avLst/>
          </a:prstGeom>
          <a:noFill/>
        </p:spPr>
        <p:txBody>
          <a:bodyPr wrap="none" rtlCol="0">
            <a:spAutoFit/>
          </a:bodyPr>
          <a:lstStyle/>
          <a:p>
            <a:r>
              <a:rPr lang="en-US" sz="1100"/>
              <a:t>Evolutionary</a:t>
            </a:r>
          </a:p>
          <a:p>
            <a:r>
              <a:rPr lang="en-US" sz="1100"/>
              <a:t>  algorithms</a:t>
            </a:r>
          </a:p>
        </p:txBody>
      </p:sp>
      <p:sp>
        <p:nvSpPr>
          <p:cNvPr id="25" name="TextBox 24">
            <a:extLst>
              <a:ext uri="{FF2B5EF4-FFF2-40B4-BE49-F238E27FC236}">
                <a16:creationId xmlns:a16="http://schemas.microsoft.com/office/drawing/2014/main" id="{70D506AE-B14A-DA4D-A668-61B488BA2FD7}"/>
              </a:ext>
            </a:extLst>
          </p:cNvPr>
          <p:cNvSpPr txBox="1"/>
          <p:nvPr/>
        </p:nvSpPr>
        <p:spPr>
          <a:xfrm>
            <a:off x="7840245" y="3235047"/>
            <a:ext cx="845103" cy="261610"/>
          </a:xfrm>
          <a:prstGeom prst="rect">
            <a:avLst/>
          </a:prstGeom>
          <a:noFill/>
        </p:spPr>
        <p:txBody>
          <a:bodyPr wrap="none" rtlCol="0">
            <a:spAutoFit/>
          </a:bodyPr>
          <a:lstStyle/>
          <a:p>
            <a:r>
              <a:rPr lang="en-US" sz="1100"/>
              <a:t>Symbolic AI</a:t>
            </a:r>
          </a:p>
        </p:txBody>
      </p:sp>
    </p:spTree>
    <p:extLst>
      <p:ext uri="{BB962C8B-B14F-4D97-AF65-F5344CB8AC3E}">
        <p14:creationId xmlns:p14="http://schemas.microsoft.com/office/powerpoint/2010/main" val="3241866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60"/>
          <p:cNvSpPr txBox="1">
            <a:spLocks noGrp="1"/>
          </p:cNvSpPr>
          <p:nvPr>
            <p:ph type="title"/>
          </p:nvPr>
        </p:nvSpPr>
        <p:spPr>
          <a:xfrm>
            <a:off x="247828" y="-13033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en-US" dirty="0"/>
              <a:t>Checkpointing, submit file changes</a:t>
            </a:r>
            <a:endParaRPr dirty="0"/>
          </a:p>
        </p:txBody>
      </p:sp>
      <p:sp>
        <p:nvSpPr>
          <p:cNvPr id="2" name="Content Placeholder 1">
            <a:extLst>
              <a:ext uri="{FF2B5EF4-FFF2-40B4-BE49-F238E27FC236}">
                <a16:creationId xmlns:a16="http://schemas.microsoft.com/office/drawing/2014/main" id="{E6BF3F50-8FE9-A4B0-5825-A76E99506F46}"/>
              </a:ext>
            </a:extLst>
          </p:cNvPr>
          <p:cNvSpPr>
            <a:spLocks noGrp="1"/>
          </p:cNvSpPr>
          <p:nvPr>
            <p:ph sz="half" idx="1"/>
          </p:nvPr>
        </p:nvSpPr>
        <p:spPr/>
        <p:txBody>
          <a:bodyPr/>
          <a:lstStyle/>
          <a:p>
            <a:endParaRPr lang="en-US"/>
          </a:p>
        </p:txBody>
      </p:sp>
      <p:sp>
        <p:nvSpPr>
          <p:cNvPr id="3" name="Content Placeholder 2">
            <a:extLst>
              <a:ext uri="{FF2B5EF4-FFF2-40B4-BE49-F238E27FC236}">
                <a16:creationId xmlns:a16="http://schemas.microsoft.com/office/drawing/2014/main" id="{C005FE7C-8939-4C3F-A4B9-BF3B72A6A806}"/>
              </a:ext>
            </a:extLst>
          </p:cNvPr>
          <p:cNvSpPr>
            <a:spLocks noGrp="1"/>
          </p:cNvSpPr>
          <p:nvPr>
            <p:ph sz="half" idx="2"/>
          </p:nvPr>
        </p:nvSpPr>
        <p:spPr/>
        <p:txBody>
          <a:bodyPr/>
          <a:lstStyle/>
          <a:p>
            <a:endParaRPr lang="en-US"/>
          </a:p>
        </p:txBody>
      </p:sp>
      <p:sp>
        <p:nvSpPr>
          <p:cNvPr id="1095" name="Google Shape;1095;p60"/>
          <p:cNvSpPr txBox="1"/>
          <p:nvPr/>
        </p:nvSpPr>
        <p:spPr>
          <a:xfrm>
            <a:off x="247828" y="1690688"/>
            <a:ext cx="6453561" cy="4351338"/>
          </a:xfrm>
          <a:prstGeom prst="rect">
            <a:avLst/>
          </a:prstGeom>
          <a:solidFill>
            <a:srgbClr val="E1EFD8"/>
          </a:solidFill>
          <a:ln w="9525" cap="flat" cmpd="sng">
            <a:solidFill>
              <a:srgbClr val="1C3052"/>
            </a:solidFill>
            <a:prstDash val="solid"/>
            <a:round/>
            <a:headEnd type="none" w="sm" len="sm"/>
            <a:tailEnd type="none" w="sm" len="sm"/>
          </a:ln>
        </p:spPr>
        <p:txBody>
          <a:bodyPr spcFirstLastPara="1" wrap="square" lIns="91425" tIns="45700" rIns="91425" bIns="45700" anchor="t" anchorCtr="0">
            <a:normAutofit fontScale="47500" lnSpcReduction="20000"/>
          </a:bodyPr>
          <a:lstStyle/>
          <a:p>
            <a:r>
              <a:rPr lang="en-US" sz="2800" dirty="0" err="1">
                <a:latin typeface="Consolas" panose="020B0609020204030204" pitchFamily="49" charset="0"/>
                <a:cs typeface="Courier New" panose="02070309020205020404" pitchFamily="49" charset="0"/>
              </a:rPr>
              <a:t>container_image</a:t>
            </a:r>
            <a:r>
              <a:rPr lang="en-US" sz="2800" dirty="0">
                <a:latin typeface="Consolas" panose="020B0609020204030204" pitchFamily="49" charset="0"/>
                <a:cs typeface="Courier New" panose="02070309020205020404" pitchFamily="49" charset="0"/>
              </a:rPr>
              <a:t> = </a:t>
            </a:r>
            <a:r>
              <a:rPr lang="en-US" sz="2800" dirty="0" err="1">
                <a:latin typeface="Consolas" panose="020B0609020204030204" pitchFamily="49" charset="0"/>
                <a:cs typeface="Courier New" panose="02070309020205020404" pitchFamily="49" charset="0"/>
              </a:rPr>
              <a:t>osdf</a:t>
            </a:r>
            <a:r>
              <a:rPr lang="en-US" sz="2800" dirty="0">
                <a:latin typeface="Consolas" panose="020B0609020204030204" pitchFamily="49" charset="0"/>
                <a:cs typeface="Courier New" panose="02070309020205020404" pitchFamily="49" charset="0"/>
              </a:rPr>
              <a:t>:///</a:t>
            </a:r>
            <a:r>
              <a:rPr lang="en-US" sz="2800" dirty="0" err="1">
                <a:latin typeface="Consolas" panose="020B0609020204030204" pitchFamily="49" charset="0"/>
                <a:cs typeface="Courier New" panose="02070309020205020404" pitchFamily="49" charset="0"/>
              </a:rPr>
              <a:t>ospool</a:t>
            </a:r>
            <a:r>
              <a:rPr lang="en-US" sz="2800" dirty="0">
                <a:latin typeface="Consolas" panose="020B0609020204030204" pitchFamily="49" charset="0"/>
                <a:cs typeface="Courier New" panose="02070309020205020404" pitchFamily="49" charset="0"/>
              </a:rPr>
              <a:t>/ap40/data/</a:t>
            </a:r>
            <a:r>
              <a:rPr lang="en-US" sz="2800" dirty="0" err="1">
                <a:latin typeface="Consolas" panose="020B0609020204030204" pitchFamily="49" charset="0"/>
                <a:cs typeface="Courier New" panose="02070309020205020404" pitchFamily="49" charset="0"/>
              </a:rPr>
              <a:t>iaross</a:t>
            </a:r>
            <a:r>
              <a:rPr lang="en-US" sz="2800" dirty="0">
                <a:latin typeface="Consolas" panose="020B0609020204030204" pitchFamily="49" charset="0"/>
                <a:cs typeface="Courier New" panose="02070309020205020404" pitchFamily="49" charset="0"/>
              </a:rPr>
              <a:t>/</a:t>
            </a:r>
            <a:r>
              <a:rPr lang="en-US" sz="2800" dirty="0" err="1">
                <a:latin typeface="Consolas" panose="020B0609020204030204" pitchFamily="49" charset="0"/>
                <a:cs typeface="Courier New" panose="02070309020205020404" pitchFamily="49" charset="0"/>
              </a:rPr>
              <a:t>catdog.sif</a:t>
            </a:r>
            <a:endParaRPr lang="en-US" sz="2800" dirty="0">
              <a:latin typeface="Consolas" panose="020B0609020204030204" pitchFamily="49" charset="0"/>
              <a:cs typeface="Courier New" panose="02070309020205020404" pitchFamily="49" charset="0"/>
            </a:endParaRPr>
          </a:p>
          <a:p>
            <a:r>
              <a:rPr lang="en-US" sz="2800" dirty="0">
                <a:latin typeface="Consolas" panose="020B0609020204030204" pitchFamily="49" charset="0"/>
                <a:cs typeface="Courier New" panose="02070309020205020404" pitchFamily="49" charset="0"/>
              </a:rPr>
              <a:t># see </a:t>
            </a:r>
            <a:r>
              <a:rPr lang="en-US" sz="2800" dirty="0">
                <a:latin typeface="Consolas" panose="020B0609020204030204" pitchFamily="49" charset="0"/>
                <a:cs typeface="Courier New" panose="02070309020205020404" pitchFamily="49" charset="0"/>
                <a:hlinkClick r:id="rId3"/>
              </a:rPr>
              <a:t>our guide</a:t>
            </a:r>
            <a:r>
              <a:rPr lang="en-US" sz="2800" dirty="0">
                <a:latin typeface="Consolas" panose="020B0609020204030204" pitchFamily="49" charset="0"/>
                <a:cs typeface="Courier New" panose="02070309020205020404" pitchFamily="49" charset="0"/>
              </a:rPr>
              <a:t> on converting docker images to </a:t>
            </a:r>
            <a:r>
              <a:rPr lang="en-US" sz="2800" dirty="0" err="1">
                <a:latin typeface="Consolas" panose="020B0609020204030204" pitchFamily="49" charset="0"/>
                <a:cs typeface="Courier New" panose="02070309020205020404" pitchFamily="49" charset="0"/>
              </a:rPr>
              <a:t>apptainer</a:t>
            </a:r>
            <a:endParaRPr lang="en-US" sz="2800" dirty="0">
              <a:latin typeface="Consolas" panose="020B0609020204030204" pitchFamily="49" charset="0"/>
              <a:cs typeface="Courier New" panose="02070309020205020404" pitchFamily="49" charset="0"/>
            </a:endParaRPr>
          </a:p>
          <a:p>
            <a:pPr marL="0" marR="0" lvl="0" indent="0" algn="l" rtl="0">
              <a:lnSpc>
                <a:spcPct val="90000"/>
              </a:lnSpc>
              <a:spcBef>
                <a:spcPts val="0"/>
              </a:spcBef>
              <a:spcAft>
                <a:spcPts val="0"/>
              </a:spcAft>
              <a:buClr>
                <a:schemeClr val="dk1"/>
              </a:buClr>
              <a:buSzPct val="100000"/>
              <a:buFont typeface="Arial"/>
              <a:buNone/>
            </a:pPr>
            <a:endParaRPr sz="2800" b="0" i="0" dirty="0">
              <a:solidFill>
                <a:schemeClr val="dk1"/>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1"/>
              </a:buClr>
              <a:buSzPct val="100000"/>
              <a:buFont typeface="Arial"/>
              <a:buNone/>
            </a:pPr>
            <a:r>
              <a:rPr lang="en-US" sz="2800" b="0" i="0" dirty="0" err="1">
                <a:solidFill>
                  <a:schemeClr val="dk1"/>
                </a:solidFill>
                <a:highlight>
                  <a:srgbClr val="00FF00"/>
                </a:highlight>
                <a:latin typeface="Courier New"/>
                <a:ea typeface="Courier New"/>
                <a:cs typeface="Courier New"/>
                <a:sym typeface="Courier New"/>
              </a:rPr>
              <a:t>checkpoint_exit_code</a:t>
            </a:r>
            <a:r>
              <a:rPr lang="en-US" sz="2800" b="0" i="0" dirty="0">
                <a:solidFill>
                  <a:schemeClr val="dk1"/>
                </a:solidFill>
                <a:highlight>
                  <a:srgbClr val="00FF00"/>
                </a:highlight>
                <a:latin typeface="Courier New"/>
                <a:ea typeface="Courier New"/>
                <a:cs typeface="Courier New"/>
                <a:sym typeface="Courier New"/>
              </a:rPr>
              <a:t>        = 85</a:t>
            </a:r>
            <a:endParaRPr dirty="0"/>
          </a:p>
          <a:p>
            <a:pPr marL="0" marR="0" lvl="0" indent="0" algn="l" rtl="0">
              <a:lnSpc>
                <a:spcPct val="90000"/>
              </a:lnSpc>
              <a:spcBef>
                <a:spcPts val="0"/>
              </a:spcBef>
              <a:spcAft>
                <a:spcPts val="0"/>
              </a:spcAft>
              <a:buClr>
                <a:schemeClr val="dk1"/>
              </a:buClr>
              <a:buSzPct val="100000"/>
              <a:buFont typeface="Arial"/>
              <a:buNone/>
            </a:pPr>
            <a:r>
              <a:rPr lang="en-US" sz="2800" b="0" i="0" dirty="0" err="1">
                <a:solidFill>
                  <a:schemeClr val="dk1"/>
                </a:solidFill>
                <a:highlight>
                  <a:srgbClr val="00FF00"/>
                </a:highlight>
                <a:latin typeface="Courier New"/>
                <a:ea typeface="Courier New"/>
                <a:cs typeface="Courier New"/>
                <a:sym typeface="Courier New"/>
              </a:rPr>
              <a:t>transfer_checkpoint_files</a:t>
            </a:r>
            <a:r>
              <a:rPr lang="en-US" sz="2800" b="0" i="0" dirty="0">
                <a:solidFill>
                  <a:schemeClr val="dk1"/>
                </a:solidFill>
                <a:highlight>
                  <a:srgbClr val="00FF00"/>
                </a:highlight>
                <a:latin typeface="Courier New"/>
                <a:ea typeface="Courier New"/>
                <a:cs typeface="Courier New"/>
                <a:sym typeface="Courier New"/>
              </a:rPr>
              <a:t>   = output/</a:t>
            </a:r>
            <a:r>
              <a:rPr lang="en-US" sz="2800" b="0" i="0" dirty="0" err="1">
                <a:solidFill>
                  <a:schemeClr val="dk1"/>
                </a:solidFill>
                <a:highlight>
                  <a:srgbClr val="00FF00"/>
                </a:highlight>
                <a:latin typeface="Courier New"/>
                <a:ea typeface="Courier New"/>
                <a:cs typeface="Courier New"/>
                <a:sym typeface="Courier New"/>
              </a:rPr>
              <a:t>model.pth</a:t>
            </a:r>
            <a:endParaRPr sz="2800" b="0" i="0" dirty="0">
              <a:solidFill>
                <a:schemeClr val="dk1"/>
              </a:solidFill>
              <a:highlight>
                <a:srgbClr val="00FF00"/>
              </a:highlight>
              <a:latin typeface="Courier New"/>
              <a:ea typeface="Courier New"/>
              <a:cs typeface="Courier New"/>
              <a:sym typeface="Courier New"/>
            </a:endParaRPr>
          </a:p>
          <a:p>
            <a:endParaRPr lang="en-US" sz="2800" dirty="0">
              <a:latin typeface="Consolas" panose="020B0609020204030204" pitchFamily="49" charset="0"/>
              <a:cs typeface="Courier New" panose="02070309020205020404" pitchFamily="49" charset="0"/>
            </a:endParaRPr>
          </a:p>
          <a:p>
            <a:r>
              <a:rPr lang="en-US" sz="2800" dirty="0" err="1">
                <a:latin typeface="Consolas" panose="020B0609020204030204" pitchFamily="49" charset="0"/>
                <a:cs typeface="Courier New" panose="02070309020205020404" pitchFamily="49" charset="0"/>
              </a:rPr>
              <a:t>request_disk</a:t>
            </a:r>
            <a:r>
              <a:rPr lang="en-US" sz="2800" dirty="0">
                <a:latin typeface="Consolas" panose="020B0609020204030204" pitchFamily="49" charset="0"/>
                <a:cs typeface="Courier New" panose="02070309020205020404" pitchFamily="49" charset="0"/>
              </a:rPr>
              <a:t> = 500MB</a:t>
            </a:r>
          </a:p>
          <a:p>
            <a:r>
              <a:rPr lang="en-US" sz="2800" dirty="0" err="1">
                <a:latin typeface="Consolas" panose="020B0609020204030204" pitchFamily="49" charset="0"/>
                <a:cs typeface="Courier New" panose="02070309020205020404" pitchFamily="49" charset="0"/>
              </a:rPr>
              <a:t>request_memory</a:t>
            </a:r>
            <a:r>
              <a:rPr lang="en-US" sz="2800" dirty="0">
                <a:latin typeface="Consolas" panose="020B0609020204030204" pitchFamily="49" charset="0"/>
                <a:cs typeface="Courier New" panose="02070309020205020404" pitchFamily="49" charset="0"/>
              </a:rPr>
              <a:t> = 6GB</a:t>
            </a:r>
          </a:p>
          <a:p>
            <a:r>
              <a:rPr lang="en-US" sz="2800" dirty="0" err="1">
                <a:latin typeface="Consolas" panose="020B0609020204030204" pitchFamily="49" charset="0"/>
                <a:cs typeface="Courier New" panose="02070309020205020404" pitchFamily="49" charset="0"/>
              </a:rPr>
              <a:t>request_cpus</a:t>
            </a:r>
            <a:r>
              <a:rPr lang="en-US" sz="2800" dirty="0">
                <a:latin typeface="Consolas" panose="020B0609020204030204" pitchFamily="49" charset="0"/>
                <a:cs typeface="Courier New" panose="02070309020205020404" pitchFamily="49" charset="0"/>
              </a:rPr>
              <a:t> = 1</a:t>
            </a:r>
          </a:p>
          <a:p>
            <a:endParaRPr lang="en-US" sz="2800" dirty="0">
              <a:latin typeface="Consolas" panose="020B0609020204030204" pitchFamily="49" charset="0"/>
              <a:cs typeface="Courier New" panose="02070309020205020404" pitchFamily="49" charset="0"/>
            </a:endParaRPr>
          </a:p>
          <a:p>
            <a:r>
              <a:rPr lang="en-US" sz="2800" dirty="0">
                <a:latin typeface="Consolas" panose="020B0609020204030204" pitchFamily="49" charset="0"/>
                <a:cs typeface="Courier New" panose="02070309020205020404" pitchFamily="49" charset="0"/>
              </a:rPr>
              <a:t># See </a:t>
            </a:r>
            <a:r>
              <a:rPr lang="en-US" sz="2800" dirty="0">
                <a:latin typeface="Consolas" panose="020B0609020204030204" pitchFamily="49" charset="0"/>
                <a:cs typeface="Courier New" panose="02070309020205020404" pitchFamily="49" charset="0"/>
                <a:hlinkClick r:id="rId4"/>
              </a:rPr>
              <a:t>guide</a:t>
            </a:r>
            <a:endParaRPr lang="en-US" sz="2800" dirty="0">
              <a:latin typeface="Consolas" panose="020B0609020204030204" pitchFamily="49" charset="0"/>
              <a:cs typeface="Courier New" panose="02070309020205020404" pitchFamily="49" charset="0"/>
            </a:endParaRPr>
          </a:p>
          <a:p>
            <a:r>
              <a:rPr lang="en-US" sz="2800" dirty="0" err="1">
                <a:latin typeface="Consolas" panose="020B0609020204030204" pitchFamily="49" charset="0"/>
                <a:cs typeface="Courier New" panose="02070309020205020404" pitchFamily="49" charset="0"/>
              </a:rPr>
              <a:t>request_gpus</a:t>
            </a:r>
            <a:r>
              <a:rPr lang="en-US" sz="2800" dirty="0">
                <a:latin typeface="Consolas" panose="020B0609020204030204" pitchFamily="49" charset="0"/>
                <a:cs typeface="Courier New" panose="02070309020205020404" pitchFamily="49" charset="0"/>
              </a:rPr>
              <a:t> = 1</a:t>
            </a:r>
          </a:p>
          <a:p>
            <a:r>
              <a:rPr lang="en-US" sz="2800" dirty="0" err="1">
                <a:latin typeface="Consolas" panose="020B0609020204030204" pitchFamily="49" charset="0"/>
                <a:cs typeface="Courier New" panose="02070309020205020404" pitchFamily="49" charset="0"/>
              </a:rPr>
              <a:t>gpus_minimum_capability</a:t>
            </a:r>
            <a:r>
              <a:rPr lang="en-US" sz="2800" dirty="0">
                <a:latin typeface="Consolas" panose="020B0609020204030204" pitchFamily="49" charset="0"/>
                <a:cs typeface="Courier New" panose="02070309020205020404" pitchFamily="49" charset="0"/>
              </a:rPr>
              <a:t> = 7.5</a:t>
            </a:r>
          </a:p>
          <a:p>
            <a:r>
              <a:rPr lang="en-US" sz="2800" dirty="0" err="1">
                <a:latin typeface="Consolas" panose="020B0609020204030204" pitchFamily="49" charset="0"/>
                <a:cs typeface="Courier New" panose="02070309020205020404" pitchFamily="49" charset="0"/>
              </a:rPr>
              <a:t>gpus_minimum_memory</a:t>
            </a:r>
            <a:r>
              <a:rPr lang="en-US" sz="2800" dirty="0">
                <a:latin typeface="Consolas" panose="020B0609020204030204" pitchFamily="49" charset="0"/>
                <a:cs typeface="Courier New" panose="02070309020205020404" pitchFamily="49" charset="0"/>
              </a:rPr>
              <a:t> = 4096</a:t>
            </a:r>
          </a:p>
          <a:p>
            <a:endParaRPr lang="en-US" sz="2800" dirty="0">
              <a:latin typeface="Consolas" panose="020B0609020204030204" pitchFamily="49" charset="0"/>
              <a:cs typeface="Courier New" panose="02070309020205020404" pitchFamily="49" charset="0"/>
            </a:endParaRPr>
          </a:p>
          <a:p>
            <a:r>
              <a:rPr lang="en-US" sz="2800" dirty="0">
                <a:latin typeface="Consolas" panose="020B0609020204030204" pitchFamily="49" charset="0"/>
                <a:cs typeface="Courier New" panose="02070309020205020404" pitchFamily="49" charset="0"/>
              </a:rPr>
              <a:t>executable = </a:t>
            </a:r>
            <a:r>
              <a:rPr lang="en-US" sz="2800" dirty="0" err="1">
                <a:latin typeface="Consolas" panose="020B0609020204030204" pitchFamily="49" charset="0"/>
                <a:cs typeface="Courier New" panose="02070309020205020404" pitchFamily="49" charset="0"/>
              </a:rPr>
              <a:t>train.sh</a:t>
            </a:r>
            <a:endParaRPr lang="en-US" sz="2800" dirty="0">
              <a:latin typeface="Consolas" panose="020B0609020204030204" pitchFamily="49" charset="0"/>
              <a:cs typeface="Courier New" panose="02070309020205020404" pitchFamily="49" charset="0"/>
            </a:endParaRPr>
          </a:p>
          <a:p>
            <a:endParaRPr lang="en-US" sz="2800" dirty="0">
              <a:latin typeface="Consolas" panose="020B0609020204030204" pitchFamily="49" charset="0"/>
              <a:cs typeface="Courier New" panose="02070309020205020404" pitchFamily="49" charset="0"/>
            </a:endParaRPr>
          </a:p>
          <a:p>
            <a:r>
              <a:rPr lang="en-US" sz="2800" dirty="0" err="1">
                <a:latin typeface="Consolas" panose="020B0609020204030204" pitchFamily="49" charset="0"/>
                <a:cs typeface="Courier New" panose="02070309020205020404" pitchFamily="49" charset="0"/>
              </a:rPr>
              <a:t>transfer_input_files</a:t>
            </a:r>
            <a:r>
              <a:rPr lang="en-US" sz="2800" dirty="0">
                <a:latin typeface="Consolas" panose="020B0609020204030204" pitchFamily="49" charset="0"/>
                <a:cs typeface="Courier New" panose="02070309020205020404" pitchFamily="49" charset="0"/>
              </a:rPr>
              <a:t> = </a:t>
            </a:r>
            <a:r>
              <a:rPr lang="en-US" sz="2800" dirty="0" err="1">
                <a:latin typeface="Consolas" panose="020B0609020204030204" pitchFamily="49" charset="0"/>
                <a:cs typeface="Courier New" panose="02070309020205020404" pitchFamily="49" charset="0"/>
              </a:rPr>
              <a:t>train.py</a:t>
            </a:r>
            <a:r>
              <a:rPr lang="en-US" sz="2800" dirty="0">
                <a:latin typeface="Consolas" panose="020B0609020204030204" pitchFamily="49" charset="0"/>
                <a:cs typeface="Courier New" panose="02070309020205020404" pitchFamily="49" charset="0"/>
              </a:rPr>
              <a:t>,</a:t>
            </a:r>
            <a:br>
              <a:rPr lang="en-US" sz="2800" dirty="0">
                <a:latin typeface="Consolas" panose="020B0609020204030204" pitchFamily="49" charset="0"/>
                <a:cs typeface="Courier New" panose="02070309020205020404" pitchFamily="49" charset="0"/>
              </a:rPr>
            </a:br>
            <a:r>
              <a:rPr lang="en-US" sz="2800" dirty="0">
                <a:latin typeface="Consolas" panose="020B0609020204030204" pitchFamily="49" charset="0"/>
                <a:cs typeface="Courier New" panose="02070309020205020404" pitchFamily="49" charset="0"/>
              </a:rPr>
              <a:t>	</a:t>
            </a:r>
            <a:r>
              <a:rPr lang="en-US" sz="2800" dirty="0" err="1">
                <a:latin typeface="Consolas" panose="020B0609020204030204" pitchFamily="49" charset="0"/>
                <a:cs typeface="Courier New" panose="02070309020205020404" pitchFamily="49" charset="0"/>
              </a:rPr>
              <a:t>osdf</a:t>
            </a:r>
            <a:r>
              <a:rPr lang="en-US" sz="2800" dirty="0">
                <a:latin typeface="Consolas" panose="020B0609020204030204" pitchFamily="49" charset="0"/>
                <a:cs typeface="Courier New" panose="02070309020205020404" pitchFamily="49" charset="0"/>
              </a:rPr>
              <a:t>:///</a:t>
            </a:r>
            <a:r>
              <a:rPr lang="en-US" sz="2800" dirty="0" err="1">
                <a:latin typeface="Consolas" panose="020B0609020204030204" pitchFamily="49" charset="0"/>
                <a:cs typeface="Courier New" panose="02070309020205020404" pitchFamily="49" charset="0"/>
              </a:rPr>
              <a:t>ospool</a:t>
            </a:r>
            <a:r>
              <a:rPr lang="en-US" sz="2800" dirty="0">
                <a:latin typeface="Consolas" panose="020B0609020204030204" pitchFamily="49" charset="0"/>
                <a:cs typeface="Courier New" panose="02070309020205020404" pitchFamily="49" charset="0"/>
              </a:rPr>
              <a:t>/ap40/data/</a:t>
            </a:r>
            <a:r>
              <a:rPr lang="en-US" sz="2800" dirty="0" err="1">
                <a:latin typeface="Consolas" panose="020B0609020204030204" pitchFamily="49" charset="0"/>
                <a:cs typeface="Courier New" panose="02070309020205020404" pitchFamily="49" charset="0"/>
              </a:rPr>
              <a:t>iaross</a:t>
            </a:r>
            <a:r>
              <a:rPr lang="en-US" sz="2800" dirty="0">
                <a:latin typeface="Consolas" panose="020B0609020204030204" pitchFamily="49" charset="0"/>
                <a:cs typeface="Courier New" panose="02070309020205020404" pitchFamily="49" charset="0"/>
              </a:rPr>
              <a:t>/</a:t>
            </a:r>
            <a:r>
              <a:rPr lang="en-US" sz="2800" dirty="0" err="1">
                <a:latin typeface="Consolas" panose="020B0609020204030204" pitchFamily="49" charset="0"/>
                <a:cs typeface="Courier New" panose="02070309020205020404" pitchFamily="49" charset="0"/>
              </a:rPr>
              <a:t>cat_dog</a:t>
            </a:r>
            <a:r>
              <a:rPr lang="en-US" sz="2800" dirty="0">
                <a:latin typeface="Consolas" panose="020B0609020204030204" pitchFamily="49" charset="0"/>
                <a:cs typeface="Courier New" panose="02070309020205020404" pitchFamily="49" charset="0"/>
              </a:rPr>
              <a:t>/</a:t>
            </a:r>
            <a:r>
              <a:rPr lang="en-US" sz="2800" dirty="0" err="1">
                <a:latin typeface="Consolas" panose="020B0609020204030204" pitchFamily="49" charset="0"/>
                <a:cs typeface="Courier New" panose="02070309020205020404" pitchFamily="49" charset="0"/>
              </a:rPr>
              <a:t>train.zip</a:t>
            </a:r>
            <a:endParaRPr lang="en-US" sz="2800" dirty="0">
              <a:latin typeface="Consolas" panose="020B0609020204030204" pitchFamily="49" charset="0"/>
              <a:cs typeface="Courier New" panose="02070309020205020404" pitchFamily="49" charset="0"/>
            </a:endParaRPr>
          </a:p>
          <a:p>
            <a:r>
              <a:rPr lang="en-US" sz="2800" dirty="0" err="1">
                <a:latin typeface="Consolas" panose="020B0609020204030204" pitchFamily="49" charset="0"/>
                <a:cs typeface="Courier New" panose="02070309020205020404" pitchFamily="49" charset="0"/>
              </a:rPr>
              <a:t>transfer_output_files</a:t>
            </a:r>
            <a:r>
              <a:rPr lang="en-US" sz="2800" dirty="0">
                <a:latin typeface="Consolas" panose="020B0609020204030204" pitchFamily="49" charset="0"/>
                <a:cs typeface="Courier New" panose="02070309020205020404" pitchFamily="49" charset="0"/>
              </a:rPr>
              <a:t> = output</a:t>
            </a:r>
          </a:p>
          <a:p>
            <a:endParaRPr lang="en-US" sz="2800" dirty="0">
              <a:latin typeface="Consolas" panose="020B0609020204030204" pitchFamily="49" charset="0"/>
              <a:cs typeface="Courier New" panose="02070309020205020404" pitchFamily="49" charset="0"/>
            </a:endParaRPr>
          </a:p>
          <a:p>
            <a:r>
              <a:rPr lang="en-US" sz="2800" dirty="0">
                <a:latin typeface="Consolas" panose="020B0609020204030204" pitchFamily="49" charset="0"/>
                <a:cs typeface="Courier New" panose="02070309020205020404" pitchFamily="49" charset="0"/>
              </a:rPr>
              <a:t>output = $(CLUSTERID).out</a:t>
            </a:r>
          </a:p>
          <a:p>
            <a:r>
              <a:rPr lang="en-US" sz="2800" dirty="0">
                <a:latin typeface="Consolas" panose="020B0609020204030204" pitchFamily="49" charset="0"/>
                <a:cs typeface="Courier New" panose="02070309020205020404" pitchFamily="49" charset="0"/>
              </a:rPr>
              <a:t>error = $(CLUSTERID).err</a:t>
            </a:r>
          </a:p>
          <a:p>
            <a:r>
              <a:rPr lang="en-US" sz="2800" dirty="0">
                <a:latin typeface="Consolas" panose="020B0609020204030204" pitchFamily="49" charset="0"/>
                <a:cs typeface="Courier New" panose="02070309020205020404" pitchFamily="49" charset="0"/>
              </a:rPr>
              <a:t>log = </a:t>
            </a:r>
            <a:r>
              <a:rPr lang="en-US" sz="2800" dirty="0" err="1">
                <a:latin typeface="Consolas" panose="020B0609020204030204" pitchFamily="49" charset="0"/>
                <a:cs typeface="Courier New" panose="02070309020205020404" pitchFamily="49" charset="0"/>
              </a:rPr>
              <a:t>catdog_training.log</a:t>
            </a:r>
            <a:endParaRPr lang="en-US" sz="2800" dirty="0">
              <a:latin typeface="Consolas" panose="020B0609020204030204" pitchFamily="49" charset="0"/>
              <a:cs typeface="Courier New" panose="02070309020205020404" pitchFamily="49" charset="0"/>
            </a:endParaRPr>
          </a:p>
          <a:p>
            <a:endParaRPr lang="en-US" sz="2800" dirty="0">
              <a:latin typeface="Consolas" panose="020B0609020204030204" pitchFamily="49" charset="0"/>
              <a:cs typeface="Courier New" panose="02070309020205020404" pitchFamily="49" charset="0"/>
            </a:endParaRPr>
          </a:p>
          <a:p>
            <a:r>
              <a:rPr lang="en-US" sz="2800" dirty="0">
                <a:latin typeface="Consolas" panose="020B0609020204030204" pitchFamily="49" charset="0"/>
                <a:cs typeface="Courier New" panose="02070309020205020404" pitchFamily="49" charset="0"/>
              </a:rPr>
              <a:t>queue</a:t>
            </a:r>
          </a:p>
        </p:txBody>
      </p:sp>
      <p:sp>
        <p:nvSpPr>
          <p:cNvPr id="1096" name="Google Shape;1096;p60"/>
          <p:cNvSpPr txBox="1"/>
          <p:nvPr/>
        </p:nvSpPr>
        <p:spPr>
          <a:xfrm>
            <a:off x="7166222" y="1690688"/>
            <a:ext cx="4596130" cy="4801274"/>
          </a:xfrm>
          <a:prstGeom prst="rect">
            <a:avLst/>
          </a:prstGeom>
          <a:solidFill>
            <a:srgbClr val="FBE4D4"/>
          </a:solidFill>
          <a:ln w="9525" cap="flat" cmpd="sng">
            <a:solidFill>
              <a:srgbClr val="1C305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ourier New"/>
                <a:ea typeface="Courier New"/>
                <a:cs typeface="Courier New"/>
                <a:sym typeface="Courier New"/>
              </a:rPr>
              <a:t>#!/bin/bash</a:t>
            </a:r>
            <a:endParaRPr dirty="0"/>
          </a:p>
          <a:p>
            <a:pPr marL="0" marR="0" lvl="0" indent="0" algn="l" rtl="0">
              <a:spcBef>
                <a:spcPts val="0"/>
              </a:spcBef>
              <a:spcAft>
                <a:spcPts val="0"/>
              </a:spcAft>
              <a:buNone/>
            </a:pPr>
            <a:endParaRPr sz="1800"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dirty="0">
                <a:solidFill>
                  <a:schemeClr val="dk1"/>
                </a:solidFill>
                <a:latin typeface="Courier New"/>
                <a:ea typeface="Courier New"/>
                <a:cs typeface="Courier New"/>
                <a:sym typeface="Courier New"/>
              </a:rPr>
              <a:t>wd=$(</a:t>
            </a:r>
            <a:r>
              <a:rPr lang="en-US" sz="1800" dirty="0" err="1">
                <a:solidFill>
                  <a:schemeClr val="dk1"/>
                </a:solidFill>
                <a:latin typeface="Courier New"/>
                <a:ea typeface="Courier New"/>
                <a:cs typeface="Courier New"/>
                <a:sym typeface="Courier New"/>
              </a:rPr>
              <a:t>pwd</a:t>
            </a:r>
            <a:r>
              <a:rPr lang="en-US" sz="1800"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dirty="0" err="1">
                <a:solidFill>
                  <a:schemeClr val="dk1"/>
                </a:solidFill>
                <a:latin typeface="Courier New"/>
                <a:ea typeface="Courier New"/>
                <a:cs typeface="Courier New"/>
                <a:sym typeface="Courier New"/>
              </a:rPr>
              <a:t>mkdir</a:t>
            </a:r>
            <a:r>
              <a:rPr lang="en-US" sz="1800" dirty="0">
                <a:solidFill>
                  <a:schemeClr val="dk1"/>
                </a:solidFill>
                <a:latin typeface="Courier New"/>
                <a:ea typeface="Courier New"/>
                <a:cs typeface="Courier New"/>
                <a:sym typeface="Courier New"/>
              </a:rPr>
              <a:t> data</a:t>
            </a:r>
            <a:endParaRPr dirty="0"/>
          </a:p>
          <a:p>
            <a:pPr marL="0" marR="0" lvl="0" indent="0" algn="l" rtl="0">
              <a:spcBef>
                <a:spcPts val="0"/>
              </a:spcBef>
              <a:spcAft>
                <a:spcPts val="0"/>
              </a:spcAft>
              <a:buNone/>
            </a:pPr>
            <a:r>
              <a:rPr lang="en-US" sz="1800" dirty="0" err="1">
                <a:solidFill>
                  <a:schemeClr val="dk1"/>
                </a:solidFill>
                <a:latin typeface="Courier New"/>
                <a:ea typeface="Courier New"/>
                <a:cs typeface="Courier New"/>
                <a:sym typeface="Courier New"/>
              </a:rPr>
              <a:t>mkdir</a:t>
            </a:r>
            <a:r>
              <a:rPr lang="en-US" sz="1800" dirty="0">
                <a:solidFill>
                  <a:schemeClr val="dk1"/>
                </a:solidFill>
                <a:latin typeface="Courier New"/>
                <a:ea typeface="Courier New"/>
                <a:cs typeface="Courier New"/>
                <a:sym typeface="Courier New"/>
              </a:rPr>
              <a:t> $wd/output</a:t>
            </a:r>
            <a:endParaRPr dirty="0"/>
          </a:p>
          <a:p>
            <a:pPr marL="0" marR="0" lvl="0" indent="0" algn="l" rtl="0">
              <a:spcBef>
                <a:spcPts val="0"/>
              </a:spcBef>
              <a:spcAft>
                <a:spcPts val="0"/>
              </a:spcAft>
              <a:buNone/>
            </a:pPr>
            <a:endParaRPr sz="1800"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dirty="0">
                <a:solidFill>
                  <a:schemeClr val="dk1"/>
                </a:solidFill>
                <a:latin typeface="Courier New"/>
                <a:ea typeface="Courier New"/>
                <a:cs typeface="Courier New"/>
                <a:sym typeface="Courier New"/>
              </a:rPr>
              <a:t>unzip </a:t>
            </a:r>
            <a:r>
              <a:rPr lang="en-US" sz="1800" dirty="0" err="1">
                <a:solidFill>
                  <a:schemeClr val="dk1"/>
                </a:solidFill>
                <a:latin typeface="Courier New"/>
                <a:ea typeface="Courier New"/>
                <a:cs typeface="Courier New"/>
                <a:sym typeface="Courier New"/>
              </a:rPr>
              <a:t>train.zip</a:t>
            </a:r>
            <a:r>
              <a:rPr lang="en-US" sz="1800" dirty="0">
                <a:solidFill>
                  <a:schemeClr val="dk1"/>
                </a:solidFill>
                <a:latin typeface="Courier New"/>
                <a:ea typeface="Courier New"/>
                <a:cs typeface="Courier New"/>
                <a:sym typeface="Courier New"/>
              </a:rPr>
              <a:t> -d data/</a:t>
            </a:r>
            <a:endParaRPr dirty="0"/>
          </a:p>
          <a:p>
            <a:pPr marL="0" marR="0" lvl="0" indent="0" algn="l" rtl="0">
              <a:spcBef>
                <a:spcPts val="0"/>
              </a:spcBef>
              <a:spcAft>
                <a:spcPts val="0"/>
              </a:spcAft>
              <a:buNone/>
            </a:pPr>
            <a:r>
              <a:rPr lang="en-US" sz="1800" dirty="0">
                <a:solidFill>
                  <a:schemeClr val="dk1"/>
                </a:solidFill>
                <a:latin typeface="Courier New"/>
                <a:ea typeface="Courier New"/>
                <a:cs typeface="Courier New"/>
                <a:sym typeface="Courier New"/>
              </a:rPr>
              <a:t>rm </a:t>
            </a:r>
            <a:r>
              <a:rPr lang="en-US" sz="1800" dirty="0" err="1">
                <a:solidFill>
                  <a:schemeClr val="dk1"/>
                </a:solidFill>
                <a:latin typeface="Courier New"/>
                <a:ea typeface="Courier New"/>
                <a:cs typeface="Courier New"/>
                <a:sym typeface="Courier New"/>
              </a:rPr>
              <a:t>train.zip</a:t>
            </a:r>
            <a:endParaRPr sz="1800" dirty="0">
              <a:solidFill>
                <a:schemeClr val="dk1"/>
              </a:solidFill>
              <a:latin typeface="Courier New"/>
              <a:ea typeface="Courier New"/>
              <a:cs typeface="Courier New"/>
              <a:sym typeface="Courier New"/>
            </a:endParaRPr>
          </a:p>
          <a:p>
            <a:pPr marL="0" marR="0" lvl="0" indent="0" algn="l" rtl="0">
              <a:spcBef>
                <a:spcPts val="0"/>
              </a:spcBef>
              <a:spcAft>
                <a:spcPts val="0"/>
              </a:spcAft>
              <a:buNone/>
            </a:pPr>
            <a:endParaRPr sz="1800"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dirty="0">
                <a:solidFill>
                  <a:schemeClr val="dk1"/>
                </a:solidFill>
                <a:latin typeface="Courier New"/>
                <a:ea typeface="Courier New"/>
                <a:cs typeface="Courier New"/>
                <a:sym typeface="Courier New"/>
              </a:rPr>
              <a:t>cd /app/</a:t>
            </a:r>
            <a:endParaRPr dirty="0"/>
          </a:p>
          <a:p>
            <a:pPr marL="0" marR="0" lvl="0" indent="0" algn="l" rtl="0">
              <a:spcBef>
                <a:spcPts val="0"/>
              </a:spcBef>
              <a:spcAft>
                <a:spcPts val="0"/>
              </a:spcAft>
              <a:buNone/>
            </a:pPr>
            <a:endParaRPr sz="1800"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dirty="0">
                <a:solidFill>
                  <a:schemeClr val="dk1"/>
                </a:solidFill>
                <a:latin typeface="Courier New"/>
                <a:ea typeface="Courier New"/>
                <a:cs typeface="Courier New"/>
                <a:sym typeface="Courier New"/>
              </a:rPr>
              <a:t>python </a:t>
            </a:r>
            <a:r>
              <a:rPr lang="en-US" sz="1800" dirty="0" err="1">
                <a:solidFill>
                  <a:schemeClr val="dk1"/>
                </a:solidFill>
                <a:latin typeface="Courier New"/>
                <a:ea typeface="Courier New"/>
                <a:cs typeface="Courier New"/>
                <a:sym typeface="Courier New"/>
              </a:rPr>
              <a:t>train.py</a:t>
            </a:r>
            <a:r>
              <a:rPr lang="en-US" sz="1800"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dirty="0">
                <a:solidFill>
                  <a:schemeClr val="dk1"/>
                </a:solidFill>
                <a:latin typeface="Courier New"/>
                <a:ea typeface="Courier New"/>
                <a:cs typeface="Courier New"/>
                <a:sym typeface="Courier New"/>
              </a:rPr>
              <a:t>  --data-</a:t>
            </a:r>
            <a:r>
              <a:rPr lang="en-US" sz="1800" dirty="0" err="1">
                <a:solidFill>
                  <a:schemeClr val="dk1"/>
                </a:solidFill>
                <a:latin typeface="Courier New"/>
                <a:ea typeface="Courier New"/>
                <a:cs typeface="Courier New"/>
                <a:sym typeface="Courier New"/>
              </a:rPr>
              <a:t>dir</a:t>
            </a:r>
            <a:r>
              <a:rPr lang="en-US" sz="1800" dirty="0">
                <a:solidFill>
                  <a:schemeClr val="dk1"/>
                </a:solidFill>
                <a:latin typeface="Courier New"/>
                <a:ea typeface="Courier New"/>
                <a:cs typeface="Courier New"/>
                <a:sym typeface="Courier New"/>
              </a:rPr>
              <a:t> $wd/data/ \ </a:t>
            </a:r>
            <a:endParaRPr dirty="0"/>
          </a:p>
          <a:p>
            <a:pPr marL="0" marR="0" lvl="0" indent="0" algn="l" rtl="0">
              <a:spcBef>
                <a:spcPts val="0"/>
              </a:spcBef>
              <a:spcAft>
                <a:spcPts val="0"/>
              </a:spcAft>
              <a:buNone/>
            </a:pPr>
            <a:r>
              <a:rPr lang="en-US" sz="1800" dirty="0">
                <a:solidFill>
                  <a:schemeClr val="dk1"/>
                </a:solidFill>
                <a:latin typeface="Courier New"/>
                <a:ea typeface="Courier New"/>
                <a:cs typeface="Courier New"/>
                <a:sym typeface="Courier New"/>
              </a:rPr>
              <a:t>  --checkpoint-</a:t>
            </a:r>
            <a:r>
              <a:rPr lang="en-US" sz="1800" dirty="0" err="1">
                <a:solidFill>
                  <a:schemeClr val="dk1"/>
                </a:solidFill>
                <a:latin typeface="Courier New"/>
                <a:ea typeface="Courier New"/>
                <a:cs typeface="Courier New"/>
                <a:sym typeface="Courier New"/>
              </a:rPr>
              <a:t>dir</a:t>
            </a:r>
            <a:r>
              <a:rPr lang="en-US" sz="1800" dirty="0">
                <a:solidFill>
                  <a:schemeClr val="dk1"/>
                </a:solidFill>
                <a:latin typeface="Courier New"/>
                <a:ea typeface="Courier New"/>
                <a:cs typeface="Courier New"/>
                <a:sym typeface="Courier New"/>
              </a:rPr>
              <a:t> $wd/output/ \</a:t>
            </a:r>
            <a:endParaRPr dirty="0"/>
          </a:p>
          <a:p>
            <a:pPr lvl="0"/>
            <a:r>
              <a:rPr lang="en-US" dirty="0">
                <a:solidFill>
                  <a:schemeClr val="dk1"/>
                </a:solidFill>
                <a:latin typeface="Courier New"/>
                <a:ea typeface="Courier New"/>
                <a:cs typeface="Courier New"/>
                <a:sym typeface="Courier New"/>
              </a:rPr>
              <a:t>   --epochs 20 \</a:t>
            </a:r>
          </a:p>
          <a:p>
            <a:pPr marL="0" marR="0" lvl="0" indent="0" algn="l" rtl="0">
              <a:spcBef>
                <a:spcPts val="0"/>
              </a:spcBef>
              <a:spcAft>
                <a:spcPts val="0"/>
              </a:spcAft>
              <a:buNone/>
            </a:pPr>
            <a:r>
              <a:rPr lang="en-US" sz="1800" dirty="0">
                <a:solidFill>
                  <a:schemeClr val="dk1"/>
                </a:solidFill>
                <a:highlight>
                  <a:srgbClr val="FBAC97"/>
                </a:highlight>
                <a:latin typeface="Courier New"/>
                <a:ea typeface="Courier New"/>
                <a:cs typeface="Courier New"/>
                <a:sym typeface="Courier New"/>
              </a:rPr>
              <a:t>  --checkpoint-every 5</a:t>
            </a:r>
            <a:endParaRPr dirty="0"/>
          </a:p>
          <a:p>
            <a:pPr marL="0" marR="0" lvl="0" indent="0" algn="l" rtl="0">
              <a:spcBef>
                <a:spcPts val="0"/>
              </a:spcBef>
              <a:spcAft>
                <a:spcPts val="0"/>
              </a:spcAft>
              <a:buNone/>
            </a:pPr>
            <a:r>
              <a:rPr lang="en-US" sz="1800" dirty="0">
                <a:solidFill>
                  <a:schemeClr val="dk1"/>
                </a:solidFill>
                <a:highlight>
                  <a:srgbClr val="FBAC97"/>
                </a:highlight>
                <a:latin typeface="Courier New"/>
                <a:ea typeface="Courier New"/>
                <a:cs typeface="Courier New"/>
                <a:sym typeface="Courier New"/>
              </a:rPr>
              <a:t>exit $?</a:t>
            </a:r>
            <a:endParaRPr dirty="0"/>
          </a:p>
        </p:txBody>
      </p:sp>
      <p:sp>
        <p:nvSpPr>
          <p:cNvPr id="1097" name="Google Shape;1097;p60"/>
          <p:cNvSpPr txBox="1"/>
          <p:nvPr/>
        </p:nvSpPr>
        <p:spPr>
          <a:xfrm>
            <a:off x="7166222" y="1321356"/>
            <a:ext cx="8915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train.sh</a:t>
            </a:r>
            <a:endParaRPr sz="1800">
              <a:solidFill>
                <a:schemeClr val="dk1"/>
              </a:solidFill>
              <a:latin typeface="Calibri"/>
              <a:ea typeface="Calibri"/>
              <a:cs typeface="Calibri"/>
              <a:sym typeface="Calibri"/>
            </a:endParaRPr>
          </a:p>
        </p:txBody>
      </p:sp>
      <p:sp>
        <p:nvSpPr>
          <p:cNvPr id="1098" name="Google Shape;1098;p60"/>
          <p:cNvSpPr txBox="1"/>
          <p:nvPr/>
        </p:nvSpPr>
        <p:spPr>
          <a:xfrm>
            <a:off x="208703" y="1321356"/>
            <a:ext cx="10134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train.sub</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0ACE-A3EA-A879-200D-5C777C153DE7}"/>
              </a:ext>
            </a:extLst>
          </p:cNvPr>
          <p:cNvSpPr>
            <a:spLocks noGrp="1"/>
          </p:cNvSpPr>
          <p:nvPr>
            <p:ph type="title"/>
          </p:nvPr>
        </p:nvSpPr>
        <p:spPr/>
        <p:txBody>
          <a:bodyPr/>
          <a:lstStyle/>
          <a:p>
            <a:r>
              <a:rPr lang="en-US"/>
              <a:t>Where to go from here?</a:t>
            </a:r>
          </a:p>
        </p:txBody>
      </p:sp>
      <p:sp>
        <p:nvSpPr>
          <p:cNvPr id="3" name="Content Placeholder 2">
            <a:extLst>
              <a:ext uri="{FF2B5EF4-FFF2-40B4-BE49-F238E27FC236}">
                <a16:creationId xmlns:a16="http://schemas.microsoft.com/office/drawing/2014/main" id="{D6444F63-D5B8-6839-BC31-F3BA62DDCC88}"/>
              </a:ext>
            </a:extLst>
          </p:cNvPr>
          <p:cNvSpPr>
            <a:spLocks noGrp="1"/>
          </p:cNvSpPr>
          <p:nvPr>
            <p:ph sz="half" idx="1"/>
          </p:nvPr>
        </p:nvSpPr>
        <p:spPr>
          <a:xfrm>
            <a:off x="838199" y="1825625"/>
            <a:ext cx="10515599" cy="4351338"/>
          </a:xfrm>
        </p:spPr>
        <p:txBody>
          <a:bodyPr>
            <a:normAutofit/>
          </a:bodyPr>
          <a:lstStyle/>
          <a:p>
            <a:r>
              <a:rPr lang="en-US" dirty="0"/>
              <a:t>Think about your workflow!</a:t>
            </a:r>
          </a:p>
          <a:p>
            <a:r>
              <a:rPr lang="en-US" dirty="0"/>
              <a:t>A world of education opportunities</a:t>
            </a:r>
          </a:p>
          <a:p>
            <a:pPr lvl="1"/>
            <a:r>
              <a:rPr lang="en-US" dirty="0" err="1"/>
              <a:t>Pytorch</a:t>
            </a:r>
            <a:r>
              <a:rPr lang="en-US" dirty="0"/>
              <a:t>, </a:t>
            </a:r>
            <a:r>
              <a:rPr lang="en-US" dirty="0" err="1"/>
              <a:t>HuggingFace</a:t>
            </a:r>
            <a:r>
              <a:rPr lang="en-US" dirty="0"/>
              <a:t>, &lt;your software of choice&gt; documentation</a:t>
            </a:r>
          </a:p>
          <a:p>
            <a:pPr lvl="1"/>
            <a:r>
              <a:rPr lang="en-US" dirty="0"/>
              <a:t>YouTube for explanations and theory</a:t>
            </a:r>
          </a:p>
          <a:p>
            <a:pPr lvl="1"/>
            <a:r>
              <a:rPr lang="en-US" dirty="0"/>
              <a:t>Blogs for examples and inspiration</a:t>
            </a:r>
          </a:p>
          <a:p>
            <a:pPr lvl="1"/>
            <a:r>
              <a:rPr lang="en-US" dirty="0" err="1"/>
              <a:t>arXiv</a:t>
            </a:r>
            <a:r>
              <a:rPr lang="en-US" dirty="0"/>
              <a:t> for preprints</a:t>
            </a:r>
          </a:p>
          <a:p>
            <a:r>
              <a:rPr lang="en-US" dirty="0"/>
              <a:t>Explore available pre-made images: Docker Hub, </a:t>
            </a:r>
            <a:r>
              <a:rPr lang="en-US" dirty="0">
                <a:hlinkClick r:id="rId2"/>
              </a:rPr>
              <a:t>NGC catalog</a:t>
            </a:r>
            <a:endParaRPr lang="en-US" dirty="0"/>
          </a:p>
          <a:p>
            <a:r>
              <a:rPr lang="en-US" dirty="0">
                <a:hlinkClick r:id="rId3"/>
              </a:rPr>
              <a:t>OSPool documentation</a:t>
            </a:r>
            <a:endParaRPr lang="en-US" dirty="0"/>
          </a:p>
          <a:p>
            <a:endParaRPr lang="en-US" dirty="0"/>
          </a:p>
        </p:txBody>
      </p:sp>
      <p:sp>
        <p:nvSpPr>
          <p:cNvPr id="5" name="Slide Number Placeholder 4">
            <a:extLst>
              <a:ext uri="{FF2B5EF4-FFF2-40B4-BE49-F238E27FC236}">
                <a16:creationId xmlns:a16="http://schemas.microsoft.com/office/drawing/2014/main" id="{3DD45C6F-22AC-2048-F842-44EFC1965BD3}"/>
              </a:ext>
            </a:extLst>
          </p:cNvPr>
          <p:cNvSpPr>
            <a:spLocks noGrp="1"/>
          </p:cNvSpPr>
          <p:nvPr>
            <p:ph type="sldNum" sz="quarter" idx="12"/>
          </p:nvPr>
        </p:nvSpPr>
        <p:spPr/>
        <p:txBody>
          <a:bodyPr/>
          <a:lstStyle/>
          <a:p>
            <a:fld id="{7D6B6BCA-0F02-1C4A-A7FD-5289AC363B05}" type="slidenum">
              <a:rPr lang="en-US" smtClean="0"/>
              <a:t>51</a:t>
            </a:fld>
            <a:endParaRPr lang="en-US"/>
          </a:p>
        </p:txBody>
      </p:sp>
      <p:sp>
        <p:nvSpPr>
          <p:cNvPr id="6" name="Date Placeholder 5">
            <a:extLst>
              <a:ext uri="{FF2B5EF4-FFF2-40B4-BE49-F238E27FC236}">
                <a16:creationId xmlns:a16="http://schemas.microsoft.com/office/drawing/2014/main" id="{3A8AEA9F-2C0F-B5F1-B37E-89DF308BB278}"/>
              </a:ext>
            </a:extLst>
          </p:cNvPr>
          <p:cNvSpPr>
            <a:spLocks noGrp="1"/>
          </p:cNvSpPr>
          <p:nvPr>
            <p:ph type="dt" sz="half" idx="10"/>
          </p:nvPr>
        </p:nvSpPr>
        <p:spPr/>
        <p:txBody>
          <a:bodyPr/>
          <a:lstStyle/>
          <a:p>
            <a:r>
              <a:rPr lang="en-US"/>
              <a:t>7/16/26</a:t>
            </a:r>
          </a:p>
        </p:txBody>
      </p:sp>
    </p:spTree>
    <p:extLst>
      <p:ext uri="{BB962C8B-B14F-4D97-AF65-F5344CB8AC3E}">
        <p14:creationId xmlns:p14="http://schemas.microsoft.com/office/powerpoint/2010/main" val="351767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6AA7-D8D1-26EA-CC13-03D2596C7EB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E1F7E7D-9C6A-8882-09B5-F54F6809112E}"/>
              </a:ext>
            </a:extLst>
          </p:cNvPr>
          <p:cNvSpPr>
            <a:spLocks noGrp="1"/>
          </p:cNvSpPr>
          <p:nvPr>
            <p:ph idx="1"/>
          </p:nvPr>
        </p:nvSpPr>
        <p:spPr/>
        <p:txBody>
          <a:bodyPr/>
          <a:lstStyle/>
          <a:p>
            <a:r>
              <a:rPr lang="en-US" dirty="0"/>
              <a:t>Talk to us! Don’t let computing be a barrier to your research!</a:t>
            </a:r>
          </a:p>
        </p:txBody>
      </p:sp>
      <p:sp>
        <p:nvSpPr>
          <p:cNvPr id="6" name="Date Placeholder 5">
            <a:extLst>
              <a:ext uri="{FF2B5EF4-FFF2-40B4-BE49-F238E27FC236}">
                <a16:creationId xmlns:a16="http://schemas.microsoft.com/office/drawing/2014/main" id="{01D30ABC-2053-2DCB-1A4A-D2872AE61D8C}"/>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37FF9D30-8D9D-C396-A5CA-70BE6B7FD538}"/>
              </a:ext>
            </a:extLst>
          </p:cNvPr>
          <p:cNvSpPr>
            <a:spLocks noGrp="1"/>
          </p:cNvSpPr>
          <p:nvPr>
            <p:ph type="sldNum" sz="quarter" idx="12"/>
          </p:nvPr>
        </p:nvSpPr>
        <p:spPr/>
        <p:txBody>
          <a:bodyPr/>
          <a:lstStyle/>
          <a:p>
            <a:fld id="{7D6B6BCA-0F02-1C4A-A7FD-5289AC363B05}" type="slidenum">
              <a:rPr lang="en-US" smtClean="0"/>
              <a:t>52</a:t>
            </a:fld>
            <a:endParaRPr lang="en-US"/>
          </a:p>
        </p:txBody>
      </p:sp>
    </p:spTree>
    <p:extLst>
      <p:ext uri="{BB962C8B-B14F-4D97-AF65-F5344CB8AC3E}">
        <p14:creationId xmlns:p14="http://schemas.microsoft.com/office/powerpoint/2010/main" val="162861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FBDE8DF-2F82-C024-9F19-182C75F5C4DA}"/>
              </a:ext>
            </a:extLst>
          </p:cNvPr>
          <p:cNvSpPr>
            <a:spLocks/>
          </p:cNvSpPr>
          <p:nvPr/>
        </p:nvSpPr>
        <p:spPr>
          <a:xfrm>
            <a:off x="3249998" y="538278"/>
            <a:ext cx="5427218" cy="542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C1C2D3-D96D-6B9E-320F-C217B2EAB358}"/>
              </a:ext>
            </a:extLst>
          </p:cNvPr>
          <p:cNvSpPr/>
          <p:nvPr/>
        </p:nvSpPr>
        <p:spPr>
          <a:xfrm>
            <a:off x="4000662" y="1893988"/>
            <a:ext cx="3851023" cy="3851023"/>
          </a:xfrm>
          <a:prstGeom prst="ellipse">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DD16904-F046-CC3B-57B4-0E1E7DFB6C99}"/>
              </a:ext>
            </a:extLst>
          </p:cNvPr>
          <p:cNvSpPr/>
          <p:nvPr/>
        </p:nvSpPr>
        <p:spPr>
          <a:xfrm>
            <a:off x="4922519" y="3266154"/>
            <a:ext cx="2009582" cy="2009582"/>
          </a:xfrm>
          <a:prstGeom prst="ellipse">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a:p>
            <a:pPr algn="ctr"/>
            <a:endParaRPr lang="en-US"/>
          </a:p>
          <a:p>
            <a:pPr algn="ctr"/>
            <a:endParaRPr lang="en-US"/>
          </a:p>
        </p:txBody>
      </p:sp>
      <p:sp>
        <p:nvSpPr>
          <p:cNvPr id="12" name="Oval 11">
            <a:extLst>
              <a:ext uri="{FF2B5EF4-FFF2-40B4-BE49-F238E27FC236}">
                <a16:creationId xmlns:a16="http://schemas.microsoft.com/office/drawing/2014/main" id="{E4E57A0B-8F27-E6F0-55E9-D08F2432C1A6}"/>
              </a:ext>
            </a:extLst>
          </p:cNvPr>
          <p:cNvSpPr/>
          <p:nvPr/>
        </p:nvSpPr>
        <p:spPr>
          <a:xfrm>
            <a:off x="5441234" y="4296078"/>
            <a:ext cx="748010" cy="748010"/>
          </a:xfrm>
          <a:prstGeom prst="ellipse">
            <a:avLst/>
          </a:prstGeom>
          <a:solidFill>
            <a:srgbClr val="7030A0">
              <a:alpha val="4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E897BE-8592-24D8-2F9A-05C17A887F4D}"/>
              </a:ext>
            </a:extLst>
          </p:cNvPr>
          <p:cNvSpPr/>
          <p:nvPr/>
        </p:nvSpPr>
        <p:spPr>
          <a:xfrm>
            <a:off x="5681458" y="4296078"/>
            <a:ext cx="748010" cy="748010"/>
          </a:xfrm>
          <a:prstGeom prst="ellipse">
            <a:avLst/>
          </a:prstGeom>
          <a:solidFill>
            <a:srgbClr val="002060">
              <a:alpha val="5247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2A5F83-6FB9-0DE3-68A7-DEB3E46DF78C}"/>
              </a:ext>
            </a:extLst>
          </p:cNvPr>
          <p:cNvSpPr txBox="1"/>
          <p:nvPr/>
        </p:nvSpPr>
        <p:spPr>
          <a:xfrm>
            <a:off x="4764374" y="1105843"/>
            <a:ext cx="2101729" cy="369332"/>
          </a:xfrm>
          <a:prstGeom prst="rect">
            <a:avLst/>
          </a:prstGeom>
          <a:noFill/>
        </p:spPr>
        <p:txBody>
          <a:bodyPr wrap="square" rtlCol="0">
            <a:spAutoFit/>
          </a:bodyPr>
          <a:lstStyle/>
          <a:p>
            <a:r>
              <a:rPr lang="en-US"/>
              <a:t>Artificial Intelligence</a:t>
            </a:r>
          </a:p>
        </p:txBody>
      </p:sp>
      <p:sp>
        <p:nvSpPr>
          <p:cNvPr id="15" name="TextBox 14">
            <a:extLst>
              <a:ext uri="{FF2B5EF4-FFF2-40B4-BE49-F238E27FC236}">
                <a16:creationId xmlns:a16="http://schemas.microsoft.com/office/drawing/2014/main" id="{E8D2D834-564F-57CF-DE2C-CFA4C78BCE59}"/>
              </a:ext>
            </a:extLst>
          </p:cNvPr>
          <p:cNvSpPr txBox="1"/>
          <p:nvPr/>
        </p:nvSpPr>
        <p:spPr>
          <a:xfrm>
            <a:off x="4882931" y="2552902"/>
            <a:ext cx="1864613" cy="369332"/>
          </a:xfrm>
          <a:prstGeom prst="rect">
            <a:avLst/>
          </a:prstGeom>
          <a:noFill/>
        </p:spPr>
        <p:txBody>
          <a:bodyPr wrap="square" rtlCol="0">
            <a:spAutoFit/>
          </a:bodyPr>
          <a:lstStyle/>
          <a:p>
            <a:r>
              <a:rPr lang="en-US"/>
              <a:t>Machine Learning</a:t>
            </a:r>
          </a:p>
        </p:txBody>
      </p:sp>
      <p:sp>
        <p:nvSpPr>
          <p:cNvPr id="16" name="TextBox 15">
            <a:extLst>
              <a:ext uri="{FF2B5EF4-FFF2-40B4-BE49-F238E27FC236}">
                <a16:creationId xmlns:a16="http://schemas.microsoft.com/office/drawing/2014/main" id="{B640A30A-1C23-06C5-645C-BD3E00AACB22}"/>
              </a:ext>
            </a:extLst>
          </p:cNvPr>
          <p:cNvSpPr txBox="1"/>
          <p:nvPr/>
        </p:nvSpPr>
        <p:spPr>
          <a:xfrm>
            <a:off x="630034" y="5091070"/>
            <a:ext cx="2333716" cy="369332"/>
          </a:xfrm>
          <a:prstGeom prst="rect">
            <a:avLst/>
          </a:prstGeom>
          <a:noFill/>
        </p:spPr>
        <p:txBody>
          <a:bodyPr wrap="none" rtlCol="0">
            <a:spAutoFit/>
          </a:bodyPr>
          <a:lstStyle/>
          <a:p>
            <a:r>
              <a:rPr lang="en-US"/>
              <a:t>Large language models</a:t>
            </a:r>
          </a:p>
        </p:txBody>
      </p:sp>
      <p:sp>
        <p:nvSpPr>
          <p:cNvPr id="17" name="TextBox 16">
            <a:extLst>
              <a:ext uri="{FF2B5EF4-FFF2-40B4-BE49-F238E27FC236}">
                <a16:creationId xmlns:a16="http://schemas.microsoft.com/office/drawing/2014/main" id="{EABF99BD-7F76-9B8D-748D-255A7FFBF76A}"/>
              </a:ext>
            </a:extLst>
          </p:cNvPr>
          <p:cNvSpPr txBox="1"/>
          <p:nvPr/>
        </p:nvSpPr>
        <p:spPr>
          <a:xfrm>
            <a:off x="8917440" y="4670083"/>
            <a:ext cx="2206117" cy="738664"/>
          </a:xfrm>
          <a:prstGeom prst="rect">
            <a:avLst/>
          </a:prstGeom>
          <a:noFill/>
        </p:spPr>
        <p:txBody>
          <a:bodyPr wrap="none" rtlCol="0">
            <a:spAutoFit/>
          </a:bodyPr>
          <a:lstStyle/>
          <a:p>
            <a:r>
              <a:rPr lang="en-US"/>
              <a:t>Generative AI</a:t>
            </a:r>
          </a:p>
          <a:p>
            <a:r>
              <a:rPr lang="en-US" sz="1200"/>
              <a:t>Models trained to </a:t>
            </a:r>
            <a:r>
              <a:rPr lang="en-US" sz="1200" i="1"/>
              <a:t>generate</a:t>
            </a:r>
            <a:r>
              <a:rPr lang="en-US" sz="1200"/>
              <a:t> data</a:t>
            </a:r>
          </a:p>
          <a:p>
            <a:r>
              <a:rPr lang="en-US" sz="1200"/>
              <a:t>similar to that used to train</a:t>
            </a:r>
          </a:p>
        </p:txBody>
      </p:sp>
      <p:cxnSp>
        <p:nvCxnSpPr>
          <p:cNvPr id="19" name="Straight Connector 18">
            <a:extLst>
              <a:ext uri="{FF2B5EF4-FFF2-40B4-BE49-F238E27FC236}">
                <a16:creationId xmlns:a16="http://schemas.microsoft.com/office/drawing/2014/main" id="{D62372E9-C655-7CD2-0362-F306F0DDC328}"/>
              </a:ext>
            </a:extLst>
          </p:cNvPr>
          <p:cNvCxnSpPr>
            <a:cxnSpLocks/>
            <a:stCxn id="12" idx="2"/>
          </p:cNvCxnSpPr>
          <p:nvPr/>
        </p:nvCxnSpPr>
        <p:spPr>
          <a:xfrm flipH="1">
            <a:off x="2933898" y="4670083"/>
            <a:ext cx="2507336" cy="605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8A3D3A-45C2-47FC-E4B2-320A26729A37}"/>
              </a:ext>
            </a:extLst>
          </p:cNvPr>
          <p:cNvCxnSpPr>
            <a:cxnSpLocks/>
            <a:stCxn id="17" idx="1"/>
            <a:endCxn id="13" idx="6"/>
          </p:cNvCxnSpPr>
          <p:nvPr/>
        </p:nvCxnSpPr>
        <p:spPr>
          <a:xfrm flipH="1" flipV="1">
            <a:off x="6429468" y="4670083"/>
            <a:ext cx="2487972"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EC5DDB9-2CE4-96CC-3681-4598E849DE45}"/>
              </a:ext>
            </a:extLst>
          </p:cNvPr>
          <p:cNvSpPr txBox="1"/>
          <p:nvPr/>
        </p:nvSpPr>
        <p:spPr>
          <a:xfrm>
            <a:off x="307139" y="3312470"/>
            <a:ext cx="2882840" cy="923330"/>
          </a:xfrm>
          <a:prstGeom prst="rect">
            <a:avLst/>
          </a:prstGeom>
          <a:solidFill>
            <a:schemeClr val="accent6"/>
          </a:solidFill>
          <a:ln w="12700">
            <a:solidFill>
              <a:schemeClr val="tx1">
                <a:lumMod val="75000"/>
                <a:lumOff val="25000"/>
              </a:schemeClr>
            </a:solidFill>
          </a:ln>
        </p:spPr>
        <p:txBody>
          <a:bodyPr wrap="none" rtlCol="0">
            <a:spAutoFit/>
          </a:bodyPr>
          <a:lstStyle/>
          <a:p>
            <a:r>
              <a:rPr lang="en-US"/>
              <a:t>Deep learning</a:t>
            </a:r>
          </a:p>
          <a:p>
            <a:r>
              <a:rPr lang="en-US" sz="1200"/>
              <a:t>Using </a:t>
            </a:r>
            <a:r>
              <a:rPr lang="en-US" sz="1200" b="1"/>
              <a:t>artificial neural networks</a:t>
            </a:r>
            <a:r>
              <a:rPr lang="en-US" sz="1200"/>
              <a:t> to capture </a:t>
            </a:r>
            <a:br>
              <a:rPr lang="en-US" sz="1200"/>
            </a:br>
            <a:r>
              <a:rPr lang="en-US" sz="1200"/>
              <a:t>connections and strengths (weights)</a:t>
            </a:r>
          </a:p>
          <a:p>
            <a:r>
              <a:rPr lang="en-US" sz="1200"/>
              <a:t>between inputs and outputs</a:t>
            </a:r>
            <a:endParaRPr lang="en-US"/>
          </a:p>
        </p:txBody>
      </p:sp>
      <p:cxnSp>
        <p:nvCxnSpPr>
          <p:cNvPr id="26" name="Straight Connector 25">
            <a:extLst>
              <a:ext uri="{FF2B5EF4-FFF2-40B4-BE49-F238E27FC236}">
                <a16:creationId xmlns:a16="http://schemas.microsoft.com/office/drawing/2014/main" id="{1FE2399D-9642-7F0F-0E29-008064CA6BE3}"/>
              </a:ext>
            </a:extLst>
          </p:cNvPr>
          <p:cNvCxnSpPr>
            <a:cxnSpLocks/>
            <a:stCxn id="24" idx="3"/>
            <a:endCxn id="9" idx="1"/>
          </p:cNvCxnSpPr>
          <p:nvPr/>
        </p:nvCxnSpPr>
        <p:spPr>
          <a:xfrm flipV="1">
            <a:off x="3189979" y="3560450"/>
            <a:ext cx="2026836" cy="213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B08B6AB-BEDD-4966-E940-596814448345}"/>
              </a:ext>
            </a:extLst>
          </p:cNvPr>
          <p:cNvSpPr>
            <a:spLocks noGrp="1"/>
          </p:cNvSpPr>
          <p:nvPr>
            <p:ph type="dt" sz="half" idx="10"/>
          </p:nvPr>
        </p:nvSpPr>
        <p:spPr/>
        <p:txBody>
          <a:bodyPr/>
          <a:lstStyle/>
          <a:p>
            <a:r>
              <a:rPr lang="en-US"/>
              <a:t>7/16/26</a:t>
            </a:r>
          </a:p>
        </p:txBody>
      </p:sp>
      <p:sp>
        <p:nvSpPr>
          <p:cNvPr id="3" name="Slide Number Placeholder 2">
            <a:extLst>
              <a:ext uri="{FF2B5EF4-FFF2-40B4-BE49-F238E27FC236}">
                <a16:creationId xmlns:a16="http://schemas.microsoft.com/office/drawing/2014/main" id="{A96428C9-9841-B192-BAD3-40790A7B57C9}"/>
              </a:ext>
            </a:extLst>
          </p:cNvPr>
          <p:cNvSpPr>
            <a:spLocks noGrp="1"/>
          </p:cNvSpPr>
          <p:nvPr>
            <p:ph type="sldNum" sz="quarter" idx="12"/>
          </p:nvPr>
        </p:nvSpPr>
        <p:spPr/>
        <p:txBody>
          <a:bodyPr/>
          <a:lstStyle/>
          <a:p>
            <a:fld id="{7D6B6BCA-0F02-1C4A-A7FD-5289AC363B05}" type="slidenum">
              <a:rPr lang="en-US" smtClean="0"/>
              <a:t>6</a:t>
            </a:fld>
            <a:endParaRPr lang="en-US"/>
          </a:p>
        </p:txBody>
      </p:sp>
      <p:pic>
        <p:nvPicPr>
          <p:cNvPr id="1028" name="Picture 4" descr="Minsk, Belarus - 03-27-2023. OpenAI and ChatGPT logo. artifical chatbot ...">
            <a:extLst>
              <a:ext uri="{FF2B5EF4-FFF2-40B4-BE49-F238E27FC236}">
                <a16:creationId xmlns:a16="http://schemas.microsoft.com/office/drawing/2014/main" id="{23F6E5C2-8A30-19ED-BD03-528932E54A76}"/>
              </a:ext>
            </a:extLst>
          </p:cNvPr>
          <p:cNvPicPr>
            <a:picLocks noChangeAspect="1" noChangeArrowheads="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5732044" y="43975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PyTorch?">
            <a:extLst>
              <a:ext uri="{FF2B5EF4-FFF2-40B4-BE49-F238E27FC236}">
                <a16:creationId xmlns:a16="http://schemas.microsoft.com/office/drawing/2014/main" id="{D0F84FCE-329D-80CC-B90B-9A1FB44D23E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41241" y="3759862"/>
            <a:ext cx="581763" cy="3780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ello World avec TensorFlow 2.0">
            <a:extLst>
              <a:ext uri="{FF2B5EF4-FFF2-40B4-BE49-F238E27FC236}">
                <a16:creationId xmlns:a16="http://schemas.microsoft.com/office/drawing/2014/main" id="{ECEEFA4C-028C-F8DE-6765-0FCAE4B9AB4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47430" y="3616315"/>
            <a:ext cx="953259" cy="6092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ikit-learn - Wikipedia">
            <a:extLst>
              <a:ext uri="{FF2B5EF4-FFF2-40B4-BE49-F238E27FC236}">
                <a16:creationId xmlns:a16="http://schemas.microsoft.com/office/drawing/2014/main" id="{C945CC3E-44C9-6909-5DCA-4FC854566D2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49506" y="2923730"/>
            <a:ext cx="828276" cy="4466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lue and yellow robot toy">
            <a:extLst>
              <a:ext uri="{FF2B5EF4-FFF2-40B4-BE49-F238E27FC236}">
                <a16:creationId xmlns:a16="http://schemas.microsoft.com/office/drawing/2014/main" id="{1D07094A-E926-DC4C-C43C-DD40B8DA8A7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994371" y="1290509"/>
            <a:ext cx="777288" cy="777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F6D58E-003C-E6E0-21E3-8BA4FAD905A6}"/>
              </a:ext>
            </a:extLst>
          </p:cNvPr>
          <p:cNvSpPr txBox="1"/>
          <p:nvPr/>
        </p:nvSpPr>
        <p:spPr>
          <a:xfrm>
            <a:off x="9296400" y="5965496"/>
            <a:ext cx="2826415" cy="246221"/>
          </a:xfrm>
          <a:prstGeom prst="rect">
            <a:avLst/>
          </a:prstGeom>
          <a:noFill/>
        </p:spPr>
        <p:txBody>
          <a:bodyPr wrap="none" rtlCol="0">
            <a:spAutoFit/>
          </a:bodyPr>
          <a:lstStyle/>
          <a:p>
            <a:r>
              <a:rPr lang="en-US" sz="1000"/>
              <a:t>Toy robot photo by </a:t>
            </a:r>
            <a:r>
              <a:rPr lang="en-US" sz="1000">
                <a:hlinkClick r:id="rId8"/>
              </a:rPr>
              <a:t>Robo Wunderkind</a:t>
            </a:r>
            <a:r>
              <a:rPr lang="en-US" sz="1000"/>
              <a:t> on </a:t>
            </a:r>
            <a:r>
              <a:rPr lang="en-US" sz="1000">
                <a:hlinkClick r:id="rId9"/>
              </a:rPr>
              <a:t>Unsplash</a:t>
            </a:r>
            <a:endParaRPr lang="en-US" sz="1000"/>
          </a:p>
        </p:txBody>
      </p:sp>
      <p:sp>
        <p:nvSpPr>
          <p:cNvPr id="6" name="TextBox 5">
            <a:extLst>
              <a:ext uri="{FF2B5EF4-FFF2-40B4-BE49-F238E27FC236}">
                <a16:creationId xmlns:a16="http://schemas.microsoft.com/office/drawing/2014/main" id="{77E112C7-2725-A384-4873-43C7886E608B}"/>
              </a:ext>
            </a:extLst>
          </p:cNvPr>
          <p:cNvSpPr txBox="1"/>
          <p:nvPr/>
        </p:nvSpPr>
        <p:spPr>
          <a:xfrm>
            <a:off x="4263068" y="3130264"/>
            <a:ext cx="1087157" cy="261610"/>
          </a:xfrm>
          <a:prstGeom prst="rect">
            <a:avLst/>
          </a:prstGeom>
          <a:noFill/>
        </p:spPr>
        <p:txBody>
          <a:bodyPr wrap="none" rtlCol="0">
            <a:spAutoFit/>
          </a:bodyPr>
          <a:lstStyle/>
          <a:p>
            <a:r>
              <a:rPr lang="en-US" sz="1100"/>
              <a:t>Random forests</a:t>
            </a:r>
          </a:p>
        </p:txBody>
      </p:sp>
      <p:sp>
        <p:nvSpPr>
          <p:cNvPr id="10" name="TextBox 9">
            <a:extLst>
              <a:ext uri="{FF2B5EF4-FFF2-40B4-BE49-F238E27FC236}">
                <a16:creationId xmlns:a16="http://schemas.microsoft.com/office/drawing/2014/main" id="{7034DD92-ED33-9E8B-0EA8-A01B7CA991E6}"/>
              </a:ext>
            </a:extLst>
          </p:cNvPr>
          <p:cNvSpPr txBox="1"/>
          <p:nvPr/>
        </p:nvSpPr>
        <p:spPr>
          <a:xfrm>
            <a:off x="6860708" y="3645917"/>
            <a:ext cx="990977" cy="261610"/>
          </a:xfrm>
          <a:prstGeom prst="rect">
            <a:avLst/>
          </a:prstGeom>
          <a:noFill/>
        </p:spPr>
        <p:txBody>
          <a:bodyPr wrap="none" rtlCol="0">
            <a:spAutoFit/>
          </a:bodyPr>
          <a:lstStyle/>
          <a:p>
            <a:r>
              <a:rPr lang="en-US" sz="1100"/>
              <a:t>Decision trees</a:t>
            </a:r>
          </a:p>
        </p:txBody>
      </p:sp>
      <p:sp>
        <p:nvSpPr>
          <p:cNvPr id="11" name="TextBox 10">
            <a:extLst>
              <a:ext uri="{FF2B5EF4-FFF2-40B4-BE49-F238E27FC236}">
                <a16:creationId xmlns:a16="http://schemas.microsoft.com/office/drawing/2014/main" id="{75BF949A-3062-2509-EC9F-5413791FEBE7}"/>
              </a:ext>
            </a:extLst>
          </p:cNvPr>
          <p:cNvSpPr txBox="1"/>
          <p:nvPr/>
        </p:nvSpPr>
        <p:spPr>
          <a:xfrm>
            <a:off x="3966102" y="3980323"/>
            <a:ext cx="907621" cy="600164"/>
          </a:xfrm>
          <a:prstGeom prst="rect">
            <a:avLst/>
          </a:prstGeom>
          <a:noFill/>
        </p:spPr>
        <p:txBody>
          <a:bodyPr wrap="none" rtlCol="0">
            <a:spAutoFit/>
          </a:bodyPr>
          <a:lstStyle/>
          <a:p>
            <a:r>
              <a:rPr lang="en-US" sz="1100"/>
              <a:t>Linear </a:t>
            </a:r>
          </a:p>
          <a:p>
            <a:r>
              <a:rPr lang="en-US" sz="1100"/>
              <a:t>   regression</a:t>
            </a:r>
          </a:p>
          <a:p>
            <a:endParaRPr lang="en-US" sz="1100"/>
          </a:p>
        </p:txBody>
      </p:sp>
      <p:sp>
        <p:nvSpPr>
          <p:cNvPr id="18" name="TextBox 17">
            <a:extLst>
              <a:ext uri="{FF2B5EF4-FFF2-40B4-BE49-F238E27FC236}">
                <a16:creationId xmlns:a16="http://schemas.microsoft.com/office/drawing/2014/main" id="{A5330CEF-5B15-1067-5AEC-28282AB3618B}"/>
              </a:ext>
            </a:extLst>
          </p:cNvPr>
          <p:cNvSpPr txBox="1"/>
          <p:nvPr/>
        </p:nvSpPr>
        <p:spPr>
          <a:xfrm>
            <a:off x="6944954" y="4068262"/>
            <a:ext cx="838691" cy="600164"/>
          </a:xfrm>
          <a:prstGeom prst="rect">
            <a:avLst/>
          </a:prstGeom>
          <a:noFill/>
        </p:spPr>
        <p:txBody>
          <a:bodyPr wrap="none" rtlCol="0">
            <a:spAutoFit/>
          </a:bodyPr>
          <a:lstStyle/>
          <a:p>
            <a:r>
              <a:rPr lang="en-US" sz="1100"/>
              <a:t>K-means </a:t>
            </a:r>
            <a:br>
              <a:rPr lang="en-US" sz="1100"/>
            </a:br>
            <a:r>
              <a:rPr lang="en-US" sz="1100"/>
              <a:t>   clustering</a:t>
            </a:r>
          </a:p>
          <a:p>
            <a:endParaRPr lang="en-US" sz="1100"/>
          </a:p>
        </p:txBody>
      </p:sp>
      <p:sp>
        <p:nvSpPr>
          <p:cNvPr id="20" name="TextBox 19">
            <a:extLst>
              <a:ext uri="{FF2B5EF4-FFF2-40B4-BE49-F238E27FC236}">
                <a16:creationId xmlns:a16="http://schemas.microsoft.com/office/drawing/2014/main" id="{CA12B604-C9C8-D75A-FD61-CA162F0B0F32}"/>
              </a:ext>
            </a:extLst>
          </p:cNvPr>
          <p:cNvSpPr txBox="1"/>
          <p:nvPr/>
        </p:nvSpPr>
        <p:spPr>
          <a:xfrm>
            <a:off x="4580547" y="4966436"/>
            <a:ext cx="1015021" cy="769441"/>
          </a:xfrm>
          <a:prstGeom prst="rect">
            <a:avLst/>
          </a:prstGeom>
          <a:noFill/>
        </p:spPr>
        <p:txBody>
          <a:bodyPr wrap="none" rtlCol="0">
            <a:spAutoFit/>
          </a:bodyPr>
          <a:lstStyle/>
          <a:p>
            <a:r>
              <a:rPr lang="en-US" sz="1100"/>
              <a:t>Principal</a:t>
            </a:r>
          </a:p>
          <a:p>
            <a:r>
              <a:rPr lang="en-US" sz="1100"/>
              <a:t>    component</a:t>
            </a:r>
          </a:p>
          <a:p>
            <a:r>
              <a:rPr lang="en-US" sz="1100"/>
              <a:t>           analysis </a:t>
            </a:r>
            <a:br>
              <a:rPr lang="en-US" sz="1100"/>
            </a:br>
            <a:endParaRPr lang="en-US" sz="1100"/>
          </a:p>
        </p:txBody>
      </p:sp>
      <p:sp>
        <p:nvSpPr>
          <p:cNvPr id="21" name="TextBox 20">
            <a:extLst>
              <a:ext uri="{FF2B5EF4-FFF2-40B4-BE49-F238E27FC236}">
                <a16:creationId xmlns:a16="http://schemas.microsoft.com/office/drawing/2014/main" id="{A20C569C-AABD-AF1A-0AD5-0E4C3072597E}"/>
              </a:ext>
            </a:extLst>
          </p:cNvPr>
          <p:cNvSpPr txBox="1"/>
          <p:nvPr/>
        </p:nvSpPr>
        <p:spPr>
          <a:xfrm>
            <a:off x="7615068" y="2549410"/>
            <a:ext cx="814647" cy="430887"/>
          </a:xfrm>
          <a:prstGeom prst="rect">
            <a:avLst/>
          </a:prstGeom>
          <a:noFill/>
        </p:spPr>
        <p:txBody>
          <a:bodyPr wrap="none" rtlCol="0">
            <a:spAutoFit/>
          </a:bodyPr>
          <a:lstStyle/>
          <a:p>
            <a:r>
              <a:rPr lang="en-US" sz="1100"/>
              <a:t>Bayesian</a:t>
            </a:r>
          </a:p>
          <a:p>
            <a:r>
              <a:rPr lang="en-US" sz="1100"/>
              <a:t>   networks</a:t>
            </a:r>
          </a:p>
        </p:txBody>
      </p:sp>
      <p:sp>
        <p:nvSpPr>
          <p:cNvPr id="23" name="TextBox 22">
            <a:extLst>
              <a:ext uri="{FF2B5EF4-FFF2-40B4-BE49-F238E27FC236}">
                <a16:creationId xmlns:a16="http://schemas.microsoft.com/office/drawing/2014/main" id="{15B3D8D5-76BB-F148-9E5B-662EAC3F1D3C}"/>
              </a:ext>
            </a:extLst>
          </p:cNvPr>
          <p:cNvSpPr txBox="1"/>
          <p:nvPr/>
        </p:nvSpPr>
        <p:spPr>
          <a:xfrm>
            <a:off x="3490254" y="2336235"/>
            <a:ext cx="904415" cy="430887"/>
          </a:xfrm>
          <a:prstGeom prst="rect">
            <a:avLst/>
          </a:prstGeom>
          <a:noFill/>
        </p:spPr>
        <p:txBody>
          <a:bodyPr wrap="none" rtlCol="0">
            <a:spAutoFit/>
          </a:bodyPr>
          <a:lstStyle/>
          <a:p>
            <a:r>
              <a:rPr lang="en-US" sz="1100"/>
              <a:t>Evolutionary</a:t>
            </a:r>
          </a:p>
          <a:p>
            <a:r>
              <a:rPr lang="en-US" sz="1100"/>
              <a:t>  algorithms</a:t>
            </a:r>
          </a:p>
        </p:txBody>
      </p:sp>
      <p:sp>
        <p:nvSpPr>
          <p:cNvPr id="25" name="TextBox 24">
            <a:extLst>
              <a:ext uri="{FF2B5EF4-FFF2-40B4-BE49-F238E27FC236}">
                <a16:creationId xmlns:a16="http://schemas.microsoft.com/office/drawing/2014/main" id="{70D506AE-B14A-DA4D-A668-61B488BA2FD7}"/>
              </a:ext>
            </a:extLst>
          </p:cNvPr>
          <p:cNvSpPr txBox="1"/>
          <p:nvPr/>
        </p:nvSpPr>
        <p:spPr>
          <a:xfrm>
            <a:off x="7840245" y="3235047"/>
            <a:ext cx="845103" cy="261610"/>
          </a:xfrm>
          <a:prstGeom prst="rect">
            <a:avLst/>
          </a:prstGeom>
          <a:noFill/>
        </p:spPr>
        <p:txBody>
          <a:bodyPr wrap="none" rtlCol="0">
            <a:spAutoFit/>
          </a:bodyPr>
          <a:lstStyle/>
          <a:p>
            <a:r>
              <a:rPr lang="en-US" sz="1100"/>
              <a:t>Symbolic AI</a:t>
            </a:r>
          </a:p>
        </p:txBody>
      </p:sp>
    </p:spTree>
    <p:extLst>
      <p:ext uri="{BB962C8B-B14F-4D97-AF65-F5344CB8AC3E}">
        <p14:creationId xmlns:p14="http://schemas.microsoft.com/office/powerpoint/2010/main" val="173416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FBDE8DF-2F82-C024-9F19-182C75F5C4DA}"/>
              </a:ext>
            </a:extLst>
          </p:cNvPr>
          <p:cNvSpPr>
            <a:spLocks/>
          </p:cNvSpPr>
          <p:nvPr/>
        </p:nvSpPr>
        <p:spPr>
          <a:xfrm>
            <a:off x="3249998" y="538278"/>
            <a:ext cx="5427218" cy="542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C1C2D3-D96D-6B9E-320F-C217B2EAB358}"/>
              </a:ext>
            </a:extLst>
          </p:cNvPr>
          <p:cNvSpPr/>
          <p:nvPr/>
        </p:nvSpPr>
        <p:spPr>
          <a:xfrm>
            <a:off x="4000662" y="1893988"/>
            <a:ext cx="3851023" cy="3851023"/>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DD16904-F046-CC3B-57B4-0E1E7DFB6C99}"/>
              </a:ext>
            </a:extLst>
          </p:cNvPr>
          <p:cNvSpPr/>
          <p:nvPr/>
        </p:nvSpPr>
        <p:spPr>
          <a:xfrm>
            <a:off x="4922519" y="3266154"/>
            <a:ext cx="2009582" cy="2009582"/>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a:p>
            <a:pPr algn="ctr"/>
            <a:endParaRPr lang="en-US"/>
          </a:p>
          <a:p>
            <a:pPr algn="ctr"/>
            <a:endParaRPr lang="en-US"/>
          </a:p>
        </p:txBody>
      </p:sp>
      <p:sp>
        <p:nvSpPr>
          <p:cNvPr id="12" name="Oval 11">
            <a:extLst>
              <a:ext uri="{FF2B5EF4-FFF2-40B4-BE49-F238E27FC236}">
                <a16:creationId xmlns:a16="http://schemas.microsoft.com/office/drawing/2014/main" id="{E4E57A0B-8F27-E6F0-55E9-D08F2432C1A6}"/>
              </a:ext>
            </a:extLst>
          </p:cNvPr>
          <p:cNvSpPr/>
          <p:nvPr/>
        </p:nvSpPr>
        <p:spPr>
          <a:xfrm>
            <a:off x="5441234" y="4296078"/>
            <a:ext cx="748010" cy="748010"/>
          </a:xfrm>
          <a:prstGeom prst="ellipse">
            <a:avLst/>
          </a:prstGeom>
          <a:solidFill>
            <a:srgbClr val="7030A0">
              <a:alpha val="4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E897BE-8592-24D8-2F9A-05C17A887F4D}"/>
              </a:ext>
            </a:extLst>
          </p:cNvPr>
          <p:cNvSpPr/>
          <p:nvPr/>
        </p:nvSpPr>
        <p:spPr>
          <a:xfrm>
            <a:off x="5681458" y="4296078"/>
            <a:ext cx="748010" cy="748010"/>
          </a:xfrm>
          <a:prstGeom prst="ellipse">
            <a:avLst/>
          </a:prstGeom>
          <a:solidFill>
            <a:srgbClr val="002060">
              <a:alpha val="5247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2A5F83-6FB9-0DE3-68A7-DEB3E46DF78C}"/>
              </a:ext>
            </a:extLst>
          </p:cNvPr>
          <p:cNvSpPr txBox="1"/>
          <p:nvPr/>
        </p:nvSpPr>
        <p:spPr>
          <a:xfrm>
            <a:off x="4764374" y="1105843"/>
            <a:ext cx="2101729" cy="369332"/>
          </a:xfrm>
          <a:prstGeom prst="rect">
            <a:avLst/>
          </a:prstGeom>
          <a:noFill/>
        </p:spPr>
        <p:txBody>
          <a:bodyPr wrap="square" rtlCol="0">
            <a:spAutoFit/>
          </a:bodyPr>
          <a:lstStyle/>
          <a:p>
            <a:r>
              <a:rPr lang="en-US"/>
              <a:t>Artificial Intelligence</a:t>
            </a:r>
          </a:p>
        </p:txBody>
      </p:sp>
      <p:sp>
        <p:nvSpPr>
          <p:cNvPr id="15" name="TextBox 14">
            <a:extLst>
              <a:ext uri="{FF2B5EF4-FFF2-40B4-BE49-F238E27FC236}">
                <a16:creationId xmlns:a16="http://schemas.microsoft.com/office/drawing/2014/main" id="{E8D2D834-564F-57CF-DE2C-CFA4C78BCE59}"/>
              </a:ext>
            </a:extLst>
          </p:cNvPr>
          <p:cNvSpPr txBox="1"/>
          <p:nvPr/>
        </p:nvSpPr>
        <p:spPr>
          <a:xfrm>
            <a:off x="4882931" y="2552902"/>
            <a:ext cx="1864613" cy="369332"/>
          </a:xfrm>
          <a:prstGeom prst="rect">
            <a:avLst/>
          </a:prstGeom>
          <a:noFill/>
        </p:spPr>
        <p:txBody>
          <a:bodyPr wrap="square" rtlCol="0">
            <a:spAutoFit/>
          </a:bodyPr>
          <a:lstStyle/>
          <a:p>
            <a:r>
              <a:rPr lang="en-US"/>
              <a:t>Machine Learning</a:t>
            </a:r>
          </a:p>
        </p:txBody>
      </p:sp>
      <p:sp>
        <p:nvSpPr>
          <p:cNvPr id="16" name="TextBox 15">
            <a:extLst>
              <a:ext uri="{FF2B5EF4-FFF2-40B4-BE49-F238E27FC236}">
                <a16:creationId xmlns:a16="http://schemas.microsoft.com/office/drawing/2014/main" id="{B640A30A-1C23-06C5-645C-BD3E00AACB22}"/>
              </a:ext>
            </a:extLst>
          </p:cNvPr>
          <p:cNvSpPr txBox="1"/>
          <p:nvPr/>
        </p:nvSpPr>
        <p:spPr>
          <a:xfrm>
            <a:off x="630034" y="5091070"/>
            <a:ext cx="2333716" cy="369332"/>
          </a:xfrm>
          <a:prstGeom prst="rect">
            <a:avLst/>
          </a:prstGeom>
          <a:noFill/>
        </p:spPr>
        <p:txBody>
          <a:bodyPr wrap="none" rtlCol="0">
            <a:spAutoFit/>
          </a:bodyPr>
          <a:lstStyle/>
          <a:p>
            <a:r>
              <a:rPr lang="en-US"/>
              <a:t>Large language models</a:t>
            </a:r>
          </a:p>
        </p:txBody>
      </p:sp>
      <p:sp>
        <p:nvSpPr>
          <p:cNvPr id="17" name="TextBox 16">
            <a:extLst>
              <a:ext uri="{FF2B5EF4-FFF2-40B4-BE49-F238E27FC236}">
                <a16:creationId xmlns:a16="http://schemas.microsoft.com/office/drawing/2014/main" id="{EABF99BD-7F76-9B8D-748D-255A7FFBF76A}"/>
              </a:ext>
            </a:extLst>
          </p:cNvPr>
          <p:cNvSpPr txBox="1"/>
          <p:nvPr/>
        </p:nvSpPr>
        <p:spPr>
          <a:xfrm>
            <a:off x="8917440" y="4670083"/>
            <a:ext cx="2206117" cy="738664"/>
          </a:xfrm>
          <a:prstGeom prst="rect">
            <a:avLst/>
          </a:prstGeom>
          <a:noFill/>
        </p:spPr>
        <p:txBody>
          <a:bodyPr wrap="none" rtlCol="0">
            <a:spAutoFit/>
          </a:bodyPr>
          <a:lstStyle/>
          <a:p>
            <a:r>
              <a:rPr lang="en-US"/>
              <a:t>Generative AI</a:t>
            </a:r>
          </a:p>
          <a:p>
            <a:r>
              <a:rPr lang="en-US" sz="1200"/>
              <a:t>Models trained to </a:t>
            </a:r>
            <a:r>
              <a:rPr lang="en-US" sz="1200" i="1"/>
              <a:t>generate</a:t>
            </a:r>
            <a:r>
              <a:rPr lang="en-US" sz="1200"/>
              <a:t> data</a:t>
            </a:r>
          </a:p>
          <a:p>
            <a:r>
              <a:rPr lang="en-US" sz="1200"/>
              <a:t>similar to that used to train</a:t>
            </a:r>
          </a:p>
        </p:txBody>
      </p:sp>
      <p:cxnSp>
        <p:nvCxnSpPr>
          <p:cNvPr id="19" name="Straight Connector 18">
            <a:extLst>
              <a:ext uri="{FF2B5EF4-FFF2-40B4-BE49-F238E27FC236}">
                <a16:creationId xmlns:a16="http://schemas.microsoft.com/office/drawing/2014/main" id="{D62372E9-C655-7CD2-0362-F306F0DDC328}"/>
              </a:ext>
            </a:extLst>
          </p:cNvPr>
          <p:cNvCxnSpPr>
            <a:cxnSpLocks/>
            <a:stCxn id="12" idx="2"/>
          </p:cNvCxnSpPr>
          <p:nvPr/>
        </p:nvCxnSpPr>
        <p:spPr>
          <a:xfrm flipH="1">
            <a:off x="2933898" y="4670083"/>
            <a:ext cx="2507336" cy="605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8A3D3A-45C2-47FC-E4B2-320A26729A37}"/>
              </a:ext>
            </a:extLst>
          </p:cNvPr>
          <p:cNvCxnSpPr>
            <a:cxnSpLocks/>
            <a:stCxn id="17" idx="1"/>
            <a:endCxn id="13" idx="6"/>
          </p:cNvCxnSpPr>
          <p:nvPr/>
        </p:nvCxnSpPr>
        <p:spPr>
          <a:xfrm flipH="1" flipV="1">
            <a:off x="6429468" y="4670083"/>
            <a:ext cx="2487972"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EC5DDB9-2CE4-96CC-3681-4598E849DE45}"/>
              </a:ext>
            </a:extLst>
          </p:cNvPr>
          <p:cNvSpPr txBox="1"/>
          <p:nvPr/>
        </p:nvSpPr>
        <p:spPr>
          <a:xfrm>
            <a:off x="580647" y="3539629"/>
            <a:ext cx="2834943" cy="923330"/>
          </a:xfrm>
          <a:prstGeom prst="rect">
            <a:avLst/>
          </a:prstGeom>
          <a:noFill/>
        </p:spPr>
        <p:txBody>
          <a:bodyPr wrap="none" rtlCol="0">
            <a:spAutoFit/>
          </a:bodyPr>
          <a:lstStyle/>
          <a:p>
            <a:r>
              <a:rPr lang="en-US"/>
              <a:t>Deep learning</a:t>
            </a:r>
          </a:p>
          <a:p>
            <a:r>
              <a:rPr lang="en-US" sz="1200"/>
              <a:t>Using artificial neural networks to capture </a:t>
            </a:r>
            <a:br>
              <a:rPr lang="en-US" sz="1200"/>
            </a:br>
            <a:r>
              <a:rPr lang="en-US" sz="1200"/>
              <a:t>connections and strengths (weights)</a:t>
            </a:r>
          </a:p>
          <a:p>
            <a:r>
              <a:rPr lang="en-US" sz="1200"/>
              <a:t>between inputs and outputs</a:t>
            </a:r>
            <a:endParaRPr lang="en-US"/>
          </a:p>
        </p:txBody>
      </p:sp>
      <p:cxnSp>
        <p:nvCxnSpPr>
          <p:cNvPr id="26" name="Straight Connector 25">
            <a:extLst>
              <a:ext uri="{FF2B5EF4-FFF2-40B4-BE49-F238E27FC236}">
                <a16:creationId xmlns:a16="http://schemas.microsoft.com/office/drawing/2014/main" id="{1FE2399D-9642-7F0F-0E29-008064CA6BE3}"/>
              </a:ext>
            </a:extLst>
          </p:cNvPr>
          <p:cNvCxnSpPr>
            <a:cxnSpLocks/>
            <a:endCxn id="9" idx="1"/>
          </p:cNvCxnSpPr>
          <p:nvPr/>
        </p:nvCxnSpPr>
        <p:spPr>
          <a:xfrm flipV="1">
            <a:off x="2963750" y="3560450"/>
            <a:ext cx="2253065" cy="272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4C07345-BC33-1216-481C-B8A212D3069D}"/>
              </a:ext>
            </a:extLst>
          </p:cNvPr>
          <p:cNvSpPr/>
          <p:nvPr/>
        </p:nvSpPr>
        <p:spPr>
          <a:xfrm>
            <a:off x="630034" y="245327"/>
            <a:ext cx="5313566" cy="5865541"/>
          </a:xfrm>
          <a:prstGeom prst="rect">
            <a:avLst/>
          </a:prstGeom>
          <a:solidFill>
            <a:srgbClr val="7030A0">
              <a:alpha val="7564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Data science</a:t>
            </a:r>
          </a:p>
        </p:txBody>
      </p:sp>
      <p:sp>
        <p:nvSpPr>
          <p:cNvPr id="3" name="Rectangle 2">
            <a:extLst>
              <a:ext uri="{FF2B5EF4-FFF2-40B4-BE49-F238E27FC236}">
                <a16:creationId xmlns:a16="http://schemas.microsoft.com/office/drawing/2014/main" id="{C3881680-14FB-59E4-A388-6784ED2D2EC7}"/>
              </a:ext>
            </a:extLst>
          </p:cNvPr>
          <p:cNvSpPr/>
          <p:nvPr/>
        </p:nvSpPr>
        <p:spPr>
          <a:xfrm>
            <a:off x="5441234" y="1475175"/>
            <a:ext cx="3476206" cy="4490321"/>
          </a:xfrm>
          <a:prstGeom prst="rect">
            <a:avLst/>
          </a:prstGeom>
          <a:solidFill>
            <a:srgbClr val="00B0F0">
              <a:alpha val="8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Data engineering</a:t>
            </a:r>
          </a:p>
        </p:txBody>
      </p:sp>
      <p:sp>
        <p:nvSpPr>
          <p:cNvPr id="4" name="Date Placeholder 3">
            <a:extLst>
              <a:ext uri="{FF2B5EF4-FFF2-40B4-BE49-F238E27FC236}">
                <a16:creationId xmlns:a16="http://schemas.microsoft.com/office/drawing/2014/main" id="{7B1671D7-8A5E-2AFE-0E07-DCD87983ABA3}"/>
              </a:ext>
            </a:extLst>
          </p:cNvPr>
          <p:cNvSpPr>
            <a:spLocks noGrp="1"/>
          </p:cNvSpPr>
          <p:nvPr>
            <p:ph type="dt" sz="half" idx="10"/>
          </p:nvPr>
        </p:nvSpPr>
        <p:spPr/>
        <p:txBody>
          <a:bodyPr/>
          <a:lstStyle/>
          <a:p>
            <a:r>
              <a:rPr lang="en-US"/>
              <a:t>7/16/26</a:t>
            </a:r>
          </a:p>
        </p:txBody>
      </p:sp>
      <p:sp>
        <p:nvSpPr>
          <p:cNvPr id="5" name="Slide Number Placeholder 4">
            <a:extLst>
              <a:ext uri="{FF2B5EF4-FFF2-40B4-BE49-F238E27FC236}">
                <a16:creationId xmlns:a16="http://schemas.microsoft.com/office/drawing/2014/main" id="{5B7515F3-CD57-6CB4-B367-09A851FB2368}"/>
              </a:ext>
            </a:extLst>
          </p:cNvPr>
          <p:cNvSpPr>
            <a:spLocks noGrp="1"/>
          </p:cNvSpPr>
          <p:nvPr>
            <p:ph type="sldNum" sz="quarter" idx="12"/>
          </p:nvPr>
        </p:nvSpPr>
        <p:spPr/>
        <p:txBody>
          <a:bodyPr/>
          <a:lstStyle/>
          <a:p>
            <a:fld id="{7D6B6BCA-0F02-1C4A-A7FD-5289AC363B05}" type="slidenum">
              <a:rPr lang="en-US" smtClean="0"/>
              <a:t>7</a:t>
            </a:fld>
            <a:endParaRPr lang="en-US"/>
          </a:p>
        </p:txBody>
      </p:sp>
    </p:spTree>
    <p:extLst>
      <p:ext uri="{BB962C8B-B14F-4D97-AF65-F5344CB8AC3E}">
        <p14:creationId xmlns:p14="http://schemas.microsoft.com/office/powerpoint/2010/main" val="225703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FBDE8DF-2F82-C024-9F19-182C75F5C4DA}"/>
              </a:ext>
            </a:extLst>
          </p:cNvPr>
          <p:cNvSpPr>
            <a:spLocks/>
          </p:cNvSpPr>
          <p:nvPr/>
        </p:nvSpPr>
        <p:spPr>
          <a:xfrm>
            <a:off x="3249998" y="538278"/>
            <a:ext cx="5427218" cy="542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C1C2D3-D96D-6B9E-320F-C217B2EAB358}"/>
              </a:ext>
            </a:extLst>
          </p:cNvPr>
          <p:cNvSpPr/>
          <p:nvPr/>
        </p:nvSpPr>
        <p:spPr>
          <a:xfrm>
            <a:off x="4000662" y="1893988"/>
            <a:ext cx="3851023" cy="3851023"/>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DD16904-F046-CC3B-57B4-0E1E7DFB6C99}"/>
              </a:ext>
            </a:extLst>
          </p:cNvPr>
          <p:cNvSpPr/>
          <p:nvPr/>
        </p:nvSpPr>
        <p:spPr>
          <a:xfrm>
            <a:off x="4922519" y="3266154"/>
            <a:ext cx="2009582" cy="2009582"/>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a:p>
            <a:pPr algn="ctr"/>
            <a:endParaRPr lang="en-US"/>
          </a:p>
          <a:p>
            <a:pPr algn="ctr"/>
            <a:endParaRPr lang="en-US"/>
          </a:p>
        </p:txBody>
      </p:sp>
      <p:sp>
        <p:nvSpPr>
          <p:cNvPr id="12" name="Oval 11">
            <a:extLst>
              <a:ext uri="{FF2B5EF4-FFF2-40B4-BE49-F238E27FC236}">
                <a16:creationId xmlns:a16="http://schemas.microsoft.com/office/drawing/2014/main" id="{E4E57A0B-8F27-E6F0-55E9-D08F2432C1A6}"/>
              </a:ext>
            </a:extLst>
          </p:cNvPr>
          <p:cNvSpPr/>
          <p:nvPr/>
        </p:nvSpPr>
        <p:spPr>
          <a:xfrm>
            <a:off x="5441234" y="4296078"/>
            <a:ext cx="748010" cy="748010"/>
          </a:xfrm>
          <a:prstGeom prst="ellipse">
            <a:avLst/>
          </a:prstGeom>
          <a:solidFill>
            <a:srgbClr val="7030A0">
              <a:alpha val="4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E897BE-8592-24D8-2F9A-05C17A887F4D}"/>
              </a:ext>
            </a:extLst>
          </p:cNvPr>
          <p:cNvSpPr/>
          <p:nvPr/>
        </p:nvSpPr>
        <p:spPr>
          <a:xfrm>
            <a:off x="5681458" y="4296078"/>
            <a:ext cx="748010" cy="748010"/>
          </a:xfrm>
          <a:prstGeom prst="ellipse">
            <a:avLst/>
          </a:prstGeom>
          <a:solidFill>
            <a:srgbClr val="002060">
              <a:alpha val="5247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2A5F83-6FB9-0DE3-68A7-DEB3E46DF78C}"/>
              </a:ext>
            </a:extLst>
          </p:cNvPr>
          <p:cNvSpPr txBox="1"/>
          <p:nvPr/>
        </p:nvSpPr>
        <p:spPr>
          <a:xfrm>
            <a:off x="4764374" y="1105843"/>
            <a:ext cx="2101729" cy="369332"/>
          </a:xfrm>
          <a:prstGeom prst="rect">
            <a:avLst/>
          </a:prstGeom>
          <a:noFill/>
        </p:spPr>
        <p:txBody>
          <a:bodyPr wrap="square" rtlCol="0">
            <a:spAutoFit/>
          </a:bodyPr>
          <a:lstStyle/>
          <a:p>
            <a:r>
              <a:rPr lang="en-US"/>
              <a:t>Artificial Intelligence</a:t>
            </a:r>
          </a:p>
        </p:txBody>
      </p:sp>
      <p:sp>
        <p:nvSpPr>
          <p:cNvPr id="15" name="TextBox 14">
            <a:extLst>
              <a:ext uri="{FF2B5EF4-FFF2-40B4-BE49-F238E27FC236}">
                <a16:creationId xmlns:a16="http://schemas.microsoft.com/office/drawing/2014/main" id="{E8D2D834-564F-57CF-DE2C-CFA4C78BCE59}"/>
              </a:ext>
            </a:extLst>
          </p:cNvPr>
          <p:cNvSpPr txBox="1"/>
          <p:nvPr/>
        </p:nvSpPr>
        <p:spPr>
          <a:xfrm>
            <a:off x="4882931" y="2552902"/>
            <a:ext cx="1864613" cy="369332"/>
          </a:xfrm>
          <a:prstGeom prst="rect">
            <a:avLst/>
          </a:prstGeom>
          <a:noFill/>
        </p:spPr>
        <p:txBody>
          <a:bodyPr wrap="square" rtlCol="0">
            <a:spAutoFit/>
          </a:bodyPr>
          <a:lstStyle/>
          <a:p>
            <a:r>
              <a:rPr lang="en-US"/>
              <a:t>Machine Learning</a:t>
            </a:r>
          </a:p>
        </p:txBody>
      </p:sp>
      <p:sp>
        <p:nvSpPr>
          <p:cNvPr id="16" name="TextBox 15">
            <a:extLst>
              <a:ext uri="{FF2B5EF4-FFF2-40B4-BE49-F238E27FC236}">
                <a16:creationId xmlns:a16="http://schemas.microsoft.com/office/drawing/2014/main" id="{B640A30A-1C23-06C5-645C-BD3E00AACB22}"/>
              </a:ext>
            </a:extLst>
          </p:cNvPr>
          <p:cNvSpPr txBox="1"/>
          <p:nvPr/>
        </p:nvSpPr>
        <p:spPr>
          <a:xfrm>
            <a:off x="630034" y="5091070"/>
            <a:ext cx="2333716" cy="369332"/>
          </a:xfrm>
          <a:prstGeom prst="rect">
            <a:avLst/>
          </a:prstGeom>
          <a:noFill/>
        </p:spPr>
        <p:txBody>
          <a:bodyPr wrap="none" rtlCol="0">
            <a:spAutoFit/>
          </a:bodyPr>
          <a:lstStyle/>
          <a:p>
            <a:r>
              <a:rPr lang="en-US"/>
              <a:t>Large language models</a:t>
            </a:r>
          </a:p>
        </p:txBody>
      </p:sp>
      <p:sp>
        <p:nvSpPr>
          <p:cNvPr id="17" name="TextBox 16">
            <a:extLst>
              <a:ext uri="{FF2B5EF4-FFF2-40B4-BE49-F238E27FC236}">
                <a16:creationId xmlns:a16="http://schemas.microsoft.com/office/drawing/2014/main" id="{EABF99BD-7F76-9B8D-748D-255A7FFBF76A}"/>
              </a:ext>
            </a:extLst>
          </p:cNvPr>
          <p:cNvSpPr txBox="1"/>
          <p:nvPr/>
        </p:nvSpPr>
        <p:spPr>
          <a:xfrm>
            <a:off x="8917440" y="4670083"/>
            <a:ext cx="2206117" cy="738664"/>
          </a:xfrm>
          <a:prstGeom prst="rect">
            <a:avLst/>
          </a:prstGeom>
          <a:noFill/>
        </p:spPr>
        <p:txBody>
          <a:bodyPr wrap="none" rtlCol="0">
            <a:spAutoFit/>
          </a:bodyPr>
          <a:lstStyle/>
          <a:p>
            <a:r>
              <a:rPr lang="en-US"/>
              <a:t>Generative AI</a:t>
            </a:r>
          </a:p>
          <a:p>
            <a:r>
              <a:rPr lang="en-US" sz="1200"/>
              <a:t>Models trained to </a:t>
            </a:r>
            <a:r>
              <a:rPr lang="en-US" sz="1200" i="1"/>
              <a:t>generate</a:t>
            </a:r>
            <a:r>
              <a:rPr lang="en-US" sz="1200"/>
              <a:t> data</a:t>
            </a:r>
          </a:p>
          <a:p>
            <a:r>
              <a:rPr lang="en-US" sz="1200"/>
              <a:t>similar to that used to train</a:t>
            </a:r>
          </a:p>
        </p:txBody>
      </p:sp>
      <p:cxnSp>
        <p:nvCxnSpPr>
          <p:cNvPr id="19" name="Straight Connector 18">
            <a:extLst>
              <a:ext uri="{FF2B5EF4-FFF2-40B4-BE49-F238E27FC236}">
                <a16:creationId xmlns:a16="http://schemas.microsoft.com/office/drawing/2014/main" id="{D62372E9-C655-7CD2-0362-F306F0DDC328}"/>
              </a:ext>
            </a:extLst>
          </p:cNvPr>
          <p:cNvCxnSpPr>
            <a:cxnSpLocks/>
            <a:stCxn id="12" idx="2"/>
          </p:cNvCxnSpPr>
          <p:nvPr/>
        </p:nvCxnSpPr>
        <p:spPr>
          <a:xfrm flipH="1">
            <a:off x="2933898" y="4670083"/>
            <a:ext cx="2507336" cy="605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8A3D3A-45C2-47FC-E4B2-320A26729A37}"/>
              </a:ext>
            </a:extLst>
          </p:cNvPr>
          <p:cNvCxnSpPr>
            <a:cxnSpLocks/>
            <a:stCxn id="17" idx="1"/>
            <a:endCxn id="13" idx="6"/>
          </p:cNvCxnSpPr>
          <p:nvPr/>
        </p:nvCxnSpPr>
        <p:spPr>
          <a:xfrm flipH="1" flipV="1">
            <a:off x="6429468" y="4670083"/>
            <a:ext cx="2487972"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EC5DDB9-2CE4-96CC-3681-4598E849DE45}"/>
              </a:ext>
            </a:extLst>
          </p:cNvPr>
          <p:cNvSpPr txBox="1"/>
          <p:nvPr/>
        </p:nvSpPr>
        <p:spPr>
          <a:xfrm>
            <a:off x="580647" y="3539629"/>
            <a:ext cx="2834943" cy="923330"/>
          </a:xfrm>
          <a:prstGeom prst="rect">
            <a:avLst/>
          </a:prstGeom>
          <a:noFill/>
        </p:spPr>
        <p:txBody>
          <a:bodyPr wrap="none" rtlCol="0">
            <a:spAutoFit/>
          </a:bodyPr>
          <a:lstStyle/>
          <a:p>
            <a:r>
              <a:rPr lang="en-US"/>
              <a:t>Deep learning</a:t>
            </a:r>
          </a:p>
          <a:p>
            <a:r>
              <a:rPr lang="en-US" sz="1200"/>
              <a:t>Using artificial neural networks to capture </a:t>
            </a:r>
            <a:br>
              <a:rPr lang="en-US" sz="1200"/>
            </a:br>
            <a:r>
              <a:rPr lang="en-US" sz="1200"/>
              <a:t>connections and strengths (weights)</a:t>
            </a:r>
          </a:p>
          <a:p>
            <a:r>
              <a:rPr lang="en-US" sz="1200"/>
              <a:t>between inputs and outputs</a:t>
            </a:r>
            <a:endParaRPr lang="en-US"/>
          </a:p>
        </p:txBody>
      </p:sp>
      <p:cxnSp>
        <p:nvCxnSpPr>
          <p:cNvPr id="26" name="Straight Connector 25">
            <a:extLst>
              <a:ext uri="{FF2B5EF4-FFF2-40B4-BE49-F238E27FC236}">
                <a16:creationId xmlns:a16="http://schemas.microsoft.com/office/drawing/2014/main" id="{1FE2399D-9642-7F0F-0E29-008064CA6BE3}"/>
              </a:ext>
            </a:extLst>
          </p:cNvPr>
          <p:cNvCxnSpPr>
            <a:cxnSpLocks/>
            <a:endCxn id="9" idx="1"/>
          </p:cNvCxnSpPr>
          <p:nvPr/>
        </p:nvCxnSpPr>
        <p:spPr>
          <a:xfrm flipV="1">
            <a:off x="2963750" y="3560450"/>
            <a:ext cx="2253065" cy="272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4C07345-BC33-1216-481C-B8A212D3069D}"/>
              </a:ext>
            </a:extLst>
          </p:cNvPr>
          <p:cNvSpPr/>
          <p:nvPr/>
        </p:nvSpPr>
        <p:spPr>
          <a:xfrm>
            <a:off x="630034" y="245327"/>
            <a:ext cx="5313566" cy="5865541"/>
          </a:xfrm>
          <a:prstGeom prst="rect">
            <a:avLst/>
          </a:prstGeom>
          <a:solidFill>
            <a:srgbClr val="7030A0">
              <a:alpha val="7564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Data science</a:t>
            </a:r>
          </a:p>
        </p:txBody>
      </p:sp>
      <p:sp>
        <p:nvSpPr>
          <p:cNvPr id="3" name="Rectangle 2">
            <a:extLst>
              <a:ext uri="{FF2B5EF4-FFF2-40B4-BE49-F238E27FC236}">
                <a16:creationId xmlns:a16="http://schemas.microsoft.com/office/drawing/2014/main" id="{C3881680-14FB-59E4-A388-6784ED2D2EC7}"/>
              </a:ext>
            </a:extLst>
          </p:cNvPr>
          <p:cNvSpPr/>
          <p:nvPr/>
        </p:nvSpPr>
        <p:spPr>
          <a:xfrm>
            <a:off x="5441234" y="1475175"/>
            <a:ext cx="3476206" cy="4490321"/>
          </a:xfrm>
          <a:prstGeom prst="rect">
            <a:avLst/>
          </a:prstGeom>
          <a:solidFill>
            <a:srgbClr val="00B0F0">
              <a:alpha val="8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Data engineering</a:t>
            </a:r>
          </a:p>
        </p:txBody>
      </p:sp>
      <p:sp>
        <p:nvSpPr>
          <p:cNvPr id="4" name="Rectangle 3">
            <a:extLst>
              <a:ext uri="{FF2B5EF4-FFF2-40B4-BE49-F238E27FC236}">
                <a16:creationId xmlns:a16="http://schemas.microsoft.com/office/drawing/2014/main" id="{6C46DBDA-37B6-301E-C62E-74113C5762CB}"/>
              </a:ext>
            </a:extLst>
          </p:cNvPr>
          <p:cNvSpPr/>
          <p:nvPr/>
        </p:nvSpPr>
        <p:spPr>
          <a:xfrm>
            <a:off x="3530278" y="393539"/>
            <a:ext cx="4849793" cy="4409955"/>
          </a:xfrm>
          <a:prstGeom prst="rect">
            <a:avLst/>
          </a:prstGeom>
          <a:solidFill>
            <a:schemeClr val="accent6">
              <a:alpha val="800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Statistics</a:t>
            </a:r>
          </a:p>
        </p:txBody>
      </p:sp>
      <p:sp>
        <p:nvSpPr>
          <p:cNvPr id="5" name="Rectangle 4">
            <a:extLst>
              <a:ext uri="{FF2B5EF4-FFF2-40B4-BE49-F238E27FC236}">
                <a16:creationId xmlns:a16="http://schemas.microsoft.com/office/drawing/2014/main" id="{F28E6AD7-FCA0-9DD7-2ABE-6F54A9F9B280}"/>
              </a:ext>
            </a:extLst>
          </p:cNvPr>
          <p:cNvSpPr/>
          <p:nvPr/>
        </p:nvSpPr>
        <p:spPr>
          <a:xfrm>
            <a:off x="2963750" y="3266154"/>
            <a:ext cx="6967328" cy="3250393"/>
          </a:xfrm>
          <a:prstGeom prst="rect">
            <a:avLst/>
          </a:prstGeom>
          <a:solidFill>
            <a:srgbClr val="C00000">
              <a:alpha val="8906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Bioinformatics</a:t>
            </a:r>
          </a:p>
        </p:txBody>
      </p:sp>
      <p:sp>
        <p:nvSpPr>
          <p:cNvPr id="6" name="Date Placeholder 5">
            <a:extLst>
              <a:ext uri="{FF2B5EF4-FFF2-40B4-BE49-F238E27FC236}">
                <a16:creationId xmlns:a16="http://schemas.microsoft.com/office/drawing/2014/main" id="{E9087739-37A2-2C91-D8FF-1BF18A30A6F2}"/>
              </a:ext>
            </a:extLst>
          </p:cNvPr>
          <p:cNvSpPr>
            <a:spLocks noGrp="1"/>
          </p:cNvSpPr>
          <p:nvPr>
            <p:ph type="dt" sz="half" idx="10"/>
          </p:nvPr>
        </p:nvSpPr>
        <p:spPr/>
        <p:txBody>
          <a:bodyPr/>
          <a:lstStyle/>
          <a:p>
            <a:r>
              <a:rPr lang="en-US"/>
              <a:t>7/16/26</a:t>
            </a:r>
          </a:p>
        </p:txBody>
      </p:sp>
      <p:sp>
        <p:nvSpPr>
          <p:cNvPr id="10" name="Slide Number Placeholder 9">
            <a:extLst>
              <a:ext uri="{FF2B5EF4-FFF2-40B4-BE49-F238E27FC236}">
                <a16:creationId xmlns:a16="http://schemas.microsoft.com/office/drawing/2014/main" id="{A3FE106F-C545-A98B-3FE0-C7013A4B3AB2}"/>
              </a:ext>
            </a:extLst>
          </p:cNvPr>
          <p:cNvSpPr>
            <a:spLocks noGrp="1"/>
          </p:cNvSpPr>
          <p:nvPr>
            <p:ph type="sldNum" sz="quarter" idx="12"/>
          </p:nvPr>
        </p:nvSpPr>
        <p:spPr/>
        <p:txBody>
          <a:bodyPr/>
          <a:lstStyle/>
          <a:p>
            <a:fld id="{7D6B6BCA-0F02-1C4A-A7FD-5289AC363B05}" type="slidenum">
              <a:rPr lang="en-US" smtClean="0"/>
              <a:t>8</a:t>
            </a:fld>
            <a:endParaRPr lang="en-US"/>
          </a:p>
        </p:txBody>
      </p:sp>
    </p:spTree>
    <p:extLst>
      <p:ext uri="{BB962C8B-B14F-4D97-AF65-F5344CB8AC3E}">
        <p14:creationId xmlns:p14="http://schemas.microsoft.com/office/powerpoint/2010/main" val="33164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FBDE8DF-2F82-C024-9F19-182C75F5C4DA}"/>
              </a:ext>
            </a:extLst>
          </p:cNvPr>
          <p:cNvSpPr>
            <a:spLocks/>
          </p:cNvSpPr>
          <p:nvPr/>
        </p:nvSpPr>
        <p:spPr>
          <a:xfrm>
            <a:off x="3249998" y="538278"/>
            <a:ext cx="5427218" cy="542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C1C2D3-D96D-6B9E-320F-C217B2EAB358}"/>
              </a:ext>
            </a:extLst>
          </p:cNvPr>
          <p:cNvSpPr/>
          <p:nvPr/>
        </p:nvSpPr>
        <p:spPr>
          <a:xfrm>
            <a:off x="4000662" y="1893988"/>
            <a:ext cx="3851023" cy="3851023"/>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DD16904-F046-CC3B-57B4-0E1E7DFB6C99}"/>
              </a:ext>
            </a:extLst>
          </p:cNvPr>
          <p:cNvSpPr/>
          <p:nvPr/>
        </p:nvSpPr>
        <p:spPr>
          <a:xfrm>
            <a:off x="4922519" y="3266154"/>
            <a:ext cx="2009582" cy="2009582"/>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a:p>
            <a:pPr algn="ctr"/>
            <a:endParaRPr lang="en-US"/>
          </a:p>
          <a:p>
            <a:pPr algn="ctr"/>
            <a:endParaRPr lang="en-US"/>
          </a:p>
        </p:txBody>
      </p:sp>
      <p:sp>
        <p:nvSpPr>
          <p:cNvPr id="12" name="Oval 11">
            <a:extLst>
              <a:ext uri="{FF2B5EF4-FFF2-40B4-BE49-F238E27FC236}">
                <a16:creationId xmlns:a16="http://schemas.microsoft.com/office/drawing/2014/main" id="{E4E57A0B-8F27-E6F0-55E9-D08F2432C1A6}"/>
              </a:ext>
            </a:extLst>
          </p:cNvPr>
          <p:cNvSpPr/>
          <p:nvPr/>
        </p:nvSpPr>
        <p:spPr>
          <a:xfrm>
            <a:off x="5441234" y="4296078"/>
            <a:ext cx="748010" cy="748010"/>
          </a:xfrm>
          <a:prstGeom prst="ellipse">
            <a:avLst/>
          </a:prstGeom>
          <a:solidFill>
            <a:srgbClr val="7030A0">
              <a:alpha val="4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E897BE-8592-24D8-2F9A-05C17A887F4D}"/>
              </a:ext>
            </a:extLst>
          </p:cNvPr>
          <p:cNvSpPr/>
          <p:nvPr/>
        </p:nvSpPr>
        <p:spPr>
          <a:xfrm>
            <a:off x="5681458" y="4296078"/>
            <a:ext cx="748010" cy="748010"/>
          </a:xfrm>
          <a:prstGeom prst="ellipse">
            <a:avLst/>
          </a:prstGeom>
          <a:solidFill>
            <a:srgbClr val="002060">
              <a:alpha val="5247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2A5F83-6FB9-0DE3-68A7-DEB3E46DF78C}"/>
              </a:ext>
            </a:extLst>
          </p:cNvPr>
          <p:cNvSpPr txBox="1"/>
          <p:nvPr/>
        </p:nvSpPr>
        <p:spPr>
          <a:xfrm>
            <a:off x="4764374" y="1105843"/>
            <a:ext cx="2101729" cy="369332"/>
          </a:xfrm>
          <a:prstGeom prst="rect">
            <a:avLst/>
          </a:prstGeom>
          <a:noFill/>
        </p:spPr>
        <p:txBody>
          <a:bodyPr wrap="square" rtlCol="0">
            <a:spAutoFit/>
          </a:bodyPr>
          <a:lstStyle/>
          <a:p>
            <a:r>
              <a:rPr lang="en-US"/>
              <a:t>Artificial Intelligence</a:t>
            </a:r>
          </a:p>
        </p:txBody>
      </p:sp>
      <p:sp>
        <p:nvSpPr>
          <p:cNvPr id="15" name="TextBox 14">
            <a:extLst>
              <a:ext uri="{FF2B5EF4-FFF2-40B4-BE49-F238E27FC236}">
                <a16:creationId xmlns:a16="http://schemas.microsoft.com/office/drawing/2014/main" id="{E8D2D834-564F-57CF-DE2C-CFA4C78BCE59}"/>
              </a:ext>
            </a:extLst>
          </p:cNvPr>
          <p:cNvSpPr txBox="1"/>
          <p:nvPr/>
        </p:nvSpPr>
        <p:spPr>
          <a:xfrm>
            <a:off x="4882931" y="2552902"/>
            <a:ext cx="1864613" cy="369332"/>
          </a:xfrm>
          <a:prstGeom prst="rect">
            <a:avLst/>
          </a:prstGeom>
          <a:noFill/>
        </p:spPr>
        <p:txBody>
          <a:bodyPr wrap="square" rtlCol="0">
            <a:spAutoFit/>
          </a:bodyPr>
          <a:lstStyle/>
          <a:p>
            <a:r>
              <a:rPr lang="en-US"/>
              <a:t>Machine Learning</a:t>
            </a:r>
          </a:p>
        </p:txBody>
      </p:sp>
      <p:sp>
        <p:nvSpPr>
          <p:cNvPr id="16" name="TextBox 15">
            <a:extLst>
              <a:ext uri="{FF2B5EF4-FFF2-40B4-BE49-F238E27FC236}">
                <a16:creationId xmlns:a16="http://schemas.microsoft.com/office/drawing/2014/main" id="{B640A30A-1C23-06C5-645C-BD3E00AACB22}"/>
              </a:ext>
            </a:extLst>
          </p:cNvPr>
          <p:cNvSpPr txBox="1"/>
          <p:nvPr/>
        </p:nvSpPr>
        <p:spPr>
          <a:xfrm>
            <a:off x="630034" y="5091070"/>
            <a:ext cx="2333716" cy="369332"/>
          </a:xfrm>
          <a:prstGeom prst="rect">
            <a:avLst/>
          </a:prstGeom>
          <a:noFill/>
        </p:spPr>
        <p:txBody>
          <a:bodyPr wrap="none" rtlCol="0">
            <a:spAutoFit/>
          </a:bodyPr>
          <a:lstStyle/>
          <a:p>
            <a:r>
              <a:rPr lang="en-US"/>
              <a:t>Large language models</a:t>
            </a:r>
          </a:p>
        </p:txBody>
      </p:sp>
      <p:sp>
        <p:nvSpPr>
          <p:cNvPr id="17" name="TextBox 16">
            <a:extLst>
              <a:ext uri="{FF2B5EF4-FFF2-40B4-BE49-F238E27FC236}">
                <a16:creationId xmlns:a16="http://schemas.microsoft.com/office/drawing/2014/main" id="{EABF99BD-7F76-9B8D-748D-255A7FFBF76A}"/>
              </a:ext>
            </a:extLst>
          </p:cNvPr>
          <p:cNvSpPr txBox="1"/>
          <p:nvPr/>
        </p:nvSpPr>
        <p:spPr>
          <a:xfrm>
            <a:off x="8917440" y="4670083"/>
            <a:ext cx="2206117" cy="738664"/>
          </a:xfrm>
          <a:prstGeom prst="rect">
            <a:avLst/>
          </a:prstGeom>
          <a:noFill/>
        </p:spPr>
        <p:txBody>
          <a:bodyPr wrap="none" rtlCol="0">
            <a:spAutoFit/>
          </a:bodyPr>
          <a:lstStyle/>
          <a:p>
            <a:r>
              <a:rPr lang="en-US"/>
              <a:t>Generative AI</a:t>
            </a:r>
          </a:p>
          <a:p>
            <a:r>
              <a:rPr lang="en-US" sz="1200"/>
              <a:t>Models trained to </a:t>
            </a:r>
            <a:r>
              <a:rPr lang="en-US" sz="1200" i="1"/>
              <a:t>generate</a:t>
            </a:r>
            <a:r>
              <a:rPr lang="en-US" sz="1200"/>
              <a:t> data</a:t>
            </a:r>
          </a:p>
          <a:p>
            <a:r>
              <a:rPr lang="en-US" sz="1200"/>
              <a:t>similar to that used to train</a:t>
            </a:r>
          </a:p>
        </p:txBody>
      </p:sp>
      <p:cxnSp>
        <p:nvCxnSpPr>
          <p:cNvPr id="19" name="Straight Connector 18">
            <a:extLst>
              <a:ext uri="{FF2B5EF4-FFF2-40B4-BE49-F238E27FC236}">
                <a16:creationId xmlns:a16="http://schemas.microsoft.com/office/drawing/2014/main" id="{D62372E9-C655-7CD2-0362-F306F0DDC328}"/>
              </a:ext>
            </a:extLst>
          </p:cNvPr>
          <p:cNvCxnSpPr>
            <a:cxnSpLocks/>
            <a:stCxn id="12" idx="2"/>
          </p:cNvCxnSpPr>
          <p:nvPr/>
        </p:nvCxnSpPr>
        <p:spPr>
          <a:xfrm flipH="1">
            <a:off x="2933898" y="4670083"/>
            <a:ext cx="2507336" cy="605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8A3D3A-45C2-47FC-E4B2-320A26729A37}"/>
              </a:ext>
            </a:extLst>
          </p:cNvPr>
          <p:cNvCxnSpPr>
            <a:cxnSpLocks/>
            <a:stCxn id="17" idx="1"/>
            <a:endCxn id="13" idx="6"/>
          </p:cNvCxnSpPr>
          <p:nvPr/>
        </p:nvCxnSpPr>
        <p:spPr>
          <a:xfrm flipH="1" flipV="1">
            <a:off x="6429468" y="4670083"/>
            <a:ext cx="2487972"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EC5DDB9-2CE4-96CC-3681-4598E849DE45}"/>
              </a:ext>
            </a:extLst>
          </p:cNvPr>
          <p:cNvSpPr txBox="1"/>
          <p:nvPr/>
        </p:nvSpPr>
        <p:spPr>
          <a:xfrm>
            <a:off x="580647" y="3539629"/>
            <a:ext cx="2834943" cy="923330"/>
          </a:xfrm>
          <a:prstGeom prst="rect">
            <a:avLst/>
          </a:prstGeom>
          <a:noFill/>
        </p:spPr>
        <p:txBody>
          <a:bodyPr wrap="none" rtlCol="0">
            <a:spAutoFit/>
          </a:bodyPr>
          <a:lstStyle/>
          <a:p>
            <a:r>
              <a:rPr lang="en-US"/>
              <a:t>Deep learning</a:t>
            </a:r>
          </a:p>
          <a:p>
            <a:r>
              <a:rPr lang="en-US" sz="1200"/>
              <a:t>Using artificial neural networks to capture </a:t>
            </a:r>
            <a:br>
              <a:rPr lang="en-US" sz="1200"/>
            </a:br>
            <a:r>
              <a:rPr lang="en-US" sz="1200"/>
              <a:t>connections and strengths (weights)</a:t>
            </a:r>
          </a:p>
          <a:p>
            <a:r>
              <a:rPr lang="en-US" sz="1200"/>
              <a:t>between inputs and outputs</a:t>
            </a:r>
            <a:endParaRPr lang="en-US"/>
          </a:p>
        </p:txBody>
      </p:sp>
      <p:cxnSp>
        <p:nvCxnSpPr>
          <p:cNvPr id="26" name="Straight Connector 25">
            <a:extLst>
              <a:ext uri="{FF2B5EF4-FFF2-40B4-BE49-F238E27FC236}">
                <a16:creationId xmlns:a16="http://schemas.microsoft.com/office/drawing/2014/main" id="{1FE2399D-9642-7F0F-0E29-008064CA6BE3}"/>
              </a:ext>
            </a:extLst>
          </p:cNvPr>
          <p:cNvCxnSpPr>
            <a:cxnSpLocks/>
            <a:endCxn id="9" idx="1"/>
          </p:cNvCxnSpPr>
          <p:nvPr/>
        </p:nvCxnSpPr>
        <p:spPr>
          <a:xfrm flipV="1">
            <a:off x="2963750" y="3560450"/>
            <a:ext cx="2253065" cy="272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4C07345-BC33-1216-481C-B8A212D3069D}"/>
              </a:ext>
            </a:extLst>
          </p:cNvPr>
          <p:cNvSpPr/>
          <p:nvPr/>
        </p:nvSpPr>
        <p:spPr>
          <a:xfrm>
            <a:off x="630034" y="245327"/>
            <a:ext cx="5313566" cy="5865541"/>
          </a:xfrm>
          <a:prstGeom prst="rect">
            <a:avLst/>
          </a:prstGeom>
          <a:solidFill>
            <a:srgbClr val="7030A0">
              <a:alpha val="7564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Data science</a:t>
            </a:r>
          </a:p>
        </p:txBody>
      </p:sp>
      <p:sp>
        <p:nvSpPr>
          <p:cNvPr id="3" name="Rectangle 2">
            <a:extLst>
              <a:ext uri="{FF2B5EF4-FFF2-40B4-BE49-F238E27FC236}">
                <a16:creationId xmlns:a16="http://schemas.microsoft.com/office/drawing/2014/main" id="{C3881680-14FB-59E4-A388-6784ED2D2EC7}"/>
              </a:ext>
            </a:extLst>
          </p:cNvPr>
          <p:cNvSpPr/>
          <p:nvPr/>
        </p:nvSpPr>
        <p:spPr>
          <a:xfrm>
            <a:off x="5441234" y="1475175"/>
            <a:ext cx="3476206" cy="4490321"/>
          </a:xfrm>
          <a:prstGeom prst="rect">
            <a:avLst/>
          </a:prstGeom>
          <a:solidFill>
            <a:srgbClr val="00B0F0">
              <a:alpha val="8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Data engineering</a:t>
            </a:r>
          </a:p>
        </p:txBody>
      </p:sp>
      <p:sp>
        <p:nvSpPr>
          <p:cNvPr id="4" name="Rectangle 3">
            <a:extLst>
              <a:ext uri="{FF2B5EF4-FFF2-40B4-BE49-F238E27FC236}">
                <a16:creationId xmlns:a16="http://schemas.microsoft.com/office/drawing/2014/main" id="{6C46DBDA-37B6-301E-C62E-74113C5762CB}"/>
              </a:ext>
            </a:extLst>
          </p:cNvPr>
          <p:cNvSpPr/>
          <p:nvPr/>
        </p:nvSpPr>
        <p:spPr>
          <a:xfrm>
            <a:off x="3530278" y="393539"/>
            <a:ext cx="4849793" cy="4409955"/>
          </a:xfrm>
          <a:prstGeom prst="rect">
            <a:avLst/>
          </a:prstGeom>
          <a:solidFill>
            <a:schemeClr val="accent6">
              <a:alpha val="800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Statistics</a:t>
            </a:r>
          </a:p>
        </p:txBody>
      </p:sp>
      <p:sp>
        <p:nvSpPr>
          <p:cNvPr id="5" name="Rectangle 4">
            <a:extLst>
              <a:ext uri="{FF2B5EF4-FFF2-40B4-BE49-F238E27FC236}">
                <a16:creationId xmlns:a16="http://schemas.microsoft.com/office/drawing/2014/main" id="{F28E6AD7-FCA0-9DD7-2ABE-6F54A9F9B280}"/>
              </a:ext>
            </a:extLst>
          </p:cNvPr>
          <p:cNvSpPr/>
          <p:nvPr/>
        </p:nvSpPr>
        <p:spPr>
          <a:xfrm>
            <a:off x="2963750" y="3266154"/>
            <a:ext cx="6967328" cy="3250393"/>
          </a:xfrm>
          <a:prstGeom prst="rect">
            <a:avLst/>
          </a:prstGeom>
          <a:solidFill>
            <a:srgbClr val="C00000">
              <a:alpha val="8906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Bioinformatics</a:t>
            </a:r>
          </a:p>
        </p:txBody>
      </p:sp>
      <p:sp>
        <p:nvSpPr>
          <p:cNvPr id="6" name="Rectangle 5">
            <a:extLst>
              <a:ext uri="{FF2B5EF4-FFF2-40B4-BE49-F238E27FC236}">
                <a16:creationId xmlns:a16="http://schemas.microsoft.com/office/drawing/2014/main" id="{99D52B43-3617-4375-0B5F-2FC3A4FBB15B}"/>
              </a:ext>
            </a:extLst>
          </p:cNvPr>
          <p:cNvSpPr/>
          <p:nvPr/>
        </p:nvSpPr>
        <p:spPr>
          <a:xfrm>
            <a:off x="474563" y="245327"/>
            <a:ext cx="11087403" cy="6271220"/>
          </a:xfrm>
          <a:prstGeom prst="rect">
            <a:avLst/>
          </a:prstGeom>
          <a:solidFill>
            <a:schemeClr val="tx1">
              <a:alpha val="92988"/>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2800" dirty="0"/>
          </a:p>
          <a:p>
            <a:pPr algn="ctr"/>
            <a:endParaRPr lang="en-US" sz="2800" dirty="0"/>
          </a:p>
          <a:p>
            <a:pPr algn="ctr"/>
            <a:r>
              <a:rPr lang="en-US" sz="2800" dirty="0"/>
              <a:t>Differences matter, but in an HTC setting, I mostly care about these disciplines primarily as tools and techniques that enable </a:t>
            </a:r>
            <a:br>
              <a:rPr lang="en-US" sz="2800" dirty="0"/>
            </a:br>
            <a:r>
              <a:rPr lang="en-US" sz="2800" dirty="0"/>
              <a:t>new SCIENCE and less about distinctions between them</a:t>
            </a:r>
          </a:p>
          <a:p>
            <a:pPr algn="ctr"/>
            <a:endParaRPr lang="en-US" sz="2800" dirty="0"/>
          </a:p>
          <a:p>
            <a:pPr algn="ctr"/>
            <a:endParaRPr lang="en-US" sz="2800" dirty="0"/>
          </a:p>
          <a:p>
            <a:pPr algn="ctr"/>
            <a:endParaRPr lang="en-US" sz="2800" dirty="0"/>
          </a:p>
          <a:p>
            <a:pPr algn="ctr"/>
            <a:r>
              <a:rPr lang="en-US" sz="2800" dirty="0"/>
              <a:t>…but there are foundations to understand </a:t>
            </a:r>
          </a:p>
          <a:p>
            <a:pPr algn="ctr"/>
            <a:r>
              <a:rPr lang="en-US" sz="2800" dirty="0"/>
              <a:t>(and complications to tackle!) to use them in the </a:t>
            </a:r>
            <a:r>
              <a:rPr lang="en-US" sz="2800" dirty="0" err="1"/>
              <a:t>OSPool</a:t>
            </a:r>
            <a:endParaRPr lang="en-US" sz="2800" dirty="0"/>
          </a:p>
          <a:p>
            <a:pPr algn="ctr"/>
            <a:endParaRPr lang="en-US" sz="2800" dirty="0"/>
          </a:p>
        </p:txBody>
      </p:sp>
      <p:sp>
        <p:nvSpPr>
          <p:cNvPr id="10" name="Date Placeholder 9">
            <a:extLst>
              <a:ext uri="{FF2B5EF4-FFF2-40B4-BE49-F238E27FC236}">
                <a16:creationId xmlns:a16="http://schemas.microsoft.com/office/drawing/2014/main" id="{502D038D-B1E1-2600-73E9-7D1A826DBEA2}"/>
              </a:ext>
            </a:extLst>
          </p:cNvPr>
          <p:cNvSpPr>
            <a:spLocks noGrp="1"/>
          </p:cNvSpPr>
          <p:nvPr>
            <p:ph type="dt" sz="half" idx="10"/>
          </p:nvPr>
        </p:nvSpPr>
        <p:spPr/>
        <p:txBody>
          <a:bodyPr/>
          <a:lstStyle/>
          <a:p>
            <a:r>
              <a:rPr lang="en-US"/>
              <a:t>7/16/26</a:t>
            </a:r>
          </a:p>
        </p:txBody>
      </p:sp>
      <p:sp>
        <p:nvSpPr>
          <p:cNvPr id="11" name="Slide Number Placeholder 10">
            <a:extLst>
              <a:ext uri="{FF2B5EF4-FFF2-40B4-BE49-F238E27FC236}">
                <a16:creationId xmlns:a16="http://schemas.microsoft.com/office/drawing/2014/main" id="{7E7910BC-9890-F799-760F-F1DC99C169A7}"/>
              </a:ext>
            </a:extLst>
          </p:cNvPr>
          <p:cNvSpPr>
            <a:spLocks noGrp="1"/>
          </p:cNvSpPr>
          <p:nvPr>
            <p:ph type="sldNum" sz="quarter" idx="12"/>
          </p:nvPr>
        </p:nvSpPr>
        <p:spPr/>
        <p:txBody>
          <a:bodyPr/>
          <a:lstStyle/>
          <a:p>
            <a:fld id="{7D6B6BCA-0F02-1C4A-A7FD-5289AC363B05}" type="slidenum">
              <a:rPr lang="en-US" smtClean="0"/>
              <a:t>9</a:t>
            </a:fld>
            <a:endParaRPr lang="en-US"/>
          </a:p>
        </p:txBody>
      </p:sp>
    </p:spTree>
    <p:extLst>
      <p:ext uri="{BB962C8B-B14F-4D97-AF65-F5344CB8AC3E}">
        <p14:creationId xmlns:p14="http://schemas.microsoft.com/office/powerpoint/2010/main" val="308541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er_School_2023_Fun" id="{174209FD-30E0-774E-BDCB-3786FA688966}" vid="{8AD57979-AD71-4E4F-94BF-EB0386DF49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User_School_2023</Template>
  <TotalTime>92622</TotalTime>
  <Words>5009</Words>
  <Application>Microsoft Macintosh PowerPoint</Application>
  <PresentationFormat>Widescreen</PresentationFormat>
  <Paragraphs>769</Paragraphs>
  <Slides>52</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Consolas</vt:lpstr>
      <vt:lpstr>Courier New</vt:lpstr>
      <vt:lpstr>Helvetica</vt:lpstr>
      <vt:lpstr>Helvetica Neue</vt:lpstr>
      <vt:lpstr>Helvetica Neue Light</vt:lpstr>
      <vt:lpstr>Helvetica Neue Medium</vt:lpstr>
      <vt:lpstr>Times New Roman</vt:lpstr>
      <vt:lpstr>Office Theme</vt:lpstr>
      <vt:lpstr>Throughput Machine Learning</vt:lpstr>
      <vt:lpstr>Objectives</vt:lpstr>
      <vt:lpstr>AI/ML – a too-brief overview</vt:lpstr>
      <vt:lpstr>PowerPoint Presentation</vt:lpstr>
      <vt:lpstr>PowerPoint Presentation</vt:lpstr>
      <vt:lpstr>PowerPoint Presentation</vt:lpstr>
      <vt:lpstr>PowerPoint Presentation</vt:lpstr>
      <vt:lpstr>PowerPoint Presentation</vt:lpstr>
      <vt:lpstr>PowerPoint Presentation</vt:lpstr>
      <vt:lpstr>Neural networks, simplified</vt:lpstr>
      <vt:lpstr>Neural networks, simplified</vt:lpstr>
      <vt:lpstr>Dog/cat classifier “example”</vt:lpstr>
      <vt:lpstr>Training, oversimplified</vt:lpstr>
      <vt:lpstr>Now we have a model!</vt:lpstr>
      <vt:lpstr>Inference tests</vt:lpstr>
      <vt:lpstr>Inference tests</vt:lpstr>
      <vt:lpstr>Inference tests</vt:lpstr>
      <vt:lpstr>Limits of our model</vt:lpstr>
      <vt:lpstr>A bit of math…</vt:lpstr>
      <vt:lpstr>PowerPoint Presentation</vt:lpstr>
      <vt:lpstr>So… why GPUs?</vt:lpstr>
      <vt:lpstr>Challenges in ML/AI throughput computing</vt:lpstr>
      <vt:lpstr>Throughput machine learning – Use case 1</vt:lpstr>
      <vt:lpstr>Is this a throughput workflow?</vt:lpstr>
      <vt:lpstr>Scaling out with HTC</vt:lpstr>
      <vt:lpstr>Throughput machine learning – Use case 2</vt:lpstr>
      <vt:lpstr>Is this a throughput workflow?</vt:lpstr>
      <vt:lpstr>Scaling out with HTC</vt:lpstr>
      <vt:lpstr>Throughput machine learning – Use case 3</vt:lpstr>
      <vt:lpstr>Is this a throughput workflow?</vt:lpstr>
      <vt:lpstr>Scaling out with HTC?</vt:lpstr>
      <vt:lpstr>Throughput machine learning – use case 4</vt:lpstr>
      <vt:lpstr>Researcher-to-AI-workflow-proficiency pipeline!</vt:lpstr>
      <vt:lpstr>What should you consider during development?</vt:lpstr>
      <vt:lpstr>What should you consider during development?</vt:lpstr>
      <vt:lpstr>The training script</vt:lpstr>
      <vt:lpstr>Defining the environment and container image</vt:lpstr>
      <vt:lpstr>Some development time passes…</vt:lpstr>
      <vt:lpstr>Researcher-to-AI-workflow-proficiency pipeline!</vt:lpstr>
      <vt:lpstr>What should you consider during deployment?</vt:lpstr>
      <vt:lpstr>GPUs in the OSPool</vt:lpstr>
      <vt:lpstr>Submit file options</vt:lpstr>
      <vt:lpstr>The submit file</vt:lpstr>
      <vt:lpstr>Researcher-to-AI-workflow-proficiency pipeline!</vt:lpstr>
      <vt:lpstr>How can you improve your workflow?</vt:lpstr>
      <vt:lpstr>How can you improve your workflow?</vt:lpstr>
      <vt:lpstr>Real-life example</vt:lpstr>
      <vt:lpstr>Checkpointing</vt:lpstr>
      <vt:lpstr>Checkpointing, required changes</vt:lpstr>
      <vt:lpstr>Checkpointing, submit file changes</vt:lpstr>
      <vt:lpstr>Where to go from here?</vt:lpstr>
      <vt:lpstr>Questions?</vt:lpstr>
    </vt:vector>
  </TitlesOfParts>
  <Manager>OSG Resource Managers</Manager>
  <Company>University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Roy</dc:creator>
  <cp:lastModifiedBy>Ian Ross</cp:lastModifiedBy>
  <cp:revision>844</cp:revision>
  <cp:lastPrinted>2007-02-13T22:42:37Z</cp:lastPrinted>
  <dcterms:created xsi:type="dcterms:W3CDTF">2010-07-18T15:11:48Z</dcterms:created>
  <dcterms:modified xsi:type="dcterms:W3CDTF">2026-07-16T18:33:18Z</dcterms:modified>
</cp:coreProperties>
</file>