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305" r:id="rId3"/>
    <p:sldId id="274" r:id="rId4"/>
    <p:sldId id="304" r:id="rId5"/>
    <p:sldId id="307" r:id="rId6"/>
    <p:sldId id="266" r:id="rId7"/>
    <p:sldId id="261" r:id="rId8"/>
    <p:sldId id="302" r:id="rId9"/>
    <p:sldId id="260" r:id="rId10"/>
    <p:sldId id="272" r:id="rId11"/>
    <p:sldId id="271" r:id="rId12"/>
    <p:sldId id="273" r:id="rId13"/>
    <p:sldId id="298" r:id="rId14"/>
    <p:sldId id="275" r:id="rId15"/>
    <p:sldId id="299" r:id="rId16"/>
    <p:sldId id="279" r:id="rId17"/>
    <p:sldId id="281" r:id="rId18"/>
    <p:sldId id="263" r:id="rId19"/>
    <p:sldId id="296" r:id="rId20"/>
    <p:sldId id="303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/>
    <p:restoredTop sz="94675"/>
  </p:normalViewPr>
  <p:slideViewPr>
    <p:cSldViewPr snapToGrid="0">
      <p:cViewPr varScale="1">
        <p:scale>
          <a:sx n="111" d="100"/>
          <a:sy n="111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1E5A6-09BE-6D4C-88A7-BDB3D814FE40}" type="datetimeFigureOut">
              <a:rPr lang="en-US" smtClean="0"/>
              <a:t>7/17/26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4F4E-7A78-284E-8260-5F330BA4F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library.educause.edu</a:t>
            </a:r>
            <a:r>
              <a:rPr lang="en-US" dirty="0"/>
              <a:t>/-/media/files/library/2016/5/erb1602.pdf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8353D-655A-E349-A446-B99B43683E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6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50b76d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50b76d3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research.cs.wisc.edu</a:t>
            </a:r>
            <a:r>
              <a:rPr lang="en-US" dirty="0"/>
              <a:t>/</a:t>
            </a:r>
            <a:r>
              <a:rPr lang="en-US" dirty="0" err="1"/>
              <a:t>htcondor</a:t>
            </a:r>
            <a:r>
              <a:rPr lang="en-US" dirty="0"/>
              <a:t>/HTCondorWeek2016/presentations/</a:t>
            </a:r>
            <a:r>
              <a:rPr lang="en-US" dirty="0" err="1"/>
              <a:t>ThuKoch_Taxonomy.pdf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E4F4E-7A78-284E-8260-5F330BA4F7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b81b305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b81b3054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b81b305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b81b3054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41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50b76d35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50b76d35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6e6f0c54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6e6f0c54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61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510-9967-D6EE-1824-835D6A2C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266ED-D85E-E39D-B997-20647FDC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6C9E-C459-43C9-0CB1-66F2919B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5" y="6356349"/>
            <a:ext cx="13724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660C-AD86-1B60-B3FE-CE8E32E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42D-D167-486B-7489-67B958F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14E-5575-8341-CFF4-F95A78E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BAD6-CDEC-F387-5B62-93386A3D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0F6-C1A8-7A83-78DE-7B3ECAD9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60026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C49B-BDD6-2872-C7AA-1E186200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Facilitation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A0D1-23F6-8F38-37A2-B30B941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93409-2D0D-4D12-0799-8434BC22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FCAB7-C2D0-F15A-ED6B-37C92D9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1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BE4D-B891-F643-5346-02884BD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062-88C1-9658-669F-35FB170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Facilitation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CEEE-5278-49E0-2AB8-0F949748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979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9145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6182400" y="107600"/>
            <a:ext cx="5902000" cy="66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0" name="Google Shape;4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6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173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1BE-00B3-93E0-8896-B193201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2EE-7943-E4C1-7057-0B80B1CB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9D8F-2DF8-58C9-123A-52C64797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6FDC-0641-C52F-CA2E-C92B5207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54D3-6195-292F-ABB9-E19F3A0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015-5AC9-8409-A7B7-1929AA7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9A6F-3ED0-3BC5-0608-0EE82E70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7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BB54D-2539-06EA-B4BB-772534D0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8249D-D46C-17CA-A78A-1C884D1B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F2EA0-8B67-18DA-510B-4056746B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6F-6D1A-AADD-7E67-237DCDE8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8E27-59D9-C97E-D984-C5379428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9D23-E31B-3D09-1F4F-7FA782FB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26DB-54C8-8F1B-B0ED-3FCEC5C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6981-DDD1-6FAE-C735-6184D5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4345F-E05D-18C7-94CC-A771A553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216-8E16-FD48-8F7F-157BCADB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D6E-3A3C-39BE-53DF-E2F3EB46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FE85-9347-91E6-9CD7-524FFD13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1138-A469-FC15-0345-1A551D15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CC10-97C9-D5C0-827C-FAD44871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43BDD-FB4B-A61D-2940-1A4F71D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259F3-9565-25D9-910C-B21F040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49"/>
            <a:ext cx="337907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0AEC3-709E-ACC5-0AAB-FD51F8ED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9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6AB5-FB77-4B9F-2EB3-97F9472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2B52-6628-A1E4-C026-25A2E06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C22-F278-E00B-DD44-4D4FC3C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C01B-369A-FC53-6F78-59AD77BE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4E2D-F97E-4BC7-2C08-7502048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48"/>
            <a:ext cx="1371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FDBA-1024-B714-8932-C7C93A43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985-70BA-918C-E44C-6F33868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E92F-FA53-AA6E-1A45-A3AF0FD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4BF7-9A52-420C-0233-A7110DC1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A82-40EC-4A59-3F8B-BD6DBF7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947-BF14-AAD6-6A92-24A60B8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50"/>
            <a:ext cx="1371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7B19-B6B0-E417-B6FB-8C005D8F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Facilitation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8155-AABA-1F83-647F-E9CB48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5956-ECBE-AC91-321E-D52BE6D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6A46-DB89-15CD-430C-0C7AC4C8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5A15-5212-A99F-9CF1-BA822ECE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CE9C-9BDD-82F5-572C-26B9433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C313-EB9C-23EB-8BB4-D7CCA37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2026 - Facilitation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8B9C-5FFC-A52D-E102-DA4A415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AA8C0-931D-F732-39B4-3B44F685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BFB8-2476-6BE1-E058-A18FA9CD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9A7D-8C82-3EDD-3922-D80EDAF60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137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736-57DA-9A35-6B3E-A9367461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7C3-8B63-9605-9321-1F70010B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1398" y="6356350"/>
            <a:ext cx="137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7CA80C1-F61E-9C41-A4E0-6D63E177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hep.wisc.edu/event/2014/contributions/28459/" TargetMode="External"/><Relationship Id="rId2" Type="http://schemas.openxmlformats.org/officeDocument/2006/relationships/hyperlink" Target="https://portal.osg-htc.org/documentation/support_and_training/training/ospool_for_edu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g-htc.org/user-school-2023/materials/" TargetMode="External"/><Relationship Id="rId5" Type="http://schemas.openxmlformats.org/officeDocument/2006/relationships/hyperlink" Target="https://portal.osg-htc.org/documentation/htc_workloads/submitting_workloads/tutorial-command/" TargetMode="External"/><Relationship Id="rId4" Type="http://schemas.openxmlformats.org/officeDocument/2006/relationships/hyperlink" Target="https://portal.osg-htc.org/documentation/support_and_training/training/osgusertraining/#materia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2030508" TargetMode="External"/><Relationship Id="rId2" Type="http://schemas.openxmlformats.org/officeDocument/2006/relationships/hyperlink" Target="https://www.nsf.gov/div/index.jsp?div=O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th-cc.i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hep.wisc.edu/event/2014/contributions/2845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D60B-024C-AF54-BFBD-9D2378311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Facilitation of </a:t>
            </a:r>
            <a:br>
              <a:rPr lang="en-US" dirty="0"/>
            </a:br>
            <a:r>
              <a:rPr lang="en-US" dirty="0"/>
              <a:t>OSG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99E6D-A697-81F5-C8CF-149B9D753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Christina Koch</a:t>
            </a:r>
          </a:p>
          <a:p>
            <a:r>
              <a:rPr lang="en-US" dirty="0"/>
              <a:t>OSG School – July 17, 2026</a:t>
            </a:r>
          </a:p>
        </p:txBody>
      </p:sp>
    </p:spTree>
    <p:extLst>
      <p:ext uri="{BB962C8B-B14F-4D97-AF65-F5344CB8AC3E}">
        <p14:creationId xmlns:p14="http://schemas.microsoft.com/office/powerpoint/2010/main" val="21548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FE72-FDB0-0416-C38C-0FE3FFED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OSPool</a:t>
            </a:r>
            <a:r>
              <a:rPr lang="en-US" dirty="0"/>
              <a:t> Notebooks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DD4B4-8DA6-2470-4419-E2FD83EBA8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Starts </a:t>
            </a:r>
            <a:r>
              <a:rPr lang="en-US" dirty="0" err="1"/>
              <a:t>Jupyter</a:t>
            </a:r>
            <a:r>
              <a:rPr lang="en-US" dirty="0"/>
              <a:t> on an </a:t>
            </a:r>
            <a:r>
              <a:rPr lang="en-US" dirty="0" err="1"/>
              <a:t>HTCondor</a:t>
            </a:r>
            <a:r>
              <a:rPr lang="en-US" dirty="0"/>
              <a:t> Access Point</a:t>
            </a:r>
          </a:p>
          <a:p>
            <a:r>
              <a:rPr lang="en-US" dirty="0"/>
              <a:t>Guest access (no account needed) or full accounts</a:t>
            </a:r>
          </a:p>
          <a:p>
            <a:r>
              <a:rPr lang="en-US" dirty="0"/>
              <a:t>No software installation required</a:t>
            </a:r>
          </a:p>
          <a:p>
            <a:r>
              <a:rPr lang="en-US" dirty="0"/>
              <a:t>GUI interface</a:t>
            </a:r>
          </a:p>
          <a:p>
            <a:r>
              <a:rPr lang="en-US" dirty="0"/>
              <a:t>Can create interactive bash or python notebooks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E04D7-5EA2-D367-1804-ABC0567A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10</a:t>
            </a:fld>
            <a:endParaRPr lang="en-US"/>
          </a:p>
        </p:txBody>
      </p:sp>
      <p:pic>
        <p:nvPicPr>
          <p:cNvPr id="11" name="Content Placeholder 10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E84D5910-4950-F118-263E-A384C37143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2001321"/>
            <a:ext cx="5181600" cy="34496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CE93BC-71BE-9D37-24CE-532E2198C4FB}"/>
              </a:ext>
            </a:extLst>
          </p:cNvPr>
          <p:cNvSpPr txBox="1"/>
          <p:nvPr/>
        </p:nvSpPr>
        <p:spPr>
          <a:xfrm>
            <a:off x="1018495" y="5361482"/>
            <a:ext cx="296427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osg-htc.org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/notebooks</a:t>
            </a: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23752-6696-0FAB-0303-589AA1F0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C5A69-1F49-17EB-BC08-4117AC1B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4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148A-F451-3232-4B4A-10C6ECFD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90BF85-0410-862B-706B-E274DDE17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OSPool Resources for Teaching and Education</a:t>
            </a:r>
            <a:endParaRPr lang="en-US" dirty="0"/>
          </a:p>
          <a:p>
            <a:r>
              <a:rPr lang="en-US" dirty="0">
                <a:hlinkClick r:id="rId3"/>
              </a:rPr>
              <a:t>Bring the OSPool to Your Event</a:t>
            </a:r>
            <a:r>
              <a:rPr lang="en-US" dirty="0"/>
              <a:t> (talk)</a:t>
            </a:r>
          </a:p>
          <a:p>
            <a:r>
              <a:rPr lang="en-US" dirty="0"/>
              <a:t>Use any of our existing training materials: </a:t>
            </a:r>
          </a:p>
          <a:p>
            <a:pPr lvl="1"/>
            <a:r>
              <a:rPr lang="en-US" dirty="0">
                <a:hlinkClick r:id="rId4"/>
              </a:rPr>
              <a:t>Slides from monthly training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Tutorials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OSG School materials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8580A-D7C1-5190-BA19-2806C829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D46E7-646F-D3F2-3EAE-0A55DC1C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C072A-8E11-2EEE-B342-A4080090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8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Facilitating HTC workloads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12</a:t>
            </a:fld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320056" y="4272467"/>
            <a:ext cx="167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667" b="1">
                <a:latin typeface="Open Sans"/>
                <a:ea typeface="Open Sans"/>
                <a:cs typeface="Open Sans"/>
                <a:sym typeface="Open Sans"/>
              </a:rPr>
              <a:t>Identify</a:t>
            </a:r>
            <a:endParaRPr sz="2667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400384" y="4272467"/>
            <a:ext cx="3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667" b="1">
                <a:latin typeface="Open Sans"/>
                <a:ea typeface="Open Sans"/>
                <a:cs typeface="Open Sans"/>
                <a:sym typeface="Open Sans"/>
              </a:rPr>
              <a:t>Communicate</a:t>
            </a:r>
            <a:endParaRPr sz="2667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8120733" y="4272467"/>
            <a:ext cx="167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667" b="1">
                <a:latin typeface="Open Sans"/>
                <a:ea typeface="Open Sans"/>
                <a:cs typeface="Open Sans"/>
                <a:sym typeface="Open Sans"/>
              </a:rPr>
              <a:t>Support</a:t>
            </a:r>
            <a:endParaRPr sz="2667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583867" y="5564567"/>
            <a:ext cx="44784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Magnifying Glass by Adam Novantio from the Noun Project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Conversation by Maxim Kulikov from the Noun Project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sprout by lastspark from the Noun Project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14288"/>
          <a:stretch/>
        </p:blipFill>
        <p:spPr>
          <a:xfrm>
            <a:off x="4931251" y="2275800"/>
            <a:ext cx="2329500" cy="199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14288"/>
          <a:stretch/>
        </p:blipFill>
        <p:spPr>
          <a:xfrm>
            <a:off x="1990907" y="2275800"/>
            <a:ext cx="2329500" cy="199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14288"/>
          <a:stretch/>
        </p:blipFill>
        <p:spPr>
          <a:xfrm>
            <a:off x="7791584" y="2275800"/>
            <a:ext cx="2329500" cy="1996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15162-CD82-0955-7A81-4432EBD8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DAC0A-5549-91B6-5047-66AF19E8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2512-B16C-9E04-DF5B-8ECE6090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HTC workloads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D74352-6B02-36A3-B239-80D836C2F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might there be HTC users at your institution? </a:t>
            </a:r>
          </a:p>
          <a:p>
            <a:pPr lvl="1"/>
            <a:r>
              <a:rPr lang="en-US" dirty="0"/>
              <a:t>User submitting 100s of jobs on local cluster. </a:t>
            </a:r>
          </a:p>
          <a:p>
            <a:pPr lvl="1"/>
            <a:r>
              <a:rPr lang="en-US" dirty="0"/>
              <a:t>“Non-traditional” computing domains, especially those doing statistical and “data science” work. </a:t>
            </a:r>
          </a:p>
          <a:p>
            <a:pPr lvl="1"/>
            <a:r>
              <a:rPr lang="en-US" dirty="0"/>
              <a:t>People with lots of pieces of data (sensors? images? samples?)</a:t>
            </a:r>
          </a:p>
          <a:p>
            <a:r>
              <a:rPr lang="en-US" dirty="0"/>
              <a:t>Places to look</a:t>
            </a:r>
          </a:p>
          <a:p>
            <a:pPr lvl="1"/>
            <a:r>
              <a:rPr lang="en-US" dirty="0"/>
              <a:t>New faculty orientation, new student orientation</a:t>
            </a:r>
          </a:p>
          <a:p>
            <a:pPr lvl="1"/>
            <a:r>
              <a:rPr lang="en-US" dirty="0"/>
              <a:t>Lab/department meetings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4C539-9B98-8356-6FA3-D2826DC9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13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E8C1B-3D67-4355-8249-3F763DB6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55FF3-251C-6D73-9CAE-CE3A3D78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3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Discuss HTC workloads</a:t>
            </a:r>
            <a:endParaRPr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14</a:t>
            </a:fld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8"/>
          <p:cNvSpPr/>
          <p:nvPr/>
        </p:nvSpPr>
        <p:spPr>
          <a:xfrm flipH="1">
            <a:off x="3224633" y="3504833"/>
            <a:ext cx="3790800" cy="2712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105;p18"/>
          <p:cNvSpPr/>
          <p:nvPr/>
        </p:nvSpPr>
        <p:spPr>
          <a:xfrm>
            <a:off x="188067" y="1688433"/>
            <a:ext cx="3790800" cy="3505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106;p18"/>
          <p:cNvSpPr/>
          <p:nvPr/>
        </p:nvSpPr>
        <p:spPr>
          <a:xfrm>
            <a:off x="6096000" y="1967700"/>
            <a:ext cx="5334000" cy="2128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107;p18"/>
          <p:cNvSpPr/>
          <p:nvPr/>
        </p:nvSpPr>
        <p:spPr>
          <a:xfrm>
            <a:off x="9115667" y="3790700"/>
            <a:ext cx="3076400" cy="2426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108;p18"/>
          <p:cNvSpPr txBox="1"/>
          <p:nvPr/>
        </p:nvSpPr>
        <p:spPr>
          <a:xfrm>
            <a:off x="607667" y="2228133"/>
            <a:ext cx="3212000" cy="28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067" dirty="0">
                <a:latin typeface="Open Sans"/>
                <a:ea typeface="Open Sans"/>
                <a:cs typeface="Open Sans"/>
                <a:sym typeface="Open Sans"/>
              </a:rPr>
              <a:t>Tell me about your research</a:t>
            </a:r>
            <a:endParaRPr sz="3067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2533" dirty="0">
                <a:latin typeface="Open Sans"/>
                <a:ea typeface="Open Sans"/>
                <a:cs typeface="Open Sans"/>
                <a:sym typeface="Open Sans"/>
              </a:rPr>
              <a:t>...and how does computing fit in?</a:t>
            </a:r>
            <a:endParaRPr sz="2533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2133"/>
              </a:spcBef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3819667" y="4044033"/>
            <a:ext cx="2878400" cy="1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What is the smallest “piece” of your workflow? 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2133"/>
              </a:spcBef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197600" y="2218433"/>
            <a:ext cx="5493600" cy="2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800" dirty="0">
                <a:latin typeface="Open Sans"/>
                <a:ea typeface="Open Sans"/>
                <a:cs typeface="Open Sans"/>
                <a:sym typeface="Open Sans"/>
              </a:rPr>
              <a:t>How are you running it now?</a:t>
            </a:r>
            <a:endParaRPr sz="2800" dirty="0"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8722">
              <a:lnSpc>
                <a:spcPct val="115000"/>
              </a:lnSpc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" sz="2267" dirty="0">
                <a:latin typeface="Open Sans"/>
                <a:ea typeface="Open Sans"/>
                <a:cs typeface="Open Sans"/>
                <a:sym typeface="Open Sans"/>
              </a:rPr>
              <a:t>compute/data requirements?</a:t>
            </a:r>
            <a:endParaRPr sz="2267" dirty="0"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8722">
              <a:lnSpc>
                <a:spcPct val="115000"/>
              </a:lnSpc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" sz="2267" dirty="0">
                <a:latin typeface="Open Sans"/>
                <a:ea typeface="Open Sans"/>
                <a:cs typeface="Open Sans"/>
                <a:sym typeface="Open Sans"/>
              </a:rPr>
              <a:t>your computing background?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535433" y="4172100"/>
            <a:ext cx="2560000" cy="1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667" dirty="0">
                <a:latin typeface="Open Sans"/>
                <a:ea typeface="Open Sans"/>
                <a:cs typeface="Open Sans"/>
                <a:sym typeface="Open Sans"/>
              </a:rPr>
              <a:t>How much would you like to run?</a:t>
            </a:r>
            <a:endParaRPr sz="2667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2133"/>
              </a:spcBef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A59E6-F103-766C-C9B3-E4854073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5CB08-F458-24E1-F5E2-D79F05D5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" dirty="0"/>
              <a:t>Discuss HTC workloads</a:t>
            </a:r>
            <a:endParaRPr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15</a:t>
            </a:fld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8"/>
          <p:cNvSpPr/>
          <p:nvPr/>
        </p:nvSpPr>
        <p:spPr>
          <a:xfrm flipH="1">
            <a:off x="3224633" y="3504833"/>
            <a:ext cx="3790800" cy="2712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105;p18"/>
          <p:cNvSpPr/>
          <p:nvPr/>
        </p:nvSpPr>
        <p:spPr>
          <a:xfrm>
            <a:off x="188067" y="1688433"/>
            <a:ext cx="3790800" cy="3505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106;p18"/>
          <p:cNvSpPr/>
          <p:nvPr/>
        </p:nvSpPr>
        <p:spPr>
          <a:xfrm>
            <a:off x="6096000" y="1967700"/>
            <a:ext cx="5334000" cy="2128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107;p18"/>
          <p:cNvSpPr/>
          <p:nvPr/>
        </p:nvSpPr>
        <p:spPr>
          <a:xfrm>
            <a:off x="9115667" y="3790700"/>
            <a:ext cx="3076400" cy="2426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108;p18"/>
          <p:cNvSpPr txBox="1"/>
          <p:nvPr/>
        </p:nvSpPr>
        <p:spPr>
          <a:xfrm>
            <a:off x="607667" y="2228133"/>
            <a:ext cx="3212000" cy="28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67" dirty="0">
                <a:latin typeface="Open Sans"/>
                <a:ea typeface="Open Sans"/>
                <a:cs typeface="Open Sans"/>
                <a:sym typeface="Open Sans"/>
              </a:rPr>
              <a:t>Want to understand the long-term goals</a:t>
            </a:r>
          </a:p>
          <a:p>
            <a:pPr>
              <a:lnSpc>
                <a:spcPct val="115000"/>
              </a:lnSpc>
            </a:pPr>
            <a:r>
              <a:rPr lang="en-US" sz="3067" dirty="0">
                <a:latin typeface="Open Sans"/>
                <a:ea typeface="Open Sans"/>
                <a:cs typeface="Open Sans"/>
                <a:sym typeface="Open Sans"/>
              </a:rPr>
              <a:t>of a user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3819667" y="3899123"/>
            <a:ext cx="2878400" cy="1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Determine if problem can be broken into small pieces = HTC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197600" y="2218433"/>
            <a:ext cx="5493600" cy="2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Identify learning curve and potential benefit to user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535433" y="4172100"/>
            <a:ext cx="2560000" cy="1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667" dirty="0">
                <a:latin typeface="Open Sans"/>
                <a:ea typeface="Open Sans"/>
                <a:cs typeface="Open Sans"/>
                <a:sym typeface="Open Sans"/>
              </a:rPr>
              <a:t>Understand potential to scale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86F4E-074E-D36E-C104-C2D68673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27C17-4CD6-367A-4955-FCEAAFAD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1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The big picture</a:t>
            </a:r>
            <a:endParaRPr dirty="0"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The goal is always a better research outcome for the researcher. </a:t>
            </a:r>
            <a:endParaRPr dirty="0"/>
          </a:p>
          <a:p>
            <a:pPr indent="-465655">
              <a:spcBef>
                <a:spcPts val="1600"/>
              </a:spcBef>
              <a:buSzPts val="1900"/>
              <a:buChar char="-"/>
            </a:pPr>
            <a:r>
              <a:rPr lang="en" sz="2533" b="1" dirty="0"/>
              <a:t>Choosing a “best-fit” computing approach that scales as much as possible</a:t>
            </a:r>
            <a:endParaRPr sz="2533" b="1" dirty="0"/>
          </a:p>
          <a:p>
            <a:pPr lvl="1" indent="-431789">
              <a:buSzPts val="1500"/>
              <a:buChar char="-"/>
            </a:pPr>
            <a:r>
              <a:rPr lang="en" sz="2000" dirty="0"/>
              <a:t>HTC workloads compatible with the OSG can get a lot of computing. </a:t>
            </a:r>
            <a:endParaRPr sz="2000" dirty="0"/>
          </a:p>
          <a:p>
            <a:pPr indent="-465655">
              <a:buSzPts val="1900"/>
              <a:buChar char="-"/>
            </a:pPr>
            <a:r>
              <a:rPr lang="en" sz="2533" b="1" dirty="0"/>
              <a:t>Communicating the benefits and effort investment of that approach</a:t>
            </a:r>
            <a:endParaRPr sz="2533" b="1" dirty="0"/>
          </a:p>
          <a:p>
            <a:pPr lvl="1" indent="-431789">
              <a:buSzPts val="1500"/>
              <a:buChar char="-"/>
            </a:pPr>
            <a:r>
              <a:rPr lang="en" sz="2000" dirty="0"/>
              <a:t>Is running on the OSG as “simple” as your desktop? Nope! Is it more powerful? Yes!</a:t>
            </a:r>
            <a:endParaRPr sz="2000" dirty="0"/>
          </a:p>
          <a:p>
            <a:pPr lvl="1" indent="-431789">
              <a:buSzPts val="1500"/>
              <a:buChar char="-"/>
            </a:pPr>
            <a:r>
              <a:rPr lang="en" sz="2000" dirty="0"/>
              <a:t>Quantify things! “You can achieve 10,000 runs in 2 days.” “You’re starting with 4,000, but you could easily run 40,000!”</a:t>
            </a:r>
            <a:endParaRPr sz="2000" dirty="0"/>
          </a:p>
          <a:p>
            <a:pPr indent="-465655">
              <a:buSzPts val="1900"/>
              <a:buChar char="-"/>
            </a:pPr>
            <a:r>
              <a:rPr lang="en" sz="2533" b="1" dirty="0"/>
              <a:t>Always keep this goal in mind when troubleshooting and providing guidance. </a:t>
            </a:r>
            <a:endParaRPr sz="2533" b="1" dirty="0"/>
          </a:p>
          <a:p>
            <a:pPr lvl="1" indent="-431789">
              <a:buSzPts val="1500"/>
              <a:buChar char="-"/>
            </a:pPr>
            <a:r>
              <a:rPr lang="en" sz="2000" dirty="0"/>
              <a:t>Before solving a researcher’s question, stop and ask: is this the *real* problem? </a:t>
            </a:r>
            <a:endParaRPr sz="2000" dirty="0"/>
          </a:p>
          <a:p>
            <a:pPr lvl="1" indent="-431789">
              <a:buSzPts val="1500"/>
              <a:buChar char="-"/>
            </a:pPr>
            <a:r>
              <a:rPr lang="en" sz="2000" dirty="0"/>
              <a:t>Introduce skills that will help researchers help themselves. </a:t>
            </a:r>
            <a:endParaRPr sz="2000" dirty="0"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16</a:t>
            </a:fld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US" dirty="0"/>
              <a:t>Building relationships</a:t>
            </a:r>
          </a:p>
        </p:txBody>
      </p:sp>
      <p:sp>
        <p:nvSpPr>
          <p:cNvPr id="118" name="Google Shape;118;p2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b="1" dirty="0"/>
              <a:t>Responsive</a:t>
            </a:r>
            <a:r>
              <a:rPr lang="en-US" dirty="0"/>
              <a:t>: Establish your presence and reliability</a:t>
            </a:r>
          </a:p>
          <a:p>
            <a:r>
              <a:rPr lang="en-US" b="1" dirty="0"/>
              <a:t>Investigative</a:t>
            </a:r>
            <a:r>
              <a:rPr lang="en-US" dirty="0"/>
              <a:t>: Get to the “real” problem</a:t>
            </a:r>
          </a:p>
          <a:p>
            <a:pPr lvl="1"/>
            <a:r>
              <a:rPr lang="en-US" dirty="0"/>
              <a:t>When a user asks for something – what do they *really* need? </a:t>
            </a:r>
          </a:p>
          <a:p>
            <a:pPr lvl="1"/>
            <a:r>
              <a:rPr lang="en-US" dirty="0"/>
              <a:t>When issues keep happening – what needs to be fixed systemically?</a:t>
            </a:r>
          </a:p>
          <a:p>
            <a:r>
              <a:rPr lang="en-US" b="1" dirty="0"/>
              <a:t>Proactive</a:t>
            </a:r>
            <a:r>
              <a:rPr lang="en-US" dirty="0"/>
              <a:t>: Look out for researcher’s interests</a:t>
            </a:r>
          </a:p>
          <a:p>
            <a:pPr lvl="1"/>
            <a:r>
              <a:rPr lang="en-US" dirty="0"/>
              <a:t>Reach out to researchers with problems; frame issues as something that prevents them from getting research done. Emphasize good citizenship! </a:t>
            </a:r>
          </a:p>
          <a:p>
            <a:pPr lvl="1"/>
            <a:r>
              <a:rPr lang="en-US" dirty="0"/>
              <a:t>Connect users doing similar work</a:t>
            </a:r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sz="quarter" idx="12"/>
          </p:nvPr>
        </p:nvSpPr>
        <p:spPr>
          <a:xfrm>
            <a:off x="9981398" y="6356350"/>
            <a:ext cx="1372402" cy="365125"/>
          </a:xfr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en"/>
              <a:pPr/>
              <a:t>17</a:t>
            </a:fld>
            <a:endParaRPr lang="e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33E07-DF87-E4D9-85F9-64C2D290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AC2B4-67B3-E58F-7308-D1B26E09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</a:p>
        </p:txBody>
      </p:sp>
    </p:spTree>
    <p:extLst>
      <p:ext uri="{BB962C8B-B14F-4D97-AF65-F5344CB8AC3E}">
        <p14:creationId xmlns:p14="http://schemas.microsoft.com/office/powerpoint/2010/main" val="32428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6599-DC59-8CF9-EA01-6AAAC736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</a:t>
            </a:r>
          </a:p>
        </p:txBody>
      </p:sp>
      <p:pic>
        <p:nvPicPr>
          <p:cNvPr id="9" name="Content Placeholder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5F324BB-2F79-51BB-B7BA-2FAA8E0772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4358" y="2650538"/>
            <a:ext cx="2521088" cy="25210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5DBBC-F11B-5F2A-449F-DA3FC4F52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7557" y="1825625"/>
            <a:ext cx="7346244" cy="4170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want to stay connected with YOU!</a:t>
            </a:r>
          </a:p>
          <a:p>
            <a:r>
              <a:rPr lang="en-US" dirty="0"/>
              <a:t>Would you attend a community meeting every other month? </a:t>
            </a:r>
          </a:p>
          <a:p>
            <a:r>
              <a:rPr lang="en-US" dirty="0"/>
              <a:t>Other options</a:t>
            </a:r>
          </a:p>
          <a:p>
            <a:pPr lvl="1"/>
            <a:r>
              <a:rPr lang="en-US" dirty="0"/>
              <a:t>Come to office hours</a:t>
            </a:r>
          </a:p>
          <a:p>
            <a:pPr lvl="1"/>
            <a:r>
              <a:rPr lang="en-US" dirty="0"/>
              <a:t>See us at conferences (e.g. PEARC) </a:t>
            </a:r>
          </a:p>
          <a:p>
            <a:pPr lvl="1"/>
            <a:r>
              <a:rPr lang="en-US" dirty="0"/>
              <a:t>Invite us to a local conference or regional meeting! </a:t>
            </a:r>
          </a:p>
          <a:p>
            <a:pPr lvl="1"/>
            <a:r>
              <a:rPr lang="en-US" dirty="0"/>
              <a:t>Visit and shadow the UW Madison team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7F173-3F43-17CF-9674-B91DF7C4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F4606-D477-A63A-770A-224DAF8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E4C88-09AB-CED3-483C-A950DAD7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2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F9E0-F8E0-6C16-7AED-E3487D3B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8EAA-9B18-6D41-441F-94F7E1D4D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part of OUR network of support and community of practice in high throughput computing</a:t>
            </a:r>
          </a:p>
          <a:p>
            <a:r>
              <a:rPr lang="en-US" dirty="0"/>
              <a:t>We can be more effective in transforming science and improving HTC technologies with individual advocates like you. </a:t>
            </a:r>
          </a:p>
          <a:p>
            <a:r>
              <a:rPr lang="en-US" dirty="0"/>
              <a:t>Let us know how we can help you!!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A561F-EADF-89EE-2709-E57B7DF2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0AF90-4D15-04F5-5150-0FF5F1D7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4F6AF-40EE-7755-8890-137F9602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5133A-26FC-7E81-E5F8-AABB40839553}"/>
              </a:ext>
            </a:extLst>
          </p:cNvPr>
          <p:cNvSpPr txBox="1"/>
          <p:nvPr/>
        </p:nvSpPr>
        <p:spPr>
          <a:xfrm>
            <a:off x="3569795" y="4560711"/>
            <a:ext cx="505240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/>
              <a:t>support@osg-htc.org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532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12F7-5A09-22D5-BC51-FB08D495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7935-CE7D-B7B6-6095-6A76B5623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Computing Facilitation is a teenager! </a:t>
            </a:r>
          </a:p>
          <a:p>
            <a:pPr lvl="1"/>
            <a:r>
              <a:rPr lang="en-US" dirty="0"/>
              <a:t>Originated name and principles of facilitation in 2013</a:t>
            </a:r>
          </a:p>
          <a:p>
            <a:pPr lvl="1"/>
            <a:r>
              <a:rPr lang="en-US" dirty="0"/>
              <a:t>Impetus: It’s not enough to have technologies and infrastructure – facilitation is key to deliver impact for campuses.</a:t>
            </a:r>
          </a:p>
          <a:p>
            <a:r>
              <a:rPr lang="en-US" dirty="0"/>
              <a:t>At UW – Madison, 700+ researcher/student interactions last year, across 80 departments and centers. </a:t>
            </a:r>
          </a:p>
          <a:p>
            <a:r>
              <a:rPr lang="en-US" dirty="0"/>
              <a:t>In the </a:t>
            </a:r>
            <a:r>
              <a:rPr lang="en-US" dirty="0" err="1"/>
              <a:t>OSPool</a:t>
            </a:r>
            <a:r>
              <a:rPr lang="en-US" dirty="0"/>
              <a:t>, 200+ projects in the last year, completing 360 million jobs.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C8CF-2280-92CB-D5BE-EC3D3E8207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A2EC9-426D-FC41-3366-A0B843A5AF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C488A-0B84-8DD5-90E7-4982423C54CD}"/>
              </a:ext>
            </a:extLst>
          </p:cNvPr>
          <p:cNvSpPr txBox="1"/>
          <p:nvPr/>
        </p:nvSpPr>
        <p:spPr>
          <a:xfrm>
            <a:off x="9452610" y="177673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🎉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7C1C2-7C67-9247-A1A7-7AEF6587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6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91BC-B79F-EAFE-233C-F9B4DE21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goals to share with the group?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B8CE0-5F11-56D5-E56E-F1D7E43B4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one thing you’d like to try in the next 6-8 weeks? </a:t>
            </a:r>
          </a:p>
          <a:p>
            <a:r>
              <a:rPr lang="en-US" dirty="0"/>
              <a:t>Let’s try to meet sometime in September and discuss.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4150-0BF2-3FD5-A4E3-74D185FD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CFEAE-D2B6-59CC-2D52-0935AA4F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FA1D3-9DF2-72C3-EA89-58016957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88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0C0C-0930-1D6F-4727-4BC915DE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934B-866A-2872-E028-EB7557BD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supported by </a:t>
            </a:r>
            <a:r>
              <a:rPr lang="en-US" dirty="0">
                <a:hlinkClick r:id="rId2"/>
              </a:rPr>
              <a:t>NSF</a:t>
            </a:r>
            <a:r>
              <a:rPr lang="en-US" dirty="0"/>
              <a:t> under Cooperative Agreement </a:t>
            </a:r>
            <a:r>
              <a:rPr lang="en-US" dirty="0">
                <a:hlinkClick r:id="rId3"/>
              </a:rPr>
              <a:t>OAC-2030508</a:t>
            </a:r>
            <a:r>
              <a:rPr lang="en-US" dirty="0"/>
              <a:t> as part of the </a:t>
            </a:r>
            <a:r>
              <a:rPr lang="en-US" dirty="0">
                <a:hlinkClick r:id="rId4"/>
              </a:rPr>
              <a:t>PATh Project</a:t>
            </a:r>
            <a:r>
              <a:rPr lang="en-US" dirty="0"/>
              <a:t>. Any opinions, findings, and conclusions or recommendations expressed in this material are those of the author(s) and do not necessarily reflect the views of the NSF.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0B808-9B94-2F89-EF5D-D76D1FC0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05F25-CA42-5D5F-CBF5-F599B9D9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AE1B8-F71B-5F6B-BFCD-A07FEA4D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DB98-7CE0-D925-5B81-3851E562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facilitation?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4293-41B6-6C5C-B37C-CCCA56C1A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Leveraging of </a:t>
            </a:r>
            <a:r>
              <a:rPr lang="en-US" b="1" dirty="0"/>
              <a:t>human</a:t>
            </a:r>
            <a:r>
              <a:rPr lang="en-US" dirty="0"/>
              <a:t> capabilities to advance research and teaching outcomes through computing. </a:t>
            </a:r>
          </a:p>
          <a:p>
            <a:r>
              <a:rPr lang="en-US" dirty="0"/>
              <a:t>Principles: </a:t>
            </a:r>
          </a:p>
          <a:p>
            <a:pPr lvl="1"/>
            <a:r>
              <a:rPr lang="en-US" dirty="0"/>
              <a:t>Mutually beneficial </a:t>
            </a:r>
            <a:r>
              <a:rPr lang="en-US" b="1" dirty="0"/>
              <a:t>partnerships</a:t>
            </a:r>
            <a:r>
              <a:rPr lang="en-US" dirty="0"/>
              <a:t>, grounded in trust relationships</a:t>
            </a:r>
          </a:p>
          <a:p>
            <a:pPr lvl="1"/>
            <a:r>
              <a:rPr lang="en-US" dirty="0"/>
              <a:t>Clear ownership of </a:t>
            </a:r>
            <a:r>
              <a:rPr lang="en-US" b="1" dirty="0"/>
              <a:t>responsibilities</a:t>
            </a:r>
            <a:r>
              <a:rPr lang="en-US" dirty="0"/>
              <a:t> and outcomes</a:t>
            </a:r>
          </a:p>
          <a:p>
            <a:pPr lvl="1"/>
            <a:r>
              <a:rPr lang="en-US" b="1" dirty="0"/>
              <a:t>Technology agnostic</a:t>
            </a:r>
            <a:r>
              <a:rPr lang="en-US" dirty="0"/>
              <a:t>, concept driven</a:t>
            </a:r>
          </a:p>
          <a:p>
            <a:pPr lvl="1"/>
            <a:r>
              <a:rPr lang="en-US" dirty="0"/>
              <a:t>Relies on other skillsets (infrastructure, software engineering, etc.)</a:t>
            </a:r>
          </a:p>
          <a:p>
            <a:r>
              <a:rPr lang="en-US" dirty="0"/>
              <a:t>A </a:t>
            </a:r>
            <a:r>
              <a:rPr lang="en-US" b="1" dirty="0"/>
              <a:t>methodology</a:t>
            </a:r>
            <a:r>
              <a:rPr lang="en-US" dirty="0"/>
              <a:t> to be developed, tested and improved, alongside our technologies.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4E222-C111-B6A2-6957-7C73779C12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7/17/2026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733C7-BCFC-BDCB-DC08-E62E5DCA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49F2B-52B7-8F80-2786-6F252CAF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6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18914-2B1D-DC7B-BE77-E827A9627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80E8-B011-B160-F86F-B8372047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9E50-EB5A-3A05-959F-22A4749780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9050" y="1717193"/>
            <a:ext cx="9613900" cy="2921069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We see facilitation as: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/>
              <a:t>“I want to help you achieve your research (or teaching) goals.”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instead of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“I want to help you do computing.”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FCF55-DA54-5292-91FD-4162A923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8D001-A99A-9E40-269A-9B864EF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2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6C695C-C742-1CC9-1603-82DA8728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E2CB-CB76-9A24-07CB-7AA42E49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Facilitation with *you* as campus staff / instructors</a:t>
            </a:r>
          </a:p>
          <a:p>
            <a:pPr lvl="1"/>
            <a:r>
              <a:rPr lang="en-US" dirty="0"/>
              <a:t>What are some of your facilitation/teaching goals? </a:t>
            </a:r>
          </a:p>
          <a:p>
            <a:pPr lvl="1"/>
            <a:r>
              <a:rPr lang="en-US" dirty="0"/>
              <a:t>How can we help build human capability with you at your campus? </a:t>
            </a:r>
          </a:p>
          <a:p>
            <a:r>
              <a:rPr lang="en-US" dirty="0"/>
              <a:t>How can you leverage us? How can we leverage you?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7BA30-9A31-571D-56E7-7B34DD99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122AF-B5BA-49EC-4345-ED19E00F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5405F-7AA3-7A27-4838-165D6978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894B-4AE8-979D-44A4-27813E7D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help my users use the </a:t>
            </a:r>
            <a:r>
              <a:rPr lang="en-US" dirty="0" err="1"/>
              <a:t>OSPool</a:t>
            </a:r>
            <a:endParaRPr lang="en-US" dirty="0"/>
          </a:p>
        </p:txBody>
      </p:sp>
      <p:pic>
        <p:nvPicPr>
          <p:cNvPr id="11" name="Content Placeholder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1893F0-87E4-DE7B-5A65-AC39ABFEDD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4305" y="3588510"/>
            <a:ext cx="2136775" cy="21367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98A8E-AF87-7BC1-720C-119A88C93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133" y="1825625"/>
            <a:ext cx="5799667" cy="4170914"/>
          </a:xfrm>
        </p:spPr>
        <p:txBody>
          <a:bodyPr>
            <a:normAutofit/>
          </a:bodyPr>
          <a:lstStyle/>
          <a:p>
            <a:r>
              <a:rPr lang="en-US" dirty="0"/>
              <a:t>How can your local users access the </a:t>
            </a:r>
            <a:r>
              <a:rPr lang="en-US" dirty="0" err="1"/>
              <a:t>OSPool</a:t>
            </a:r>
            <a:r>
              <a:rPr lang="en-US" dirty="0"/>
              <a:t>? </a:t>
            </a:r>
          </a:p>
          <a:p>
            <a:r>
              <a:rPr lang="en-US" b="1" dirty="0"/>
              <a:t>Option 1</a:t>
            </a:r>
            <a:r>
              <a:rPr lang="en-US" dirty="0"/>
              <a:t>: use an OSG-Supported Access Point (like ap40)</a:t>
            </a:r>
          </a:p>
          <a:p>
            <a:r>
              <a:rPr lang="en-US" b="1" dirty="0"/>
              <a:t>Option 2</a:t>
            </a:r>
            <a:r>
              <a:rPr lang="en-US" dirty="0"/>
              <a:t>: run an Access Point at your institution – talk to us</a:t>
            </a:r>
          </a:p>
          <a:p>
            <a:pPr lvl="1"/>
            <a:r>
              <a:rPr lang="en-US" dirty="0"/>
              <a:t>Allows users to use local identity for login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84BF0-BA61-528A-87BA-C9F5D07A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6</a:t>
            </a:fld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2E7E127-9BB6-CAD7-96A5-E1C06E9A1878}"/>
              </a:ext>
            </a:extLst>
          </p:cNvPr>
          <p:cNvSpPr/>
          <p:nvPr/>
        </p:nvSpPr>
        <p:spPr>
          <a:xfrm>
            <a:off x="1881893" y="1690688"/>
            <a:ext cx="3382929" cy="222039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OSPool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BAF6DD-BCDC-E929-60C7-9B7E01285A46}"/>
              </a:ext>
            </a:extLst>
          </p:cNvPr>
          <p:cNvCxnSpPr/>
          <p:nvPr/>
        </p:nvCxnSpPr>
        <p:spPr>
          <a:xfrm flipV="1">
            <a:off x="2981739" y="3034748"/>
            <a:ext cx="419341" cy="13517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4CE35-4CDA-34A0-C729-589CE58E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CB9A-F305-222C-1E0F-08294345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8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894B-4AE8-979D-44A4-27813E7D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help my users use the </a:t>
            </a:r>
            <a:r>
              <a:rPr lang="en-US" dirty="0" err="1"/>
              <a:t>OSPool</a:t>
            </a:r>
            <a:endParaRPr lang="en-US" dirty="0"/>
          </a:p>
        </p:txBody>
      </p:sp>
      <p:pic>
        <p:nvPicPr>
          <p:cNvPr id="9" name="Content Placeholder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CB4860-352B-54F6-C888-FF5F46910B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3818" y="2288470"/>
            <a:ext cx="3299531" cy="329953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98A8E-AF87-7BC1-720C-119A88C937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Services we provide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AND/OR</a:t>
            </a:r>
          </a:p>
          <a:p>
            <a:r>
              <a:rPr lang="en-US" dirty="0"/>
              <a:t>Provide a set of curated containers or container build files</a:t>
            </a:r>
          </a:p>
          <a:p>
            <a:r>
              <a:rPr lang="en-US" dirty="0"/>
              <a:t>Create </a:t>
            </a:r>
            <a:r>
              <a:rPr lang="en-US" dirty="0" err="1"/>
              <a:t>github</a:t>
            </a:r>
            <a:r>
              <a:rPr lang="en-US" dirty="0"/>
              <a:t> repositories with sample jobs</a:t>
            </a:r>
          </a:p>
          <a:p>
            <a:r>
              <a:rPr lang="en-US" dirty="0"/>
              <a:t>Do training (see prev. slides)</a:t>
            </a:r>
          </a:p>
          <a:p>
            <a:pPr marL="0" indent="0" algn="r">
              <a:buNone/>
            </a:pPr>
            <a:r>
              <a:rPr lang="en-US" sz="2000" dirty="0"/>
              <a:t>(See also end of this presentation)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84BF0-BA61-528A-87BA-C9F5D07A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D6D45-6B5C-74D7-1921-4E7E2CF3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E8F3A-A586-F402-1F9A-B9A791FA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7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C0686-CB99-1C4E-96B3-827F25771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44364-93E5-C866-EC52-DF65A001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help people share data</a:t>
            </a:r>
          </a:p>
        </p:txBody>
      </p:sp>
      <p:pic>
        <p:nvPicPr>
          <p:cNvPr id="9" name="Content Placeholder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3E0B5D-43BA-343D-E43A-F5806D2DD6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6458" y="4224070"/>
            <a:ext cx="2406547" cy="240654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B6DD5-3588-3B81-C91B-742E93AA79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Option 1</a:t>
            </a:r>
            <a:r>
              <a:rPr lang="en-US" dirty="0"/>
              <a:t>: Set up data origins on your local storage to make data available via the OSDF</a:t>
            </a:r>
          </a:p>
          <a:p>
            <a:pPr lvl="1"/>
            <a:r>
              <a:rPr lang="en-US" dirty="0"/>
              <a:t>For example, making a local dataset available for more people to use. </a:t>
            </a:r>
          </a:p>
          <a:p>
            <a:r>
              <a:rPr lang="en-US" b="1" dirty="0"/>
              <a:t>Option 2</a:t>
            </a:r>
            <a:r>
              <a:rPr lang="en-US" dirty="0"/>
              <a:t>: Reach out to us; we have a chunk of storage available for use by interested groups.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CF6C1-1968-BDF8-8B51-1D4FFD39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8</a:t>
            </a:fld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C439ACB-BA26-995E-39D7-30FDCC3EFD2B}"/>
              </a:ext>
            </a:extLst>
          </p:cNvPr>
          <p:cNvSpPr/>
          <p:nvPr/>
        </p:nvSpPr>
        <p:spPr>
          <a:xfrm>
            <a:off x="1489849" y="1800242"/>
            <a:ext cx="3382929" cy="222039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OSDF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050829-48BA-94C2-3E32-A0F6F8E4FC43}"/>
              </a:ext>
            </a:extLst>
          </p:cNvPr>
          <p:cNvCxnSpPr>
            <a:stCxn id="9" idx="0"/>
          </p:cNvCxnSpPr>
          <p:nvPr/>
        </p:nvCxnSpPr>
        <p:spPr>
          <a:xfrm flipV="1">
            <a:off x="2379732" y="3081867"/>
            <a:ext cx="532801" cy="11422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28703-6AB9-ACCE-7A02-58C0A82B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B01A3-B756-697F-5629-9A569A18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4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965E-5CAC-EF25-13F9-E8D2E70E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use the </a:t>
            </a:r>
            <a:r>
              <a:rPr lang="en-US" dirty="0" err="1"/>
              <a:t>OSPool</a:t>
            </a:r>
            <a:r>
              <a:rPr lang="en-US" dirty="0"/>
              <a:t> for teaching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9E166-BEB8-0CA3-5834-5B5BA8615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Introduce batch computing or job submission in a class</a:t>
            </a:r>
          </a:p>
          <a:p>
            <a:r>
              <a:rPr lang="en-US" dirty="0"/>
              <a:t>Run a workshop on high throughput methods</a:t>
            </a:r>
          </a:p>
          <a:p>
            <a:r>
              <a:rPr lang="en-US" dirty="0"/>
              <a:t>Provide experience with computing in a domain science class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A3127-01EF-47E5-D5FD-B3E6F289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80C1-F61E-9C41-A4E0-6D63E177F529}" type="slidenum">
              <a:rPr lang="en-US" smtClean="0"/>
              <a:t>9</a:t>
            </a:fld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D8FF3828-DED7-9D3E-42B6-1FCB960E3543}"/>
              </a:ext>
            </a:extLst>
          </p:cNvPr>
          <p:cNvSpPr/>
          <p:nvPr/>
        </p:nvSpPr>
        <p:spPr>
          <a:xfrm>
            <a:off x="1896749" y="1690688"/>
            <a:ext cx="3382929" cy="222039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OSPool</a:t>
            </a:r>
            <a:endParaRPr lang="en-US" dirty="0"/>
          </a:p>
        </p:txBody>
      </p:sp>
      <p:pic>
        <p:nvPicPr>
          <p:cNvPr id="9" name="Content Placeholder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4B4532-5A1F-62B4-DE04-B8B3DAB98E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21694"/>
          <a:stretch/>
        </p:blipFill>
        <p:spPr>
          <a:xfrm>
            <a:off x="564885" y="2503123"/>
            <a:ext cx="4170363" cy="326566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D8361-E008-EA76-7E1B-03FB2AFB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51D47-0589-D4EC-4E04-B19102F4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2026 - Facilitation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1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er_School_2023_Fun" id="{174209FD-30E0-774E-BDCB-3786FA688966}" vid="{8AD57979-AD71-4E4F-94BF-EB0386DF4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User_School_2023</Template>
  <TotalTime>4489</TotalTime>
  <Words>1262</Words>
  <Application>Microsoft Macintosh PowerPoint</Application>
  <PresentationFormat>Widescreen</PresentationFormat>
  <Paragraphs>191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 Neue</vt:lpstr>
      <vt:lpstr>Helvetica Neue Light</vt:lpstr>
      <vt:lpstr>Open Sans</vt:lpstr>
      <vt:lpstr>Source Sans Pro</vt:lpstr>
      <vt:lpstr>Office Theme</vt:lpstr>
      <vt:lpstr>Facilitation of  OSG Services</vt:lpstr>
      <vt:lpstr>Where we’ve been…</vt:lpstr>
      <vt:lpstr>What is facilitation? </vt:lpstr>
      <vt:lpstr>PowerPoint Presentation</vt:lpstr>
      <vt:lpstr>Goals for this session</vt:lpstr>
      <vt:lpstr>I want to help my users use the OSPool</vt:lpstr>
      <vt:lpstr>I want to help my users use the OSPool</vt:lpstr>
      <vt:lpstr>I want to help people share data</vt:lpstr>
      <vt:lpstr>I want to use the OSPool for teaching</vt:lpstr>
      <vt:lpstr>OSPool Notebooks</vt:lpstr>
      <vt:lpstr>Teaching resources</vt:lpstr>
      <vt:lpstr>Facilitating HTC workloads</vt:lpstr>
      <vt:lpstr>Find HTC workloads</vt:lpstr>
      <vt:lpstr>Discuss HTC workloads</vt:lpstr>
      <vt:lpstr>Discuss HTC workloads</vt:lpstr>
      <vt:lpstr>The big picture</vt:lpstr>
      <vt:lpstr>Building relationships</vt:lpstr>
      <vt:lpstr>Stay connected</vt:lpstr>
      <vt:lpstr>Working together</vt:lpstr>
      <vt:lpstr>Any goals to share with the group?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Koch</dc:creator>
  <cp:lastModifiedBy>Christina Koch</cp:lastModifiedBy>
  <cp:revision>85</cp:revision>
  <dcterms:created xsi:type="dcterms:W3CDTF">2023-08-10T18:09:18Z</dcterms:created>
  <dcterms:modified xsi:type="dcterms:W3CDTF">2026-07-17T13:09:26Z</dcterms:modified>
</cp:coreProperties>
</file>