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223" r:id="rId1"/>
  </p:sldMasterIdLst>
  <p:notesMasterIdLst>
    <p:notesMasterId r:id="rId58"/>
  </p:notesMasterIdLst>
  <p:handoutMasterIdLst>
    <p:handoutMasterId r:id="rId59"/>
  </p:handoutMasterIdLst>
  <p:sldIdLst>
    <p:sldId id="256" r:id="rId2"/>
    <p:sldId id="339" r:id="rId3"/>
    <p:sldId id="435" r:id="rId4"/>
    <p:sldId id="471" r:id="rId5"/>
    <p:sldId id="306" r:id="rId6"/>
    <p:sldId id="309" r:id="rId7"/>
    <p:sldId id="468" r:id="rId8"/>
    <p:sldId id="307" r:id="rId9"/>
    <p:sldId id="310" r:id="rId10"/>
    <p:sldId id="311" r:id="rId11"/>
    <p:sldId id="438" r:id="rId12"/>
    <p:sldId id="418" r:id="rId13"/>
    <p:sldId id="355" r:id="rId14"/>
    <p:sldId id="473" r:id="rId15"/>
    <p:sldId id="474" r:id="rId16"/>
    <p:sldId id="278" r:id="rId17"/>
    <p:sldId id="279" r:id="rId18"/>
    <p:sldId id="272" r:id="rId19"/>
    <p:sldId id="462" r:id="rId20"/>
    <p:sldId id="465" r:id="rId21"/>
    <p:sldId id="283" r:id="rId22"/>
    <p:sldId id="284" r:id="rId23"/>
    <p:sldId id="290" r:id="rId24"/>
    <p:sldId id="291" r:id="rId25"/>
    <p:sldId id="285" r:id="rId26"/>
    <p:sldId id="475" r:id="rId27"/>
    <p:sldId id="287" r:id="rId28"/>
    <p:sldId id="454" r:id="rId29"/>
    <p:sldId id="362" r:id="rId30"/>
    <p:sldId id="476" r:id="rId31"/>
    <p:sldId id="293" r:id="rId32"/>
    <p:sldId id="294" r:id="rId33"/>
    <p:sldId id="472" r:id="rId34"/>
    <p:sldId id="386" r:id="rId35"/>
    <p:sldId id="445" r:id="rId36"/>
    <p:sldId id="403" r:id="rId37"/>
    <p:sldId id="477" r:id="rId38"/>
    <p:sldId id="459" r:id="rId39"/>
    <p:sldId id="478" r:id="rId40"/>
    <p:sldId id="464" r:id="rId41"/>
    <p:sldId id="321" r:id="rId42"/>
    <p:sldId id="482" r:id="rId43"/>
    <p:sldId id="404" r:id="rId44"/>
    <p:sldId id="479" r:id="rId45"/>
    <p:sldId id="405" r:id="rId46"/>
    <p:sldId id="384" r:id="rId47"/>
    <p:sldId id="470" r:id="rId48"/>
    <p:sldId id="423" r:id="rId49"/>
    <p:sldId id="364" r:id="rId50"/>
    <p:sldId id="481" r:id="rId51"/>
    <p:sldId id="292" r:id="rId52"/>
    <p:sldId id="448" r:id="rId53"/>
    <p:sldId id="424" r:id="rId54"/>
    <p:sldId id="458" r:id="rId55"/>
    <p:sldId id="286" r:id="rId56"/>
    <p:sldId id="274" r:id="rId57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C000"/>
    <a:srgbClr val="000000"/>
    <a:srgbClr val="000080"/>
    <a:srgbClr val="FBF376"/>
    <a:srgbClr val="FFFFFF"/>
    <a:srgbClr val="FBF271"/>
    <a:srgbClr val="E5C425"/>
    <a:srgbClr val="E3BF24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5FCACE-B515-3641-9DC0-0483A948365D}" v="17" dt="2024-08-06T01:18:13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/>
    <p:restoredTop sz="94558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2856" y="-9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5FF8DD3E-47F1-EF4D-91B0-7B1096A4E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1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BA99071-B492-4840-B901-307285077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519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ＭＳ Ｐゴシック" charset="0"/>
        <a:cs typeface="Arial" charset="0"/>
      </a:defRPr>
    </a:lvl1pPr>
    <a:lvl2pPr marL="609585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Arial" charset="0"/>
        <a:cs typeface="Arial" charset="0"/>
      </a:defRPr>
    </a:lvl2pPr>
    <a:lvl3pPr marL="121917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Arial" charset="0"/>
        <a:cs typeface="Arial" charset="0"/>
      </a:defRPr>
    </a:lvl3pPr>
    <a:lvl4pPr marL="182875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Arial" charset="0"/>
        <a:cs typeface="Arial" charset="0"/>
      </a:defRPr>
    </a:lvl4pPr>
    <a:lvl5pPr marL="243833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Arial" charset="0"/>
        <a:cs typeface="Arial" charset="0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4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2d82884f6d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2d82884f6d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2d82884f6d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2d82884f6d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2e6b0f825e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2e6b0f825e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83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D6614-24D2-0428-591C-76BED9BFF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BAA560-5C10-BBA9-874C-1E2D42C14A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9D88E4-701F-7C71-9B5F-EAD13B65F2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65127-080C-2761-D866-C7CED89479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84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2fe8ea8df2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2fe8ea8df2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4579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2e6b0f825e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2e6b0f825e_1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3341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67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92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4532F-0C42-0AF8-E3F0-1B8882B1B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6F7076-C702-E38A-F5DE-5DC40D1FB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4E03A2-3E21-FB7D-D7F7-AC5E8F0B5C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92DF9-EB74-317F-C421-6670B8DD8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30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30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something with colors or arrows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99071-B492-4840-B901-3072850777D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01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>
          <a:extLst>
            <a:ext uri="{FF2B5EF4-FFF2-40B4-BE49-F238E27FC236}">
              <a16:creationId xmlns:a16="http://schemas.microsoft.com/office/drawing/2014/main" id="{669B21DE-A997-7D69-A0BC-4D131111A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2fe8ea8df2_0_93:notes">
            <a:extLst>
              <a:ext uri="{FF2B5EF4-FFF2-40B4-BE49-F238E27FC236}">
                <a16:creationId xmlns:a16="http://schemas.microsoft.com/office/drawing/2014/main" id="{41E5A07D-5A90-E547-E46A-E9EAFB0643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2fe8ea8df2_0_93:notes">
            <a:extLst>
              <a:ext uri="{FF2B5EF4-FFF2-40B4-BE49-F238E27FC236}">
                <a16:creationId xmlns:a16="http://schemas.microsoft.com/office/drawing/2014/main" id="{0C14308F-3B0C-A9DE-EA66-15C3CE4586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22516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305cc5574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305cc5574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45902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5aee94547c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5aee94547c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220f3c4f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220f3c4f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381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2fe8ea8df2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2fe8ea8df2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2d82884f6d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2d82884f6d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28a6abaa0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28a6abaa0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673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2e6b0f825e_1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2e6b0f825e_1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2d82884f6d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2d82884f6d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308037567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308037567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1793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305cc5574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305cc5574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937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D0510-9967-D6EE-1824-835D6A2CE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4266ED-D85E-E39D-B997-20647FDCA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C6C9E-C459-43C9-0CB1-66F2919B1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5" y="6356349"/>
            <a:ext cx="137240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A660C-AD86-1B60-B3FE-CE8E32EF3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8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8C42D-D167-486B-7489-67B958F5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F5D7-EAB0-2941-9771-6B4FE2550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15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214E-5575-8341-CFF4-F95A78E0D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51BAD6-CDEC-F387-5B62-93386A3DC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670F6-C1A8-7A83-78DE-7B3ECAD97E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60026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4C49B-BDD6-2872-C7AA-1E186200F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0A0D1-23F6-8F38-37A2-B30B94122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F3FE02-2123-EA4C-A94F-8BD2518173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70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993409-2D0D-4D12-0799-8434BC22C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6410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EFCAB7-C2D0-F15A-ED6B-37C92D981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6410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FBE4D-B891-F643-5346-02884BDD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50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D6062-88C1-9658-669F-35FB170D7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CCEEE-5278-49E0-2AB8-0F949748B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8864F0-B1E3-9F45-B919-B0396DC420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5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15600" y="1688435"/>
            <a:ext cx="113608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48626" lvl="0" indent="-41147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97253" lvl="1" indent="-38099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645879" lvl="2" indent="-38099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194505" lvl="3" indent="-38099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743131" lvl="4" indent="-38099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291758" lvl="5" indent="-38099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840384" lvl="6" indent="-38099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389010" lvl="7" indent="-38099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937637" lvl="8" indent="-38099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5265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803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F51BE-00B3-93E0-8896-B19320177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622EE-7943-E4C1-7057-0B80B1CBE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F9D8F-2DF8-58C9-123A-52C647970D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50"/>
            <a:ext cx="1372402" cy="365125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/>
              <a:t>8/8/23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96FDC-0641-C52F-CA2E-C92B5207A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3387291" cy="365125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/>
              <a:t>OSG School 2025 - Software Portability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754D3-6195-292F-ABB9-E19F3A0B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50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30015-5AC9-8409-A7B7-1929AA760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E9A6F-3ED0-3BC5-0608-0EE82E701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40707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38A60-7159-D427-7A47-8A430F80B4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50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7D2B-1B11-2E21-54C4-90EE07779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850" y="6356349"/>
            <a:ext cx="338542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455EC-3918-5482-5A76-B4253B69F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FE71FC-3CEC-B144-967E-AA7A70603A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0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BF36F-6D1A-AADD-7E67-237DCDE8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08E27-59D9-C97E-D984-C5379428F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709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69D23-E31B-3D09-1F4F-7FA782FB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709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F26DB-54C8-8F1B-B0ED-3FCEC5CF67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50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66981-DDD1-6FAE-C735-6184D5EAA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4345F-E05D-18C7-94CC-A771A553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F5275-A12D-A44F-9B0C-3A444D0321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0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D216-8E16-FD48-8F7F-157BCADBC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53D6E-3A3C-39BE-53DF-E2F3EB468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9EFE85-9347-91E6-9CD7-524FFD133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80013" cy="3481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51138-A469-FC15-0345-1A551D15A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43CC10-97C9-D5C0-827C-FAD44871A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81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343BDD-FB4B-A61D-2940-1A4F71DB6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49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A259F3-9565-25D9-910C-B21F0403C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49"/>
            <a:ext cx="337907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F0AEC3-709E-ACC5-0AAB-FD51F8EDB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3B5ED-FC22-7C4E-9818-F421B2F0D6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0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A6AB5-FB77-4B9F-2EB3-97F94724B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F2B52-6628-A1E4-C026-25A2E063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49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1BAC22-F278-E00B-DD44-4D4FC3C18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8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3BC01B-369A-FC53-6F78-59AD77BEA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1AD9C-E139-E049-9714-BA59E16C11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37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ED4E2D-F97E-4BC7-2C08-75020487A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9798" y="6356348"/>
            <a:ext cx="1371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6FDBA-1024-B714-8932-C7C93A43F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8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52985-70BA-918C-E44C-6F338680D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DBFD8-81D5-BC45-991A-6159177286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0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2E92F-FA53-AA6E-1A45-A3AF0FDB6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B4BF7-9A52-420C-0233-A7110DC1D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A3A82-40EC-4A59-3F8B-BD6DBF729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28947-BF14-AAD6-6A92-24A60B811D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9798" y="6356350"/>
            <a:ext cx="1371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27B19-B6B0-E417-B6FB-8C005D8FB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2025 - Software Portability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48155-AABA-1F83-647F-E9CB486FB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C95522-B7CA-9843-9B17-8592A9B1CB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7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5956-ECBE-AC91-321E-D52BE6D1C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96A46-DB89-15CD-430C-0C7AC4C806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F5A15-5212-A99F-9CF1-BA822ECED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CCE9C-9BDD-82F5-572C-26B943345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08996" y="6356349"/>
            <a:ext cx="13724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8/8/23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5C313-EB9C-23EB-8BB4-D7CCA3738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8"/>
            <a:ext cx="338729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48B9C-5FFC-A52D-E102-DA4A41555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A1C5E-D937-BC44-AAE7-C00EBEE054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95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5AA8C0-931D-F732-39B4-3B44F6852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8BFB8-2476-6BE1-E058-A18FA9CD9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70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E9A7D-8C82-3EDD-3922-D80EDAF60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1370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/>
              <a:t>8/8/23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83736-57DA-9A35-6B3E-A93674611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387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/>
              <a:t>OSG School 2025 - Software Portability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017C3-8B63-9605-9321-1F70010B6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1398" y="6356350"/>
            <a:ext cx="13724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>
              <a:defRPr/>
            </a:pPr>
            <a:fld id="{CBC6155D-3D72-B94B-BCEB-0BFD2CAEF4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63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ndrewwelch3?utm_source=unsplash&amp;utm_medium=referral&amp;utm_content=creditCopyTex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unsplash.com/photos/eqvj5r8nbH8?utm_source=unsplash&amp;utm_medium=referral&amp;utm_content=creditCopyText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83699771@N00/9123847716" TargetMode="External"/><Relationship Id="rId2" Type="http://schemas.openxmlformats.org/officeDocument/2006/relationships/hyperlink" Target="https://www.flickr.com/photos/punktoad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tainer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docker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tainer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docker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osg-htc.org/documentation/htc_workloads/using_software/available-containers-lis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ub.docker.com/" TargetMode="External"/><Relationship Id="rId4" Type="http://schemas.openxmlformats.org/officeDocument/2006/relationships/hyperlink" Target="https://github.com/opensciencegrid/cvmfs-singularity-sync/blob/master/docker_images.txt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osg-htc.org/documentation/support_and_training/training/materials/" TargetMode="External"/><Relationship Id="rId2" Type="http://schemas.openxmlformats.org/officeDocument/2006/relationships/hyperlink" Target="https://portal.osg-htc.org/documentat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awSLTflAIJ8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dmer/1556329177/" TargetMode="External"/><Relationship Id="rId2" Type="http://schemas.openxmlformats.org/officeDocument/2006/relationships/hyperlink" Target="https://www.flickr.com/photos/dme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flickr.com/photos/jshontz/18991915294" TargetMode="External"/><Relationship Id="rId4" Type="http://schemas.openxmlformats.org/officeDocument/2006/relationships/hyperlink" Target="https://www.flickr.com/photos/jshontz/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.osg-htc.org/documentation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.gov/awardsearch/showAward?AWD_ID=2030508" TargetMode="External"/><Relationship Id="rId2" Type="http://schemas.openxmlformats.org/officeDocument/2006/relationships/hyperlink" Target="https://www.nsf.gov/div/index.jsp?div=OA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th-cc.io/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eople/krossbow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ommons.wikimedia.org/wiki/File:Julia_Child%27s_Kitchen_-_Smithsonian.j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800" dirty="0">
                <a:latin typeface="Arial" charset="0"/>
              </a:rPr>
              <a:t>Backpacking with Code: </a:t>
            </a:r>
            <a:br>
              <a:rPr lang="en-US" sz="4800" dirty="0">
                <a:latin typeface="Arial" charset="0"/>
              </a:rPr>
            </a:br>
            <a:r>
              <a:rPr lang="en-US" sz="4800" dirty="0">
                <a:latin typeface="Arial" charset="0"/>
              </a:rPr>
              <a:t>Software Portability for HTC</a:t>
            </a:r>
            <a:endParaRPr lang="en-US" sz="2880" dirty="0">
              <a:latin typeface="Arial" charset="0"/>
            </a:endParaRP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3000" dirty="0">
                <a:latin typeface="Arial" charset="0"/>
              </a:rPr>
              <a:t>Andrew Owen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sz="1900" dirty="0">
                <a:latin typeface="Arial" charset="0"/>
              </a:rPr>
              <a:t>Slides adapted from Christina Koch, Rachel Lombardi</a:t>
            </a:r>
          </a:p>
          <a:p>
            <a:pPr eaLnBrk="1" hangingPunct="1"/>
            <a:r>
              <a:rPr lang="en-US" sz="1900" dirty="0">
                <a:latin typeface="Arial" charset="0"/>
              </a:rPr>
              <a:t>OSG User School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The Solution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16079" cy="4170363"/>
          </a:xfrm>
        </p:spPr>
        <p:txBody>
          <a:bodyPr/>
          <a:lstStyle/>
          <a:p>
            <a:r>
              <a:rPr lang="en-US" dirty="0"/>
              <a:t>Imagine going camping or backpacking – what do you need to do to cook anywhere? </a:t>
            </a:r>
          </a:p>
          <a:p>
            <a:r>
              <a:rPr lang="en-US" dirty="0"/>
              <a:t>Similarly: take your software with you to any computer. </a:t>
            </a:r>
          </a:p>
          <a:p>
            <a:r>
              <a:rPr lang="en-US" dirty="0"/>
              <a:t>This is what it means to make software portable. </a:t>
            </a:r>
            <a:endParaRPr lang="en-US" altLang="ja-JP" dirty="0"/>
          </a:p>
        </p:txBody>
      </p:sp>
      <p:pic>
        <p:nvPicPr>
          <p:cNvPr id="12" name="Content Placeholder 11" descr="A camping stove in the woods&#10;&#10;Description automatically generated">
            <a:extLst>
              <a:ext uri="{FF2B5EF4-FFF2-40B4-BE49-F238E27FC236}">
                <a16:creationId xmlns:a16="http://schemas.microsoft.com/office/drawing/2014/main" id="{99CFC070-FC3D-0EAC-FC01-2E9896D864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0825"/>
          <a:stretch/>
        </p:blipFill>
        <p:spPr>
          <a:xfrm>
            <a:off x="6936314" y="1027906"/>
            <a:ext cx="3935451" cy="470439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9F81A6-8095-D74E-2130-320C91AFE7C6}"/>
              </a:ext>
            </a:extLst>
          </p:cNvPr>
          <p:cNvSpPr txBox="1"/>
          <p:nvPr/>
        </p:nvSpPr>
        <p:spPr>
          <a:xfrm>
            <a:off x="8249403" y="5534323"/>
            <a:ext cx="2489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effectLst/>
            </a:endParaRPr>
          </a:p>
          <a:p>
            <a:r>
              <a:rPr lang="en-US" sz="1200" dirty="0"/>
              <a:t>Photo by </a:t>
            </a:r>
            <a:r>
              <a:rPr lang="en-US" sz="1200" dirty="0">
                <a:hlinkClick r:id="rId3"/>
              </a:rPr>
              <a:t>andrew welch</a:t>
            </a:r>
            <a:r>
              <a:rPr lang="en-US" sz="1200" dirty="0"/>
              <a:t> on </a:t>
            </a:r>
            <a:r>
              <a:rPr lang="en-US" sz="1200" dirty="0">
                <a:hlinkClick r:id="rId4"/>
              </a:rPr>
              <a:t>Unsplash</a:t>
            </a:r>
            <a:r>
              <a:rPr lang="en-US" sz="1200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15D96C-7A56-2E1C-8942-69D36BEA2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F5275-A12D-A44F-9B0C-3A444D03215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8A472-ABE0-48E1-7D8B-A59511A18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581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487D8D-F2AE-A0BB-FED9-ABA038675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Containers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B3AFDD-DD5F-F0A1-BEF7-BCE5007F5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E8DB9C-22D1-523B-40EF-A03E95CB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FE71FC-3CEC-B144-967E-AA7A70603A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89216C2-ED69-E087-8E65-CEB2550D0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62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69E0E-81DB-5B41-8AEF-603E350B9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Returning to Our Analogy…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99923-85E9-274E-9B21-DDE2F7582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09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Using a container is like bringing along a whole kitchen.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8562AE-E65C-7F4C-B3DB-FDECEB2B6466}"/>
              </a:ext>
            </a:extLst>
          </p:cNvPr>
          <p:cNvSpPr/>
          <p:nvPr/>
        </p:nvSpPr>
        <p:spPr>
          <a:xfrm>
            <a:off x="5515612" y="6412067"/>
            <a:ext cx="5486400" cy="2954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None/>
            </a:pPr>
            <a:r>
              <a:rPr lang="en-US" sz="1320" dirty="0"/>
              <a:t>Photo by </a:t>
            </a:r>
            <a:r>
              <a:rPr lang="en-US" sz="1320" dirty="0" err="1">
                <a:hlinkClick r:id="rId2"/>
              </a:rPr>
              <a:t>PunkToad</a:t>
            </a:r>
            <a:r>
              <a:rPr lang="en-US" sz="1320" dirty="0"/>
              <a:t> on </a:t>
            </a:r>
            <a:r>
              <a:rPr lang="en-US" sz="1320" dirty="0">
                <a:hlinkClick r:id="rId3"/>
              </a:rPr>
              <a:t>Flickr</a:t>
            </a:r>
            <a:r>
              <a:rPr lang="en-US" sz="1320" dirty="0"/>
              <a:t>, CC-BY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A1CB43-9DC0-B549-9D2F-527EDE3C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543" y="2418397"/>
            <a:ext cx="4591544" cy="344366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B24507-B33E-A7AC-E34E-102D93E6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CC3A4EC-696A-DDB7-E0B6-671E66E44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516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Containers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09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Containers are a tool for capturing an entire “environment” (software, libraries, operating system) into an “image” that can be run and used as the environment for a job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4822" name="TextBox 4"/>
          <p:cNvSpPr txBox="1">
            <a:spLocks noChangeArrowheads="1"/>
          </p:cNvSpPr>
          <p:nvPr/>
        </p:nvSpPr>
        <p:spPr bwMode="auto">
          <a:xfrm rot="16200000">
            <a:off x="10130135" y="4017847"/>
            <a:ext cx="371608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Credit: polaroid photos by Nick Bluth from the Noun Project</a:t>
            </a:r>
          </a:p>
        </p:txBody>
      </p:sp>
      <p:pic>
        <p:nvPicPr>
          <p:cNvPr id="34823" name="Picture 7" descr="noun_782805_c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1"/>
          <a:stretch>
            <a:fillRect/>
          </a:stretch>
        </p:blipFill>
        <p:spPr bwMode="auto">
          <a:xfrm>
            <a:off x="1079898" y="3764003"/>
            <a:ext cx="2336470" cy="161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7966EDC-E85C-BE35-9DE4-5D504901CABF}"/>
              </a:ext>
            </a:extLst>
          </p:cNvPr>
          <p:cNvGrpSpPr/>
          <p:nvPr/>
        </p:nvGrpSpPr>
        <p:grpSpPr>
          <a:xfrm>
            <a:off x="5092399" y="3083225"/>
            <a:ext cx="2314352" cy="2061963"/>
            <a:chOff x="7867022" y="3817337"/>
            <a:chExt cx="2941775" cy="2620963"/>
          </a:xfrm>
        </p:grpSpPr>
        <p:pic>
          <p:nvPicPr>
            <p:cNvPr id="34827" name="Picture 13" descr="single-cube_318-3616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7022" y="3817337"/>
              <a:ext cx="2941775" cy="2620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8" name="Picture 14" descr="R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4949" y="4997983"/>
              <a:ext cx="1028107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9" name="Picture 15" descr="rstudio-hex-ggplot2-dot-psd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1163" y="3912588"/>
              <a:ext cx="871307" cy="87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0" name="Picture 16" descr="tidyr-hexbin-sticker-from-rstudi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8495" y="5166713"/>
              <a:ext cx="928325" cy="930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1" name="Picture 17" descr="readr-hexbin-sticker-from-rstudio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0695" y="4553937"/>
              <a:ext cx="987125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0" name="Straight Arrow Connector 19"/>
          <p:cNvCxnSpPr>
            <a:cxnSpLocks/>
            <a:stCxn id="34823" idx="3"/>
            <a:endCxn id="34827" idx="1"/>
          </p:cNvCxnSpPr>
          <p:nvPr/>
        </p:nvCxnSpPr>
        <p:spPr bwMode="auto">
          <a:xfrm flipV="1">
            <a:off x="3416368" y="4114207"/>
            <a:ext cx="1676031" cy="45569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B87A905-C7B7-4864-37CD-3AB35F237712}"/>
              </a:ext>
            </a:extLst>
          </p:cNvPr>
          <p:cNvGrpSpPr/>
          <p:nvPr/>
        </p:nvGrpSpPr>
        <p:grpSpPr>
          <a:xfrm>
            <a:off x="7756490" y="4016982"/>
            <a:ext cx="2314353" cy="2061964"/>
            <a:chOff x="7867022" y="3817337"/>
            <a:chExt cx="2941775" cy="2620963"/>
          </a:xfrm>
        </p:grpSpPr>
        <p:pic>
          <p:nvPicPr>
            <p:cNvPr id="7" name="Picture 13" descr="single-cube_318-36160.jpg">
              <a:extLst>
                <a:ext uri="{FF2B5EF4-FFF2-40B4-BE49-F238E27FC236}">
                  <a16:creationId xmlns:a16="http://schemas.microsoft.com/office/drawing/2014/main" id="{25A144AE-07C8-EC08-C62D-7154839A7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7022" y="3817337"/>
              <a:ext cx="2941775" cy="2620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4" descr="Rlogo.png">
              <a:extLst>
                <a:ext uri="{FF2B5EF4-FFF2-40B4-BE49-F238E27FC236}">
                  <a16:creationId xmlns:a16="http://schemas.microsoft.com/office/drawing/2014/main" id="{541BD327-7A1C-074A-EA5B-3FD07B052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4949" y="4997983"/>
              <a:ext cx="1028107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5" descr="rstudio-hex-ggplot2-dot-psd.png">
              <a:extLst>
                <a:ext uri="{FF2B5EF4-FFF2-40B4-BE49-F238E27FC236}">
                  <a16:creationId xmlns:a16="http://schemas.microsoft.com/office/drawing/2014/main" id="{DA7BB1DD-76A2-FE3E-1971-C462897A4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1163" y="3912588"/>
              <a:ext cx="871307" cy="87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6" descr="tidyr-hexbin-sticker-from-rstudio.png">
              <a:extLst>
                <a:ext uri="{FF2B5EF4-FFF2-40B4-BE49-F238E27FC236}">
                  <a16:creationId xmlns:a16="http://schemas.microsoft.com/office/drawing/2014/main" id="{618B2296-47FF-4D87-7115-5390BFC4F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8495" y="5166713"/>
              <a:ext cx="928325" cy="930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7" descr="readr-hexbin-sticker-from-rstudio.png">
              <a:extLst>
                <a:ext uri="{FF2B5EF4-FFF2-40B4-BE49-F238E27FC236}">
                  <a16:creationId xmlns:a16="http://schemas.microsoft.com/office/drawing/2014/main" id="{B977E0F1-B08C-92E1-1610-6B680CBD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0695" y="4553937"/>
              <a:ext cx="987125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E533E61-99C5-F500-37B8-FAC33ECA3000}"/>
              </a:ext>
            </a:extLst>
          </p:cNvPr>
          <p:cNvCxnSpPr>
            <a:cxnSpLocks/>
            <a:stCxn id="34823" idx="3"/>
            <a:endCxn id="7" idx="1"/>
          </p:cNvCxnSpPr>
          <p:nvPr/>
        </p:nvCxnSpPr>
        <p:spPr bwMode="auto">
          <a:xfrm>
            <a:off x="3416368" y="4569904"/>
            <a:ext cx="4340122" cy="47806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A6117F2-7FD6-C737-2790-DE5DF3E59A48}"/>
              </a:ext>
            </a:extLst>
          </p:cNvPr>
          <p:cNvSpPr txBox="1"/>
          <p:nvPr/>
        </p:nvSpPr>
        <p:spPr>
          <a:xfrm>
            <a:off x="1254509" y="4349128"/>
            <a:ext cx="167603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R-</a:t>
            </a:r>
            <a:r>
              <a:rPr lang="en-US" sz="3200" b="1" dirty="0" err="1"/>
              <a:t>tidy.sif</a:t>
            </a:r>
            <a:endParaRPr lang="en-US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76A24F-E847-9BCC-CF72-971241DA916B}"/>
              </a:ext>
            </a:extLst>
          </p:cNvPr>
          <p:cNvSpPr txBox="1"/>
          <p:nvPr/>
        </p:nvSpPr>
        <p:spPr>
          <a:xfrm>
            <a:off x="3938634" y="401206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963D54-3C51-3FDC-B7D5-69E120CAC96B}"/>
              </a:ext>
            </a:extLst>
          </p:cNvPr>
          <p:cNvSpPr txBox="1"/>
          <p:nvPr/>
        </p:nvSpPr>
        <p:spPr>
          <a:xfrm>
            <a:off x="5164955" y="4772660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CD9B47-A961-88EC-3D63-85722084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841A767-439E-2926-7AEA-96130273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670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A9B85-2C4B-CF29-7BCC-92E00FAD4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a Container?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A6336-EE7F-2D3D-9C22-0237D5AE5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dirty="0"/>
              <a:t>Containers provide</a:t>
            </a:r>
          </a:p>
          <a:p>
            <a:pPr marL="457200" lvl="0" indent="-342900">
              <a:spcBef>
                <a:spcPts val="1200"/>
              </a:spcBef>
              <a:buSzPts val="1800"/>
              <a:buChar char="●"/>
            </a:pPr>
            <a:r>
              <a:rPr lang="en-US" dirty="0"/>
              <a:t>portability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US" dirty="0"/>
              <a:t>user control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US" dirty="0"/>
              <a:t>ease of use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US" i="1" dirty="0"/>
              <a:t>and require no more technical skill than other methods of installing software!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61F40-D824-0608-AECE-C0C0D516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880129-34F7-D52F-4D28-FDB16672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931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C19D9-4C16-D4A1-7C6E-A36254CC6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8F987-DC92-8F21-A169-0D428A859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Words for Containers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EC8D0-FF13-C95F-1394-79F9175D9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container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= </a:t>
            </a:r>
            <a:r>
              <a:rPr lang="en-US" dirty="0"/>
              <a:t>the actively running ~thing~ that can run commands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b="1" dirty="0"/>
              <a:t>container image</a:t>
            </a:r>
            <a:r>
              <a:rPr lang="en-US" dirty="0"/>
              <a:t> = is the set of files that can be used to create the container</a:t>
            </a:r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-US" dirty="0"/>
              <a:t>"Launching" or "running" a container is the process of using the "container image" to create the running "container"</a:t>
            </a:r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-US" dirty="0">
                <a:solidFill>
                  <a:schemeClr val="accent1"/>
                </a:solidFill>
              </a:rPr>
              <a:t>"Building" is the process of creating the "container image"  (and often uses a pre-existing container image as the basis for the new one)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8A1317-1D95-8F6A-FBEC-9263F85FF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B05C19-5DDB-3A6A-C79D-11278996C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6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 dirty="0"/>
              <a:t>Technology for Containers</a:t>
            </a:r>
            <a:endParaRPr dirty="0"/>
          </a:p>
        </p:txBody>
      </p:sp>
      <p:sp>
        <p:nvSpPr>
          <p:cNvPr id="221" name="Google Shape;221;p36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 sz="2000" dirty="0"/>
          </a:p>
          <a:p>
            <a:pPr marL="0" indent="0" algn="ctr">
              <a:spcBef>
                <a:spcPts val="1600"/>
              </a:spcBef>
              <a:buNone/>
            </a:pPr>
            <a:r>
              <a:rPr lang="en" sz="2000" u="sng" dirty="0">
                <a:solidFill>
                  <a:schemeClr val="hlink"/>
                </a:solidFill>
                <a:latin typeface="Consolas"/>
                <a:ea typeface="Consolas"/>
                <a:cs typeface="Consolas"/>
                <a:sym typeface="Consolas"/>
                <a:hlinkClick r:id="rId3"/>
              </a:rPr>
              <a:t>https://apptainer.org/</a:t>
            </a:r>
            <a:endParaRPr sz="2000" dirty="0">
              <a:latin typeface="Consolas"/>
              <a:ea typeface="Consolas"/>
              <a:cs typeface="Consolas"/>
              <a:sym typeface="Consolas"/>
            </a:endParaRPr>
          </a:p>
          <a:p>
            <a:pPr>
              <a:spcBef>
                <a:spcPts val="1600"/>
              </a:spcBef>
              <a:buFontTx/>
              <a:buChar char="+"/>
            </a:pPr>
            <a:r>
              <a:rPr lang="en" sz="2400" dirty="0">
                <a:solidFill>
                  <a:srgbClr val="00B050"/>
                </a:solidFill>
              </a:rPr>
              <a:t>Open source software</a:t>
            </a:r>
            <a:endParaRPr sz="2400" dirty="0">
              <a:solidFill>
                <a:srgbClr val="00B050"/>
              </a:solidFill>
            </a:endParaRPr>
          </a:p>
          <a:p>
            <a:pPr>
              <a:spcBef>
                <a:spcPts val="1600"/>
              </a:spcBef>
              <a:buFontTx/>
              <a:buChar char="+"/>
            </a:pPr>
            <a:r>
              <a:rPr lang="en" sz="2400" dirty="0">
                <a:solidFill>
                  <a:srgbClr val="00B050"/>
                </a:solidFill>
              </a:rPr>
              <a:t>Does not require root to install</a:t>
            </a:r>
            <a:endParaRPr sz="2400" dirty="0">
              <a:solidFill>
                <a:srgbClr val="00B050"/>
              </a:solidFill>
            </a:endParaRPr>
          </a:p>
          <a:p>
            <a:pPr>
              <a:spcBef>
                <a:spcPts val="1600"/>
              </a:spcBef>
              <a:buFontTx/>
              <a:buChar char="+"/>
            </a:pPr>
            <a:r>
              <a:rPr lang="en" sz="2400" dirty="0">
                <a:solidFill>
                  <a:srgbClr val="00B050"/>
                </a:solidFill>
              </a:rPr>
              <a:t>Beginner friendly syntax</a:t>
            </a:r>
            <a:endParaRPr sz="2400" dirty="0">
              <a:solidFill>
                <a:srgbClr val="00B050"/>
              </a:solidFill>
            </a:endParaRPr>
          </a:p>
          <a:p>
            <a:pPr>
              <a:spcBef>
                <a:spcPts val="1600"/>
              </a:spcBef>
              <a:buFontTx/>
              <a:buChar char="-"/>
            </a:pPr>
            <a:r>
              <a:rPr lang="en" sz="2400" dirty="0">
                <a:solidFill>
                  <a:srgbClr val="FF0000"/>
                </a:solidFill>
              </a:rPr>
              <a:t>Fewer features</a:t>
            </a:r>
            <a:endParaRPr sz="2400" dirty="0">
              <a:solidFill>
                <a:srgbClr val="FF0000"/>
              </a:solidFill>
            </a:endParaRPr>
          </a:p>
          <a:p>
            <a:pPr>
              <a:spcBef>
                <a:spcPts val="1600"/>
              </a:spcBef>
              <a:buFontTx/>
              <a:buChar char="-"/>
            </a:pPr>
            <a:r>
              <a:rPr lang="en" sz="2400" dirty="0">
                <a:solidFill>
                  <a:srgbClr val="FF0000"/>
                </a:solidFill>
              </a:rPr>
              <a:t>No distribution system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223" name="Google Shape;223;p36"/>
          <p:cNvSpPr txBox="1">
            <a:spLocks noGrp="1"/>
          </p:cNvSpPr>
          <p:nvPr>
            <p:ph sz="half" idx="2"/>
          </p:nvPr>
        </p:nvSpPr>
        <p:spPr>
          <a:xfrm>
            <a:off x="5780319" y="1825625"/>
            <a:ext cx="6335486" cy="41709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 sz="2000" dirty="0"/>
          </a:p>
          <a:p>
            <a:pPr marL="0" indent="0" algn="ctr">
              <a:spcBef>
                <a:spcPts val="1600"/>
              </a:spcBef>
              <a:buNone/>
            </a:pPr>
            <a:r>
              <a:rPr lang="en" sz="2000" u="sng" dirty="0">
                <a:solidFill>
                  <a:schemeClr val="hlink"/>
                </a:solidFill>
                <a:latin typeface="Consolas"/>
                <a:ea typeface="Consolas"/>
                <a:cs typeface="Consolas"/>
                <a:sym typeface="Consolas"/>
                <a:hlinkClick r:id="rId4"/>
              </a:rPr>
              <a:t>https://www.docker.com/</a:t>
            </a:r>
            <a:endParaRPr sz="2000" dirty="0">
              <a:latin typeface="Consolas"/>
              <a:ea typeface="Consolas"/>
              <a:cs typeface="Consolas"/>
              <a:sym typeface="Consolas"/>
            </a:endParaRPr>
          </a:p>
          <a:p>
            <a:pPr>
              <a:spcBef>
                <a:spcPts val="1600"/>
              </a:spcBef>
              <a:buFontTx/>
              <a:buChar char="+"/>
            </a:pPr>
            <a:r>
              <a:rPr lang="en" sz="2400" dirty="0">
                <a:solidFill>
                  <a:srgbClr val="00B050"/>
                </a:solidFill>
              </a:rPr>
              <a:t>Modern app interface (Docker Desktop)</a:t>
            </a:r>
            <a:endParaRPr sz="2400" dirty="0">
              <a:solidFill>
                <a:srgbClr val="00B050"/>
              </a:solidFill>
            </a:endParaRPr>
          </a:p>
          <a:p>
            <a:pPr>
              <a:spcBef>
                <a:spcPts val="1600"/>
              </a:spcBef>
              <a:buFontTx/>
              <a:buChar char="+"/>
            </a:pPr>
            <a:r>
              <a:rPr lang="en" sz="2400" dirty="0">
                <a:solidFill>
                  <a:srgbClr val="00B050"/>
                </a:solidFill>
              </a:rPr>
              <a:t>Widely used distribution system (DockerHub, analogous to GitHub)</a:t>
            </a:r>
            <a:endParaRPr sz="2400" dirty="0">
              <a:solidFill>
                <a:srgbClr val="00B050"/>
              </a:solidFill>
            </a:endParaRPr>
          </a:p>
          <a:p>
            <a:pPr>
              <a:spcBef>
                <a:spcPts val="1600"/>
              </a:spcBef>
              <a:buFontTx/>
              <a:buChar char="-"/>
            </a:pPr>
            <a:r>
              <a:rPr lang="en" sz="2400" dirty="0">
                <a:solidFill>
                  <a:srgbClr val="FF0000"/>
                </a:solidFill>
              </a:rPr>
              <a:t>Non-intuitive syntax</a:t>
            </a:r>
            <a:endParaRPr sz="2400" dirty="0">
              <a:solidFill>
                <a:srgbClr val="FF0000"/>
              </a:solidFill>
            </a:endParaRPr>
          </a:p>
          <a:p>
            <a:pPr>
              <a:spcBef>
                <a:spcPts val="1600"/>
              </a:spcBef>
              <a:buFontTx/>
              <a:buChar char="-"/>
            </a:pPr>
            <a:r>
              <a:rPr lang="en" sz="2400" dirty="0">
                <a:solidFill>
                  <a:srgbClr val="FF0000"/>
                </a:solidFill>
              </a:rPr>
              <a:t>Requires root to install</a:t>
            </a:r>
            <a:endParaRPr sz="2400" dirty="0">
              <a:solidFill>
                <a:srgbClr val="FF0000"/>
              </a:solidFill>
            </a:endParaRPr>
          </a:p>
          <a:p>
            <a:pPr>
              <a:spcBef>
                <a:spcPts val="1600"/>
              </a:spcBef>
              <a:buFontTx/>
              <a:buChar char="-"/>
            </a:pPr>
            <a:r>
              <a:rPr lang="en" sz="2400" dirty="0">
                <a:solidFill>
                  <a:srgbClr val="FF0000"/>
                </a:solidFill>
              </a:rPr>
              <a:t>Commercial software</a:t>
            </a:r>
            <a:endParaRPr sz="2400" dirty="0">
              <a:solidFill>
                <a:srgbClr val="FF0000"/>
              </a:solidFill>
            </a:endParaRPr>
          </a:p>
        </p:txBody>
      </p:sp>
      <p:pic>
        <p:nvPicPr>
          <p:cNvPr id="224" name="Google Shape;22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9951" y="1536635"/>
            <a:ext cx="3444503" cy="954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5684" y="1621435"/>
            <a:ext cx="3351039" cy="8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30F5CB-BE4B-03B6-EDB9-B9286B4D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F5275-A12D-A44F-9B0C-3A444D03215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4E8727D-989C-88A4-0895-7C001A619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uiExpand="1" build="p"/>
      <p:bldP spid="22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 dirty="0"/>
              <a:t>Technology for Containers</a:t>
            </a:r>
            <a:endParaRPr dirty="0"/>
          </a:p>
        </p:txBody>
      </p:sp>
      <p:sp>
        <p:nvSpPr>
          <p:cNvPr id="231" name="Google Shape;231;p37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 algn="ctr">
              <a:buNone/>
            </a:pPr>
            <a:endParaRPr sz="2000" dirty="0"/>
          </a:p>
          <a:p>
            <a:pPr marL="0" indent="0" algn="ctr">
              <a:spcBef>
                <a:spcPts val="1600"/>
              </a:spcBef>
              <a:buNone/>
            </a:pPr>
            <a:r>
              <a:rPr lang="en" sz="2000" u="sng" dirty="0">
                <a:solidFill>
                  <a:schemeClr val="hlink"/>
                </a:solidFill>
                <a:latin typeface="Consolas"/>
                <a:ea typeface="Consolas"/>
                <a:cs typeface="Consolas"/>
                <a:sym typeface="Consolas"/>
                <a:hlinkClick r:id="rId3"/>
              </a:rPr>
              <a:t>https://apptainer.org/</a:t>
            </a:r>
            <a:endParaRPr sz="2000" dirty="0">
              <a:latin typeface="Consolas"/>
              <a:ea typeface="Consolas"/>
              <a:cs typeface="Consolas"/>
              <a:sym typeface="Consolas"/>
            </a:endParaRPr>
          </a:p>
          <a:p>
            <a:pPr marL="0" indent="0" algn="ctr">
              <a:spcBef>
                <a:spcPts val="1600"/>
              </a:spcBef>
              <a:buNone/>
            </a:pPr>
            <a:endParaRPr sz="2000" dirty="0"/>
          </a:p>
          <a:p>
            <a:pPr marL="0" indent="0" algn="ctr">
              <a:spcBef>
                <a:spcPts val="1600"/>
              </a:spcBef>
              <a:buNone/>
            </a:pPr>
            <a:endParaRPr sz="2000" dirty="0"/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 dirty="0"/>
              <a:t>For beginners and those who only want to run the container on the OSPool</a:t>
            </a:r>
            <a:endParaRPr sz="2000" dirty="0"/>
          </a:p>
        </p:txBody>
      </p:sp>
      <p:sp>
        <p:nvSpPr>
          <p:cNvPr id="233" name="Google Shape;233;p37"/>
          <p:cNvSpPr txBox="1">
            <a:spLocks noGrp="1"/>
          </p:cNvSpPr>
          <p:nvPr>
            <p:ph sz="half" idx="2"/>
          </p:nvPr>
        </p:nvSpPr>
        <p:spPr>
          <a:xfrm>
            <a:off x="6357257" y="1825625"/>
            <a:ext cx="5181600" cy="41709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endParaRPr sz="2000" dirty="0"/>
          </a:p>
          <a:p>
            <a:pPr marL="0" indent="0" algn="ctr">
              <a:spcBef>
                <a:spcPts val="1600"/>
              </a:spcBef>
              <a:buNone/>
            </a:pPr>
            <a:r>
              <a:rPr lang="en" sz="2000" u="sng" dirty="0">
                <a:solidFill>
                  <a:schemeClr val="hlink"/>
                </a:solidFill>
                <a:latin typeface="Consolas"/>
                <a:ea typeface="Consolas"/>
                <a:cs typeface="Consolas"/>
                <a:sym typeface="Consolas"/>
                <a:hlinkClick r:id="rId4"/>
              </a:rPr>
              <a:t>https://www.docker.com/</a:t>
            </a:r>
            <a:endParaRPr sz="2000" dirty="0">
              <a:latin typeface="Consolas"/>
              <a:ea typeface="Consolas"/>
              <a:cs typeface="Consolas"/>
              <a:sym typeface="Consolas"/>
            </a:endParaRPr>
          </a:p>
          <a:p>
            <a:pPr marL="0" indent="0">
              <a:spcBef>
                <a:spcPts val="1600"/>
              </a:spcBef>
              <a:buNone/>
            </a:pPr>
            <a:endParaRPr sz="2000" dirty="0"/>
          </a:p>
          <a:p>
            <a:pPr marL="0" indent="0">
              <a:spcBef>
                <a:spcPts val="1600"/>
              </a:spcBef>
              <a:buNone/>
            </a:pPr>
            <a:endParaRPr sz="2000" dirty="0"/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 dirty="0"/>
              <a:t>For advanced users and those who want to deploy container to many places</a:t>
            </a:r>
            <a:endParaRPr sz="2000" dirty="0"/>
          </a:p>
        </p:txBody>
      </p:sp>
      <p:pic>
        <p:nvPicPr>
          <p:cNvPr id="234" name="Google Shape;23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9951" y="1536635"/>
            <a:ext cx="3444503" cy="954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25;p36">
            <a:extLst>
              <a:ext uri="{FF2B5EF4-FFF2-40B4-BE49-F238E27FC236}">
                <a16:creationId xmlns:a16="http://schemas.microsoft.com/office/drawing/2014/main" id="{CCF60FB9-0828-093A-6CFE-8CAC45153F5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5685" y="1621435"/>
            <a:ext cx="3351039" cy="8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ADCF56-6C2E-6FAB-3307-1EBFA6132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F5275-A12D-A44F-9B0C-3A444D03215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ED0CB-F00F-3C29-03D4-14C103F32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>
            <a:spLocks noGrp="1"/>
          </p:cNvSpPr>
          <p:nvPr>
            <p:ph type="title"/>
          </p:nvPr>
        </p:nvSpPr>
        <p:spPr/>
        <p:txBody>
          <a:bodyPr spcFirstLastPara="1" vert="horz" wrap="square" lIns="109711" tIns="109711" rIns="109711" bIns="109711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Use Existing Containers</a:t>
            </a:r>
          </a:p>
        </p:txBody>
      </p:sp>
      <p:sp>
        <p:nvSpPr>
          <p:cNvPr id="211" name="Google Shape;211;p31"/>
          <p:cNvSpPr txBox="1">
            <a:spLocks noGrp="1"/>
          </p:cNvSpPr>
          <p:nvPr>
            <p:ph idx="1"/>
          </p:nvPr>
        </p:nvSpPr>
        <p:spPr/>
        <p:txBody>
          <a:bodyPr spcFirstLastPara="1" vert="horz" wrap="square" lIns="109711" tIns="109711" rIns="109711" bIns="109711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OSG provided: </a:t>
            </a:r>
            <a:r>
              <a:rPr lang="en-US" dirty="0">
                <a:hlinkClick r:id="rId3"/>
              </a:rPr>
              <a:t>https://portal.osg-htc.org/documentation/htc_workloads/using_software/available-containers-list/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r>
              <a:rPr lang="en-US" dirty="0"/>
              <a:t>OSG user provided (just a list, no descriptions): </a:t>
            </a:r>
            <a:r>
              <a:rPr lang="en-US" dirty="0">
                <a:hlinkClick r:id="rId4"/>
              </a:rPr>
              <a:t>https://github.com/opensciencegrid/cvmfs-singularity-sync/blob/master/docker_images.txt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r>
              <a:rPr lang="en-US" dirty="0"/>
              <a:t>Docker Hub: </a:t>
            </a:r>
            <a:r>
              <a:rPr lang="en-US" dirty="0">
                <a:hlinkClick r:id="rId5"/>
              </a:rPr>
              <a:t>https://hub.docker.com/</a:t>
            </a:r>
            <a:r>
              <a:rPr lang="en-US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D212B1-4E9B-A22E-404A-D40A8FF2E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C4F224-E22C-9940-47BA-AE4C2CC7B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25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B52BDB-7AB3-43B5-EDCF-6477C91C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Containers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6F1C53-D22E-6906-2A42-A4B228D3EAC8}"/>
              </a:ext>
            </a:extLst>
          </p:cNvPr>
          <p:cNvSpPr txBox="1"/>
          <p:nvPr/>
        </p:nvSpPr>
        <p:spPr>
          <a:xfrm>
            <a:off x="1980799" y="5282865"/>
            <a:ext cx="86868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urier" pitchFamily="2" charset="0"/>
              </a:rPr>
              <a:t>$ </a:t>
            </a:r>
            <a:r>
              <a:rPr lang="en-US" sz="2800" b="1" dirty="0" err="1">
                <a:solidFill>
                  <a:schemeClr val="bg1"/>
                </a:solidFill>
                <a:latin typeface="Courier" pitchFamily="2" charset="0"/>
              </a:rPr>
              <a:t>apptainer</a:t>
            </a:r>
            <a:r>
              <a:rPr lang="en-US" sz="2800" b="1" dirty="0">
                <a:solidFill>
                  <a:schemeClr val="bg1"/>
                </a:solidFill>
                <a:latin typeface="Courier" pitchFamily="2" charset="0"/>
              </a:rPr>
              <a:t> shell </a:t>
            </a:r>
            <a:r>
              <a:rPr lang="en-US" sz="2800" b="1" i="1" dirty="0">
                <a:solidFill>
                  <a:schemeClr val="bg1"/>
                </a:solidFill>
                <a:latin typeface="Courier" pitchFamily="2" charset="0"/>
              </a:rPr>
              <a:t>docker://python:3.10</a:t>
            </a:r>
            <a:endParaRPr lang="en-US" sz="2800" b="1" dirty="0">
              <a:solidFill>
                <a:schemeClr val="bg1"/>
              </a:solidFill>
              <a:latin typeface="Courier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69AD7F-8C46-41E3-D74E-73E4F1EB2D78}"/>
              </a:ext>
            </a:extLst>
          </p:cNvPr>
          <p:cNvSpPr txBox="1"/>
          <p:nvPr/>
        </p:nvSpPr>
        <p:spPr>
          <a:xfrm>
            <a:off x="1586210" y="4183231"/>
            <a:ext cx="223311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i="1" dirty="0"/>
              <a:t>python:3.10</a:t>
            </a:r>
            <a:endParaRPr lang="en-US" sz="3200" b="1" dirty="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D5B3D445-525D-9D83-A9E2-290109358C42}"/>
              </a:ext>
            </a:extLst>
          </p:cNvPr>
          <p:cNvSpPr/>
          <p:nvPr/>
        </p:nvSpPr>
        <p:spPr>
          <a:xfrm>
            <a:off x="4253313" y="3030731"/>
            <a:ext cx="1722782" cy="117370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1220A5-CF4D-5DD2-53EB-0C0EAAC76B3B}"/>
              </a:ext>
            </a:extLst>
          </p:cNvPr>
          <p:cNvSpPr txBox="1"/>
          <p:nvPr/>
        </p:nvSpPr>
        <p:spPr>
          <a:xfrm>
            <a:off x="6410086" y="3294415"/>
            <a:ext cx="449413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2F2F2"/>
                </a:solidFill>
                <a:effectLst/>
                <a:latin typeface="Courier" pitchFamily="2" charset="0"/>
              </a:rPr>
              <a:t>Apptainer</a:t>
            </a:r>
            <a:r>
              <a:rPr lang="en-US" b="1" dirty="0">
                <a:solidFill>
                  <a:srgbClr val="F2F2F2"/>
                </a:solidFill>
                <a:effectLst/>
                <a:latin typeface="Courier" pitchFamily="2" charset="0"/>
              </a:rPr>
              <a:t>&gt; python3 --version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Python 3.10.14</a:t>
            </a:r>
          </a:p>
        </p:txBody>
      </p:sp>
      <p:pic>
        <p:nvPicPr>
          <p:cNvPr id="6" name="Google Shape;194;p29">
            <a:extLst>
              <a:ext uri="{FF2B5EF4-FFF2-40B4-BE49-F238E27FC236}">
                <a16:creationId xmlns:a16="http://schemas.microsoft.com/office/drawing/2014/main" id="{66E03805-3C96-99B9-CDEE-E756E022D0B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2043" y="2424446"/>
            <a:ext cx="2352329" cy="19455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2D921E-3DCD-0CB0-5F6A-A886EE681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1AD9C-E139-E049-9714-BA59E16C11E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2480E49-8B93-64CE-306F-171BA5DAA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64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Goals For This Session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0914"/>
          </a:xfrm>
        </p:spPr>
        <p:txBody>
          <a:bodyPr>
            <a:normAutofit/>
          </a:bodyPr>
          <a:lstStyle/>
          <a:p>
            <a:r>
              <a:rPr lang="en-US" dirty="0"/>
              <a:t>Describe what it means to make software “portable.”</a:t>
            </a:r>
          </a:p>
          <a:p>
            <a:r>
              <a:rPr lang="en-US" dirty="0"/>
              <a:t>Compare and contrast software portability techniques. </a:t>
            </a:r>
          </a:p>
          <a:p>
            <a:r>
              <a:rPr lang="en-US" dirty="0"/>
              <a:t>Choose the best portability technique for your software. </a:t>
            </a:r>
          </a:p>
          <a:p>
            <a:r>
              <a:rPr lang="en-US" dirty="0"/>
              <a:t>Build a portable software environment.</a:t>
            </a:r>
          </a:p>
          <a:p>
            <a:pPr lvl="1"/>
            <a:r>
              <a:rPr lang="en-US" dirty="0"/>
              <a:t>Follow steps to build a container</a:t>
            </a:r>
          </a:p>
          <a:p>
            <a:pPr lvl="1"/>
            <a:r>
              <a:rPr lang="en-US" dirty="0"/>
              <a:t>Compile code on a Linux computer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E9F0B-3F3C-91EA-ED6C-678BA702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4118A-C640-2505-49FD-AEC4FF602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9DAB40-F4DB-0D73-E676-D269D3922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D94CAB-FC72-AD52-3C32-073AC588E977}"/>
              </a:ext>
            </a:extLst>
          </p:cNvPr>
          <p:cNvSpPr txBox="1"/>
          <p:nvPr/>
        </p:nvSpPr>
        <p:spPr>
          <a:xfrm>
            <a:off x="988934" y="3429000"/>
            <a:ext cx="86868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urier" pitchFamily="2" charset="0"/>
              </a:rPr>
              <a:t>$ </a:t>
            </a:r>
            <a:r>
              <a:rPr lang="en-US" sz="2000" b="1" dirty="0" err="1">
                <a:solidFill>
                  <a:schemeClr val="bg1"/>
                </a:solidFill>
                <a:latin typeface="Courier" pitchFamily="2" charset="0"/>
              </a:rPr>
              <a:t>apptainer</a:t>
            </a:r>
            <a:r>
              <a:rPr lang="en-US" sz="2000" b="1" dirty="0">
                <a:solidFill>
                  <a:schemeClr val="bg1"/>
                </a:solidFill>
                <a:latin typeface="Courier" pitchFamily="2" charset="0"/>
              </a:rPr>
              <a:t> shell </a:t>
            </a:r>
            <a:r>
              <a:rPr lang="en-US" sz="2000" b="1" i="1" dirty="0">
                <a:solidFill>
                  <a:schemeClr val="bg1"/>
                </a:solidFill>
                <a:latin typeface="Courier" pitchFamily="2" charset="0"/>
              </a:rPr>
              <a:t>docker://python:3.10</a:t>
            </a:r>
            <a:endParaRPr lang="en-US" sz="2000" b="1" dirty="0">
              <a:solidFill>
                <a:schemeClr val="bg1"/>
              </a:solidFill>
              <a:latin typeface="Courier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703071-0FCB-5A4A-31DC-AC495FF036B6}"/>
              </a:ext>
            </a:extLst>
          </p:cNvPr>
          <p:cNvSpPr txBox="1"/>
          <p:nvPr/>
        </p:nvSpPr>
        <p:spPr>
          <a:xfrm>
            <a:off x="988934" y="4517869"/>
            <a:ext cx="4494134" cy="67710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2F2F2"/>
                </a:solidFill>
                <a:effectLst/>
                <a:latin typeface="Courier" pitchFamily="2" charset="0"/>
              </a:rPr>
              <a:t>Apptainer</a:t>
            </a:r>
            <a:r>
              <a:rPr lang="en-US" sz="2000" b="1" dirty="0">
                <a:solidFill>
                  <a:srgbClr val="F2F2F2"/>
                </a:solidFill>
                <a:effectLst/>
                <a:latin typeface="Courier" pitchFamily="2" charset="0"/>
              </a:rPr>
              <a:t>&gt; python3 --version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Python 3.10.14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0A3F5F-074F-5F51-DC1F-D5722C41A8C0}"/>
              </a:ext>
            </a:extLst>
          </p:cNvPr>
          <p:cNvSpPr txBox="1"/>
          <p:nvPr/>
        </p:nvSpPr>
        <p:spPr>
          <a:xfrm>
            <a:off x="988934" y="2092357"/>
            <a:ext cx="4494134" cy="67710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2F2F2"/>
                </a:solidFill>
                <a:latin typeface="Courier" pitchFamily="2" charset="0"/>
              </a:rPr>
              <a:t>a</a:t>
            </a:r>
            <a:r>
              <a:rPr lang="en-US" sz="2000" b="1" dirty="0">
                <a:solidFill>
                  <a:srgbClr val="F2F2F2"/>
                </a:solidFill>
                <a:effectLst/>
                <a:latin typeface="Courier" pitchFamily="2" charset="0"/>
              </a:rPr>
              <a:t>p40$ python3 --version</a:t>
            </a:r>
          </a:p>
          <a:p>
            <a:r>
              <a:rPr lang="en-US" dirty="0">
                <a:solidFill>
                  <a:srgbClr val="FFFFFF"/>
                </a:solidFill>
                <a:effectLst/>
                <a:highlight>
                  <a:srgbClr val="0000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Python 3.9.19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CFA688-064C-C18C-31C1-BB37C9568790}"/>
              </a:ext>
            </a:extLst>
          </p:cNvPr>
          <p:cNvSpPr txBox="1"/>
          <p:nvPr/>
        </p:nvSpPr>
        <p:spPr>
          <a:xfrm>
            <a:off x="838200" y="1690688"/>
            <a:ext cx="4726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Print Python version on Access Point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066C6F-B48B-B73F-D01F-CD6BD31B115B}"/>
              </a:ext>
            </a:extLst>
          </p:cNvPr>
          <p:cNvSpPr txBox="1"/>
          <p:nvPr/>
        </p:nvSpPr>
        <p:spPr>
          <a:xfrm>
            <a:off x="838200" y="3011597"/>
            <a:ext cx="7380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Build and run an </a:t>
            </a:r>
            <a:r>
              <a:rPr lang="en-US" sz="2400" dirty="0" err="1"/>
              <a:t>apptainer</a:t>
            </a:r>
            <a:r>
              <a:rPr lang="en-US" sz="2400" dirty="0"/>
              <a:t> container running Python 3.10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448580-76F4-F9B6-36A0-16CEF22A5F6E}"/>
              </a:ext>
            </a:extLst>
          </p:cNvPr>
          <p:cNvSpPr txBox="1"/>
          <p:nvPr/>
        </p:nvSpPr>
        <p:spPr>
          <a:xfrm>
            <a:off x="838200" y="4148172"/>
            <a:ext cx="6091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Print Python version inside </a:t>
            </a:r>
            <a:r>
              <a:rPr lang="en-US" sz="2400" dirty="0" err="1"/>
              <a:t>Apptainer</a:t>
            </a:r>
            <a:r>
              <a:rPr lang="en-US" sz="2400" dirty="0"/>
              <a:t> container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0533B-E4D1-900D-A6F2-0577AE727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1AD9C-E139-E049-9714-BA59E16C11E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7997FC4-4743-169E-EB18-E0BFDE926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67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 dirty="0"/>
              <a:t>Create Apptainer Definition File</a:t>
            </a:r>
            <a:endParaRPr dirty="0"/>
          </a:p>
        </p:txBody>
      </p:sp>
      <p:sp>
        <p:nvSpPr>
          <p:cNvPr id="266" name="Google Shape;266;p4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/>
              <a:t>Create a file </a:t>
            </a:r>
            <a:r>
              <a:rPr lang="en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container.def</a:t>
            </a:r>
            <a:r>
              <a:rPr lang="en"/>
              <a:t> with the following contents:</a:t>
            </a:r>
            <a:endParaRPr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 marL="609585" indent="0">
              <a:spcBef>
                <a:spcPts val="1600"/>
              </a:spcBef>
              <a:buNone/>
            </a:pPr>
            <a:r>
              <a:rPr lang="en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Bootstrap: docker</a:t>
            </a:r>
            <a:br>
              <a:rPr lang="en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From: python:3.13</a:t>
            </a:r>
            <a:br>
              <a:rPr lang="en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br>
              <a:rPr lang="en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%post</a:t>
            </a:r>
            <a:br>
              <a:rPr lang="en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	python3 -m pip install cowsay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sz="2133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103AF-6B0D-B3A1-E02E-263A47A0C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E2FEE8-59E2-BE78-965A-B70AE3CB5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 dirty="0"/>
              <a:t>Create Apptainer Definition File</a:t>
            </a:r>
            <a:endParaRPr dirty="0"/>
          </a:p>
        </p:txBody>
      </p:sp>
      <p:sp>
        <p:nvSpPr>
          <p:cNvPr id="273" name="Google Shape;273;p4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/>
              <a:t>Create a file </a:t>
            </a:r>
            <a:r>
              <a:rPr lang="en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container.def</a:t>
            </a:r>
            <a:r>
              <a:rPr lang="en"/>
              <a:t> with the following contents:</a:t>
            </a:r>
            <a:endParaRPr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 marL="609585" indent="0">
              <a:spcBef>
                <a:spcPts val="1600"/>
              </a:spcBef>
              <a:buNone/>
            </a:pPr>
            <a:r>
              <a:rPr lang="en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Bootstrap: docker</a:t>
            </a:r>
            <a:br>
              <a:rPr lang="en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From: python:3.13</a:t>
            </a:r>
            <a:br>
              <a:rPr lang="en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br>
              <a:rPr lang="en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%post</a:t>
            </a:r>
            <a:br>
              <a:rPr lang="en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	python3 -m pip install cowsay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sz="2133"/>
          </a:p>
        </p:txBody>
      </p:sp>
      <p:sp>
        <p:nvSpPr>
          <p:cNvPr id="275" name="Google Shape;275;p42"/>
          <p:cNvSpPr/>
          <p:nvPr/>
        </p:nvSpPr>
        <p:spPr>
          <a:xfrm>
            <a:off x="1238114" y="3094923"/>
            <a:ext cx="3419200" cy="996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276" name="Google Shape;276;p42"/>
          <p:cNvSpPr/>
          <p:nvPr/>
        </p:nvSpPr>
        <p:spPr>
          <a:xfrm>
            <a:off x="1336095" y="4366609"/>
            <a:ext cx="1415600" cy="384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277" name="Google Shape;277;p42"/>
          <p:cNvSpPr/>
          <p:nvPr/>
        </p:nvSpPr>
        <p:spPr>
          <a:xfrm>
            <a:off x="1613153" y="4778686"/>
            <a:ext cx="5458800" cy="384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278" name="Google Shape;278;p42"/>
          <p:cNvSpPr txBox="1"/>
          <p:nvPr/>
        </p:nvSpPr>
        <p:spPr>
          <a:xfrm>
            <a:off x="5013933" y="2493601"/>
            <a:ext cx="6461812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i="1" dirty="0">
                <a:solidFill>
                  <a:schemeClr val="dk1"/>
                </a:solidFill>
              </a:rPr>
              <a:t>Tells Apptainer to use the DockerHub "python" container with the tag* of "3.13"</a:t>
            </a:r>
            <a:endParaRPr sz="2400" i="1" dirty="0">
              <a:solidFill>
                <a:schemeClr val="dk1"/>
              </a:solidFill>
            </a:endParaRPr>
          </a:p>
        </p:txBody>
      </p:sp>
      <p:sp>
        <p:nvSpPr>
          <p:cNvPr id="279" name="Google Shape;279;p42"/>
          <p:cNvSpPr txBox="1"/>
          <p:nvPr/>
        </p:nvSpPr>
        <p:spPr>
          <a:xfrm>
            <a:off x="5013933" y="3680767"/>
            <a:ext cx="6524924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i="1">
                <a:solidFill>
                  <a:schemeClr val="dk1"/>
                </a:solidFill>
              </a:rPr>
              <a:t>The following commands should be used to modify the container</a:t>
            </a:r>
            <a:endParaRPr sz="2400" i="1">
              <a:solidFill>
                <a:schemeClr val="dk1"/>
              </a:solidFill>
            </a:endParaRPr>
          </a:p>
        </p:txBody>
      </p:sp>
      <p:sp>
        <p:nvSpPr>
          <p:cNvPr id="280" name="Google Shape;280;p42"/>
          <p:cNvSpPr txBox="1"/>
          <p:nvPr/>
        </p:nvSpPr>
        <p:spPr>
          <a:xfrm>
            <a:off x="5013933" y="5235234"/>
            <a:ext cx="6524924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i="1">
                <a:solidFill>
                  <a:schemeClr val="dk1"/>
                </a:solidFill>
              </a:rPr>
              <a:t>Install the "cowsay" Python package</a:t>
            </a:r>
            <a:endParaRPr sz="2400" i="1">
              <a:solidFill>
                <a:schemeClr val="dk1"/>
              </a:solidFill>
            </a:endParaRPr>
          </a:p>
        </p:txBody>
      </p:sp>
      <p:sp>
        <p:nvSpPr>
          <p:cNvPr id="281" name="Google Shape;281;p42"/>
          <p:cNvSpPr txBox="1"/>
          <p:nvPr/>
        </p:nvSpPr>
        <p:spPr>
          <a:xfrm>
            <a:off x="1901800" y="5836071"/>
            <a:ext cx="8388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</a:rPr>
              <a:t>*In the case of the "python" container, the "tag" equals the version of python inside.</a:t>
            </a:r>
            <a:endParaRPr sz="1600" dirty="0">
              <a:solidFill>
                <a:schemeClr val="dk1"/>
              </a:solidFill>
            </a:endParaRPr>
          </a:p>
        </p:txBody>
      </p:sp>
      <p:cxnSp>
        <p:nvCxnSpPr>
          <p:cNvPr id="282" name="Google Shape;282;p42"/>
          <p:cNvCxnSpPr>
            <a:cxnSpLocks/>
            <a:stCxn id="277" idx="2"/>
            <a:endCxn id="280" idx="1"/>
          </p:cNvCxnSpPr>
          <p:nvPr/>
        </p:nvCxnSpPr>
        <p:spPr>
          <a:xfrm rot="16200000" flipH="1">
            <a:off x="4488491" y="5017548"/>
            <a:ext cx="379505" cy="67138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42"/>
          <p:cNvCxnSpPr>
            <a:cxnSpLocks/>
            <a:stCxn id="276" idx="3"/>
            <a:endCxn id="279" idx="1"/>
          </p:cNvCxnSpPr>
          <p:nvPr/>
        </p:nvCxnSpPr>
        <p:spPr>
          <a:xfrm flipV="1">
            <a:off x="2751695" y="4173190"/>
            <a:ext cx="2262238" cy="385819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42"/>
          <p:cNvCxnSpPr>
            <a:cxnSpLocks/>
            <a:stCxn id="275" idx="3"/>
            <a:endCxn id="278" idx="1"/>
          </p:cNvCxnSpPr>
          <p:nvPr/>
        </p:nvCxnSpPr>
        <p:spPr>
          <a:xfrm flipV="1">
            <a:off x="4657314" y="2986024"/>
            <a:ext cx="356619" cy="607299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C72CF4-959E-E3E9-016B-6E7DC7908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40D3208-9387-AB9E-5520-9D4A376BC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 dirty="0"/>
              <a:t>Choosing a base container</a:t>
            </a:r>
            <a:endParaRPr dirty="0"/>
          </a:p>
        </p:txBody>
      </p:sp>
      <p:sp>
        <p:nvSpPr>
          <p:cNvPr id="334" name="Google Shape;334;p4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dirty="0"/>
              <a:t>Search for your software + "container".</a:t>
            </a:r>
            <a:endParaRPr dirty="0"/>
          </a:p>
          <a:p>
            <a:pPr marL="609585" indent="-457189">
              <a:spcBef>
                <a:spcPts val="1600"/>
              </a:spcBef>
            </a:pPr>
            <a:r>
              <a:rPr lang="en" dirty="0"/>
              <a:t>Most big-name softwares have official containers </a:t>
            </a:r>
            <a:r>
              <a:rPr lang="en-US" dirty="0"/>
              <a:t>online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Once identified, find the container "address", usually represented in the form of a </a:t>
            </a:r>
            <a:r>
              <a:rPr lang="en" dirty="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docker pull</a:t>
            </a:r>
            <a:r>
              <a:rPr lang="en" dirty="0"/>
              <a:t> command:</a:t>
            </a:r>
            <a:endParaRPr dirty="0"/>
          </a:p>
          <a:p>
            <a:pPr marL="0" indent="0" algn="ctr">
              <a:spcBef>
                <a:spcPts val="1600"/>
              </a:spcBef>
              <a:buNone/>
            </a:pPr>
            <a:r>
              <a:rPr lang="en" dirty="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docker pull user/repository:tag</a:t>
            </a:r>
            <a:endParaRPr dirty="0">
              <a:solidFill>
                <a:srgbClr val="188038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Do not use the </a:t>
            </a:r>
            <a:r>
              <a:rPr lang="en" dirty="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latest</a:t>
            </a:r>
            <a:r>
              <a:rPr lang="en" dirty="0"/>
              <a:t> tag - choose an explicit one</a:t>
            </a: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94BD87-3416-16D5-FD80-A91A4C3C4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F45E43-B366-C75D-2CEE-56EA25426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98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 dirty="0"/>
              <a:t>What to install and where</a:t>
            </a:r>
            <a:endParaRPr dirty="0"/>
          </a:p>
        </p:txBody>
      </p:sp>
      <p:sp>
        <p:nvSpPr>
          <p:cNvPr id="341" name="Google Shape;341;p4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609585" indent="-457189"/>
            <a:r>
              <a:rPr lang="en"/>
              <a:t>"Common" tools/libraries/packages are rarely included in "official" containers; be sure to add what you need/want</a:t>
            </a:r>
            <a:br>
              <a:rPr lang="en"/>
            </a:br>
            <a:endParaRPr/>
          </a:p>
          <a:p>
            <a:pPr marL="609585" indent="-457189"/>
            <a:r>
              <a:rPr lang="en"/>
              <a:t>Dynamic items (scripts, input data) should not be included in the container</a:t>
            </a:r>
            <a:br>
              <a:rPr lang="en"/>
            </a:br>
            <a:endParaRPr/>
          </a:p>
          <a:p>
            <a:pPr marL="609585" indent="-457189"/>
            <a:r>
              <a:rPr lang="en"/>
              <a:t>Recommend that user software is installed in the </a:t>
            </a:r>
            <a:r>
              <a:rPr lang="en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/opt</a:t>
            </a:r>
            <a:r>
              <a:rPr lang="en"/>
              <a:t> folder</a:t>
            </a:r>
            <a:endParaRPr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7D259F-B424-A09B-9F0E-D9AE5015F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F4976-4F0C-18AF-CAE3-442D2A91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96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 dirty="0"/>
              <a:t>Build the Container Image</a:t>
            </a:r>
            <a:endParaRPr dirty="0"/>
          </a:p>
        </p:txBody>
      </p:sp>
      <p:sp>
        <p:nvSpPr>
          <p:cNvPr id="290" name="Google Shape;290;p4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dirty="0"/>
              <a:t>Build the container image file using the provided definition file</a:t>
            </a:r>
            <a:br>
              <a:rPr lang="en" dirty="0"/>
            </a:b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9900FF"/>
                </a:solidFill>
              </a:rPr>
              <a:t>	</a:t>
            </a:r>
            <a:r>
              <a:rPr lang="en" dirty="0">
                <a:solidFill>
                  <a:srgbClr val="9900FF"/>
                </a:solidFill>
                <a:latin typeface="Roboto Mono"/>
                <a:ea typeface="Roboto Mono"/>
                <a:cs typeface="Roboto Mono"/>
                <a:sym typeface="Roboto Mono"/>
              </a:rPr>
              <a:t>apptainer build container.sif container.def</a:t>
            </a:r>
            <a:endParaRPr dirty="0"/>
          </a:p>
        </p:txBody>
      </p:sp>
      <p:cxnSp>
        <p:nvCxnSpPr>
          <p:cNvPr id="292" name="Google Shape;292;p43"/>
          <p:cNvCxnSpPr/>
          <p:nvPr/>
        </p:nvCxnSpPr>
        <p:spPr>
          <a:xfrm>
            <a:off x="5273547" y="3466509"/>
            <a:ext cx="0" cy="30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" name="Google Shape;293;p43"/>
          <p:cNvSpPr txBox="1"/>
          <p:nvPr/>
        </p:nvSpPr>
        <p:spPr>
          <a:xfrm>
            <a:off x="4143547" y="3624132"/>
            <a:ext cx="22600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pPr algn="ctr"/>
            <a:r>
              <a:rPr lang="en" sz="2000" i="1" dirty="0">
                <a:solidFill>
                  <a:schemeClr val="dk1"/>
                </a:solidFill>
              </a:rPr>
              <a:t>desired filename</a:t>
            </a:r>
            <a:endParaRPr sz="2000" i="1" dirty="0">
              <a:solidFill>
                <a:schemeClr val="dk1"/>
              </a:solidFill>
            </a:endParaRPr>
          </a:p>
        </p:txBody>
      </p:sp>
      <p:cxnSp>
        <p:nvCxnSpPr>
          <p:cNvPr id="294" name="Google Shape;294;p43"/>
          <p:cNvCxnSpPr/>
          <p:nvPr/>
        </p:nvCxnSpPr>
        <p:spPr>
          <a:xfrm>
            <a:off x="7341890" y="3466505"/>
            <a:ext cx="0" cy="300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5" name="Google Shape;295;p43"/>
          <p:cNvSpPr txBox="1"/>
          <p:nvPr/>
        </p:nvSpPr>
        <p:spPr>
          <a:xfrm>
            <a:off x="6211890" y="3624128"/>
            <a:ext cx="22600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pPr algn="ctr"/>
            <a:r>
              <a:rPr lang="en" sz="2000" i="1">
                <a:solidFill>
                  <a:schemeClr val="dk1"/>
                </a:solidFill>
              </a:rPr>
              <a:t>definition file</a:t>
            </a:r>
            <a:endParaRPr sz="2000" i="1">
              <a:solidFill>
                <a:schemeClr val="dk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40F287-B39B-A06D-B9A6-B60757FA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A3204-391A-11EB-5293-1AD9C2FB4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 dirty="0"/>
              <a:t>Apptainer Build Output</a:t>
            </a:r>
            <a:endParaRPr dirty="0"/>
          </a:p>
        </p:txBody>
      </p:sp>
      <p:sp>
        <p:nvSpPr>
          <p:cNvPr id="301" name="Google Shape;301;p4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dirty="0"/>
              <a:t>Output details what Apptainer is doing:</a:t>
            </a:r>
            <a:endParaRPr dirty="0"/>
          </a:p>
          <a:p>
            <a:pPr marL="609585" indent="-457189">
              <a:spcBef>
                <a:spcPts val="1600"/>
              </a:spcBef>
              <a:buAutoNum type="arabicPeriod"/>
            </a:pPr>
            <a:r>
              <a:rPr lang="en" dirty="0"/>
              <a:t>Download the base container image</a:t>
            </a:r>
            <a:endParaRPr dirty="0"/>
          </a:p>
          <a:p>
            <a:pPr marL="609585" indent="-457189">
              <a:buAutoNum type="arabicPeriod"/>
            </a:pPr>
            <a:r>
              <a:rPr lang="en" dirty="0"/>
              <a:t>Launch the base container image</a:t>
            </a:r>
            <a:endParaRPr dirty="0"/>
          </a:p>
          <a:p>
            <a:pPr marL="609585" indent="-457189">
              <a:buAutoNum type="arabicPeriod"/>
            </a:pPr>
            <a:r>
              <a:rPr lang="en" dirty="0"/>
              <a:t>Execute the commands from the </a:t>
            </a:r>
            <a:r>
              <a:rPr lang="en" dirty="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%post</a:t>
            </a:r>
            <a:r>
              <a:rPr lang="en" dirty="0"/>
              <a:t> section</a:t>
            </a:r>
            <a:endParaRPr dirty="0"/>
          </a:p>
          <a:p>
            <a:pPr marL="609585" indent="-457189">
              <a:buAutoNum type="arabicPeriod"/>
            </a:pPr>
            <a:r>
              <a:rPr lang="en" dirty="0"/>
              <a:t>Create the new container image file 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When finished, should see a message like </a:t>
            </a:r>
            <a:endParaRPr dirty="0"/>
          </a:p>
          <a:p>
            <a:pPr marL="0" indent="609585">
              <a:spcBef>
                <a:spcPts val="1600"/>
              </a:spcBef>
              <a:buNone/>
            </a:pPr>
            <a:r>
              <a:rPr lang="en" dirty="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INFO: Build complete: container.sif</a:t>
            </a: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8934AD-9614-9177-3D16-66A7D2674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13F291-9C3C-C3C9-0F2C-BA0ACBC88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 dirty="0"/>
              <a:t>Test the Apptainer Image</a:t>
            </a:r>
            <a:endParaRPr dirty="0"/>
          </a:p>
        </p:txBody>
      </p:sp>
      <p:sp>
        <p:nvSpPr>
          <p:cNvPr id="308" name="Google Shape;308;p4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dirty="0"/>
              <a:t>Test the </a:t>
            </a:r>
            <a:r>
              <a:rPr lang="en" dirty="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container.sif</a:t>
            </a:r>
            <a:r>
              <a:rPr lang="en" dirty="0"/>
              <a:t> container by launching it with</a:t>
            </a:r>
            <a:endParaRPr dirty="0"/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endParaRPr lang="en" dirty="0">
              <a:solidFill>
                <a:srgbClr val="9900FF"/>
              </a:solidFill>
            </a:endParaRPr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dirty="0">
                <a:solidFill>
                  <a:srgbClr val="9900FF"/>
                </a:solidFill>
              </a:rPr>
              <a:t>	</a:t>
            </a:r>
            <a:r>
              <a:rPr lang="en" dirty="0">
                <a:solidFill>
                  <a:srgbClr val="9900FF"/>
                </a:solidFill>
                <a:latin typeface="Roboto Mono"/>
                <a:ea typeface="Roboto Mono"/>
                <a:cs typeface="Roboto Mono"/>
                <a:sym typeface="Roboto Mono"/>
              </a:rPr>
              <a:t>apptainer shell -e container.sif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endParaRPr lang="en"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If you can get the "help" or "version" text for your desired program, should be good to go. </a:t>
            </a: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E8F0B6-ADA7-D59B-C140-75F29576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ADB30A-9C21-E925-C6B2-9AB538B32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B52BDB-7AB3-43B5-EDCF-6477C91C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8" y="365125"/>
            <a:ext cx="10515600" cy="1325563"/>
          </a:xfrm>
        </p:spPr>
        <p:txBody>
          <a:bodyPr/>
          <a:lstStyle/>
          <a:p>
            <a:r>
              <a:rPr lang="en-US" dirty="0"/>
              <a:t>Test the </a:t>
            </a:r>
            <a:r>
              <a:rPr lang="en-US" dirty="0" err="1"/>
              <a:t>Apptainer</a:t>
            </a:r>
            <a:r>
              <a:rPr lang="en-US" dirty="0"/>
              <a:t>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6F1C53-D22E-6906-2A42-A4B228D3EAC8}"/>
              </a:ext>
            </a:extLst>
          </p:cNvPr>
          <p:cNvSpPr txBox="1"/>
          <p:nvPr/>
        </p:nvSpPr>
        <p:spPr>
          <a:xfrm>
            <a:off x="2272748" y="5225968"/>
            <a:ext cx="764650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urier" pitchFamily="2" charset="0"/>
              </a:rPr>
              <a:t>$ </a:t>
            </a:r>
            <a:r>
              <a:rPr lang="en-US" sz="2800" b="1" dirty="0" err="1">
                <a:solidFill>
                  <a:schemeClr val="bg1"/>
                </a:solidFill>
                <a:latin typeface="Courier" pitchFamily="2" charset="0"/>
              </a:rPr>
              <a:t>apptainer</a:t>
            </a:r>
            <a:r>
              <a:rPr lang="en-US" sz="2800" b="1" dirty="0">
                <a:solidFill>
                  <a:schemeClr val="bg1"/>
                </a:solidFill>
                <a:latin typeface="Courier" pitchFamily="2" charset="0"/>
              </a:rPr>
              <a:t> shell </a:t>
            </a:r>
            <a:r>
              <a:rPr lang="en-US" sz="2800" b="1" i="1" dirty="0" err="1">
                <a:solidFill>
                  <a:schemeClr val="bg1"/>
                </a:solidFill>
                <a:latin typeface="Courier" pitchFamily="2" charset="0"/>
              </a:rPr>
              <a:t>cowsay</a:t>
            </a:r>
            <a:r>
              <a:rPr lang="en-US" sz="2800" b="1" dirty="0" err="1">
                <a:solidFill>
                  <a:schemeClr val="bg1"/>
                </a:solidFill>
                <a:latin typeface="Courier" pitchFamily="2" charset="0"/>
              </a:rPr>
              <a:t>.sif</a:t>
            </a:r>
            <a:endParaRPr lang="en-US" sz="2800" b="1" dirty="0">
              <a:solidFill>
                <a:schemeClr val="bg1"/>
              </a:solidFill>
              <a:latin typeface="Courier" pitchFamily="2" charset="0"/>
            </a:endParaRPr>
          </a:p>
        </p:txBody>
      </p:sp>
      <p:pic>
        <p:nvPicPr>
          <p:cNvPr id="10" name="Picture 7" descr="noun_782805_cc.png">
            <a:extLst>
              <a:ext uri="{FF2B5EF4-FFF2-40B4-BE49-F238E27FC236}">
                <a16:creationId xmlns:a16="http://schemas.microsoft.com/office/drawing/2014/main" id="{F679CE4F-6B0E-7E03-EE5A-04567FF17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1"/>
          <a:stretch>
            <a:fillRect/>
          </a:stretch>
        </p:blipFill>
        <p:spPr bwMode="auto">
          <a:xfrm>
            <a:off x="1262743" y="2744795"/>
            <a:ext cx="2336470" cy="161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69AD7F-8C46-41E3-D74E-73E4F1EB2D78}"/>
              </a:ext>
            </a:extLst>
          </p:cNvPr>
          <p:cNvSpPr txBox="1"/>
          <p:nvPr/>
        </p:nvSpPr>
        <p:spPr>
          <a:xfrm>
            <a:off x="1458981" y="3258308"/>
            <a:ext cx="194399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i="1" dirty="0" err="1"/>
              <a:t>cowsay</a:t>
            </a:r>
            <a:r>
              <a:rPr lang="en-US" sz="3200" b="1" dirty="0" err="1"/>
              <a:t>.sif</a:t>
            </a:r>
            <a:endParaRPr lang="en-US" sz="3200" b="1" dirty="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D5B3D445-525D-9D83-A9E2-290109358C42}"/>
              </a:ext>
            </a:extLst>
          </p:cNvPr>
          <p:cNvSpPr/>
          <p:nvPr/>
        </p:nvSpPr>
        <p:spPr>
          <a:xfrm>
            <a:off x="4253313" y="3030731"/>
            <a:ext cx="1722782" cy="117370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1220A5-CF4D-5DD2-53EB-0C0EAAC76B3B}"/>
              </a:ext>
            </a:extLst>
          </p:cNvPr>
          <p:cNvSpPr txBox="1"/>
          <p:nvPr/>
        </p:nvSpPr>
        <p:spPr>
          <a:xfrm>
            <a:off x="6558179" y="1981034"/>
            <a:ext cx="4494134" cy="31393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2F2F2"/>
                </a:solidFill>
                <a:effectLst/>
                <a:latin typeface="Courier" pitchFamily="2" charset="0"/>
              </a:rPr>
              <a:t>Apptainer</a:t>
            </a:r>
            <a:r>
              <a:rPr lang="en-US" b="1" dirty="0">
                <a:solidFill>
                  <a:srgbClr val="F2F2F2"/>
                </a:solidFill>
                <a:effectLst/>
                <a:latin typeface="Courier" pitchFamily="2" charset="0"/>
              </a:rPr>
              <a:t>&gt; </a:t>
            </a:r>
            <a:r>
              <a:rPr lang="en-US" b="1" dirty="0" err="1">
                <a:solidFill>
                  <a:srgbClr val="F2F2F2"/>
                </a:solidFill>
                <a:effectLst/>
                <a:latin typeface="Courier" pitchFamily="2" charset="0"/>
              </a:rPr>
              <a:t>cowsay</a:t>
            </a:r>
            <a:r>
              <a:rPr lang="en-US" b="1" dirty="0">
                <a:solidFill>
                  <a:srgbClr val="F2F2F2"/>
                </a:solidFill>
                <a:effectLst/>
                <a:latin typeface="Courier" pitchFamily="2" charset="0"/>
              </a:rPr>
              <a:t> "hello"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  _____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| Hello | 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  =====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       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        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           ^__^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           (</a:t>
            </a:r>
            <a:r>
              <a:rPr lang="en-US" dirty="0" err="1">
                <a:solidFill>
                  <a:srgbClr val="F2F2F2"/>
                </a:solidFill>
                <a:effectLst/>
                <a:latin typeface="Courier" pitchFamily="2" charset="0"/>
              </a:rPr>
              <a:t>oo</a:t>
            </a:r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)\_______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           (__)\       )\/\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               ||----w |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Courier" pitchFamily="2" charset="0"/>
              </a:rPr>
              <a:t>               ||     ||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55137-83FF-CDC5-7664-B22CE6A3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0DB3C5-9157-6278-850D-A981C5DC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781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Containers in Jobs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4ED7A-EE8F-C17A-0155-761C24A71214}"/>
              </a:ext>
            </a:extLst>
          </p:cNvPr>
          <p:cNvSpPr txBox="1"/>
          <p:nvPr/>
        </p:nvSpPr>
        <p:spPr>
          <a:xfrm>
            <a:off x="838200" y="2339471"/>
            <a:ext cx="10515600" cy="10895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160" dirty="0" err="1">
                <a:latin typeface="Consolas" panose="020B0609020204030204" pitchFamily="49" charset="0"/>
                <a:cs typeface="Consolas" panose="020B0609020204030204" pitchFamily="49" charset="0"/>
              </a:rPr>
              <a:t>container_image</a:t>
            </a:r>
            <a:r>
              <a:rPr lang="en-US" sz="216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2160" dirty="0" err="1">
                <a:latin typeface="Consolas" panose="020B0609020204030204" pitchFamily="49" charset="0"/>
                <a:cs typeface="Consolas" panose="020B0609020204030204" pitchFamily="49" charset="0"/>
              </a:rPr>
              <a:t>cowsay.sif</a:t>
            </a:r>
            <a:endParaRPr lang="en-US" sz="2160" dirty="0">
              <a:solidFill>
                <a:schemeClr val="accent1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endParaRPr lang="en-US" sz="216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r>
              <a:rPr lang="en-US" sz="2160" i="1" dirty="0">
                <a:latin typeface="Consolas" panose="020B0609020204030204" pitchFamily="49" charset="0"/>
                <a:cs typeface="Consolas" panose="020B0609020204030204" pitchFamily="49" charset="0"/>
              </a:rPr>
              <a:t>...usual submit options...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3D459-3073-3321-B314-227F8EB3B190}"/>
              </a:ext>
            </a:extLst>
          </p:cNvPr>
          <p:cNvSpPr txBox="1"/>
          <p:nvPr/>
        </p:nvSpPr>
        <p:spPr>
          <a:xfrm>
            <a:off x="838200" y="1690688"/>
            <a:ext cx="1694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For today: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8D402D-5A70-6A69-6ABB-0D006E09C24E}"/>
              </a:ext>
            </a:extLst>
          </p:cNvPr>
          <p:cNvSpPr txBox="1"/>
          <p:nvPr/>
        </p:nvSpPr>
        <p:spPr>
          <a:xfrm>
            <a:off x="4767672" y="4307899"/>
            <a:ext cx="2656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That's it!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1BE8AAB-E382-66A5-AE67-B60F6B2D1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B078C1F-FA36-7A35-F7A5-E809FBE09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72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84EE5A-E30C-0021-3A19-C8F08744A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A7109B-6E3D-C0FC-775F-8C392D76D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359F4C-95E9-4061-A4C3-8482CEE46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FE71FC-3CEC-B144-967E-AA7A70603A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9447E4B-A7DF-B192-1FA2-4317D4F3C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847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C16FA-3848-A676-C067-A48F89546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E5B4BDE-1D4B-6F83-2C3C-7E1915D66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Containers in Jobs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EE545-E61B-B4D9-F08B-DDEDD7A0233F}"/>
              </a:ext>
            </a:extLst>
          </p:cNvPr>
          <p:cNvSpPr txBox="1"/>
          <p:nvPr/>
        </p:nvSpPr>
        <p:spPr>
          <a:xfrm>
            <a:off x="838200" y="2348562"/>
            <a:ext cx="10515600" cy="10895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160" dirty="0" err="1">
                <a:latin typeface="Consolas" panose="020B0609020204030204" pitchFamily="49" charset="0"/>
                <a:cs typeface="Consolas" panose="020B0609020204030204" pitchFamily="49" charset="0"/>
              </a:rPr>
              <a:t>container_image</a:t>
            </a:r>
            <a:r>
              <a:rPr lang="en-US" sz="2160" dirty="0">
                <a:latin typeface="Consolas" panose="020B0609020204030204" pitchFamily="49" charset="0"/>
                <a:cs typeface="Consolas" panose="020B0609020204030204" pitchFamily="49" charset="0"/>
              </a:rPr>
              <a:t> = osdf:///ospool/ap40/username/cowsay.sif</a:t>
            </a:r>
            <a:endParaRPr lang="en-US" sz="2160" dirty="0">
              <a:solidFill>
                <a:schemeClr val="accent1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endParaRPr lang="en-US" sz="216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r>
              <a:rPr lang="en-US" sz="2160" i="1" dirty="0">
                <a:latin typeface="Consolas" panose="020B0609020204030204" pitchFamily="49" charset="0"/>
                <a:cs typeface="Consolas" panose="020B0609020204030204" pitchFamily="49" charset="0"/>
              </a:rPr>
              <a:t>...usual submit options...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CA9599-EDA5-E251-5618-17F478999611}"/>
              </a:ext>
            </a:extLst>
          </p:cNvPr>
          <p:cNvSpPr txBox="1"/>
          <p:nvPr/>
        </p:nvSpPr>
        <p:spPr>
          <a:xfrm>
            <a:off x="838200" y="1699779"/>
            <a:ext cx="3366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Well… all other times: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F356AD-ECE9-58DA-B1EA-C10DE91ECC6B}"/>
              </a:ext>
            </a:extLst>
          </p:cNvPr>
          <p:cNvSpPr txBox="1"/>
          <p:nvPr/>
        </p:nvSpPr>
        <p:spPr>
          <a:xfrm>
            <a:off x="3701142" y="4095965"/>
            <a:ext cx="4789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More on OSDF tomorrow!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28B6CB-FCCB-F2ED-F2E7-11E6F6E06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E89C7C-A1D8-F1E5-C2A8-6074BD69D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A3230B-830D-217F-8A31-B719BEEB620B}"/>
              </a:ext>
            </a:extLst>
          </p:cNvPr>
          <p:cNvSpPr/>
          <p:nvPr/>
        </p:nvSpPr>
        <p:spPr>
          <a:xfrm>
            <a:off x="3602382" y="2348562"/>
            <a:ext cx="4420389" cy="437322"/>
          </a:xfrm>
          <a:prstGeom prst="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5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 dirty="0"/>
              <a:t>Differences between local &amp; cluster use</a:t>
            </a:r>
            <a:endParaRPr dirty="0"/>
          </a:p>
        </p:txBody>
      </p:sp>
      <p:sp>
        <p:nvSpPr>
          <p:cNvPr id="355" name="Google Shape;355;p5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20000"/>
          </a:bodyPr>
          <a:lstStyle/>
          <a:p>
            <a:pPr marL="0" indent="0">
              <a:buNone/>
            </a:pPr>
            <a:r>
              <a:rPr lang="en" dirty="0"/>
              <a:t>With HTCondor, </a:t>
            </a:r>
          </a:p>
          <a:p>
            <a:pPr marL="0" indent="0">
              <a:buNone/>
            </a:pPr>
            <a:endParaRPr lang="en" dirty="0"/>
          </a:p>
          <a:p>
            <a:pPr marL="0" indent="0" algn="ctr">
              <a:buNone/>
            </a:pPr>
            <a:r>
              <a:rPr lang="en" dirty="0"/>
              <a:t>containers are always run </a:t>
            </a:r>
            <a:r>
              <a:rPr lang="en" b="1" i="1" dirty="0"/>
              <a:t>as the user</a:t>
            </a:r>
            <a:r>
              <a:rPr lang="en" dirty="0"/>
              <a:t> and </a:t>
            </a:r>
            <a:r>
              <a:rPr lang="en" b="1" i="1" dirty="0"/>
              <a:t>never as root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</a:t>
            </a:r>
            <a:r>
              <a:rPr lang="en" dirty="0"/>
              <a:t>ut… </a:t>
            </a:r>
          </a:p>
          <a:p>
            <a:pPr marL="0" indent="0">
              <a:buNone/>
            </a:pPr>
            <a:endParaRPr lang="en" dirty="0"/>
          </a:p>
          <a:p>
            <a:pPr marL="0" indent="0" algn="ctr">
              <a:buNone/>
            </a:pPr>
            <a:r>
              <a:rPr lang="en" dirty="0"/>
              <a:t>official containers often assume you are running </a:t>
            </a:r>
            <a:r>
              <a:rPr lang="en" b="1" i="1" dirty="0"/>
              <a:t>as root</a:t>
            </a:r>
            <a:r>
              <a:rPr lang="en" dirty="0"/>
              <a:t>! </a:t>
            </a:r>
          </a:p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r>
              <a:rPr lang="en" dirty="0"/>
              <a:t>When testing a container, </a:t>
            </a:r>
            <a:r>
              <a:rPr lang="en" b="1" i="1" dirty="0"/>
              <a:t>test as the user</a:t>
            </a:r>
            <a:r>
              <a:rPr lang="en" dirty="0"/>
              <a:t>. </a:t>
            </a: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613991-5713-4F12-CE75-E21E7730A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FD7C1-E31E-0EA5-44A5-674DEE690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23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 dirty="0"/>
              <a:t>Common issues</a:t>
            </a:r>
            <a:endParaRPr dirty="0"/>
          </a:p>
        </p:txBody>
      </p:sp>
      <p:sp>
        <p:nvSpPr>
          <p:cNvPr id="362" name="Google Shape;362;p5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85000" lnSpcReduction="10000"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b="1" dirty="0"/>
              <a:t>Building Docker on a Mac (with ARM)</a:t>
            </a:r>
            <a:br>
              <a:rPr lang="en" b="1" dirty="0"/>
            </a:br>
            <a:r>
              <a:rPr lang="en" dirty="0"/>
              <a:t>	→ Make sure to include option </a:t>
            </a:r>
            <a:r>
              <a:rPr lang="en" dirty="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--platform linux/amd64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b="1" dirty="0"/>
              <a:t>Custom command not found </a:t>
            </a:r>
            <a:br>
              <a:rPr lang="en" dirty="0"/>
            </a:br>
            <a:r>
              <a:rPr lang="en" dirty="0"/>
              <a:t>	→ Manually add install location to your </a:t>
            </a:r>
            <a:r>
              <a:rPr lang="en" dirty="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PATH</a:t>
            </a:r>
            <a:r>
              <a:rPr lang="en" dirty="0"/>
              <a:t> at start of execution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b="1" dirty="0"/>
              <a:t>Cannot create directory at </a:t>
            </a:r>
            <a:r>
              <a:rPr lang="en" b="1" dirty="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/.cache</a:t>
            </a:r>
            <a:r>
              <a:rPr lang="en" b="1" dirty="0"/>
              <a:t> </a:t>
            </a:r>
            <a:br>
              <a:rPr lang="en" b="1" dirty="0"/>
            </a:br>
            <a:r>
              <a:rPr lang="en" dirty="0"/>
              <a:t>	→ Manually set </a:t>
            </a:r>
            <a:r>
              <a:rPr lang="en" dirty="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HOME</a:t>
            </a:r>
            <a:r>
              <a:rPr lang="en" dirty="0"/>
              <a:t> or other environment variables at start of 	execution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 dirty="0"/>
              <a:t>Cannot write file at </a:t>
            </a:r>
            <a:r>
              <a:rPr lang="en" b="1" dirty="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/app/data</a:t>
            </a:r>
            <a:r>
              <a:rPr lang="en" b="1" dirty="0"/>
              <a:t>, etc.</a:t>
            </a:r>
            <a:br>
              <a:rPr lang="en" dirty="0"/>
            </a:br>
            <a:r>
              <a:rPr lang="en" dirty="0"/>
              <a:t>	→ Change program to use relative path for execution, not absolute</a:t>
            </a: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1CABEC-DC76-63E4-9092-1E755CCD6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34A50-EBBA-9C8A-3D86-784F0253D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4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BC970-130B-9443-AAE3-E8E4901D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How to Build/ Use Containers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E3516-27AA-2711-BEF0-083E0AD8D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OSG User Documentation: 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hlinkClick r:id="rId2"/>
              </a:rPr>
              <a:t>https://portal.osg-htc.org/documentation/</a:t>
            </a:r>
            <a:endParaRPr lang="en-US" dirty="0"/>
          </a:p>
          <a:p>
            <a:endParaRPr lang="en-US" dirty="0"/>
          </a:p>
          <a:p>
            <a:r>
              <a:rPr lang="en-US" dirty="0"/>
              <a:t>Videos:</a:t>
            </a:r>
          </a:p>
          <a:p>
            <a:pPr lvl="1"/>
            <a:r>
              <a:rPr lang="en-US" dirty="0">
                <a:hlinkClick r:id="rId3"/>
              </a:rPr>
              <a:t>https://portal.osg-htc.org/documentation/support_and_training/training/materials/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4"/>
              </a:rPr>
              <a:t>https://www.youtube.com/watch?v=awSLTflAIJ8</a:t>
            </a:r>
            <a:r>
              <a:rPr lang="en-US" dirty="0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6D842-ECE1-EB02-05C4-8840280F9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176613-0783-9EBF-8BF7-197679D43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151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B167F-DB05-2543-BE3A-5547FF70D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Bring Along Software Files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70ABD-3FC6-2635-E701-8A37CF180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D9BE9-81C3-7BA0-45A3-07154AA9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FE71FC-3CEC-B144-967E-AA7A70603AA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4DFE5FD-5393-5AC2-375C-CCC385F2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713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69E0E-81DB-5B41-8AEF-603E350B9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Kitchen Analogy…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DE5F40-32A5-B206-A077-8622A29E92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A backpacking approach instead of a portable kitchen </a:t>
            </a:r>
          </a:p>
          <a:p>
            <a:pPr marL="0" indent="0" algn="ctr">
              <a:buNone/>
            </a:pPr>
            <a:r>
              <a:rPr lang="en-US" dirty="0"/>
              <a:t>– </a:t>
            </a:r>
          </a:p>
          <a:p>
            <a:pPr marL="0" indent="0" algn="ctr">
              <a:buNone/>
            </a:pPr>
            <a:r>
              <a:rPr lang="en-US" dirty="0"/>
              <a:t>Only bring the absolute minimum!</a:t>
            </a:r>
          </a:p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8B74E9-E822-4937-B5E8-7359D2ED9604}"/>
              </a:ext>
            </a:extLst>
          </p:cNvPr>
          <p:cNvSpPr txBox="1"/>
          <p:nvPr/>
        </p:nvSpPr>
        <p:spPr>
          <a:xfrm>
            <a:off x="8091943" y="6400412"/>
            <a:ext cx="29002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/>
              <a:t>Photo by </a:t>
            </a:r>
            <a:r>
              <a:rPr lang="en-US" sz="1200" dirty="0">
                <a:hlinkClick r:id="rId2"/>
              </a:rPr>
              <a:t>Derrick Mercer</a:t>
            </a:r>
            <a:r>
              <a:rPr lang="en-US" sz="1200" dirty="0"/>
              <a:t> on </a:t>
            </a:r>
            <a:r>
              <a:rPr lang="en-US" sz="1200" dirty="0">
                <a:hlinkClick r:id="rId3"/>
              </a:rPr>
              <a:t>Flickr</a:t>
            </a:r>
            <a:r>
              <a:rPr lang="en-US" sz="1200" dirty="0"/>
              <a:t>, CC-BY-SA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1D363D67-F3D5-902F-7A76-C7361C2788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89000" y="2005806"/>
            <a:ext cx="5080000" cy="3810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2B3A2-C6AF-A1F7-7670-3DF5C9E11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F5275-A12D-A44F-9B0C-3A444D03215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80B6F8-4919-DA16-D488-3F6D4A954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289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E7BB20-6A30-C044-8B08-5084C00AD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Ways to Prepare Software Files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6F9C51-1A33-5048-9F27-A816E8838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0914"/>
          </a:xfrm>
        </p:spPr>
        <p:txBody>
          <a:bodyPr/>
          <a:lstStyle/>
          <a:p>
            <a:r>
              <a:rPr lang="en-US" dirty="0"/>
              <a:t>Download pre-compiled software files</a:t>
            </a:r>
          </a:p>
          <a:p>
            <a:r>
              <a:rPr lang="en-US" dirty="0"/>
              <a:t>Compile software yourself</a:t>
            </a:r>
          </a:p>
          <a:p>
            <a:pPr lvl="1"/>
            <a:r>
              <a:rPr lang="en-US" dirty="0"/>
              <a:t>Generate a single binary file</a:t>
            </a:r>
          </a:p>
          <a:p>
            <a:pPr lvl="1"/>
            <a:r>
              <a:rPr lang="en-US" dirty="0"/>
              <a:t>Create an installation with multiple binary files contained in a single folder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We always need a “compiled” file that is compatible with the version of Linux used by the execution point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694D89-A1C8-3D65-B8E0-E98759A62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7B61CE-ED63-091A-6690-0B7F402C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67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9A5DA-86C8-36D5-44AB-7A7F1EAB5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Pre-Compiled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02E63-D48E-2214-7AA4-FE2EBC5DB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Some software providers have already done the hard work for you!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just need to</a:t>
            </a:r>
          </a:p>
          <a:p>
            <a:pPr marL="514350" indent="-514350">
              <a:buAutoNum type="arabicPeriod"/>
            </a:pPr>
            <a:r>
              <a:rPr lang="en-US" dirty="0"/>
              <a:t>Find the right file</a:t>
            </a:r>
          </a:p>
          <a:p>
            <a:pPr marL="514350" indent="-514350">
              <a:buAutoNum type="arabicPeriod"/>
            </a:pPr>
            <a:r>
              <a:rPr lang="en-US" dirty="0"/>
              <a:t>Download and extract the file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D483F-E69D-260D-A464-A66E55929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A3D70B-C0F5-5ADC-F6F4-BFA27095E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49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3DB15-A7C9-8D6C-DA24-14731E4EF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Pre-Compiled Code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41A140-CC50-6812-938C-7A005D927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Search for your software and "Linux binary"</a:t>
            </a:r>
          </a:p>
          <a:p>
            <a:r>
              <a:rPr lang="en-US" dirty="0"/>
              <a:t>Look for a </a:t>
            </a:r>
            <a:r>
              <a:rPr lang="en-US" b="1" dirty="0">
                <a:solidFill>
                  <a:srgbClr val="188038"/>
                </a:solidFill>
                <a:latin typeface="Roboto Mono"/>
                <a:ea typeface="Roboto Mono"/>
              </a:rPr>
              <a:t>.tar.gz</a:t>
            </a:r>
            <a:r>
              <a:rPr lang="en-US" dirty="0"/>
              <a:t> file with keyword </a:t>
            </a:r>
            <a:r>
              <a:rPr lang="en-US" b="1" dirty="0">
                <a:solidFill>
                  <a:srgbClr val="188038"/>
                </a:solidFill>
                <a:latin typeface="Roboto Mono"/>
                <a:ea typeface="Roboto Mono"/>
              </a:rPr>
              <a:t>Linux</a:t>
            </a:r>
            <a:r>
              <a:rPr lang="en-US" dirty="0"/>
              <a:t> and </a:t>
            </a:r>
            <a:r>
              <a:rPr lang="en-US" b="1" dirty="0">
                <a:solidFill>
                  <a:srgbClr val="188038"/>
                </a:solidFill>
                <a:latin typeface="Roboto Mono"/>
                <a:ea typeface="Roboto Mono"/>
              </a:rPr>
              <a:t>x86_64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CBBBB5-1055-2471-7A53-5B6D15412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471" y="2954051"/>
            <a:ext cx="7043058" cy="2952639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0882F52-3EDB-7FA5-B1D9-8AFFF3DD8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AF50926-66FC-0CDC-2DA9-9BAFDA23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88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2BB88-F6E5-B55D-3ECB-17FCE2D92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82C9C-CDD4-A9FA-3236-53D25D1DE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Pre-Compiled Code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FB8889-6A9F-2E29-45AD-1D15B2FB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21" y="1519401"/>
            <a:ext cx="9688277" cy="1790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1A32420-969E-551C-D73F-358D3C27B276}"/>
              </a:ext>
            </a:extLst>
          </p:cNvPr>
          <p:cNvSpPr/>
          <p:nvPr/>
        </p:nvSpPr>
        <p:spPr>
          <a:xfrm>
            <a:off x="293121" y="2557704"/>
            <a:ext cx="6553993" cy="43732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45B2819B-AB59-831E-A3DB-28F0223D63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38555" b="12818"/>
          <a:stretch/>
        </p:blipFill>
        <p:spPr>
          <a:xfrm>
            <a:off x="7193459" y="1769018"/>
            <a:ext cx="4705420" cy="4587332"/>
          </a:xfr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69F057-1C18-4D21-C7C8-58146213EE3A}"/>
              </a:ext>
            </a:extLst>
          </p:cNvPr>
          <p:cNvSpPr/>
          <p:nvPr/>
        </p:nvSpPr>
        <p:spPr>
          <a:xfrm>
            <a:off x="6986101" y="4555486"/>
            <a:ext cx="4547609" cy="3379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1F654761-49D4-D6DA-1851-55045B5D5AE7}"/>
              </a:ext>
            </a:extLst>
          </p:cNvPr>
          <p:cNvCxnSpPr>
            <a:stCxn id="11" idx="2"/>
            <a:endCxn id="10" idx="1"/>
          </p:cNvCxnSpPr>
          <p:nvPr/>
        </p:nvCxnSpPr>
        <p:spPr>
          <a:xfrm rot="16200000" flipH="1">
            <a:off x="4847959" y="1717184"/>
            <a:ext cx="1067658" cy="362334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1759314-1E99-C3CD-2E99-E15E1C698EC7}"/>
              </a:ext>
            </a:extLst>
          </p:cNvPr>
          <p:cNvSpPr txBox="1"/>
          <p:nvPr/>
        </p:nvSpPr>
        <p:spPr>
          <a:xfrm>
            <a:off x="1036672" y="4614688"/>
            <a:ext cx="4169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exact process is different for each software!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7A350BA-1708-64E1-25FA-C1A6D4FEF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F5275-A12D-A44F-9B0C-3A444D03215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C4A9061-AB10-E694-BDCD-8E5105FA9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22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aker adding blueberries to a cake">
            <a:extLst>
              <a:ext uri="{FF2B5EF4-FFF2-40B4-BE49-F238E27FC236}">
                <a16:creationId xmlns:a16="http://schemas.microsoft.com/office/drawing/2014/main" id="{06E7C8A7-49BE-B49F-ED0A-2BA0254A86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FB4B9E-E7D8-6C77-2AA2-412745EBB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+mj-lt"/>
                <a:ea typeface="+mj-ea"/>
              </a:rPr>
              <a:t>Imagine that we asked you to go home and bake a cake...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3E09D3-063C-209D-A873-6CFFA370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FE71FC-3CEC-B144-967E-AA7A70603AA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FC4D8-241C-6F66-1246-32CD2325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90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3DB15-A7C9-8D6C-DA24-14731E4EF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Compiling from Source Code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C983B385-6525-4AA5-C5CB-510C4D2663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0190" r="53516"/>
          <a:stretch/>
        </p:blipFill>
        <p:spPr>
          <a:xfrm>
            <a:off x="7010394" y="1690688"/>
            <a:ext cx="4667167" cy="3930786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3A2A1E-E0E1-41E6-DD0C-8AD14095ABB7}"/>
              </a:ext>
            </a:extLst>
          </p:cNvPr>
          <p:cNvSpPr/>
          <p:nvPr/>
        </p:nvSpPr>
        <p:spPr>
          <a:xfrm>
            <a:off x="6977736" y="2575616"/>
            <a:ext cx="4875601" cy="43732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E5761C7D-F450-333D-E4B2-6F264E737C3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996418" cy="4170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Finding source code can be similar process</a:t>
            </a:r>
          </a:p>
          <a:p>
            <a:r>
              <a:rPr lang="en-US" dirty="0"/>
              <a:t>Once downloaded, usually need to extract the code</a:t>
            </a:r>
          </a:p>
          <a:p>
            <a:r>
              <a:rPr lang="en-US" dirty="0"/>
              <a:t>May need to clone a git repository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FC7F1E-BF76-6EBD-91B1-7EE284DF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F5275-A12D-A44F-9B0C-3A444D03215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FA4099C-0451-CA8C-1BE0-4339A0098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529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Compiling from Source Code</a:t>
            </a:r>
          </a:p>
        </p:txBody>
      </p:sp>
      <p:cxnSp>
        <p:nvCxnSpPr>
          <p:cNvPr id="39943" name="Straight Arrow Connector 10"/>
          <p:cNvCxnSpPr>
            <a:cxnSpLocks noChangeShapeType="1"/>
          </p:cNvCxnSpPr>
          <p:nvPr/>
        </p:nvCxnSpPr>
        <p:spPr bwMode="auto">
          <a:xfrm>
            <a:off x="4097656" y="2708275"/>
            <a:ext cx="3635803" cy="0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44" name="Straight Arrow Connector 12"/>
          <p:cNvCxnSpPr>
            <a:cxnSpLocks noChangeShapeType="1"/>
          </p:cNvCxnSpPr>
          <p:nvPr/>
        </p:nvCxnSpPr>
        <p:spPr bwMode="auto">
          <a:xfrm flipV="1">
            <a:off x="5657852" y="2738439"/>
            <a:ext cx="165736" cy="1468437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45" name="Straight Arrow Connector 14"/>
          <p:cNvCxnSpPr>
            <a:cxnSpLocks noChangeShapeType="1"/>
          </p:cNvCxnSpPr>
          <p:nvPr/>
        </p:nvCxnSpPr>
        <p:spPr bwMode="auto">
          <a:xfrm flipH="1" flipV="1">
            <a:off x="6136009" y="2814640"/>
            <a:ext cx="977764" cy="1512885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46" name="Curved Connector 17"/>
          <p:cNvCxnSpPr>
            <a:cxnSpLocks noChangeShapeType="1"/>
            <a:endCxn id="8" idx="3"/>
          </p:cNvCxnSpPr>
          <p:nvPr/>
        </p:nvCxnSpPr>
        <p:spPr bwMode="auto">
          <a:xfrm flipH="1">
            <a:off x="6710353" y="2721687"/>
            <a:ext cx="2858683" cy="2381456"/>
          </a:xfrm>
          <a:prstGeom prst="curvedConnector3">
            <a:avLst>
              <a:gd name="adj1" fmla="val -9596"/>
            </a:avLst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47" name="TextBox 22"/>
          <p:cNvSpPr txBox="1">
            <a:spLocks noChangeArrowheads="1"/>
          </p:cNvSpPr>
          <p:nvPr/>
        </p:nvSpPr>
        <p:spPr bwMode="auto">
          <a:xfrm>
            <a:off x="1693547" y="1422402"/>
            <a:ext cx="233910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80" dirty="0"/>
              <a:t>Source Code</a:t>
            </a:r>
          </a:p>
        </p:txBody>
      </p:sp>
      <p:sp>
        <p:nvSpPr>
          <p:cNvPr id="39948" name="TextBox 23"/>
          <p:cNvSpPr txBox="1">
            <a:spLocks noChangeArrowheads="1"/>
          </p:cNvSpPr>
          <p:nvPr/>
        </p:nvSpPr>
        <p:spPr bwMode="auto">
          <a:xfrm>
            <a:off x="8091738" y="1470694"/>
            <a:ext cx="1231427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80" dirty="0"/>
              <a:t>Binary</a:t>
            </a:r>
          </a:p>
        </p:txBody>
      </p:sp>
      <p:sp>
        <p:nvSpPr>
          <p:cNvPr id="39949" name="TextBox 24"/>
          <p:cNvSpPr txBox="1">
            <a:spLocks noChangeArrowheads="1"/>
          </p:cNvSpPr>
          <p:nvPr/>
        </p:nvSpPr>
        <p:spPr bwMode="auto">
          <a:xfrm>
            <a:off x="3522955" y="1850117"/>
            <a:ext cx="50309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dirty="0"/>
              <a:t>compiled + </a:t>
            </a:r>
            <a:br>
              <a:rPr lang="en-US" dirty="0"/>
            </a:br>
            <a:r>
              <a:rPr lang="en-US" dirty="0"/>
              <a:t>dynamically linked into</a:t>
            </a:r>
          </a:p>
        </p:txBody>
      </p:sp>
      <p:sp>
        <p:nvSpPr>
          <p:cNvPr id="39950" name="TextBox 25"/>
          <p:cNvSpPr txBox="1">
            <a:spLocks noChangeArrowheads="1"/>
          </p:cNvSpPr>
          <p:nvPr/>
        </p:nvSpPr>
        <p:spPr bwMode="auto">
          <a:xfrm>
            <a:off x="8922421" y="4623009"/>
            <a:ext cx="10583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run on</a:t>
            </a:r>
          </a:p>
        </p:txBody>
      </p:sp>
      <p:sp>
        <p:nvSpPr>
          <p:cNvPr id="39951" name="TextBox 26"/>
          <p:cNvSpPr txBox="1">
            <a:spLocks noChangeArrowheads="1"/>
          </p:cNvSpPr>
          <p:nvPr/>
        </p:nvSpPr>
        <p:spPr bwMode="auto">
          <a:xfrm>
            <a:off x="6136009" y="3104833"/>
            <a:ext cx="12650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libraries</a:t>
            </a:r>
          </a:p>
        </p:txBody>
      </p:sp>
      <p:sp>
        <p:nvSpPr>
          <p:cNvPr id="39952" name="TextBox 27"/>
          <p:cNvSpPr txBox="1">
            <a:spLocks noChangeArrowheads="1"/>
          </p:cNvSpPr>
          <p:nvPr/>
        </p:nvSpPr>
        <p:spPr bwMode="auto">
          <a:xfrm>
            <a:off x="4386715" y="2967337"/>
            <a:ext cx="1350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compiler</a:t>
            </a:r>
          </a:p>
          <a:p>
            <a:pPr eaLnBrk="1" hangingPunct="1">
              <a:buFontTx/>
              <a:buNone/>
            </a:pPr>
            <a:r>
              <a:rPr lang="en-US" dirty="0"/>
              <a:t>and OS</a:t>
            </a:r>
          </a:p>
        </p:txBody>
      </p:sp>
      <p:cxnSp>
        <p:nvCxnSpPr>
          <p:cNvPr id="39953" name="Straight Arrow Connector 29"/>
          <p:cNvCxnSpPr>
            <a:cxnSpLocks noChangeShapeType="1"/>
          </p:cNvCxnSpPr>
          <p:nvPr/>
        </p:nvCxnSpPr>
        <p:spPr bwMode="auto">
          <a:xfrm flipH="1">
            <a:off x="7583521" y="3456809"/>
            <a:ext cx="862964" cy="919163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54" name="TextBox 32"/>
          <p:cNvSpPr txBox="1">
            <a:spLocks noChangeArrowheads="1"/>
          </p:cNvSpPr>
          <p:nvPr/>
        </p:nvSpPr>
        <p:spPr bwMode="auto">
          <a:xfrm>
            <a:off x="8091738" y="3695677"/>
            <a:ext cx="8354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uses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A004B-3349-954E-8BB4-E79238D61182}"/>
              </a:ext>
            </a:extLst>
          </p:cNvPr>
          <p:cNvSpPr txBox="1"/>
          <p:nvPr/>
        </p:nvSpPr>
        <p:spPr>
          <a:xfrm>
            <a:off x="609600" y="5750004"/>
            <a:ext cx="3403496" cy="951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80" dirty="0"/>
              <a:t>binary code by Kiran </a:t>
            </a:r>
            <a:r>
              <a:rPr lang="en-US" sz="1080" dirty="0" err="1"/>
              <a:t>Shastry</a:t>
            </a:r>
            <a:r>
              <a:rPr lang="en-US" sz="1080" dirty="0"/>
              <a:t> from the Noun Project</a:t>
            </a:r>
          </a:p>
          <a:p>
            <a:pPr>
              <a:buNone/>
            </a:pPr>
            <a:r>
              <a:rPr lang="en-US" sz="1080" dirty="0"/>
              <a:t>Source Code by Mohamed </a:t>
            </a:r>
            <a:r>
              <a:rPr lang="en-US" sz="1080" dirty="0" err="1"/>
              <a:t>Mbarki</a:t>
            </a:r>
            <a:r>
              <a:rPr lang="en-US" sz="1080" dirty="0"/>
              <a:t> from the Noun Project</a:t>
            </a:r>
          </a:p>
          <a:p>
            <a:pPr>
              <a:buNone/>
            </a:pPr>
            <a:r>
              <a:rPr lang="en-US" sz="1080" dirty="0"/>
              <a:t>Computer by </a:t>
            </a:r>
            <a:r>
              <a:rPr lang="en-US" sz="1080" dirty="0" err="1"/>
              <a:t>rahmat</a:t>
            </a:r>
            <a:r>
              <a:rPr lang="en-US" sz="1080" dirty="0"/>
              <a:t> from the Noun Project</a:t>
            </a:r>
          </a:p>
          <a:p>
            <a:pPr>
              <a:buNone/>
            </a:pPr>
            <a:r>
              <a:rPr lang="en-US" sz="1080" dirty="0"/>
              <a:t>books by Viral </a:t>
            </a:r>
            <a:r>
              <a:rPr lang="en-US" sz="1080" dirty="0" err="1"/>
              <a:t>faisalovers</a:t>
            </a:r>
            <a:r>
              <a:rPr lang="en-US" sz="1080" dirty="0"/>
              <a:t> from the Noun Project</a:t>
            </a:r>
          </a:p>
          <a:p>
            <a:pPr>
              <a:buNone/>
            </a:pPr>
            <a:endParaRPr lang="en-US" sz="126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DD2F2C-1A22-DC4F-8620-EF5994750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968"/>
          <a:stretch/>
        </p:blipFill>
        <p:spPr>
          <a:xfrm>
            <a:off x="2154760" y="2029545"/>
            <a:ext cx="1667515" cy="1434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5AD611-A18A-5E4E-B801-DA2E5DBE0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903"/>
          <a:stretch/>
        </p:blipFill>
        <p:spPr>
          <a:xfrm>
            <a:off x="4484295" y="4167115"/>
            <a:ext cx="2226059" cy="1872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CD2B57-FCEC-4D48-A461-403021E20E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474"/>
          <a:stretch/>
        </p:blipFill>
        <p:spPr>
          <a:xfrm>
            <a:off x="6728041" y="4386239"/>
            <a:ext cx="1155273" cy="988053"/>
          </a:xfrm>
          <a:prstGeom prst="rect">
            <a:avLst/>
          </a:prstGeom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0A1B0D74-C510-BD43-A3FB-08178776262D}"/>
              </a:ext>
            </a:extLst>
          </p:cNvPr>
          <p:cNvSpPr/>
          <p:nvPr/>
        </p:nvSpPr>
        <p:spPr bwMode="auto">
          <a:xfrm rot="12973085">
            <a:off x="6535873" y="4061285"/>
            <a:ext cx="1689136" cy="1665672"/>
          </a:xfrm>
          <a:prstGeom prst="teardrop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53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80">
              <a:latin typeface="Arial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9D4ADE-0619-A24F-A17C-99226F692A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956"/>
          <a:stretch/>
        </p:blipFill>
        <p:spPr>
          <a:xfrm>
            <a:off x="7883315" y="1929565"/>
            <a:ext cx="1686887" cy="143458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58EA36-3E55-A440-D57A-A14A5CF63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1AD9C-E139-E049-9714-BA59E16C11E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5D7B82-D5AE-D85E-E1E9-1A0C7BAC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76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8" grpId="0"/>
      <p:bldP spid="39949" grpId="0"/>
      <p:bldP spid="39950" grpId="0"/>
      <p:bldP spid="39951" grpId="0"/>
      <p:bldP spid="39952" grpId="0"/>
      <p:bldP spid="39954" grpId="0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F9129-A717-DB5A-C908-FB1ABA3D5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AFCDAF4-9349-C3A5-40EF-47A990AA9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956"/>
          <a:stretch/>
        </p:blipFill>
        <p:spPr>
          <a:xfrm>
            <a:off x="7883315" y="1929565"/>
            <a:ext cx="1686887" cy="1434587"/>
          </a:xfrm>
          <a:prstGeom prst="rect">
            <a:avLst/>
          </a:prstGeom>
        </p:spPr>
      </p:pic>
      <p:sp>
        <p:nvSpPr>
          <p:cNvPr id="39937" name="Title 1">
            <a:extLst>
              <a:ext uri="{FF2B5EF4-FFF2-40B4-BE49-F238E27FC236}">
                <a16:creationId xmlns:a16="http://schemas.microsoft.com/office/drawing/2014/main" id="{C13D8838-9FA0-CD4F-0F09-1D4C5EEF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Static Linking</a:t>
            </a:r>
          </a:p>
        </p:txBody>
      </p:sp>
      <p:cxnSp>
        <p:nvCxnSpPr>
          <p:cNvPr id="39943" name="Straight Arrow Connector 10">
            <a:extLst>
              <a:ext uri="{FF2B5EF4-FFF2-40B4-BE49-F238E27FC236}">
                <a16:creationId xmlns:a16="http://schemas.microsoft.com/office/drawing/2014/main" id="{F0F31EAF-C6FC-021A-9663-28670FA34F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97656" y="2708275"/>
            <a:ext cx="3635803" cy="0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44" name="Straight Arrow Connector 12">
            <a:extLst>
              <a:ext uri="{FF2B5EF4-FFF2-40B4-BE49-F238E27FC236}">
                <a16:creationId xmlns:a16="http://schemas.microsoft.com/office/drawing/2014/main" id="{DDFCB011-329C-166D-6249-FB9F098F9FB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57852" y="2738439"/>
            <a:ext cx="165736" cy="1468437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45" name="Straight Arrow Connector 14">
            <a:extLst>
              <a:ext uri="{FF2B5EF4-FFF2-40B4-BE49-F238E27FC236}">
                <a16:creationId xmlns:a16="http://schemas.microsoft.com/office/drawing/2014/main" id="{6554759C-FDED-B53D-9B60-35C18A198C2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136009" y="2814640"/>
            <a:ext cx="977764" cy="1512885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47" name="TextBox 22">
            <a:extLst>
              <a:ext uri="{FF2B5EF4-FFF2-40B4-BE49-F238E27FC236}">
                <a16:creationId xmlns:a16="http://schemas.microsoft.com/office/drawing/2014/main" id="{15D4A718-C829-AF30-0485-BD896D2B3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547" y="1422402"/>
            <a:ext cx="233910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80" dirty="0"/>
              <a:t>Source Code</a:t>
            </a:r>
          </a:p>
        </p:txBody>
      </p:sp>
      <p:sp>
        <p:nvSpPr>
          <p:cNvPr id="39948" name="TextBox 23">
            <a:extLst>
              <a:ext uri="{FF2B5EF4-FFF2-40B4-BE49-F238E27FC236}">
                <a16:creationId xmlns:a16="http://schemas.microsoft.com/office/drawing/2014/main" id="{F3C59BD9-001D-4B8B-772B-9DD429DBE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497" y="1426998"/>
            <a:ext cx="2987743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80" dirty="0"/>
              <a:t>Static Binary</a:t>
            </a:r>
          </a:p>
        </p:txBody>
      </p:sp>
      <p:sp>
        <p:nvSpPr>
          <p:cNvPr id="39949" name="TextBox 24">
            <a:extLst>
              <a:ext uri="{FF2B5EF4-FFF2-40B4-BE49-F238E27FC236}">
                <a16:creationId xmlns:a16="http://schemas.microsoft.com/office/drawing/2014/main" id="{DC8FB720-7698-60F2-65C3-D854CE910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275" y="1882774"/>
            <a:ext cx="39111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dirty="0"/>
              <a:t>compiled + </a:t>
            </a:r>
            <a:br>
              <a:rPr lang="en-US" dirty="0"/>
            </a:br>
            <a:r>
              <a:rPr lang="en-US" dirty="0"/>
              <a:t>static linked into</a:t>
            </a:r>
          </a:p>
        </p:txBody>
      </p:sp>
      <p:sp>
        <p:nvSpPr>
          <p:cNvPr id="39951" name="TextBox 26">
            <a:extLst>
              <a:ext uri="{FF2B5EF4-FFF2-40B4-BE49-F238E27FC236}">
                <a16:creationId xmlns:a16="http://schemas.microsoft.com/office/drawing/2014/main" id="{B1DBD4FB-3BAC-999C-9394-B4B00AE3C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009" y="3104833"/>
            <a:ext cx="12650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libraries</a:t>
            </a:r>
          </a:p>
        </p:txBody>
      </p:sp>
      <p:sp>
        <p:nvSpPr>
          <p:cNvPr id="39952" name="TextBox 27">
            <a:extLst>
              <a:ext uri="{FF2B5EF4-FFF2-40B4-BE49-F238E27FC236}">
                <a16:creationId xmlns:a16="http://schemas.microsoft.com/office/drawing/2014/main" id="{355C5DFB-AF22-EC3E-77E2-2E4B57A1C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715" y="2967337"/>
            <a:ext cx="1350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compiler</a:t>
            </a:r>
          </a:p>
          <a:p>
            <a:pPr eaLnBrk="1" hangingPunct="1">
              <a:buFontTx/>
              <a:buNone/>
            </a:pPr>
            <a:r>
              <a:rPr lang="en-US" dirty="0"/>
              <a:t>and 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26477-B648-FA46-1771-D16ACD28053E}"/>
              </a:ext>
            </a:extLst>
          </p:cNvPr>
          <p:cNvSpPr txBox="1"/>
          <p:nvPr/>
        </p:nvSpPr>
        <p:spPr>
          <a:xfrm>
            <a:off x="642003" y="6248451"/>
            <a:ext cx="336707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60" dirty="0"/>
              <a:t>Book by Aleksandr Vector from the Noun Project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FCBA1-4CAB-B653-76D5-D47A5B55FB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968"/>
          <a:stretch/>
        </p:blipFill>
        <p:spPr>
          <a:xfrm>
            <a:off x="2154760" y="2029545"/>
            <a:ext cx="1667515" cy="1434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65B387-C85F-A92E-6276-12D62EECF9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903"/>
          <a:stretch/>
        </p:blipFill>
        <p:spPr>
          <a:xfrm>
            <a:off x="4484295" y="4167115"/>
            <a:ext cx="2226059" cy="1872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C56CD3-365A-89A5-49D8-05DD7B2E00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474"/>
          <a:stretch/>
        </p:blipFill>
        <p:spPr>
          <a:xfrm>
            <a:off x="6728041" y="4386239"/>
            <a:ext cx="1155273" cy="988053"/>
          </a:xfrm>
          <a:prstGeom prst="rect">
            <a:avLst/>
          </a:prstGeom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207A4115-4C1B-F873-5DDA-CF246462C051}"/>
              </a:ext>
            </a:extLst>
          </p:cNvPr>
          <p:cNvSpPr/>
          <p:nvPr/>
        </p:nvSpPr>
        <p:spPr bwMode="auto">
          <a:xfrm rot="12973085">
            <a:off x="6535873" y="4061285"/>
            <a:ext cx="1689136" cy="1665672"/>
          </a:xfrm>
          <a:prstGeom prst="teardrop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53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80"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26DA18-23C4-6784-796A-CCA63265AD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0664"/>
          <a:stretch/>
        </p:blipFill>
        <p:spPr>
          <a:xfrm>
            <a:off x="8306911" y="2701320"/>
            <a:ext cx="762967" cy="605307"/>
          </a:xfrm>
          <a:prstGeom prst="rect">
            <a:avLst/>
          </a:prstGeom>
        </p:spPr>
      </p:pic>
      <p:cxnSp>
        <p:nvCxnSpPr>
          <p:cNvPr id="26" name="Straight Arrow Connector 14">
            <a:extLst>
              <a:ext uri="{FF2B5EF4-FFF2-40B4-BE49-F238E27FC236}">
                <a16:creationId xmlns:a16="http://schemas.microsoft.com/office/drawing/2014/main" id="{0B7E75D0-EF2C-9003-830E-16277446B2F1}"/>
              </a:ext>
            </a:extLst>
          </p:cNvPr>
          <p:cNvCxnSpPr>
            <a:cxnSpLocks noChangeShapeType="1"/>
            <a:stCxn id="25" idx="3"/>
          </p:cNvCxnSpPr>
          <p:nvPr/>
        </p:nvCxnSpPr>
        <p:spPr bwMode="auto">
          <a:xfrm>
            <a:off x="9570201" y="2646858"/>
            <a:ext cx="950700" cy="320477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Arrow Connector 14">
            <a:extLst>
              <a:ext uri="{FF2B5EF4-FFF2-40B4-BE49-F238E27FC236}">
                <a16:creationId xmlns:a16="http://schemas.microsoft.com/office/drawing/2014/main" id="{5F8D052B-29B7-9B10-4513-C30FABC9E254}"/>
              </a:ext>
            </a:extLst>
          </p:cNvPr>
          <p:cNvCxnSpPr>
            <a:cxnSpLocks noChangeShapeType="1"/>
            <a:stCxn id="25" idx="3"/>
          </p:cNvCxnSpPr>
          <p:nvPr/>
        </p:nvCxnSpPr>
        <p:spPr bwMode="auto">
          <a:xfrm>
            <a:off x="9570200" y="2646859"/>
            <a:ext cx="1034616" cy="1383156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14">
            <a:extLst>
              <a:ext uri="{FF2B5EF4-FFF2-40B4-BE49-F238E27FC236}">
                <a16:creationId xmlns:a16="http://schemas.microsoft.com/office/drawing/2014/main" id="{5694EAEF-F3AA-5755-7E22-21A5B7EF5FDC}"/>
              </a:ext>
            </a:extLst>
          </p:cNvPr>
          <p:cNvCxnSpPr>
            <a:cxnSpLocks noChangeShapeType="1"/>
            <a:stCxn id="25" idx="3"/>
          </p:cNvCxnSpPr>
          <p:nvPr/>
        </p:nvCxnSpPr>
        <p:spPr bwMode="auto">
          <a:xfrm>
            <a:off x="9570202" y="2646859"/>
            <a:ext cx="1118780" cy="2865659"/>
          </a:xfrm>
          <a:prstGeom prst="straightConnector1">
            <a:avLst/>
          </a:prstGeom>
          <a:noFill/>
          <a:ln w="9525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" name="TextBox 25">
            <a:extLst>
              <a:ext uri="{FF2B5EF4-FFF2-40B4-BE49-F238E27FC236}">
                <a16:creationId xmlns:a16="http://schemas.microsoft.com/office/drawing/2014/main" id="{9F0621FF-87BE-FB5C-6437-24F43DA27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4498" y="4413990"/>
            <a:ext cx="20521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run anywhere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7CF8B-EC02-3102-B3CB-5455C638B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1AD9C-E139-E049-9714-BA59E16C11E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BE822F1-F5FD-6308-337A-4A84A416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8117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DE47B-E9FA-B74E-8052-0AA19381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Compiling from Source Code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E1D8C-12D9-8A43-A1E2-4633C072A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0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Most common</a:t>
            </a:r>
            <a:r>
              <a:rPr lang="en-US" dirty="0"/>
              <a:t>: a three-step build process 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>
                <a:solidFill>
                  <a:srgbClr val="188038"/>
                </a:solidFill>
                <a:latin typeface="Roboto Mono"/>
                <a:ea typeface="Roboto Mono"/>
              </a:rPr>
              <a:t>./configure</a:t>
            </a:r>
            <a:r>
              <a:rPr lang="en-US" dirty="0"/>
              <a:t> # or </a:t>
            </a:r>
            <a:r>
              <a:rPr lang="en-US" dirty="0" err="1">
                <a:solidFill>
                  <a:srgbClr val="188038"/>
                </a:solidFill>
                <a:latin typeface="Roboto Mono"/>
                <a:ea typeface="Roboto Mono"/>
              </a:rPr>
              <a:t>cmake</a:t>
            </a:r>
            <a:r>
              <a:rPr lang="en-US" dirty="0"/>
              <a:t> # configures the build process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>
                <a:solidFill>
                  <a:srgbClr val="188038"/>
                </a:solidFill>
                <a:latin typeface="Roboto Mono"/>
                <a:ea typeface="Roboto Mono"/>
              </a:rPr>
              <a:t>make</a:t>
            </a:r>
            <a:r>
              <a:rPr lang="en-US" dirty="0"/>
              <a:t> # does the compilation and linking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>
                <a:solidFill>
                  <a:srgbClr val="188038"/>
                </a:solidFill>
                <a:latin typeface="Roboto Mono"/>
                <a:ea typeface="Roboto Mono"/>
              </a:rPr>
              <a:t>make install</a:t>
            </a:r>
            <a:r>
              <a:rPr lang="en-US" dirty="0"/>
              <a:t> # moves compiled files to specific location(s)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Installation options (like where to install) are usually set at the </a:t>
            </a:r>
            <a:r>
              <a:rPr lang="en-US" dirty="0">
                <a:solidFill>
                  <a:srgbClr val="188038"/>
                </a:solidFill>
                <a:latin typeface="Roboto Mono"/>
                <a:ea typeface="Roboto Mono"/>
              </a:rPr>
              <a:t>configure</a:t>
            </a:r>
            <a:r>
              <a:rPr lang="en-US" dirty="0"/>
              <a:t>/</a:t>
            </a:r>
            <a:r>
              <a:rPr lang="en-US" dirty="0" err="1">
                <a:solidFill>
                  <a:srgbClr val="188038"/>
                </a:solidFill>
                <a:latin typeface="Roboto Mono"/>
                <a:ea typeface="Roboto Mono"/>
              </a:rPr>
              <a:t>cmake</a:t>
            </a:r>
            <a:r>
              <a:rPr lang="en-US" dirty="0"/>
              <a:t> step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108E6-98E1-4381-7717-A81D972CE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C8810E2-027E-C513-C0F4-B2FB7B1AC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3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8CD29-F929-9145-5D76-044A1EB27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CF442-62E7-1867-B0AA-4729CD1E6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Compiling from Source Code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7294D-DF72-CC61-87F0-D8B8D21C2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0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Advanced</a:t>
            </a:r>
            <a:r>
              <a:rPr lang="en-US" dirty="0"/>
              <a:t>: Use a compiler (like </a:t>
            </a:r>
            <a:r>
              <a:rPr lang="en-US" dirty="0" err="1">
                <a:solidFill>
                  <a:srgbClr val="188038"/>
                </a:solidFill>
                <a:latin typeface="Roboto Mono"/>
                <a:ea typeface="Roboto Mono"/>
              </a:rPr>
              <a:t>gcc</a:t>
            </a:r>
            <a:r>
              <a:rPr lang="en-US" dirty="0"/>
              <a:t>) directly</a:t>
            </a:r>
          </a:p>
          <a:p>
            <a:r>
              <a:rPr lang="en-US" dirty="0"/>
              <a:t>Can use options to control compilation process</a:t>
            </a:r>
          </a:p>
          <a:p>
            <a:r>
              <a:rPr lang="en-US" dirty="0"/>
              <a:t>We assume you know what you are doing!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0B19E-C335-CCBD-C46B-78BD06893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08302C2-897D-20E4-DDD6-FEF3F5BDE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131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DF3E4-310B-E440-BCBE-E3FAE36D8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What Kind of Code?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27DCC-2CE4-6943-BD30-682F228A0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2425962"/>
          </a:xfrm>
        </p:spPr>
        <p:txBody>
          <a:bodyPr/>
          <a:lstStyle/>
          <a:p>
            <a:r>
              <a:rPr lang="en-US" dirty="0"/>
              <a:t>Programs written in C, C++ and Fortran are typically compiled. </a:t>
            </a:r>
          </a:p>
          <a:p>
            <a:r>
              <a:rPr lang="en-US" dirty="0"/>
              <a:t>For interpreted (scripting) languages like </a:t>
            </a:r>
            <a:r>
              <a:rPr lang="en-US" dirty="0" err="1"/>
              <a:t>perl</a:t>
            </a:r>
            <a:r>
              <a:rPr lang="en-US" dirty="0"/>
              <a:t>, Python, R, or Julia: </a:t>
            </a:r>
          </a:p>
          <a:p>
            <a:pPr lvl="1"/>
            <a:r>
              <a:rPr lang="en-US" dirty="0"/>
              <a:t>Don’t compile the scripts, but *do* use a compiled copy of the underlying language interpreter.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024103-E301-1A0E-CBCC-0C44B7554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444"/>
          <a:stretch/>
        </p:blipFill>
        <p:spPr>
          <a:xfrm>
            <a:off x="3744709" y="4220902"/>
            <a:ext cx="1537354" cy="1238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E9250F-0D89-AE33-7D79-DC2E403E48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903"/>
          <a:stretch/>
        </p:blipFill>
        <p:spPr>
          <a:xfrm>
            <a:off x="8111202" y="4152367"/>
            <a:ext cx="1635600" cy="13754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964CA4-DEB9-E241-7FAC-221A2B3BF5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049"/>
          <a:stretch/>
        </p:blipFill>
        <p:spPr>
          <a:xfrm>
            <a:off x="1664229" y="4290835"/>
            <a:ext cx="1314741" cy="1090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00C0E3-D857-944C-AB3F-2AEAB43548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391"/>
          <a:stretch/>
        </p:blipFill>
        <p:spPr>
          <a:xfrm>
            <a:off x="6176173" y="4357349"/>
            <a:ext cx="1168799" cy="96552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5E1412-94F8-CE30-06B1-026388A5BE6C}"/>
              </a:ext>
            </a:extLst>
          </p:cNvPr>
          <p:cNvCxnSpPr>
            <a:cxnSpLocks/>
            <a:stCxn id="11" idx="3"/>
            <a:endCxn id="9" idx="1"/>
          </p:cNvCxnSpPr>
          <p:nvPr/>
        </p:nvCxnSpPr>
        <p:spPr bwMode="auto">
          <a:xfrm>
            <a:off x="2978970" y="4836133"/>
            <a:ext cx="765739" cy="3981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3D4FA7-A62F-E0BD-D911-E81A61D9EF93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 bwMode="auto">
          <a:xfrm>
            <a:off x="5282063" y="4840114"/>
            <a:ext cx="894110" cy="0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4F7974-25C1-AC49-C162-EBA7B61914D9}"/>
              </a:ext>
            </a:extLst>
          </p:cNvPr>
          <p:cNvCxnSpPr>
            <a:cxnSpLocks/>
            <a:stCxn id="12" idx="3"/>
            <a:endCxn id="10" idx="1"/>
          </p:cNvCxnSpPr>
          <p:nvPr/>
        </p:nvCxnSpPr>
        <p:spPr bwMode="auto">
          <a:xfrm>
            <a:off x="7344972" y="4840114"/>
            <a:ext cx="766230" cy="1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99FC4496-8F61-60EA-5977-5927E12843C5}"/>
              </a:ext>
            </a:extLst>
          </p:cNvPr>
          <p:cNvSpPr/>
          <p:nvPr/>
        </p:nvSpPr>
        <p:spPr bwMode="auto">
          <a:xfrm>
            <a:off x="3727629" y="4152366"/>
            <a:ext cx="1537354" cy="137549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53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80">
              <a:latin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E7C8C1-3DEB-5979-901A-486ADE0FD177}"/>
              </a:ext>
            </a:extLst>
          </p:cNvPr>
          <p:cNvSpPr txBox="1"/>
          <p:nvPr/>
        </p:nvSpPr>
        <p:spPr>
          <a:xfrm>
            <a:off x="3727629" y="5813038"/>
            <a:ext cx="1619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</a:rPr>
              <a:t>(binary file)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FC7AFC-E733-D4A8-35F6-70B97E023DC6}"/>
              </a:ext>
            </a:extLst>
          </p:cNvPr>
          <p:cNvSpPr txBox="1"/>
          <p:nvPr/>
        </p:nvSpPr>
        <p:spPr>
          <a:xfrm>
            <a:off x="1780992" y="5381430"/>
            <a:ext cx="896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Script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B8DBDA-E025-60AC-52D4-83F01F6FFA31}"/>
              </a:ext>
            </a:extLst>
          </p:cNvPr>
          <p:cNvSpPr txBox="1"/>
          <p:nvPr/>
        </p:nvSpPr>
        <p:spPr>
          <a:xfrm>
            <a:off x="3744709" y="5480426"/>
            <a:ext cx="1559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Interpreter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52E4D0-E3F7-8DC5-8E77-8D9AC4052830}"/>
              </a:ext>
            </a:extLst>
          </p:cNvPr>
          <p:cNvSpPr txBox="1"/>
          <p:nvPr/>
        </p:nvSpPr>
        <p:spPr>
          <a:xfrm>
            <a:off x="6314964" y="5381430"/>
            <a:ext cx="979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Binary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24810-BCD0-1C46-450E-F4E157A55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5BCED66-798E-0934-0718-CA68922B3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596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BCA6C-ED5B-9D42-9A54-26B062529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Using Software Files in Jobs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B45DDE-1352-074D-8C1F-16B903720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/>
          <a:lstStyle/>
          <a:p>
            <a:r>
              <a:rPr lang="en-US" dirty="0"/>
              <a:t>Executable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4E7D96-ABA6-6E44-BD8F-832D4DB51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80013" cy="3481839"/>
          </a:xfrm>
        </p:spPr>
        <p:txBody>
          <a:bodyPr/>
          <a:lstStyle/>
          <a:p>
            <a:r>
              <a:rPr lang="en-US" dirty="0"/>
              <a:t>Software must be a single compiled binary file or single script.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C04AD1-DC06-F04D-B410-0DFED8DF4C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/>
          <a:lstStyle/>
          <a:p>
            <a:r>
              <a:rPr lang="en-US" dirty="0"/>
              <a:t>Wrapper Script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196A64-11E2-6D4A-9243-7A02459A96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81839"/>
          </a:xfrm>
        </p:spPr>
        <p:txBody>
          <a:bodyPr/>
          <a:lstStyle/>
          <a:p>
            <a:r>
              <a:rPr lang="en-US" dirty="0"/>
              <a:t>Software can be in any compiled format.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699B06-216F-744F-8D4C-C1D673C0EA6B}"/>
              </a:ext>
            </a:extLst>
          </p:cNvPr>
          <p:cNvSpPr txBox="1"/>
          <p:nvPr/>
        </p:nvSpPr>
        <p:spPr>
          <a:xfrm>
            <a:off x="1501099" y="3781615"/>
            <a:ext cx="4162508" cy="10895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160" dirty="0">
                <a:latin typeface="Consolas" panose="020B0609020204030204" pitchFamily="49" charset="0"/>
                <a:cs typeface="Consolas" panose="020B0609020204030204" pitchFamily="49" charset="0"/>
              </a:rPr>
              <a:t>executable = </a:t>
            </a:r>
            <a:r>
              <a:rPr lang="en-US" sz="2160" dirty="0" err="1">
                <a:solidFill>
                  <a:schemeClr val="accent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program.exe</a:t>
            </a:r>
            <a:endParaRPr lang="en-US" sz="2160" dirty="0">
              <a:solidFill>
                <a:schemeClr val="accent1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endParaRPr lang="en-US" sz="216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r>
              <a:rPr lang="en-US" sz="2160" dirty="0">
                <a:latin typeface="Consolas" panose="020B0609020204030204" pitchFamily="49" charset="0"/>
                <a:cs typeface="Consolas" panose="020B0609020204030204" pitchFamily="49" charset="0"/>
              </a:rPr>
              <a:t>queue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BB9D47-5C16-404B-85F6-C5DFD6E3C408}"/>
              </a:ext>
            </a:extLst>
          </p:cNvPr>
          <p:cNvSpPr txBox="1"/>
          <p:nvPr/>
        </p:nvSpPr>
        <p:spPr>
          <a:xfrm>
            <a:off x="6349325" y="3357101"/>
            <a:ext cx="4162508" cy="978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920" dirty="0">
                <a:latin typeface="Consolas" panose="020B0609020204030204" pitchFamily="49" charset="0"/>
                <a:cs typeface="Consolas" panose="020B0609020204030204" pitchFamily="49" charset="0"/>
              </a:rPr>
              <a:t>executable = </a:t>
            </a:r>
            <a:r>
              <a:rPr lang="en-US" sz="192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run_program.sh</a:t>
            </a:r>
            <a:endParaRPr lang="en-US" sz="1920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r>
              <a:rPr lang="en-US" sz="1920" dirty="0" err="1">
                <a:latin typeface="Consolas" panose="020B0609020204030204" pitchFamily="49" charset="0"/>
                <a:cs typeface="Consolas" panose="020B0609020204030204" pitchFamily="49" charset="0"/>
              </a:rPr>
              <a:t>transfer_input_files</a:t>
            </a:r>
            <a:r>
              <a:rPr lang="en-US" sz="192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</a:p>
          <a:p>
            <a:pPr>
              <a:buNone/>
            </a:pPr>
            <a:r>
              <a:rPr lang="en-US" sz="1920" dirty="0">
                <a:latin typeface="Consolas" panose="020B0609020204030204" pitchFamily="49" charset="0"/>
                <a:cs typeface="Consolas" panose="020B0609020204030204" pitchFamily="49" charset="0"/>
              </a:rPr>
              <a:t>           </a:t>
            </a:r>
            <a:r>
              <a:rPr lang="en-US" sz="1920" dirty="0" err="1">
                <a:latin typeface="Consolas" panose="020B0609020204030204" pitchFamily="49" charset="0"/>
                <a:cs typeface="Consolas" panose="020B0609020204030204" pitchFamily="49" charset="0"/>
              </a:rPr>
              <a:t>program.tar.gz</a:t>
            </a:r>
            <a:endParaRPr lang="en-US" sz="192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239361-2F67-B14E-8CAE-6F7C9F7EC9F1}"/>
              </a:ext>
            </a:extLst>
          </p:cNvPr>
          <p:cNvSpPr txBox="1"/>
          <p:nvPr/>
        </p:nvSpPr>
        <p:spPr>
          <a:xfrm>
            <a:off x="6349325" y="4403026"/>
            <a:ext cx="4162508" cy="156966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920" dirty="0">
                <a:latin typeface="Consolas" panose="020B0609020204030204" pitchFamily="49" charset="0"/>
                <a:cs typeface="Consolas" panose="020B0609020204030204" pitchFamily="49" charset="0"/>
              </a:rPr>
              <a:t>#!/bin/bash</a:t>
            </a:r>
          </a:p>
          <a:p>
            <a:pPr>
              <a:buNone/>
            </a:pPr>
            <a:r>
              <a:rPr lang="en-US" sz="1920" dirty="0">
                <a:latin typeface="Consolas" panose="020B0609020204030204" pitchFamily="49" charset="0"/>
                <a:cs typeface="Consolas" panose="020B0609020204030204" pitchFamily="49" charset="0"/>
              </a:rPr>
              <a:t># </a:t>
            </a:r>
            <a:r>
              <a:rPr lang="en-US" sz="1920" dirty="0" err="1">
                <a:latin typeface="Consolas" panose="020B0609020204030204" pitchFamily="49" charset="0"/>
                <a:cs typeface="Consolas" panose="020B0609020204030204" pitchFamily="49" charset="0"/>
              </a:rPr>
              <a:t>run_program.sh</a:t>
            </a:r>
            <a:endParaRPr lang="en-US" sz="192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endParaRPr lang="en-US" sz="192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r>
              <a:rPr lang="en-US" sz="1920" dirty="0">
                <a:latin typeface="Consolas" panose="020B0609020204030204" pitchFamily="49" charset="0"/>
                <a:cs typeface="Consolas" panose="020B0609020204030204" pitchFamily="49" charset="0"/>
              </a:rPr>
              <a:t>tar –</a:t>
            </a:r>
            <a:r>
              <a:rPr lang="en-US" sz="1920" dirty="0" err="1">
                <a:latin typeface="Consolas" panose="020B0609020204030204" pitchFamily="49" charset="0"/>
                <a:cs typeface="Consolas" panose="020B0609020204030204" pitchFamily="49" charset="0"/>
              </a:rPr>
              <a:t>xzf</a:t>
            </a:r>
            <a:r>
              <a:rPr lang="en-US" sz="192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920" dirty="0" err="1">
                <a:latin typeface="Consolas" panose="020B0609020204030204" pitchFamily="49" charset="0"/>
                <a:cs typeface="Consolas" panose="020B0609020204030204" pitchFamily="49" charset="0"/>
              </a:rPr>
              <a:t>program.tar.gz</a:t>
            </a:r>
            <a:endParaRPr lang="en-US" sz="192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None/>
            </a:pPr>
            <a:r>
              <a:rPr lang="en-US" sz="1920" dirty="0">
                <a:latin typeface="Consolas" panose="020B0609020204030204" pitchFamily="49" charset="0"/>
                <a:cs typeface="Consolas" panose="020B0609020204030204" pitchFamily="49" charset="0"/>
              </a:rPr>
              <a:t>program/bin/run </a:t>
            </a:r>
            <a:r>
              <a:rPr lang="en-US" sz="1920" dirty="0" err="1">
                <a:latin typeface="Consolas" panose="020B0609020204030204" pitchFamily="49" charset="0"/>
                <a:cs typeface="Consolas" panose="020B0609020204030204" pitchFamily="49" charset="0"/>
              </a:rPr>
              <a:t>in.dat</a:t>
            </a:r>
            <a:endParaRPr lang="en-US" sz="192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C6F7C7-287E-7E42-B4F4-2652066E2BC0}"/>
              </a:ext>
            </a:extLst>
          </p:cNvPr>
          <p:cNvSpPr txBox="1"/>
          <p:nvPr/>
        </p:nvSpPr>
        <p:spPr>
          <a:xfrm>
            <a:off x="1501099" y="5279567"/>
            <a:ext cx="4162508" cy="42473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160" dirty="0" err="1">
                <a:latin typeface="Consolas" panose="020B0609020204030204" pitchFamily="49" charset="0"/>
                <a:cs typeface="Consolas" panose="020B0609020204030204" pitchFamily="49" charset="0"/>
              </a:rPr>
              <a:t>program.exe</a:t>
            </a:r>
            <a:endParaRPr lang="en-US" sz="216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1157B9C-EDB8-8745-A672-8049BB8394FC}"/>
              </a:ext>
            </a:extLst>
          </p:cNvPr>
          <p:cNvCxnSpPr>
            <a:cxnSpLocks/>
          </p:cNvCxnSpPr>
          <p:nvPr/>
        </p:nvCxnSpPr>
        <p:spPr bwMode="auto">
          <a:xfrm flipV="1">
            <a:off x="4366591" y="4163615"/>
            <a:ext cx="0" cy="1115952"/>
          </a:xfrm>
          <a:prstGeom prst="straightConnector1">
            <a:avLst/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02D08A-265F-BD48-9C43-3DBE6D3007C8}"/>
              </a:ext>
            </a:extLst>
          </p:cNvPr>
          <p:cNvCxnSpPr/>
          <p:nvPr/>
        </p:nvCxnSpPr>
        <p:spPr bwMode="auto">
          <a:xfrm flipV="1">
            <a:off x="10008041" y="3745064"/>
            <a:ext cx="0" cy="1140144"/>
          </a:xfrm>
          <a:prstGeom prst="straightConnector1">
            <a:avLst/>
          </a:prstGeom>
          <a:noFill/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C19465D-5947-2418-6C27-901681FEC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3B5ED-FC22-7C4E-9818-F421B2F0D6B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78D9E53-11F0-8D49-2709-1938E7F8C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9187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75048A-AA1F-9898-9843-F10437788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Bring Along Software Files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121043-AED0-38E5-A79A-CE0F93835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No Installation Required </a:t>
            </a:r>
            <a:r>
              <a:rPr lang="en-US" dirty="0"/>
              <a:t>(sometimes)</a:t>
            </a:r>
          </a:p>
          <a:p>
            <a:pPr lvl="1"/>
            <a:r>
              <a:rPr lang="en-US" dirty="0"/>
              <a:t>Software releases that are pre-compiled for Linux don’t need any compiling or installation! </a:t>
            </a:r>
          </a:p>
          <a:p>
            <a:r>
              <a:rPr lang="en-US" b="1" dirty="0"/>
              <a:t>No Docker/</a:t>
            </a:r>
            <a:r>
              <a:rPr lang="en-US" b="1" dirty="0" err="1"/>
              <a:t>Apptainer</a:t>
            </a:r>
            <a:r>
              <a:rPr lang="en-US" b="1" dirty="0"/>
              <a:t> Required</a:t>
            </a:r>
          </a:p>
          <a:p>
            <a:pPr lvl="1"/>
            <a:r>
              <a:rPr lang="en-US" dirty="0"/>
              <a:t>Not all computers in the </a:t>
            </a:r>
            <a:r>
              <a:rPr lang="en-US" dirty="0" err="1"/>
              <a:t>OSPool</a:t>
            </a:r>
            <a:r>
              <a:rPr lang="en-US" dirty="0"/>
              <a:t> support containers</a:t>
            </a:r>
          </a:p>
          <a:p>
            <a:r>
              <a:rPr lang="en-US" b="1" dirty="0"/>
              <a:t>Lightweight</a:t>
            </a:r>
          </a:p>
          <a:p>
            <a:pPr lvl="1"/>
            <a:r>
              <a:rPr lang="en-US" dirty="0"/>
              <a:t>Rely on the execution point's operating system for most things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044D4C-D7BB-9F16-FEDD-987B7BDC0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F76120-6AF3-41AF-2506-18088659E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5503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14AF8C-B5E1-EE46-9988-FE61C59C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D88869-EB39-C2A4-D895-917DA070F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7847ED-1F7D-033D-4B05-ABE4C0ED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FE71FC-3CEC-B144-967E-AA7A70603AA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584A0-76C9-05EE-990C-4BA25C3E6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1312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Software in a HTC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Create or find software files:</a:t>
            </a:r>
          </a:p>
          <a:p>
            <a:pPr lvl="1"/>
            <a:r>
              <a:rPr lang="en-US" dirty="0"/>
              <a:t>Put them in a container (or find a container that has them already)</a:t>
            </a:r>
          </a:p>
          <a:p>
            <a:pPr lvl="1"/>
            <a:r>
              <a:rPr lang="en-US" dirty="0"/>
              <a:t>Download them in a </a:t>
            </a:r>
            <a:r>
              <a:rPr lang="en-US" dirty="0" err="1"/>
              <a:t>tar.gz</a:t>
            </a:r>
            <a:r>
              <a:rPr lang="en-US" dirty="0"/>
              <a:t> or .zip file</a:t>
            </a:r>
          </a:p>
          <a:p>
            <a:pPr lvl="1"/>
            <a:r>
              <a:rPr lang="en-US" dirty="0"/>
              <a:t>Make a </a:t>
            </a:r>
            <a:r>
              <a:rPr lang="en-US" dirty="0" err="1"/>
              <a:t>tar.gz</a:t>
            </a:r>
            <a:r>
              <a:rPr lang="en-US" dirty="0"/>
              <a:t> file with code you have built</a:t>
            </a:r>
          </a:p>
          <a:p>
            <a:r>
              <a:rPr lang="en-US" dirty="0"/>
              <a:t>Declare necessary files, requirements in your submit file</a:t>
            </a:r>
          </a:p>
          <a:p>
            <a:r>
              <a:rPr lang="en-US" dirty="0"/>
              <a:t>If needed, write a wrapper script to set up the environment when the job runs.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CD8A4-8053-F739-F78C-F17177731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7FA1E-BE6B-0C0B-B057-5EAF6C7F6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940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Analogy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D2071C-6932-1E47-80C7-F3F48E8436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95350" y="2221706"/>
            <a:ext cx="5067300" cy="3378200"/>
          </a:xfrm>
        </p:spPr>
      </p:pic>
      <p:sp>
        <p:nvSpPr>
          <p:cNvPr id="18435" name="Content Placeholder 7"/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Running software on your own computer is like cooking in your own kitchen.</a:t>
            </a: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1436371" y="2295526"/>
            <a:ext cx="18473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endParaRPr lang="en-US" sz="288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6CAEFB-541C-0E49-A32D-4D8DFB02421A}"/>
              </a:ext>
            </a:extLst>
          </p:cNvPr>
          <p:cNvSpPr txBox="1"/>
          <p:nvPr/>
        </p:nvSpPr>
        <p:spPr>
          <a:xfrm>
            <a:off x="3846986" y="5562629"/>
            <a:ext cx="2249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/>
              <a:t>Photo by </a:t>
            </a:r>
            <a:r>
              <a:rPr lang="en-US" sz="1200" dirty="0">
                <a:hlinkClick r:id="rId4"/>
              </a:rPr>
              <a:t>jschantz</a:t>
            </a:r>
            <a:r>
              <a:rPr lang="en-US" sz="1200" dirty="0"/>
              <a:t> on </a:t>
            </a:r>
            <a:r>
              <a:rPr lang="en-US" sz="1200" dirty="0">
                <a:hlinkClick r:id="rId5"/>
              </a:rPr>
              <a:t>flickr</a:t>
            </a:r>
            <a:r>
              <a:rPr lang="en-US" sz="1200" dirty="0"/>
              <a:t>, CC-BY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7AC01-CE0C-2686-0A34-DB3E5299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F5275-A12D-A44F-9B0C-3A444D03215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4CD95-48A8-1752-9B7A-4A85028E2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>
          <a:extLst>
            <a:ext uri="{FF2B5EF4-FFF2-40B4-BE49-F238E27FC236}">
              <a16:creationId xmlns:a16="http://schemas.microsoft.com/office/drawing/2014/main" id="{405F7C24-24E6-18D1-FF01-C98B09FC3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>
            <a:extLst>
              <a:ext uri="{FF2B5EF4-FFF2-40B4-BE49-F238E27FC236}">
                <a16:creationId xmlns:a16="http://schemas.microsoft.com/office/drawing/2014/main" id="{962F9D0E-DAD0-768E-4D14-BBF2EC50DA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 dirty="0"/>
              <a:t>Choosing a Software Method</a:t>
            </a:r>
            <a:endParaRPr dirty="0"/>
          </a:p>
        </p:txBody>
      </p:sp>
      <p:sp>
        <p:nvSpPr>
          <p:cNvPr id="221" name="Google Shape;221;p36">
            <a:extLst>
              <a:ext uri="{FF2B5EF4-FFF2-40B4-BE49-F238E27FC236}">
                <a16:creationId xmlns:a16="http://schemas.microsoft.com/office/drawing/2014/main" id="{3B71D614-B427-4A2F-6372-3431A1EC737B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838200" y="1469571"/>
            <a:ext cx="5181600" cy="452696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" sz="2400" b="1" dirty="0"/>
              <a:t>Containers</a:t>
            </a:r>
            <a:br>
              <a:rPr lang="en" sz="2400" b="1" dirty="0"/>
            </a:br>
            <a:endParaRPr lang="en" sz="2400" b="1" dirty="0"/>
          </a:p>
          <a:p>
            <a:pPr>
              <a:spcBef>
                <a:spcPts val="1600"/>
              </a:spcBef>
              <a:buFontTx/>
              <a:buChar char="+"/>
            </a:pPr>
            <a:r>
              <a:rPr lang="en-US" sz="2400" dirty="0">
                <a:solidFill>
                  <a:srgbClr val="00B050"/>
                </a:solidFill>
              </a:rPr>
              <a:t>Easy to deploy</a:t>
            </a:r>
          </a:p>
          <a:p>
            <a:pPr>
              <a:spcBef>
                <a:spcPts val="1600"/>
              </a:spcBef>
              <a:buFontTx/>
              <a:buChar char="+"/>
            </a:pPr>
            <a:r>
              <a:rPr lang="en-US" sz="2400" dirty="0">
                <a:solidFill>
                  <a:srgbClr val="00B050"/>
                </a:solidFill>
              </a:rPr>
              <a:t>Consistent environment</a:t>
            </a:r>
          </a:p>
          <a:p>
            <a:pPr>
              <a:spcBef>
                <a:spcPts val="1600"/>
              </a:spcBef>
              <a:buFontTx/>
              <a:buChar char="+"/>
            </a:pPr>
            <a:r>
              <a:rPr lang="en-US" sz="2400" dirty="0">
                <a:solidFill>
                  <a:srgbClr val="00B050"/>
                </a:solidFill>
              </a:rPr>
              <a:t>Best for complex programs</a:t>
            </a:r>
            <a:endParaRPr lang="en" sz="24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sz="2400" dirty="0"/>
          </a:p>
          <a:p>
            <a:pPr>
              <a:spcBef>
                <a:spcPts val="1600"/>
              </a:spcBef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Building image can be difficult</a:t>
            </a:r>
          </a:p>
          <a:p>
            <a:pPr>
              <a:spcBef>
                <a:spcPts val="1600"/>
              </a:spcBef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Image file can be large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223" name="Google Shape;223;p36">
            <a:extLst>
              <a:ext uri="{FF2B5EF4-FFF2-40B4-BE49-F238E27FC236}">
                <a16:creationId xmlns:a16="http://schemas.microsoft.com/office/drawing/2014/main" id="{17F04523-0D03-E185-D024-6C43E2BE2324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172200" y="1469571"/>
            <a:ext cx="5181600" cy="452696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" sz="2400" b="1" dirty="0"/>
              <a:t>Bring-along-files</a:t>
            </a:r>
            <a:br>
              <a:rPr lang="en" sz="2400" b="1" dirty="0"/>
            </a:br>
            <a:endParaRPr lang="en" sz="2400" b="1" dirty="0"/>
          </a:p>
          <a:p>
            <a:pPr>
              <a:spcBef>
                <a:spcPts val="1600"/>
              </a:spcBef>
              <a:buFontTx/>
              <a:buChar char="+"/>
            </a:pPr>
            <a:r>
              <a:rPr lang="en-US" sz="2400" dirty="0">
                <a:solidFill>
                  <a:srgbClr val="00B050"/>
                </a:solidFill>
              </a:rPr>
              <a:t>Standalone binaries Just Work™</a:t>
            </a:r>
          </a:p>
          <a:p>
            <a:pPr>
              <a:spcBef>
                <a:spcPts val="1600"/>
              </a:spcBef>
              <a:buFontTx/>
              <a:buChar char="+"/>
            </a:pPr>
            <a:r>
              <a:rPr lang="en-US" sz="2400" dirty="0">
                <a:solidFill>
                  <a:srgbClr val="00B050"/>
                </a:solidFill>
              </a:rPr>
              <a:t>Lightweight</a:t>
            </a:r>
            <a:endParaRPr sz="2400" dirty="0">
              <a:solidFill>
                <a:srgbClr val="00B050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endParaRPr lang="en-US" sz="2400" dirty="0"/>
          </a:p>
          <a:p>
            <a:pPr>
              <a:spcBef>
                <a:spcPts val="1600"/>
              </a:spcBef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Execution points have inconsistent environments</a:t>
            </a:r>
          </a:p>
          <a:p>
            <a:pPr>
              <a:spcBef>
                <a:spcPts val="1600"/>
              </a:spcBef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Not suitable for programs with lots of dependencies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61D519-80BA-EB85-D07E-8908F5A50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F5275-A12D-A44F-9B0C-3A444D03215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B1BA7-3B14-5517-8B5F-46D39D413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11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uiExpand="1" build="p"/>
      <p:bldP spid="22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 dirty="0"/>
              <a:t>Installing Software</a:t>
            </a:r>
            <a:endParaRPr dirty="0"/>
          </a:p>
        </p:txBody>
      </p:sp>
      <p:sp>
        <p:nvSpPr>
          <p:cNvPr id="348" name="Google Shape;348;p5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" dirty="0"/>
              <a:t>Software installation can be </a:t>
            </a:r>
            <a:r>
              <a:rPr lang="en" u="sng" dirty="0"/>
              <a:t>hard</a:t>
            </a:r>
            <a:r>
              <a:rPr lang="en" dirty="0"/>
              <a:t>.</a:t>
            </a:r>
            <a:endParaRPr dirty="0"/>
          </a:p>
          <a:p>
            <a:pPr marL="609585" indent="-457189">
              <a:spcBef>
                <a:spcPts val="1600"/>
              </a:spcBef>
              <a:spcAft>
                <a:spcPts val="1800"/>
              </a:spcAft>
            </a:pPr>
            <a:r>
              <a:rPr lang="en" dirty="0"/>
              <a:t>Make sure to read the instructions for installing your software, especially the requirements</a:t>
            </a:r>
            <a:endParaRPr dirty="0"/>
          </a:p>
          <a:p>
            <a:pPr marL="609585" indent="-457189">
              <a:spcAft>
                <a:spcPts val="1800"/>
              </a:spcAft>
            </a:pPr>
            <a:r>
              <a:rPr lang="en" dirty="0"/>
              <a:t>The last error message you see may not be the same as the first error message that caused it..</a:t>
            </a:r>
          </a:p>
          <a:p>
            <a:pPr marL="609585" indent="-457189">
              <a:spcAft>
                <a:spcPts val="1800"/>
              </a:spcAft>
            </a:pPr>
            <a:r>
              <a:rPr lang="en" dirty="0"/>
              <a:t>Test, test, test!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E8C22-12BE-957B-BD57-2F9317A1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27A95-30A7-CF91-38A3-170BC4676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14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8972714-419F-53D5-F232-51B3DF5ED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Time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F792A52-79CC-0370-3296-26708BBDA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Go through the introductory exercises</a:t>
            </a:r>
          </a:p>
          <a:p>
            <a:pPr marL="514350" indent="-514350">
              <a:buAutoNum type="arabicPeriod"/>
            </a:pPr>
            <a:r>
              <a:rPr lang="en-US" dirty="0"/>
              <a:t>Then, choose an approach for *your* software and try to find or make a portable version for </a:t>
            </a:r>
            <a:r>
              <a:rPr lang="en-US" dirty="0" err="1"/>
              <a:t>OSPool</a:t>
            </a:r>
            <a:r>
              <a:rPr lang="en-US" dirty="0"/>
              <a:t> jobs. </a:t>
            </a:r>
          </a:p>
          <a:p>
            <a:pPr marL="514350" indent="-514350">
              <a:buAutoNum type="arabicPeriod"/>
            </a:pPr>
            <a:r>
              <a:rPr lang="en-US" dirty="0"/>
              <a:t>Ask for help!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Additional guides are at </a:t>
            </a:r>
            <a:r>
              <a:rPr lang="en-US" dirty="0">
                <a:hlinkClick r:id="rId2"/>
              </a:rPr>
              <a:t>portal.osg-htc.org/documentation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AF16CA-3AF8-4A3A-313A-6AD9ADA89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A58C60-BDA6-5909-9F10-42C00D230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8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4CBB7-8F2A-C84C-9499-73E98B4B1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070B0-544E-EE4D-987C-539D423B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09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work is supported by </a:t>
            </a:r>
            <a:r>
              <a:rPr lang="en-US" dirty="0">
                <a:hlinkClick r:id="rId2"/>
              </a:rPr>
              <a:t>NSF</a:t>
            </a:r>
            <a:r>
              <a:rPr lang="en-US" dirty="0"/>
              <a:t> under Cooperative Agreement </a:t>
            </a:r>
            <a:r>
              <a:rPr lang="en-US" dirty="0">
                <a:hlinkClick r:id="rId3"/>
              </a:rPr>
              <a:t>OAC-2030508</a:t>
            </a:r>
            <a:r>
              <a:rPr lang="en-US" dirty="0"/>
              <a:t> as part of the </a:t>
            </a:r>
            <a:r>
              <a:rPr lang="en-US" dirty="0">
                <a:hlinkClick r:id="rId4"/>
              </a:rPr>
              <a:t>PATh Project</a:t>
            </a:r>
            <a:r>
              <a:rPr lang="en-US" dirty="0"/>
              <a:t>. Any opinions, findings, and conclusions or recommendations expressed in this material are those of the author(s) and do not necessarily reflect the views of the NSF.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D1AF6-ED2D-39DB-7F42-B168F3961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111EA1-C5C2-C391-4A29-9EAB0B2AA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585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7DE792-410F-5E9B-2635-B4648DD71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Container and Compiling Tips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4BAB94-74F9-CF1E-3EAE-4CE04A057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C8B0D1-6E4D-A655-F8B9-C60C407DF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FE71FC-3CEC-B144-967E-AA7A70603AA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F962B60-6B4C-7E74-FE3F-292072F5E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8217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"/>
          <p:cNvSpPr txBox="1">
            <a:spLocks noGrp="1"/>
          </p:cNvSpPr>
          <p:nvPr>
            <p:ph type="title"/>
          </p:nvPr>
        </p:nvSpPr>
        <p:spPr>
          <a:xfrm>
            <a:off x="983640" y="876931"/>
            <a:ext cx="10224720" cy="848880"/>
          </a:xfrm>
          <a:prstGeom prst="rect">
            <a:avLst/>
          </a:prstGeom>
        </p:spPr>
        <p:txBody>
          <a:bodyPr spcFirstLastPara="1" vert="horz" wrap="square" lIns="109711" tIns="109711" rIns="109711" bIns="109711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"/>
              <a:t>Best Practices in Using Containers on OSG</a:t>
            </a:r>
            <a:endParaRPr/>
          </a:p>
        </p:txBody>
      </p:sp>
      <p:sp>
        <p:nvSpPr>
          <p:cNvPr id="312" name="Google Shape;312;p45"/>
          <p:cNvSpPr txBox="1">
            <a:spLocks noGrp="1"/>
          </p:cNvSpPr>
          <p:nvPr>
            <p:ph type="body" idx="1"/>
          </p:nvPr>
        </p:nvSpPr>
        <p:spPr>
          <a:xfrm>
            <a:off x="983640" y="1862491"/>
            <a:ext cx="10224720" cy="3963240"/>
          </a:xfrm>
          <a:prstGeom prst="rect">
            <a:avLst/>
          </a:prstGeom>
        </p:spPr>
        <p:txBody>
          <a:bodyPr spcFirstLastPara="1" vert="horz" wrap="square" lIns="109711" tIns="109711" rIns="109711" bIns="109711" numCol="1" rtlCol="0" anchor="t" anchorCtr="0" compatLnSpc="1">
            <a:prstTxWarp prst="textNoShape">
              <a:avLst/>
            </a:prstTxWarp>
            <a:normAutofit/>
          </a:bodyPr>
          <a:lstStyle/>
          <a:p>
            <a:pPr indent="-457189">
              <a:buSzPts val="2400"/>
            </a:pPr>
            <a:r>
              <a:rPr lang="en" sz="2880" dirty="0"/>
              <a:t>Don’t use the </a:t>
            </a:r>
            <a:r>
              <a:rPr lang="en" sz="2880" b="1" dirty="0"/>
              <a:t>latest</a:t>
            </a:r>
            <a:r>
              <a:rPr lang="en" sz="2880" dirty="0"/>
              <a:t> tag in images</a:t>
            </a:r>
            <a:br>
              <a:rPr lang="en" sz="2880" dirty="0"/>
            </a:br>
            <a:endParaRPr sz="2880" dirty="0"/>
          </a:p>
          <a:p>
            <a:pPr indent="-457189">
              <a:buSzPts val="2400"/>
            </a:pPr>
            <a:r>
              <a:rPr lang="en" sz="2880" dirty="0"/>
              <a:t>Use </a:t>
            </a:r>
            <a:r>
              <a:rPr lang="en" sz="2880" b="1" dirty="0"/>
              <a:t>version number</a:t>
            </a:r>
            <a:r>
              <a:rPr lang="en" sz="2880" dirty="0"/>
              <a:t>/specific names in the images</a:t>
            </a:r>
            <a:br>
              <a:rPr lang="en" sz="2880" dirty="0"/>
            </a:br>
            <a:endParaRPr sz="2880" dirty="0"/>
          </a:p>
          <a:p>
            <a:pPr indent="-457189">
              <a:buSzPts val="2400"/>
            </a:pPr>
            <a:r>
              <a:rPr lang="en" sz="2880" dirty="0"/>
              <a:t>Test images with </a:t>
            </a:r>
            <a:r>
              <a:rPr lang="en" sz="2880" b="1" dirty="0" err="1"/>
              <a:t>apptainer</a:t>
            </a:r>
            <a:r>
              <a:rPr lang="en" sz="2880" b="1" dirty="0"/>
              <a:t> shell</a:t>
            </a:r>
            <a:br>
              <a:rPr lang="en" sz="2880" b="1" dirty="0"/>
            </a:br>
            <a:endParaRPr sz="2880" b="1" dirty="0"/>
          </a:p>
          <a:p>
            <a:pPr indent="-457189">
              <a:buSzPts val="2400"/>
            </a:pPr>
            <a:r>
              <a:rPr lang="en" sz="2880" b="1" dirty="0"/>
              <a:t>Unique </a:t>
            </a:r>
            <a:r>
              <a:rPr lang="en" sz="2880" dirty="0"/>
              <a:t>image name eliminates the risk of running a job using previous versions due to stashing.</a:t>
            </a: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51E198-850C-8806-E52C-0C9BC16077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55</a:t>
            </a:fld>
            <a:endParaRPr lang="en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</p:spPr>
        <p:txBody>
          <a:bodyPr spcFirstLastPara="1" vert="horz" wrap="square" lIns="109711" tIns="109711" rIns="109711" bIns="109711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/>
              <a:t>Where to install software?</a:t>
            </a:r>
          </a:p>
        </p:txBody>
      </p:sp>
      <p:sp>
        <p:nvSpPr>
          <p:cNvPr id="225" name="Google Shape;225;p33"/>
          <p:cNvSpPr txBox="1">
            <a:spLocks noGrp="1"/>
          </p:cNvSpPr>
          <p:nvPr>
            <p:ph type="body" idx="1"/>
          </p:nvPr>
        </p:nvSpPr>
        <p:spPr>
          <a:xfrm>
            <a:off x="415600" y="1688435"/>
            <a:ext cx="11360800" cy="4403600"/>
          </a:xfrm>
        </p:spPr>
        <p:txBody>
          <a:bodyPr spcFirstLastPara="1" vert="horz" wrap="square" lIns="109711" tIns="109711" rIns="109711" bIns="109711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/>
              <a:t>Do not use $HOME, /root or /srv</a:t>
            </a:r>
          </a:p>
          <a:p>
            <a:pPr lvl="1"/>
            <a:r>
              <a:rPr lang="en-US"/>
              <a:t>Container will run as some user we do not know yet, so $HOME is not known and will be mounted over</a:t>
            </a:r>
          </a:p>
          <a:p>
            <a:pPr lvl="1"/>
            <a:r>
              <a:rPr lang="en-US"/>
              <a:t>/root is not available to unprivileged users</a:t>
            </a:r>
          </a:p>
          <a:p>
            <a:pPr lvl="1"/>
            <a:r>
              <a:rPr lang="en-US"/>
              <a:t>/srv is used a job cwd in many cases</a:t>
            </a:r>
            <a:br>
              <a:rPr lang="en-US"/>
            </a:br>
            <a:endParaRPr lang="en-US"/>
          </a:p>
          <a:p>
            <a:r>
              <a:rPr lang="en-US"/>
              <a:t>/opt or /usr/local are good choices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0DB39-4E8E-06B3-D4F8-BF361AD39D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300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On Your Computer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0914"/>
          </a:xfrm>
        </p:spPr>
        <p:txBody>
          <a:bodyPr/>
          <a:lstStyle/>
          <a:p>
            <a:r>
              <a:rPr lang="en-US" dirty="0"/>
              <a:t>You know what is there.</a:t>
            </a:r>
          </a:p>
          <a:p>
            <a:pPr lvl="1"/>
            <a:r>
              <a:rPr lang="en-US" dirty="0"/>
              <a:t>All the software you need is already installed.</a:t>
            </a:r>
          </a:p>
          <a:p>
            <a:r>
              <a:rPr lang="en-US" dirty="0"/>
              <a:t>You know where everything is (mostly). </a:t>
            </a:r>
          </a:p>
          <a:p>
            <a:r>
              <a:rPr lang="en-US" dirty="0"/>
              <a:t>You have full control.</a:t>
            </a:r>
          </a:p>
          <a:p>
            <a:pPr lvl="1"/>
            <a:r>
              <a:rPr lang="en-US" dirty="0"/>
              <a:t>You can add new programs when and where you want.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2C6F3-058D-1ABC-D3DB-42DC7CD62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9557F-E533-0EA6-0957-1E97053ED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map of the united states with points of location&#10;&#10;Description automatically generated">
            <a:extLst>
              <a:ext uri="{FF2B5EF4-FFF2-40B4-BE49-F238E27FC236}">
                <a16:creationId xmlns:a16="http://schemas.microsoft.com/office/drawing/2014/main" id="{C715D618-D742-ADF2-D231-88D5EFAC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4038" r="996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3EB39EB-F42D-2377-1959-B6C69EA77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</a:rPr>
              <a:t>OSPool: Other People’s Computers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F3148E-E767-E7E8-ECF8-9F240C43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D71FB-2010-1D10-ABD6-1DCB47D8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68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The Challenge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43FDAAB-DE75-1139-C995-0857300AF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70914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/>
              <a:t>Running code on someone else’s computer is like cooking in someone else’s kitchen.</a:t>
            </a:r>
          </a:p>
          <a:p>
            <a:endParaRPr lang="en-US" dirty="0"/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53281DE7-3C12-AB51-4983-56B40F276D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67706"/>
            <a:ext cx="5181600" cy="3886200"/>
          </a:xfrm>
        </p:spPr>
      </p:pic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1436371" y="2295526"/>
            <a:ext cx="18473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endParaRPr lang="en-US" sz="2880"/>
          </a:p>
        </p:txBody>
      </p:sp>
      <p:sp>
        <p:nvSpPr>
          <p:cNvPr id="20485" name="Action Button: Help 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294496" y="3733800"/>
            <a:ext cx="1249680" cy="1041400"/>
          </a:xfrm>
          <a:prstGeom prst="actionButtonHelp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16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73F0F-2F72-A847-AD52-99572CE6CA3C}"/>
              </a:ext>
            </a:extLst>
          </p:cNvPr>
          <p:cNvSpPr txBox="1"/>
          <p:nvPr/>
        </p:nvSpPr>
        <p:spPr>
          <a:xfrm>
            <a:off x="8222857" y="5858039"/>
            <a:ext cx="2854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/>
              <a:t>Photo by </a:t>
            </a:r>
            <a:r>
              <a:rPr lang="en-US" sz="1200" dirty="0">
                <a:hlinkClick r:id="rId3"/>
              </a:rPr>
              <a:t>F </a:t>
            </a:r>
            <a:r>
              <a:rPr lang="en-US" sz="1200" dirty="0" err="1">
                <a:hlinkClick r:id="rId3"/>
              </a:rPr>
              <a:t>Deventhal</a:t>
            </a:r>
            <a:r>
              <a:rPr lang="en-US" sz="1200" dirty="0"/>
              <a:t> on </a:t>
            </a:r>
            <a:r>
              <a:rPr lang="en-US" sz="1200" dirty="0">
                <a:hlinkClick r:id="rId4"/>
              </a:rPr>
              <a:t>Wikimedia</a:t>
            </a:r>
            <a:r>
              <a:rPr lang="en-US" sz="1200" dirty="0"/>
              <a:t>, CC-BY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30A590-A223-5CD3-16A1-769E0183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F5275-A12D-A44F-9B0C-3A444D03215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35000-2400-A9D8-F662-C7413DDA7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On Someone Else’s Computer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0914"/>
          </a:xfrm>
        </p:spPr>
        <p:txBody>
          <a:bodyPr/>
          <a:lstStyle/>
          <a:p>
            <a:r>
              <a:rPr lang="en-US" dirty="0"/>
              <a:t>What’s already there? </a:t>
            </a:r>
          </a:p>
          <a:p>
            <a:pPr lvl="1"/>
            <a:r>
              <a:rPr lang="en-US" dirty="0"/>
              <a:t>Is R installed? Or Python? What about the packages you need? </a:t>
            </a:r>
          </a:p>
          <a:p>
            <a:r>
              <a:rPr lang="en-US" dirty="0"/>
              <a:t>If the software you need is installed, do you know where it is or how to access it? </a:t>
            </a:r>
          </a:p>
          <a:p>
            <a:r>
              <a:rPr lang="en-US" dirty="0"/>
              <a:t>Are you allowed to change whatever you want? </a:t>
            </a:r>
          </a:p>
        </p:txBody>
      </p:sp>
      <p:pic>
        <p:nvPicPr>
          <p:cNvPr id="4" name="Picture 3" descr="Empty eggshell broken in half">
            <a:extLst>
              <a:ext uri="{FF2B5EF4-FFF2-40B4-BE49-F238E27FC236}">
                <a16:creationId xmlns:a16="http://schemas.microsoft.com/office/drawing/2014/main" id="{902E411A-C36D-568D-F461-C36639BE6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186" y="4071731"/>
            <a:ext cx="3048423" cy="20597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EA3EFA-60EC-D236-8B90-77ABD6A32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57B4-205D-B24E-AEAE-6437DE1B8C0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FF28D-FD88-B4D1-7B0A-EE7E6514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OSG School 2025 - Software Portability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er_School_2023_Fun" id="{174209FD-30E0-774E-BDCB-3786FA688966}" vid="{8AD57979-AD71-4E4F-94BF-EB0386DF497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User_School_2023</Template>
  <TotalTime>90663</TotalTime>
  <Words>2681</Words>
  <Application>Microsoft Office PowerPoint</Application>
  <PresentationFormat>Widescreen</PresentationFormat>
  <Paragraphs>448</Paragraphs>
  <Slides>56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Arial</vt:lpstr>
      <vt:lpstr>Consolas</vt:lpstr>
      <vt:lpstr>Courier</vt:lpstr>
      <vt:lpstr>Courier New</vt:lpstr>
      <vt:lpstr>Helvetica Neue</vt:lpstr>
      <vt:lpstr>Helvetica Neue Light</vt:lpstr>
      <vt:lpstr>Roboto Mono</vt:lpstr>
      <vt:lpstr>Times New Roman</vt:lpstr>
      <vt:lpstr>Wingdings</vt:lpstr>
      <vt:lpstr>Office Theme</vt:lpstr>
      <vt:lpstr>Backpacking with Code:  Software Portability for HTC</vt:lpstr>
      <vt:lpstr>Goals For This Session</vt:lpstr>
      <vt:lpstr>Introduction</vt:lpstr>
      <vt:lpstr>Imagine that we asked you to go home and bake a cake...</vt:lpstr>
      <vt:lpstr>An Analogy</vt:lpstr>
      <vt:lpstr>On Your Computer</vt:lpstr>
      <vt:lpstr>OSPool: Other People’s Computers</vt:lpstr>
      <vt:lpstr>The Challenge</vt:lpstr>
      <vt:lpstr>On Someone Else’s Computer</vt:lpstr>
      <vt:lpstr>The Solution</vt:lpstr>
      <vt:lpstr>Option 1: Containers</vt:lpstr>
      <vt:lpstr>Returning to Our Analogy…</vt:lpstr>
      <vt:lpstr>Containers</vt:lpstr>
      <vt:lpstr>Why Use a Container?</vt:lpstr>
      <vt:lpstr>Words for Containers</vt:lpstr>
      <vt:lpstr>Technology for Containers</vt:lpstr>
      <vt:lpstr>Technology for Containers</vt:lpstr>
      <vt:lpstr>Use Existing Containers</vt:lpstr>
      <vt:lpstr>Explore Containers</vt:lpstr>
      <vt:lpstr>Demo</vt:lpstr>
      <vt:lpstr>Create Apptainer Definition File</vt:lpstr>
      <vt:lpstr>Create Apptainer Definition File</vt:lpstr>
      <vt:lpstr>Choosing a base container</vt:lpstr>
      <vt:lpstr>What to install and where</vt:lpstr>
      <vt:lpstr>Build the Container Image</vt:lpstr>
      <vt:lpstr>Apptainer Build Output</vt:lpstr>
      <vt:lpstr>Test the Apptainer Image</vt:lpstr>
      <vt:lpstr>Test the Apptainer Image</vt:lpstr>
      <vt:lpstr>Using Containers in Jobs</vt:lpstr>
      <vt:lpstr>Using Containers in Jobs</vt:lpstr>
      <vt:lpstr>Differences between local &amp; cluster use</vt:lpstr>
      <vt:lpstr>Common issues</vt:lpstr>
      <vt:lpstr>Learn How to Build/ Use Containers</vt:lpstr>
      <vt:lpstr>Option 2: Bring Along Software Files</vt:lpstr>
      <vt:lpstr>Back to the Kitchen Analogy…</vt:lpstr>
      <vt:lpstr>Ways to Prepare Software Files</vt:lpstr>
      <vt:lpstr>Using Pre-Compiled Code</vt:lpstr>
      <vt:lpstr>Find Pre-Compiled Code</vt:lpstr>
      <vt:lpstr>Find Pre-Compiled Code</vt:lpstr>
      <vt:lpstr>Compiling from Source Code</vt:lpstr>
      <vt:lpstr>Compiling from Source Code</vt:lpstr>
      <vt:lpstr>Static Linking</vt:lpstr>
      <vt:lpstr>Compiling from Source Code</vt:lpstr>
      <vt:lpstr>Compiling from Source Code</vt:lpstr>
      <vt:lpstr>What Kind of Code?</vt:lpstr>
      <vt:lpstr>Using Software Files in Jobs</vt:lpstr>
      <vt:lpstr>Why Bring Along Software Files</vt:lpstr>
      <vt:lpstr>Next Steps</vt:lpstr>
      <vt:lpstr>Using Software in a HTC System</vt:lpstr>
      <vt:lpstr>Choosing a Software Method</vt:lpstr>
      <vt:lpstr>Installing Software</vt:lpstr>
      <vt:lpstr>Work Time</vt:lpstr>
      <vt:lpstr>Acknowledgements</vt:lpstr>
      <vt:lpstr>Appendix: Container and Compiling Tips</vt:lpstr>
      <vt:lpstr>Best Practices in Using Containers on OSG</vt:lpstr>
      <vt:lpstr>Where to install software?</vt:lpstr>
    </vt:vector>
  </TitlesOfParts>
  <Manager>OSG Resource Managers</Manager>
  <Company>University of Wisconsin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Alain Roy</dc:creator>
  <cp:lastModifiedBy>Andrew Owen</cp:lastModifiedBy>
  <cp:revision>709</cp:revision>
  <cp:lastPrinted>2007-02-13T22:42:37Z</cp:lastPrinted>
  <dcterms:created xsi:type="dcterms:W3CDTF">2010-07-18T15:11:48Z</dcterms:created>
  <dcterms:modified xsi:type="dcterms:W3CDTF">2025-06-24T00:37:02Z</dcterms:modified>
</cp:coreProperties>
</file>