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55"/>
  </p:notesMasterIdLst>
  <p:sldIdLst>
    <p:sldId id="308" r:id="rId6"/>
    <p:sldId id="309" r:id="rId7"/>
    <p:sldId id="310" r:id="rId8"/>
    <p:sldId id="259" r:id="rId9"/>
    <p:sldId id="267" r:id="rId10"/>
    <p:sldId id="317" r:id="rId11"/>
    <p:sldId id="311" r:id="rId12"/>
    <p:sldId id="288" r:id="rId13"/>
    <p:sldId id="276" r:id="rId14"/>
    <p:sldId id="289" r:id="rId15"/>
    <p:sldId id="335" r:id="rId16"/>
    <p:sldId id="336" r:id="rId17"/>
    <p:sldId id="302" r:id="rId18"/>
    <p:sldId id="314" r:id="rId19"/>
    <p:sldId id="269" r:id="rId20"/>
    <p:sldId id="315" r:id="rId21"/>
    <p:sldId id="318" r:id="rId22"/>
    <p:sldId id="332" r:id="rId23"/>
    <p:sldId id="256" r:id="rId24"/>
    <p:sldId id="331" r:id="rId25"/>
    <p:sldId id="339" r:id="rId26"/>
    <p:sldId id="324" r:id="rId27"/>
    <p:sldId id="312" r:id="rId28"/>
    <p:sldId id="270" r:id="rId29"/>
    <p:sldId id="345" r:id="rId30"/>
    <p:sldId id="341" r:id="rId31"/>
    <p:sldId id="344" r:id="rId32"/>
    <p:sldId id="340" r:id="rId33"/>
    <p:sldId id="342" r:id="rId34"/>
    <p:sldId id="334" r:id="rId35"/>
    <p:sldId id="257" r:id="rId36"/>
    <p:sldId id="266" r:id="rId37"/>
    <p:sldId id="330" r:id="rId38"/>
    <p:sldId id="323" r:id="rId39"/>
    <p:sldId id="322" r:id="rId40"/>
    <p:sldId id="333" r:id="rId41"/>
    <p:sldId id="327" r:id="rId42"/>
    <p:sldId id="262" r:id="rId43"/>
    <p:sldId id="258" r:id="rId44"/>
    <p:sldId id="275" r:id="rId45"/>
    <p:sldId id="287" r:id="rId46"/>
    <p:sldId id="298" r:id="rId47"/>
    <p:sldId id="313" r:id="rId48"/>
    <p:sldId id="300" r:id="rId49"/>
    <p:sldId id="286" r:id="rId50"/>
    <p:sldId id="265" r:id="rId51"/>
    <p:sldId id="261" r:id="rId52"/>
    <p:sldId id="320" r:id="rId53"/>
    <p:sldId id="32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4" autoAdjust="0"/>
  </p:normalViewPr>
  <p:slideViewPr>
    <p:cSldViewPr snapToGrid="0">
      <p:cViewPr varScale="1">
        <p:scale>
          <a:sx n="89" d="100"/>
          <a:sy n="89" d="100"/>
        </p:scale>
        <p:origin x="10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DD97D-9CD4-4871-ABE0-02EF2BA7482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EE64E21-1D39-4932-87A0-DC27244A449D}">
      <dgm:prSet custT="1"/>
      <dgm:spPr/>
      <dgm:t>
        <a:bodyPr/>
        <a:lstStyle/>
        <a:p>
          <a:endParaRPr lang="en-US" sz="2400" dirty="0"/>
        </a:p>
        <a:p>
          <a:r>
            <a:rPr lang="en-US" sz="2400" dirty="0"/>
            <a:t>HTC is a fabulous resource for VS.</a:t>
          </a:r>
        </a:p>
      </dgm:t>
    </dgm:pt>
    <dgm:pt modelId="{3DE2AD69-D711-493C-AE52-94D8411AFDEE}" type="parTrans" cxnId="{ABF38ECA-E5C4-46A3-8ED4-939ADB01FB2A}">
      <dgm:prSet/>
      <dgm:spPr/>
      <dgm:t>
        <a:bodyPr/>
        <a:lstStyle/>
        <a:p>
          <a:endParaRPr lang="en-US" sz="2400"/>
        </a:p>
      </dgm:t>
    </dgm:pt>
    <dgm:pt modelId="{FE2020C9-D854-4751-8535-6131560DD65F}" type="sibTrans" cxnId="{ABF38ECA-E5C4-46A3-8ED4-939ADB01FB2A}">
      <dgm:prSet/>
      <dgm:spPr/>
      <dgm:t>
        <a:bodyPr/>
        <a:lstStyle/>
        <a:p>
          <a:endParaRPr lang="en-US" sz="2400"/>
        </a:p>
      </dgm:t>
    </dgm:pt>
    <dgm:pt modelId="{3D020725-0C33-42D0-83DF-5DD637172D18}">
      <dgm:prSet custT="1"/>
      <dgm:spPr/>
      <dgm:t>
        <a:bodyPr/>
        <a:lstStyle/>
        <a:p>
          <a:endParaRPr lang="en-US" sz="2400" dirty="0"/>
        </a:p>
        <a:p>
          <a:r>
            <a:rPr lang="en-US" sz="2400" dirty="0"/>
            <a:t>Effective VS requires rapid cycles of development, testing, validation. HTS enables this!</a:t>
          </a:r>
        </a:p>
      </dgm:t>
    </dgm:pt>
    <dgm:pt modelId="{BE4E68B1-9304-4C50-9CBF-816EC58BA17E}" type="parTrans" cxnId="{D5D0C8C2-B5B8-46A8-B4FC-344B90F0992E}">
      <dgm:prSet/>
      <dgm:spPr/>
      <dgm:t>
        <a:bodyPr/>
        <a:lstStyle/>
        <a:p>
          <a:endParaRPr lang="en-US" sz="2400"/>
        </a:p>
      </dgm:t>
    </dgm:pt>
    <dgm:pt modelId="{E807AB84-E10D-43CC-AE23-0AC3C6CC9827}" type="sibTrans" cxnId="{D5D0C8C2-B5B8-46A8-B4FC-344B90F0992E}">
      <dgm:prSet/>
      <dgm:spPr/>
      <dgm:t>
        <a:bodyPr/>
        <a:lstStyle/>
        <a:p>
          <a:endParaRPr lang="en-US" sz="2400"/>
        </a:p>
      </dgm:t>
    </dgm:pt>
    <dgm:pt modelId="{FB42C0A3-4927-4F84-A623-4D988AC3E30E}">
      <dgm:prSet custT="1"/>
      <dgm:spPr/>
      <dgm:t>
        <a:bodyPr/>
        <a:lstStyle/>
        <a:p>
          <a:endParaRPr lang="en-US" sz="2400" dirty="0"/>
        </a:p>
        <a:p>
          <a:r>
            <a:rPr lang="en-US" sz="2400" dirty="0"/>
            <a:t>HTC allows VS to scale to new ultra-large virtual chemical libraries.</a:t>
          </a:r>
        </a:p>
      </dgm:t>
    </dgm:pt>
    <dgm:pt modelId="{0675CA02-68A9-4908-A3A8-FA27D36A42CC}" type="parTrans" cxnId="{9B7A9A79-18F0-48FD-A2B2-37A4877BA9D4}">
      <dgm:prSet/>
      <dgm:spPr/>
      <dgm:t>
        <a:bodyPr/>
        <a:lstStyle/>
        <a:p>
          <a:endParaRPr lang="en-US" sz="2400"/>
        </a:p>
      </dgm:t>
    </dgm:pt>
    <dgm:pt modelId="{B6C4100C-409C-4384-9A9D-DA76E617F6D7}" type="sibTrans" cxnId="{9B7A9A79-18F0-48FD-A2B2-37A4877BA9D4}">
      <dgm:prSet/>
      <dgm:spPr/>
      <dgm:t>
        <a:bodyPr/>
        <a:lstStyle/>
        <a:p>
          <a:endParaRPr lang="en-US" sz="2400"/>
        </a:p>
      </dgm:t>
    </dgm:pt>
    <dgm:pt modelId="{C3AEBE46-A123-4617-9340-90956446F3DF}">
      <dgm:prSet custT="1"/>
      <dgm:spPr/>
      <dgm:t>
        <a:bodyPr/>
        <a:lstStyle/>
        <a:p>
          <a:endParaRPr lang="en-US" sz="2400" dirty="0"/>
        </a:p>
      </dgm:t>
    </dgm:pt>
    <dgm:pt modelId="{5CA563F6-6E45-4C73-9B27-6322954A88C0}" type="parTrans" cxnId="{916722C1-E0B7-4B34-A8B8-C67DBC789809}">
      <dgm:prSet/>
      <dgm:spPr/>
      <dgm:t>
        <a:bodyPr/>
        <a:lstStyle/>
        <a:p>
          <a:endParaRPr lang="en-US" sz="2400"/>
        </a:p>
      </dgm:t>
    </dgm:pt>
    <dgm:pt modelId="{2F9B5328-7359-4659-8749-A2D04B4662DD}" type="sibTrans" cxnId="{916722C1-E0B7-4B34-A8B8-C67DBC789809}">
      <dgm:prSet/>
      <dgm:spPr/>
      <dgm:t>
        <a:bodyPr/>
        <a:lstStyle/>
        <a:p>
          <a:endParaRPr lang="en-US" sz="2400"/>
        </a:p>
      </dgm:t>
    </dgm:pt>
    <dgm:pt modelId="{B4AA0058-0BED-4CFB-B90A-B3669B3A94AF}" type="pres">
      <dgm:prSet presAssocID="{0A2DD97D-9CD4-4871-ABE0-02EF2BA74827}" presName="vert0" presStyleCnt="0">
        <dgm:presLayoutVars>
          <dgm:dir/>
          <dgm:animOne val="branch"/>
          <dgm:animLvl val="lvl"/>
        </dgm:presLayoutVars>
      </dgm:prSet>
      <dgm:spPr/>
    </dgm:pt>
    <dgm:pt modelId="{85FCE71F-EC4B-4416-8520-A37649CD8F6E}" type="pres">
      <dgm:prSet presAssocID="{EEE64E21-1D39-4932-87A0-DC27244A449D}" presName="thickLine" presStyleLbl="alignNode1" presStyleIdx="0" presStyleCnt="4"/>
      <dgm:spPr/>
    </dgm:pt>
    <dgm:pt modelId="{8386AEEF-886B-47F9-927C-8E06DDD852EE}" type="pres">
      <dgm:prSet presAssocID="{EEE64E21-1D39-4932-87A0-DC27244A449D}" presName="horz1" presStyleCnt="0"/>
      <dgm:spPr/>
    </dgm:pt>
    <dgm:pt modelId="{617748CC-4130-4E4D-9A1C-D6075DE8172E}" type="pres">
      <dgm:prSet presAssocID="{EEE64E21-1D39-4932-87A0-DC27244A449D}" presName="tx1" presStyleLbl="revTx" presStyleIdx="0" presStyleCnt="4"/>
      <dgm:spPr/>
    </dgm:pt>
    <dgm:pt modelId="{77C9495E-18D3-463E-8B74-1FFE36D76ACB}" type="pres">
      <dgm:prSet presAssocID="{EEE64E21-1D39-4932-87A0-DC27244A449D}" presName="vert1" presStyleCnt="0"/>
      <dgm:spPr/>
    </dgm:pt>
    <dgm:pt modelId="{B9BCAE28-C246-49BD-9940-9D023C438AE7}" type="pres">
      <dgm:prSet presAssocID="{3D020725-0C33-42D0-83DF-5DD637172D18}" presName="thickLine" presStyleLbl="alignNode1" presStyleIdx="1" presStyleCnt="4"/>
      <dgm:spPr/>
    </dgm:pt>
    <dgm:pt modelId="{803B483D-817C-4FC5-BD33-4932C437F804}" type="pres">
      <dgm:prSet presAssocID="{3D020725-0C33-42D0-83DF-5DD637172D18}" presName="horz1" presStyleCnt="0"/>
      <dgm:spPr/>
    </dgm:pt>
    <dgm:pt modelId="{6F2FDEF0-6FCE-41B9-B313-CFAB1093D479}" type="pres">
      <dgm:prSet presAssocID="{3D020725-0C33-42D0-83DF-5DD637172D18}" presName="tx1" presStyleLbl="revTx" presStyleIdx="1" presStyleCnt="4"/>
      <dgm:spPr/>
    </dgm:pt>
    <dgm:pt modelId="{3871D1F5-9ABC-48CC-A568-A8C579691A29}" type="pres">
      <dgm:prSet presAssocID="{3D020725-0C33-42D0-83DF-5DD637172D18}" presName="vert1" presStyleCnt="0"/>
      <dgm:spPr/>
    </dgm:pt>
    <dgm:pt modelId="{383D08DF-47B9-4306-A5B6-7A1ECAB180A7}" type="pres">
      <dgm:prSet presAssocID="{FB42C0A3-4927-4F84-A623-4D988AC3E30E}" presName="thickLine" presStyleLbl="alignNode1" presStyleIdx="2" presStyleCnt="4"/>
      <dgm:spPr/>
    </dgm:pt>
    <dgm:pt modelId="{6CA0A167-5043-4107-A853-E63BA7167F6D}" type="pres">
      <dgm:prSet presAssocID="{FB42C0A3-4927-4F84-A623-4D988AC3E30E}" presName="horz1" presStyleCnt="0"/>
      <dgm:spPr/>
    </dgm:pt>
    <dgm:pt modelId="{8940DC66-3C80-4A7A-9F45-C628481F8FB7}" type="pres">
      <dgm:prSet presAssocID="{FB42C0A3-4927-4F84-A623-4D988AC3E30E}" presName="tx1" presStyleLbl="revTx" presStyleIdx="2" presStyleCnt="4"/>
      <dgm:spPr/>
    </dgm:pt>
    <dgm:pt modelId="{6C7AE25B-37E5-4E60-B833-E80D89E3D31F}" type="pres">
      <dgm:prSet presAssocID="{FB42C0A3-4927-4F84-A623-4D988AC3E30E}" presName="vert1" presStyleCnt="0"/>
      <dgm:spPr/>
    </dgm:pt>
    <dgm:pt modelId="{CF9FABD8-2056-44C9-9A2D-C7F9090600F2}" type="pres">
      <dgm:prSet presAssocID="{C3AEBE46-A123-4617-9340-90956446F3DF}" presName="thickLine" presStyleLbl="alignNode1" presStyleIdx="3" presStyleCnt="4"/>
      <dgm:spPr/>
    </dgm:pt>
    <dgm:pt modelId="{E49B55A2-3839-4102-AD16-9F90D203D635}" type="pres">
      <dgm:prSet presAssocID="{C3AEBE46-A123-4617-9340-90956446F3DF}" presName="horz1" presStyleCnt="0"/>
      <dgm:spPr/>
    </dgm:pt>
    <dgm:pt modelId="{22AF391E-15B9-4C75-BC7C-1085C96AC4CF}" type="pres">
      <dgm:prSet presAssocID="{C3AEBE46-A123-4617-9340-90956446F3DF}" presName="tx1" presStyleLbl="revTx" presStyleIdx="3" presStyleCnt="4"/>
      <dgm:spPr/>
    </dgm:pt>
    <dgm:pt modelId="{1C71033A-B6FC-4711-84B7-8C8B3D75E2EC}" type="pres">
      <dgm:prSet presAssocID="{C3AEBE46-A123-4617-9340-90956446F3DF}" presName="vert1" presStyleCnt="0"/>
      <dgm:spPr/>
    </dgm:pt>
  </dgm:ptLst>
  <dgm:cxnLst>
    <dgm:cxn modelId="{34D3220E-9727-40AB-98A3-99F1457FE290}" type="presOf" srcId="{FB42C0A3-4927-4F84-A623-4D988AC3E30E}" destId="{8940DC66-3C80-4A7A-9F45-C628481F8FB7}" srcOrd="0" destOrd="0" presId="urn:microsoft.com/office/officeart/2008/layout/LinedList"/>
    <dgm:cxn modelId="{8C08BA4F-1ED5-43A0-9A0D-6BAE754C7F49}" type="presOf" srcId="{0A2DD97D-9CD4-4871-ABE0-02EF2BA74827}" destId="{B4AA0058-0BED-4CFB-B90A-B3669B3A94AF}" srcOrd="0" destOrd="0" presId="urn:microsoft.com/office/officeart/2008/layout/LinedList"/>
    <dgm:cxn modelId="{36511A75-A5AE-451D-BAF1-1F79E8DAC2FD}" type="presOf" srcId="{3D020725-0C33-42D0-83DF-5DD637172D18}" destId="{6F2FDEF0-6FCE-41B9-B313-CFAB1093D479}" srcOrd="0" destOrd="0" presId="urn:microsoft.com/office/officeart/2008/layout/LinedList"/>
    <dgm:cxn modelId="{9B7A9A79-18F0-48FD-A2B2-37A4877BA9D4}" srcId="{0A2DD97D-9CD4-4871-ABE0-02EF2BA74827}" destId="{FB42C0A3-4927-4F84-A623-4D988AC3E30E}" srcOrd="2" destOrd="0" parTransId="{0675CA02-68A9-4908-A3A8-FA27D36A42CC}" sibTransId="{B6C4100C-409C-4384-9A9D-DA76E617F6D7}"/>
    <dgm:cxn modelId="{916722C1-E0B7-4B34-A8B8-C67DBC789809}" srcId="{0A2DD97D-9CD4-4871-ABE0-02EF2BA74827}" destId="{C3AEBE46-A123-4617-9340-90956446F3DF}" srcOrd="3" destOrd="0" parTransId="{5CA563F6-6E45-4C73-9B27-6322954A88C0}" sibTransId="{2F9B5328-7359-4659-8749-A2D04B4662DD}"/>
    <dgm:cxn modelId="{D5D0C8C2-B5B8-46A8-B4FC-344B90F0992E}" srcId="{0A2DD97D-9CD4-4871-ABE0-02EF2BA74827}" destId="{3D020725-0C33-42D0-83DF-5DD637172D18}" srcOrd="1" destOrd="0" parTransId="{BE4E68B1-9304-4C50-9CBF-816EC58BA17E}" sibTransId="{E807AB84-E10D-43CC-AE23-0AC3C6CC9827}"/>
    <dgm:cxn modelId="{ABF38ECA-E5C4-46A3-8ED4-939ADB01FB2A}" srcId="{0A2DD97D-9CD4-4871-ABE0-02EF2BA74827}" destId="{EEE64E21-1D39-4932-87A0-DC27244A449D}" srcOrd="0" destOrd="0" parTransId="{3DE2AD69-D711-493C-AE52-94D8411AFDEE}" sibTransId="{FE2020C9-D854-4751-8535-6131560DD65F}"/>
    <dgm:cxn modelId="{00AC67CF-A3AE-43E1-AEE0-AE99035CCD40}" type="presOf" srcId="{EEE64E21-1D39-4932-87A0-DC27244A449D}" destId="{617748CC-4130-4E4D-9A1C-D6075DE8172E}" srcOrd="0" destOrd="0" presId="urn:microsoft.com/office/officeart/2008/layout/LinedList"/>
    <dgm:cxn modelId="{3A1D4AF7-EEB5-455B-8B1C-DE585391716B}" type="presOf" srcId="{C3AEBE46-A123-4617-9340-90956446F3DF}" destId="{22AF391E-15B9-4C75-BC7C-1085C96AC4CF}" srcOrd="0" destOrd="0" presId="urn:microsoft.com/office/officeart/2008/layout/LinedList"/>
    <dgm:cxn modelId="{4483505F-1717-43E9-AADE-D23824471749}" type="presParOf" srcId="{B4AA0058-0BED-4CFB-B90A-B3669B3A94AF}" destId="{85FCE71F-EC4B-4416-8520-A37649CD8F6E}" srcOrd="0" destOrd="0" presId="urn:microsoft.com/office/officeart/2008/layout/LinedList"/>
    <dgm:cxn modelId="{D7EAC6A6-2386-4A43-90A0-E26EDE8E6C54}" type="presParOf" srcId="{B4AA0058-0BED-4CFB-B90A-B3669B3A94AF}" destId="{8386AEEF-886B-47F9-927C-8E06DDD852EE}" srcOrd="1" destOrd="0" presId="urn:microsoft.com/office/officeart/2008/layout/LinedList"/>
    <dgm:cxn modelId="{9E0D6AB4-F954-4652-BDB0-817E5F578DD4}" type="presParOf" srcId="{8386AEEF-886B-47F9-927C-8E06DDD852EE}" destId="{617748CC-4130-4E4D-9A1C-D6075DE8172E}" srcOrd="0" destOrd="0" presId="urn:microsoft.com/office/officeart/2008/layout/LinedList"/>
    <dgm:cxn modelId="{03919986-51C9-40BF-9885-B7900C513AA6}" type="presParOf" srcId="{8386AEEF-886B-47F9-927C-8E06DDD852EE}" destId="{77C9495E-18D3-463E-8B74-1FFE36D76ACB}" srcOrd="1" destOrd="0" presId="urn:microsoft.com/office/officeart/2008/layout/LinedList"/>
    <dgm:cxn modelId="{70052CF4-55C7-48B9-ABEB-5879FB27EE1B}" type="presParOf" srcId="{B4AA0058-0BED-4CFB-B90A-B3669B3A94AF}" destId="{B9BCAE28-C246-49BD-9940-9D023C438AE7}" srcOrd="2" destOrd="0" presId="urn:microsoft.com/office/officeart/2008/layout/LinedList"/>
    <dgm:cxn modelId="{DD83082A-A670-430E-AB46-6AAB3EF058E6}" type="presParOf" srcId="{B4AA0058-0BED-4CFB-B90A-B3669B3A94AF}" destId="{803B483D-817C-4FC5-BD33-4932C437F804}" srcOrd="3" destOrd="0" presId="urn:microsoft.com/office/officeart/2008/layout/LinedList"/>
    <dgm:cxn modelId="{0C3482F7-692F-467F-8EE7-0CC75E5B0820}" type="presParOf" srcId="{803B483D-817C-4FC5-BD33-4932C437F804}" destId="{6F2FDEF0-6FCE-41B9-B313-CFAB1093D479}" srcOrd="0" destOrd="0" presId="urn:microsoft.com/office/officeart/2008/layout/LinedList"/>
    <dgm:cxn modelId="{616F7312-294D-4B30-A571-20405C7065C7}" type="presParOf" srcId="{803B483D-817C-4FC5-BD33-4932C437F804}" destId="{3871D1F5-9ABC-48CC-A568-A8C579691A29}" srcOrd="1" destOrd="0" presId="urn:microsoft.com/office/officeart/2008/layout/LinedList"/>
    <dgm:cxn modelId="{A22A2E0D-8F7A-4E9A-8E62-37E30C2DC809}" type="presParOf" srcId="{B4AA0058-0BED-4CFB-B90A-B3669B3A94AF}" destId="{383D08DF-47B9-4306-A5B6-7A1ECAB180A7}" srcOrd="4" destOrd="0" presId="urn:microsoft.com/office/officeart/2008/layout/LinedList"/>
    <dgm:cxn modelId="{6AA51F9B-AEEA-4A19-8495-CF00AB547811}" type="presParOf" srcId="{B4AA0058-0BED-4CFB-B90A-B3669B3A94AF}" destId="{6CA0A167-5043-4107-A853-E63BA7167F6D}" srcOrd="5" destOrd="0" presId="urn:microsoft.com/office/officeart/2008/layout/LinedList"/>
    <dgm:cxn modelId="{1766645C-E38F-4EC8-A9FD-BF2C2F5AAEE0}" type="presParOf" srcId="{6CA0A167-5043-4107-A853-E63BA7167F6D}" destId="{8940DC66-3C80-4A7A-9F45-C628481F8FB7}" srcOrd="0" destOrd="0" presId="urn:microsoft.com/office/officeart/2008/layout/LinedList"/>
    <dgm:cxn modelId="{99EE7EDA-9BC7-4DAC-873F-668AC597C41E}" type="presParOf" srcId="{6CA0A167-5043-4107-A853-E63BA7167F6D}" destId="{6C7AE25B-37E5-4E60-B833-E80D89E3D31F}" srcOrd="1" destOrd="0" presId="urn:microsoft.com/office/officeart/2008/layout/LinedList"/>
    <dgm:cxn modelId="{5199E6F0-D6C8-471E-BA89-34C2B247A3A4}" type="presParOf" srcId="{B4AA0058-0BED-4CFB-B90A-B3669B3A94AF}" destId="{CF9FABD8-2056-44C9-9A2D-C7F9090600F2}" srcOrd="6" destOrd="0" presId="urn:microsoft.com/office/officeart/2008/layout/LinedList"/>
    <dgm:cxn modelId="{E047C2D7-5142-439E-AD34-F3E39696FDAF}" type="presParOf" srcId="{B4AA0058-0BED-4CFB-B90A-B3669B3A94AF}" destId="{E49B55A2-3839-4102-AD16-9F90D203D635}" srcOrd="7" destOrd="0" presId="urn:microsoft.com/office/officeart/2008/layout/LinedList"/>
    <dgm:cxn modelId="{E30BB58D-A04A-44A7-8F43-1F638446E383}" type="presParOf" srcId="{E49B55A2-3839-4102-AD16-9F90D203D635}" destId="{22AF391E-15B9-4C75-BC7C-1085C96AC4CF}" srcOrd="0" destOrd="0" presId="urn:microsoft.com/office/officeart/2008/layout/LinedList"/>
    <dgm:cxn modelId="{B9C888C9-3416-4E68-8551-ADDCEB59EE91}" type="presParOf" srcId="{E49B55A2-3839-4102-AD16-9F90D203D635}" destId="{1C71033A-B6FC-4711-84B7-8C8B3D75E2E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CE71F-EC4B-4416-8520-A37649CD8F6E}">
      <dsp:nvSpPr>
        <dsp:cNvPr id="0" name=""/>
        <dsp:cNvSpPr/>
      </dsp:nvSpPr>
      <dsp:spPr>
        <a:xfrm>
          <a:off x="0" y="0"/>
          <a:ext cx="706649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748CC-4130-4E4D-9A1C-D6075DE8172E}">
      <dsp:nvSpPr>
        <dsp:cNvPr id="0" name=""/>
        <dsp:cNvSpPr/>
      </dsp:nvSpPr>
      <dsp:spPr>
        <a:xfrm>
          <a:off x="0" y="0"/>
          <a:ext cx="7066493" cy="1381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HTC is a fabulous resource for VS.</a:t>
          </a:r>
        </a:p>
      </dsp:txBody>
      <dsp:txXfrm>
        <a:off x="0" y="0"/>
        <a:ext cx="7066493" cy="1381357"/>
      </dsp:txXfrm>
    </dsp:sp>
    <dsp:sp modelId="{B9BCAE28-C246-49BD-9940-9D023C438AE7}">
      <dsp:nvSpPr>
        <dsp:cNvPr id="0" name=""/>
        <dsp:cNvSpPr/>
      </dsp:nvSpPr>
      <dsp:spPr>
        <a:xfrm>
          <a:off x="0" y="1381357"/>
          <a:ext cx="706649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FDEF0-6FCE-41B9-B313-CFAB1093D479}">
      <dsp:nvSpPr>
        <dsp:cNvPr id="0" name=""/>
        <dsp:cNvSpPr/>
      </dsp:nvSpPr>
      <dsp:spPr>
        <a:xfrm>
          <a:off x="0" y="1381357"/>
          <a:ext cx="7066493" cy="1381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Effective VS requires rapid cycles of development, testing, validation. HTS enables this!</a:t>
          </a:r>
        </a:p>
      </dsp:txBody>
      <dsp:txXfrm>
        <a:off x="0" y="1381357"/>
        <a:ext cx="7066493" cy="1381357"/>
      </dsp:txXfrm>
    </dsp:sp>
    <dsp:sp modelId="{383D08DF-47B9-4306-A5B6-7A1ECAB180A7}">
      <dsp:nvSpPr>
        <dsp:cNvPr id="0" name=""/>
        <dsp:cNvSpPr/>
      </dsp:nvSpPr>
      <dsp:spPr>
        <a:xfrm>
          <a:off x="0" y="2762714"/>
          <a:ext cx="706649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0DC66-3C80-4A7A-9F45-C628481F8FB7}">
      <dsp:nvSpPr>
        <dsp:cNvPr id="0" name=""/>
        <dsp:cNvSpPr/>
      </dsp:nvSpPr>
      <dsp:spPr>
        <a:xfrm>
          <a:off x="0" y="2762714"/>
          <a:ext cx="7066493" cy="1381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0" lvl="0" indent="0" algn="l" defTabSz="1066800">
            <a:lnSpc>
              <a:spcPct val="90000"/>
            </a:lnSpc>
            <a:spcBef>
              <a:spcPct val="0"/>
            </a:spcBef>
            <a:spcAft>
              <a:spcPct val="35000"/>
            </a:spcAft>
            <a:buNone/>
          </a:pPr>
          <a:r>
            <a:rPr lang="en-US" sz="2400" kern="1200" dirty="0"/>
            <a:t>HTC allows VS to scale to new ultra-large virtual chemical libraries.</a:t>
          </a:r>
        </a:p>
      </dsp:txBody>
      <dsp:txXfrm>
        <a:off x="0" y="2762714"/>
        <a:ext cx="7066493" cy="1381357"/>
      </dsp:txXfrm>
    </dsp:sp>
    <dsp:sp modelId="{CF9FABD8-2056-44C9-9A2D-C7F9090600F2}">
      <dsp:nvSpPr>
        <dsp:cNvPr id="0" name=""/>
        <dsp:cNvSpPr/>
      </dsp:nvSpPr>
      <dsp:spPr>
        <a:xfrm>
          <a:off x="0" y="4144071"/>
          <a:ext cx="706649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F391E-15B9-4C75-BC7C-1085C96AC4CF}">
      <dsp:nvSpPr>
        <dsp:cNvPr id="0" name=""/>
        <dsp:cNvSpPr/>
      </dsp:nvSpPr>
      <dsp:spPr>
        <a:xfrm>
          <a:off x="0" y="4144071"/>
          <a:ext cx="7066493" cy="1381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4144071"/>
        <a:ext cx="7066493" cy="13813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7F6BB-AE36-452D-94C0-75170043D647}"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FA888-36F8-4AC3-BFF0-B7EE955598B7}" type="slidenum">
              <a:rPr lang="en-US" smtClean="0"/>
              <a:t>‹#›</a:t>
            </a:fld>
            <a:endParaRPr lang="en-US"/>
          </a:p>
        </p:txBody>
      </p:sp>
    </p:spTree>
    <p:extLst>
      <p:ext uri="{BB962C8B-B14F-4D97-AF65-F5344CB8AC3E}">
        <p14:creationId xmlns:p14="http://schemas.microsoft.com/office/powerpoint/2010/main" val="89534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1A805EA-70AC-40AF-B701-4907341F891D}" type="slidenum">
              <a:rPr kumimoji="0" lang="en-US" sz="1400" b="0" i="0" u="none" strike="noStrike" kern="1200" cap="none" spc="0" normalizeH="0" baseline="0" noProof="0">
                <a:ln>
                  <a:noFill/>
                </a:ln>
                <a:solidFill>
                  <a:prstClr val="black"/>
                </a:solidFill>
                <a:effectLst/>
                <a:uLnTx/>
                <a:uFillTx/>
                <a:latin typeface="Liberation Serif" pitchFamily="18"/>
                <a:ea typeface="+mn-ea"/>
                <a:cs typeface="+mn-cs"/>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Liberation Serif" pitchFamily="18"/>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146602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7B3AA-7FA9-A51A-8A1C-4F2A6066923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2AA9B35-411E-499C-264A-47B057347A4E}"/>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BE082DD3-27D5-82AA-3FB3-8BB63975900F}"/>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19015B7-F570-26F8-4350-D290CD6CA3BA}"/>
              </a:ext>
            </a:extLst>
          </p:cNvPr>
          <p:cNvSpPr txBox="1">
            <a:spLocks noGrp="1"/>
          </p:cNvSpPr>
          <p:nvPr>
            <p:ph type="body" sz="quarter" idx="1"/>
          </p:nvPr>
        </p:nvSpPr>
        <p:spPr/>
        <p:txBody>
          <a:bodyPr/>
          <a:lstStyle/>
          <a:p>
            <a:r>
              <a:rPr lang="en-US" dirty="0"/>
              <a:t>Hypothetical cluster:   100</a:t>
            </a:r>
            <a:r>
              <a:rPr lang="en-US" baseline="0" dirty="0"/>
              <a:t> nodes * 2 sockets * 6 cores * 2 threads = 1600 slots = 3.5 million dockings per day</a:t>
            </a:r>
          </a:p>
          <a:p>
            <a:r>
              <a:rPr lang="en-US" baseline="0" dirty="0"/>
              <a:t>Local SMSF resources:    3 nodes * 2 sockets * 6 cores * 2 threads =  24 slots     = 34,560 dockings per day</a:t>
            </a:r>
            <a:endParaRPr lang="en-US" dirty="0"/>
          </a:p>
        </p:txBody>
      </p:sp>
    </p:spTree>
    <p:extLst>
      <p:ext uri="{BB962C8B-B14F-4D97-AF65-F5344CB8AC3E}">
        <p14:creationId xmlns:p14="http://schemas.microsoft.com/office/powerpoint/2010/main" val="197552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E5F4-EC57-CC9B-4488-899438C7D61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F8499F1-36DC-85CD-A7C0-0068D793C2F4}"/>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B19860BA-89F6-B981-9BD3-9AC6E95EFAC1}"/>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BFC7207-235A-4C44-12E4-8FEFE74EC1A6}"/>
              </a:ext>
            </a:extLst>
          </p:cNvPr>
          <p:cNvSpPr txBox="1">
            <a:spLocks noGrp="1"/>
          </p:cNvSpPr>
          <p:nvPr>
            <p:ph type="body" sz="quarter" idx="1"/>
          </p:nvPr>
        </p:nvSpPr>
        <p:spPr/>
        <p:txBody>
          <a:bodyPr/>
          <a:lstStyle/>
          <a:p>
            <a:r>
              <a:rPr lang="en-US" dirty="0"/>
              <a:t>Hypothetical cluster:   100</a:t>
            </a:r>
            <a:r>
              <a:rPr lang="en-US" baseline="0" dirty="0"/>
              <a:t> nodes * 2 sockets * 6 cores * 2 threads = 1600 slots = 3.5 million dockings per day</a:t>
            </a:r>
          </a:p>
          <a:p>
            <a:r>
              <a:rPr lang="en-US" baseline="0" dirty="0"/>
              <a:t>Local SMSF resources:    3 nodes * 2 sockets * 6 cores * 2 threads =  24 slots     = 34,560 dockings per day</a:t>
            </a:r>
            <a:endParaRPr lang="en-US" dirty="0"/>
          </a:p>
        </p:txBody>
      </p:sp>
    </p:spTree>
    <p:extLst>
      <p:ext uri="{BB962C8B-B14F-4D97-AF65-F5344CB8AC3E}">
        <p14:creationId xmlns:p14="http://schemas.microsoft.com/office/powerpoint/2010/main" val="20394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0F6E-9DBD-93CE-9D1F-658653597001}"/>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1D6BF5-B2F5-C298-4384-104D94323D40}"/>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0BE1208F-1666-99A6-3E49-022DF019D035}"/>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D47B104-2092-1BE5-2CE8-1C31EC60DD3A}"/>
              </a:ext>
            </a:extLst>
          </p:cNvPr>
          <p:cNvSpPr txBox="1">
            <a:spLocks noGrp="1"/>
          </p:cNvSpPr>
          <p:nvPr>
            <p:ph type="body" sz="quarter" idx="1"/>
          </p:nvPr>
        </p:nvSpPr>
        <p:spPr/>
        <p:txBody>
          <a:bodyPr/>
          <a:lstStyle/>
          <a:p>
            <a:r>
              <a:rPr lang="en-US" dirty="0"/>
              <a:t>Hypothetical cluster:   100</a:t>
            </a:r>
            <a:r>
              <a:rPr lang="en-US" baseline="0" dirty="0"/>
              <a:t> nodes * 2 sockets * 6 cores * 2 threads = 1600 slots = 3.5 million dockings per day</a:t>
            </a:r>
          </a:p>
          <a:p>
            <a:r>
              <a:rPr lang="en-US" baseline="0" dirty="0"/>
              <a:t>Local SMSF resources:    3 nodes * 2 sockets * 6 cores * 2 threads =  24 slots     = 34,560 dockings per day</a:t>
            </a:r>
            <a:endParaRPr lang="en-US" dirty="0"/>
          </a:p>
        </p:txBody>
      </p:sp>
    </p:spTree>
    <p:extLst>
      <p:ext uri="{BB962C8B-B14F-4D97-AF65-F5344CB8AC3E}">
        <p14:creationId xmlns:p14="http://schemas.microsoft.com/office/powerpoint/2010/main" val="341888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E36F-50D3-82EA-1E3C-6041F541833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7EF5814-1118-90B0-37EA-4AFD8882852E}"/>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0545D311-0962-F434-D4AE-853D31E035A4}"/>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8D938E2-6B33-ED35-FD0A-46DEE7D4E2B1}"/>
              </a:ext>
            </a:extLst>
          </p:cNvPr>
          <p:cNvSpPr txBox="1">
            <a:spLocks noGrp="1"/>
          </p:cNvSpPr>
          <p:nvPr>
            <p:ph type="body" sz="quarter" idx="1"/>
          </p:nvPr>
        </p:nvSpPr>
        <p:spPr/>
        <p:txBody>
          <a:bodyPr/>
          <a:lstStyle/>
          <a:p>
            <a:r>
              <a:rPr lang="en-US" dirty="0"/>
              <a:t>Example of </a:t>
            </a:r>
            <a:r>
              <a:rPr lang="en-US" dirty="0" err="1"/>
              <a:t>conda</a:t>
            </a:r>
            <a:r>
              <a:rPr lang="en-US" dirty="0"/>
              <a:t> .</a:t>
            </a:r>
            <a:r>
              <a:rPr lang="en-US" dirty="0" err="1"/>
              <a:t>yml</a:t>
            </a:r>
            <a:r>
              <a:rPr lang="en-US" dirty="0"/>
              <a:t> file for building a cheminformatics python environment</a:t>
            </a:r>
          </a:p>
        </p:txBody>
      </p:sp>
    </p:spTree>
    <p:extLst>
      <p:ext uri="{BB962C8B-B14F-4D97-AF65-F5344CB8AC3E}">
        <p14:creationId xmlns:p14="http://schemas.microsoft.com/office/powerpoint/2010/main" val="99607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43F7-F189-EDD5-4E90-BC6168A4874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0150936-D804-2106-4C5B-0FD76185C42D}"/>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5922705D-E6C5-7D49-893E-1A33621DF6DF}"/>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12283A3-C27C-DDD5-473A-B0ED3CCC32B3}"/>
              </a:ext>
            </a:extLst>
          </p:cNvPr>
          <p:cNvSpPr txBox="1">
            <a:spLocks noGrp="1"/>
          </p:cNvSpPr>
          <p:nvPr>
            <p:ph type="body" sz="quarter" idx="1"/>
          </p:nvPr>
        </p:nvSpPr>
        <p:spPr/>
        <p:txBody>
          <a:bodyPr/>
          <a:lstStyle/>
          <a:p>
            <a:r>
              <a:rPr lang="en-US" dirty="0"/>
              <a:t>https://github.com/gitter-lab/pria-ams-enamine/blob/master/predict_REAL_db/RF_preds/predict_real_db.py</a:t>
            </a:r>
          </a:p>
        </p:txBody>
      </p:sp>
    </p:spTree>
    <p:extLst>
      <p:ext uri="{BB962C8B-B14F-4D97-AF65-F5344CB8AC3E}">
        <p14:creationId xmlns:p14="http://schemas.microsoft.com/office/powerpoint/2010/main" val="282364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A05B30C9-508A-481A-9E02-7F1A1361B4C0}" type="slidenum">
              <a:t>30</a:t>
            </a:fld>
            <a:endParaRPr lang="en-US"/>
          </a:p>
        </p:txBody>
      </p:sp>
      <p:sp>
        <p:nvSpPr>
          <p:cNvPr id="2" name="Slide Image Placeholder 1"/>
          <p:cNvSpPr>
            <a:spLocks noGrp="1" noRot="1" noChangeAspect="1" noResize="1"/>
          </p:cNvSpPr>
          <p:nvPr>
            <p:ph type="sldImg"/>
          </p:nvPr>
        </p:nvSpPr>
        <p:spPr>
          <a:xfrm>
            <a:off x="623888" y="801688"/>
            <a:ext cx="7042150" cy="3960812"/>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Assay costs: $0.10-$1.00</a:t>
            </a:r>
            <a:r>
              <a:rPr lang="en-US" baseline="0" dirty="0"/>
              <a:t> per well – average $0.40.   </a:t>
            </a:r>
          </a:p>
          <a:p>
            <a:r>
              <a:rPr lang="en-US" baseline="0" dirty="0"/>
              <a:t>Compound costs: range: $10-$100 (non-bulk) and $1-$2 (bulk) – </a:t>
            </a:r>
            <a:r>
              <a:rPr lang="en-US" baseline="0" dirty="0" err="1"/>
              <a:t>avg</a:t>
            </a:r>
            <a:r>
              <a:rPr lang="en-US" baseline="0" dirty="0"/>
              <a:t> $30.00 compound (non-bulk)</a:t>
            </a:r>
          </a:p>
          <a:p>
            <a:r>
              <a:rPr lang="en-US" baseline="0" dirty="0"/>
              <a:t>Screen 10,000 -&gt; $15k  + $4k = $19k</a:t>
            </a:r>
          </a:p>
          <a:p>
            <a:r>
              <a:rPr lang="en-US" baseline="0" dirty="0"/>
              <a:t>Screen 50,000 -&gt; $75k + $20k = $95k</a:t>
            </a:r>
            <a:endParaRPr lang="en-US" dirty="0"/>
          </a:p>
        </p:txBody>
      </p:sp>
    </p:spTree>
    <p:extLst>
      <p:ext uri="{BB962C8B-B14F-4D97-AF65-F5344CB8AC3E}">
        <p14:creationId xmlns:p14="http://schemas.microsoft.com/office/powerpoint/2010/main" val="342834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B30C9-508A-481A-9E02-7F1A1361B4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Assay costs: $0.10-$1.00</a:t>
            </a:r>
            <a:r>
              <a:rPr lang="en-US" baseline="0" dirty="0"/>
              <a:t> per well – average $0.40.   </a:t>
            </a:r>
          </a:p>
          <a:p>
            <a:r>
              <a:rPr lang="en-US" baseline="0" dirty="0"/>
              <a:t>Compound costs: range: $10-$100 (non-bulk) and $1-$2 (bulk) – </a:t>
            </a:r>
            <a:r>
              <a:rPr lang="en-US" baseline="0" dirty="0" err="1"/>
              <a:t>avg</a:t>
            </a:r>
            <a:r>
              <a:rPr lang="en-US" baseline="0" dirty="0"/>
              <a:t> $30.00 compound (non-bulk)</a:t>
            </a:r>
          </a:p>
          <a:p>
            <a:r>
              <a:rPr lang="en-US" baseline="0" dirty="0"/>
              <a:t>Screen 10,000 -&gt; $15k  + $4k = $19k</a:t>
            </a:r>
          </a:p>
          <a:p>
            <a:r>
              <a:rPr lang="en-US" baseline="0" dirty="0"/>
              <a:t>Screen 50,000 -&gt; $75k + $20k = $95k</a:t>
            </a:r>
            <a:endParaRPr lang="en-US" dirty="0"/>
          </a:p>
        </p:txBody>
      </p:sp>
    </p:spTree>
    <p:extLst>
      <p:ext uri="{BB962C8B-B14F-4D97-AF65-F5344CB8AC3E}">
        <p14:creationId xmlns:p14="http://schemas.microsoft.com/office/powerpoint/2010/main" val="2259913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E9EFAA-90B8-4FD4-8701-555A4248184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t>
            </a:r>
            <a:r>
              <a:rPr lang="en-US" dirty="0" err="1"/>
              <a:t>WantFlocking</a:t>
            </a:r>
            <a:r>
              <a:rPr lang="en-US" dirty="0"/>
              <a:t> = true   # enables other UW Pools</a:t>
            </a:r>
          </a:p>
          <a:p>
            <a:r>
              <a:rPr lang="en-US" dirty="0"/>
              <a:t>+</a:t>
            </a:r>
            <a:r>
              <a:rPr lang="en-US" dirty="0" err="1"/>
              <a:t>WantGlidein</a:t>
            </a:r>
            <a:r>
              <a:rPr lang="en-US" dirty="0"/>
              <a:t> = true     # enables off campus OSG Pools</a:t>
            </a:r>
          </a:p>
        </p:txBody>
      </p:sp>
    </p:spTree>
    <p:extLst>
      <p:ext uri="{BB962C8B-B14F-4D97-AF65-F5344CB8AC3E}">
        <p14:creationId xmlns:p14="http://schemas.microsoft.com/office/powerpoint/2010/main" val="289272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B30C9-508A-481A-9E02-7F1A1361B4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Assay costs: $0.10-$1.00</a:t>
            </a:r>
            <a:r>
              <a:rPr lang="en-US" baseline="0" dirty="0"/>
              <a:t> per well – average $0.40.   </a:t>
            </a:r>
          </a:p>
          <a:p>
            <a:r>
              <a:rPr lang="en-US" baseline="0" dirty="0"/>
              <a:t>Compound costs: range: $10-$100 (non-bulk) and $1-$2 (bulk) – </a:t>
            </a:r>
            <a:r>
              <a:rPr lang="en-US" baseline="0" dirty="0" err="1"/>
              <a:t>avg</a:t>
            </a:r>
            <a:r>
              <a:rPr lang="en-US" baseline="0" dirty="0"/>
              <a:t> $30.00 compound (non-bulk)</a:t>
            </a:r>
          </a:p>
          <a:p>
            <a:r>
              <a:rPr lang="en-US" baseline="0" dirty="0"/>
              <a:t>Screen 10,000 -&gt; $15k  + $4k = $19k</a:t>
            </a:r>
          </a:p>
          <a:p>
            <a:r>
              <a:rPr lang="en-US" baseline="0" dirty="0"/>
              <a:t>Screen 50,000 -&gt; $75k + $20k = $95k</a:t>
            </a:r>
            <a:endParaRPr lang="en-US" dirty="0"/>
          </a:p>
        </p:txBody>
      </p:sp>
    </p:spTree>
    <p:extLst>
      <p:ext uri="{BB962C8B-B14F-4D97-AF65-F5344CB8AC3E}">
        <p14:creationId xmlns:p14="http://schemas.microsoft.com/office/powerpoint/2010/main" val="199473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B30C9-508A-481A-9E02-7F1A1361B4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Assay costs: $0.10-$1.00</a:t>
            </a:r>
            <a:r>
              <a:rPr lang="en-US" baseline="0" dirty="0"/>
              <a:t> per well – average $0.40.   </a:t>
            </a:r>
          </a:p>
          <a:p>
            <a:r>
              <a:rPr lang="en-US" baseline="0" dirty="0"/>
              <a:t>Compound costs: range: $10-$100 (non-bulk) and $1-$2 (bulk) – </a:t>
            </a:r>
            <a:r>
              <a:rPr lang="en-US" baseline="0" dirty="0" err="1"/>
              <a:t>avg</a:t>
            </a:r>
            <a:r>
              <a:rPr lang="en-US" baseline="0" dirty="0"/>
              <a:t> $30.00 compound (non-bulk)</a:t>
            </a:r>
          </a:p>
          <a:p>
            <a:r>
              <a:rPr lang="en-US" baseline="0" dirty="0"/>
              <a:t>Screen 10,000 -&gt; $15k  + $4k = $19k</a:t>
            </a:r>
          </a:p>
          <a:p>
            <a:r>
              <a:rPr lang="en-US" baseline="0" dirty="0"/>
              <a:t>Screen 50,000 -&gt; $75k + $20k = $95k</a:t>
            </a:r>
            <a:endParaRPr lang="en-US" dirty="0"/>
          </a:p>
        </p:txBody>
      </p:sp>
    </p:spTree>
    <p:extLst>
      <p:ext uri="{BB962C8B-B14F-4D97-AF65-F5344CB8AC3E}">
        <p14:creationId xmlns:p14="http://schemas.microsoft.com/office/powerpoint/2010/main" val="225991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28391D0-33B2-4E50-95CE-B398C2FD4AD2}" type="slidenum">
              <a:rPr kumimoji="0" lang="en-US" sz="1400" b="0" i="0" u="none" strike="noStrike" kern="1200" cap="none" spc="0" normalizeH="0" baseline="0" noProof="0">
                <a:ln>
                  <a:noFill/>
                </a:ln>
                <a:solidFill>
                  <a:prstClr val="black"/>
                </a:solidFill>
                <a:effectLst/>
                <a:uLnTx/>
                <a:uFillTx/>
                <a:latin typeface="Liberation Serif" pitchFamily="18"/>
                <a:ea typeface="+mn-ea"/>
                <a:cs typeface="+mn-cs"/>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Liberation Serif" pitchFamily="18"/>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Average</a:t>
            </a:r>
            <a:r>
              <a:rPr lang="en-US" baseline="0" dirty="0"/>
              <a:t> ~1 minute per docking.</a:t>
            </a:r>
            <a:endParaRPr lang="en-US" dirty="0"/>
          </a:p>
        </p:txBody>
      </p:sp>
    </p:spTree>
    <p:extLst>
      <p:ext uri="{BB962C8B-B14F-4D97-AF65-F5344CB8AC3E}">
        <p14:creationId xmlns:p14="http://schemas.microsoft.com/office/powerpoint/2010/main" val="86036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targets from the DUD-E set of targets:</a:t>
            </a:r>
          </a:p>
          <a:p>
            <a:r>
              <a:rPr lang="en-US" sz="1300" dirty="0"/>
              <a:t># </a:t>
            </a:r>
            <a:r>
              <a:rPr lang="en-US" sz="1300" dirty="0" err="1"/>
              <a:t>Vina</a:t>
            </a:r>
            <a:r>
              <a:rPr lang="en-US" sz="1300" dirty="0"/>
              <a:t> performance</a:t>
            </a:r>
          </a:p>
          <a:p>
            <a:endParaRPr lang="en-US" sz="1300" dirty="0"/>
          </a:p>
          <a:p>
            <a:r>
              <a:rPr lang="en-US" sz="1300" dirty="0"/>
              <a:t>TARG	ROC_AUC	BEDROC_AUC	BEDROC	ERF1	ERF0.25</a:t>
            </a:r>
          </a:p>
          <a:p>
            <a:r>
              <a:rPr lang="en-US" sz="1300" dirty="0"/>
              <a:t>ace	0.612	0.0912	0.107	</a:t>
            </a:r>
          </a:p>
          <a:p>
            <a:r>
              <a:rPr lang="en-US" sz="1300" dirty="0"/>
              <a:t>adrb1	0.771	0.187	0.212	2.56	8.98</a:t>
            </a:r>
          </a:p>
          <a:p>
            <a:r>
              <a:rPr lang="de-DE" sz="1300" dirty="0"/>
              <a:t>esr1	0.856	0.400	0.481	22.4</a:t>
            </a:r>
          </a:p>
          <a:p>
            <a:r>
              <a:rPr lang="it-IT" sz="1300" dirty="0"/>
              <a:t>fa10	0.851	0.347	0.444	16.3</a:t>
            </a:r>
          </a:p>
          <a:p>
            <a:r>
              <a:rPr lang="en-US" sz="1300" dirty="0"/>
              <a:t>gria2	0.761   	0.247	0.282	6.99</a:t>
            </a:r>
          </a:p>
          <a:p>
            <a:r>
              <a:rPr lang="en-US" sz="1300" dirty="0"/>
              <a:t>hdac8	0.828	0.421	0.464	29.6</a:t>
            </a:r>
          </a:p>
          <a:p>
            <a:endParaRPr lang="en-US" dirty="0"/>
          </a:p>
        </p:txBody>
      </p:sp>
      <p:sp>
        <p:nvSpPr>
          <p:cNvPr id="4" name="Slide Number Placeholder 3"/>
          <p:cNvSpPr>
            <a:spLocks noGrp="1"/>
          </p:cNvSpPr>
          <p:nvPr>
            <p:ph type="sldNum" sz="quarter" idx="10"/>
          </p:nvPr>
        </p:nvSpPr>
        <p:spPr/>
        <p:txBody>
          <a:bodyPr/>
          <a:lstStyle/>
          <a:p>
            <a:pPr defTabSz="966612">
              <a:defRPr/>
            </a:pPr>
            <a:fld id="{9FC3190D-BFB5-48D8-974F-1A10A86AE51D}" type="slidenum">
              <a:rPr lang="en-US">
                <a:solidFill>
                  <a:prstClr val="black"/>
                </a:solidFill>
                <a:latin typeface="Calibri" panose="020F0502020204030204"/>
              </a:rPr>
              <a:pPr defTabSz="96661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47763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E9EFAA-90B8-4FD4-8701-555A4248184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a:t>
            </a:r>
            <a:r>
              <a:rPr lang="en-US" dirty="0" err="1"/>
              <a:t>WantFlocking</a:t>
            </a:r>
            <a:r>
              <a:rPr lang="en-US" dirty="0"/>
              <a:t> = true   # enables other UW Pools</a:t>
            </a:r>
          </a:p>
          <a:p>
            <a:r>
              <a:rPr lang="en-US" dirty="0"/>
              <a:t>+</a:t>
            </a:r>
            <a:r>
              <a:rPr lang="en-US" dirty="0" err="1"/>
              <a:t>WantGlidein</a:t>
            </a:r>
            <a:r>
              <a:rPr lang="en-US" dirty="0"/>
              <a:t> = true     # enables off campus OSG Pools</a:t>
            </a:r>
          </a:p>
        </p:txBody>
      </p:sp>
    </p:spTree>
    <p:extLst>
      <p:ext uri="{BB962C8B-B14F-4D97-AF65-F5344CB8AC3E}">
        <p14:creationId xmlns:p14="http://schemas.microsoft.com/office/powerpoint/2010/main" val="319364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Hypothetical cluster:   100</a:t>
            </a:r>
            <a:r>
              <a:rPr lang="en-US" baseline="0" dirty="0"/>
              <a:t> nodes * 2 sockets * 6 cores * 2 threads = 1600 slots = 3.5 million dockings per day</a:t>
            </a:r>
          </a:p>
          <a:p>
            <a:r>
              <a:rPr lang="en-US" baseline="0" dirty="0"/>
              <a:t>Local SMSF resources:    3 nodes * 2 sockets * 6 cores * 2 threads =  24 slots     = 34,560 dockings per day</a:t>
            </a:r>
            <a:endParaRPr lang="en-US" dirty="0"/>
          </a:p>
        </p:txBody>
      </p:sp>
    </p:spTree>
    <p:extLst>
      <p:ext uri="{BB962C8B-B14F-4D97-AF65-F5344CB8AC3E}">
        <p14:creationId xmlns:p14="http://schemas.microsoft.com/office/powerpoint/2010/main" val="279131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F023-DF97-6AEF-B458-7BE9726F62AA}"/>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1EE1C85-1533-FC06-D1FE-06AA6520DD0B}"/>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6A6FA-5CFF-440D-98EE-ABC510135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83F95A69-F6AB-E441-7E27-D7E8E2439083}"/>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DDB1534-794B-DFDC-6B6F-8A269B72AB2A}"/>
              </a:ext>
            </a:extLst>
          </p:cNvPr>
          <p:cNvSpPr txBox="1">
            <a:spLocks noGrp="1"/>
          </p:cNvSpPr>
          <p:nvPr>
            <p:ph type="body" sz="quarter" idx="1"/>
          </p:nvPr>
        </p:nvSpPr>
        <p:spPr/>
        <p:txBody>
          <a:bodyPr/>
          <a:lstStyle/>
          <a:p>
            <a:r>
              <a:rPr lang="en-US" dirty="0"/>
              <a:t>Hypothetical cluster:   100</a:t>
            </a:r>
            <a:r>
              <a:rPr lang="en-US" baseline="0" dirty="0"/>
              <a:t> nodes * 2 sockets * 6 cores * 2 threads = 1600 slots = 3.5 million dockings per day</a:t>
            </a:r>
          </a:p>
          <a:p>
            <a:r>
              <a:rPr lang="en-US" baseline="0" dirty="0"/>
              <a:t>Local SMSF resources:    3 nodes * 2 sockets * 6 cores * 2 threads =  24 slots     = 34,560 dockings per day</a:t>
            </a:r>
            <a:endParaRPr lang="en-US" dirty="0"/>
          </a:p>
        </p:txBody>
      </p:sp>
    </p:spTree>
    <p:extLst>
      <p:ext uri="{BB962C8B-B14F-4D97-AF65-F5344CB8AC3E}">
        <p14:creationId xmlns:p14="http://schemas.microsoft.com/office/powerpoint/2010/main" val="180677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EE9EFAA-90B8-4FD4-8701-555A42481844}" type="slidenum">
              <a:rPr kumimoji="0" lang="en-US" sz="1400" b="0" i="0" u="none" strike="noStrike" kern="1200" cap="none" spc="0" normalizeH="0" baseline="0" noProof="0">
                <a:ln>
                  <a:noFill/>
                </a:ln>
                <a:solidFill>
                  <a:prstClr val="black"/>
                </a:solidFill>
                <a:effectLst/>
                <a:uLnTx/>
                <a:uFillTx/>
                <a:latin typeface="Liberation Serif" pitchFamily="18"/>
                <a:ea typeface="+mn-ea"/>
                <a:cs typeface="+mn-cs"/>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prstClr val="black"/>
              </a:solidFill>
              <a:effectLst/>
              <a:uLnTx/>
              <a:uFillTx/>
              <a:latin typeface="Liberation Serif" pitchFamily="18"/>
              <a:ea typeface="+mn-ea"/>
              <a:cs typeface="+mn-cs"/>
            </a:endParaRPr>
          </a:p>
        </p:txBody>
      </p:sp>
      <p:sp>
        <p:nvSpPr>
          <p:cNvPr id="2" name="Slide Image Placeholder 1"/>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a:lstStyle/>
          <a:p>
            <a:r>
              <a:rPr lang="en-US" dirty="0"/>
              <a:t>Hypothetical cluster:   100</a:t>
            </a:r>
            <a:r>
              <a:rPr lang="en-US" baseline="0" dirty="0"/>
              <a:t> nodes * 2 sockets * 6 cores * 2 threads = 1600 slots = 3.5 million dockings per day</a:t>
            </a:r>
          </a:p>
          <a:p>
            <a:r>
              <a:rPr lang="en-US" baseline="0" dirty="0"/>
              <a:t>Local SMSF resources:    3 nodes * 2 sockets * 6 cores * 2 threads =  24 slots     = 34,560 dockings per day</a:t>
            </a:r>
            <a:endParaRPr lang="en-US" dirty="0"/>
          </a:p>
        </p:txBody>
      </p:sp>
    </p:spTree>
    <p:extLst>
      <p:ext uri="{BB962C8B-B14F-4D97-AF65-F5344CB8AC3E}">
        <p14:creationId xmlns:p14="http://schemas.microsoft.com/office/powerpoint/2010/main" val="236710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D7B5-2AC9-432F-B81A-AFCB8790E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A04C79-A6A7-482B-A168-029993327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ED9D7E-A455-4C76-B691-D48D390B99E2}"/>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5" name="Footer Placeholder 4">
            <a:extLst>
              <a:ext uri="{FF2B5EF4-FFF2-40B4-BE49-F238E27FC236}">
                <a16:creationId xmlns:a16="http://schemas.microsoft.com/office/drawing/2014/main" id="{EE3EBBEC-36F2-4324-9A63-CFC17703A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FE8C-3063-44A6-B707-155C10DBA978}"/>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141009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E898-E420-4AC1-9EFD-028E21484C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BDB0E0-5460-4C15-BDF2-CD4982CB74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B2916-CD38-43BD-9BC7-3012D55F7F79}"/>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5" name="Footer Placeholder 4">
            <a:extLst>
              <a:ext uri="{FF2B5EF4-FFF2-40B4-BE49-F238E27FC236}">
                <a16:creationId xmlns:a16="http://schemas.microsoft.com/office/drawing/2014/main" id="{2C6979AC-AB8A-4080-8425-1693A161B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9C012-FA49-45CF-9ED9-A7B8896A57FA}"/>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4276787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E10E3-F189-43F3-A730-631B77AC56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B34434-DD14-4E99-AAF1-CB3C07EBDE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5A6C5-163A-4DAE-BD29-13637790AA12}"/>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5" name="Footer Placeholder 4">
            <a:extLst>
              <a:ext uri="{FF2B5EF4-FFF2-40B4-BE49-F238E27FC236}">
                <a16:creationId xmlns:a16="http://schemas.microsoft.com/office/drawing/2014/main" id="{E59A30E7-5DC4-45C0-8305-0988D8405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80821-4F09-4D1F-95E4-FE908C1AD6E5}"/>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2286945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1" y="1121879"/>
            <a:ext cx="9143040" cy="2387771"/>
          </a:xfrm>
        </p:spPr>
        <p:txBody>
          <a:bodyPr anchor="b"/>
          <a:lstStyle>
            <a:lvl1pPr algn="ctr">
              <a:defRPr sz="5443"/>
            </a:lvl1pPr>
          </a:lstStyle>
          <a:p>
            <a:r>
              <a:rPr lang="en-US"/>
              <a:t>Click to edit Master title style</a:t>
            </a:r>
          </a:p>
        </p:txBody>
      </p:sp>
      <p:sp>
        <p:nvSpPr>
          <p:cNvPr id="3" name="Subtitle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175405A9-C465-4F86-AAB9-92F6C38CFEB8}" type="slidenum">
              <a:t>‹#›</a:t>
            </a:fld>
            <a:endParaRPr lang="en-US"/>
          </a:p>
        </p:txBody>
      </p:sp>
    </p:spTree>
    <p:extLst>
      <p:ext uri="{BB962C8B-B14F-4D97-AF65-F5344CB8AC3E}">
        <p14:creationId xmlns:p14="http://schemas.microsoft.com/office/powerpoint/2010/main" val="85616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A4F9054-9618-4B67-8818-CB6A72D86B6C}" type="slidenum">
              <a:t>‹#›</a:t>
            </a:fld>
            <a:endParaRPr lang="en-US"/>
          </a:p>
        </p:txBody>
      </p:sp>
    </p:spTree>
    <p:extLst>
      <p:ext uri="{BB962C8B-B14F-4D97-AF65-F5344CB8AC3E}">
        <p14:creationId xmlns:p14="http://schemas.microsoft.com/office/powerpoint/2010/main" val="3804784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361" y="1709460"/>
            <a:ext cx="10515839" cy="2852939"/>
          </a:xfrm>
        </p:spPr>
        <p:txBody>
          <a:bodyPr anchor="b"/>
          <a:lstStyle>
            <a:lvl1pPr>
              <a:defRPr sz="5443"/>
            </a:lvl1pPr>
          </a:lstStyle>
          <a:p>
            <a:r>
              <a:rPr lang="en-US"/>
              <a:t>Click to edit Master title style</a:t>
            </a:r>
          </a:p>
        </p:txBody>
      </p:sp>
      <p:sp>
        <p:nvSpPr>
          <p:cNvPr id="3" name="Text Placeholder 2"/>
          <p:cNvSpPr>
            <a:spLocks noGrp="1"/>
          </p:cNvSpPr>
          <p:nvPr>
            <p:ph type="body" idx="1"/>
          </p:nvPr>
        </p:nvSpPr>
        <p:spPr>
          <a:xfrm>
            <a:off x="831361" y="4589763"/>
            <a:ext cx="10515839" cy="1499197"/>
          </a:xfr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B2980AE1-B0AE-4715-8EF9-EF38867ECA6D}" type="slidenum">
              <a:t>‹#›</a:t>
            </a:fld>
            <a:endParaRPr lang="en-US"/>
          </a:p>
        </p:txBody>
      </p:sp>
    </p:spTree>
    <p:extLst>
      <p:ext uri="{BB962C8B-B14F-4D97-AF65-F5344CB8AC3E}">
        <p14:creationId xmlns:p14="http://schemas.microsoft.com/office/powerpoint/2010/main" val="1244907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641" y="1604329"/>
            <a:ext cx="5393279" cy="3977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241" y="1604329"/>
            <a:ext cx="5395200" cy="3977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E309626-E4B9-4831-8678-3B003CB53244}" type="slidenum">
              <a:t>‹#›</a:t>
            </a:fld>
            <a:endParaRPr lang="en-US"/>
          </a:p>
        </p:txBody>
      </p:sp>
    </p:spTree>
    <p:extLst>
      <p:ext uri="{BB962C8B-B14F-4D97-AF65-F5344CB8AC3E}">
        <p14:creationId xmlns:p14="http://schemas.microsoft.com/office/powerpoint/2010/main" val="413509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041" y="365798"/>
            <a:ext cx="10515839" cy="1324939"/>
          </a:xfrm>
        </p:spPr>
        <p:txBody>
          <a:bodyPr/>
          <a:lstStyle/>
          <a:p>
            <a:r>
              <a:rPr lang="en-US"/>
              <a:t>Click to edit Master title style</a:t>
            </a:r>
          </a:p>
        </p:txBody>
      </p:sp>
      <p:sp>
        <p:nvSpPr>
          <p:cNvPr id="3" name="Text Placeholder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839041" y="2504424"/>
            <a:ext cx="5159039"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72801" y="2504424"/>
            <a:ext cx="5182079"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8C6C681-EC1C-4099-9F5E-194EFCFD001B}" type="slidenum">
              <a:t>‹#›</a:t>
            </a:fld>
            <a:endParaRPr lang="en-US"/>
          </a:p>
        </p:txBody>
      </p:sp>
    </p:spTree>
    <p:extLst>
      <p:ext uri="{BB962C8B-B14F-4D97-AF65-F5344CB8AC3E}">
        <p14:creationId xmlns:p14="http://schemas.microsoft.com/office/powerpoint/2010/main" val="1165577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FCEED190-FB00-4D9A-A11B-D4F5B8CCA970}" type="slidenum">
              <a:t>‹#›</a:t>
            </a:fld>
            <a:endParaRPr lang="en-US"/>
          </a:p>
        </p:txBody>
      </p:sp>
    </p:spTree>
    <p:extLst>
      <p:ext uri="{BB962C8B-B14F-4D97-AF65-F5344CB8AC3E}">
        <p14:creationId xmlns:p14="http://schemas.microsoft.com/office/powerpoint/2010/main" val="109126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B27A4EBF-156A-4BFF-B427-619CB141B1E8}" type="slidenum">
              <a:t>‹#›</a:t>
            </a:fld>
            <a:endParaRPr lang="en-US"/>
          </a:p>
        </p:txBody>
      </p:sp>
    </p:spTree>
    <p:extLst>
      <p:ext uri="{BB962C8B-B14F-4D97-AF65-F5344CB8AC3E}">
        <p14:creationId xmlns:p14="http://schemas.microsoft.com/office/powerpoint/2010/main" val="235042996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a:t>Click to edit Master title style</a:t>
            </a:r>
          </a:p>
        </p:txBody>
      </p:sp>
      <p:sp>
        <p:nvSpPr>
          <p:cNvPr id="3" name="Content Placeholder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016EC22-1E6D-4DBD-939A-9872F3404D67}" type="slidenum">
              <a:t>‹#›</a:t>
            </a:fld>
            <a:endParaRPr lang="en-US"/>
          </a:p>
        </p:txBody>
      </p:sp>
    </p:spTree>
    <p:extLst>
      <p:ext uri="{BB962C8B-B14F-4D97-AF65-F5344CB8AC3E}">
        <p14:creationId xmlns:p14="http://schemas.microsoft.com/office/powerpoint/2010/main" val="82505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41F0-C69D-4DD1-AE99-3BFA18FD5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B747B-2850-4CCB-B466-999841D57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18C16-D8C8-4585-8944-61C7AE290FF5}"/>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5" name="Footer Placeholder 4">
            <a:extLst>
              <a:ext uri="{FF2B5EF4-FFF2-40B4-BE49-F238E27FC236}">
                <a16:creationId xmlns:a16="http://schemas.microsoft.com/office/drawing/2014/main" id="{03C3A30C-61FF-4E47-A36C-5C5B03343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EC7F5-DA9B-42DC-B84E-85F5CAD7EDFB}"/>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2676204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a:t>Click to edit Master title style</a:t>
            </a:r>
          </a:p>
        </p:txBody>
      </p:sp>
      <p:sp>
        <p:nvSpPr>
          <p:cNvPr id="3" name="Picture Placeholder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2DFB8F-606B-4A43-BA18-E138B2228540}" type="slidenum">
              <a:t>‹#›</a:t>
            </a:fld>
            <a:endParaRPr lang="en-US"/>
          </a:p>
        </p:txBody>
      </p:sp>
    </p:spTree>
    <p:extLst>
      <p:ext uri="{BB962C8B-B14F-4D97-AF65-F5344CB8AC3E}">
        <p14:creationId xmlns:p14="http://schemas.microsoft.com/office/powerpoint/2010/main" val="3053613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6C06C4D-8329-49CA-8D01-D0065E3FDF7A}" type="slidenum">
              <a:t>‹#›</a:t>
            </a:fld>
            <a:endParaRPr lang="en-US"/>
          </a:p>
        </p:txBody>
      </p:sp>
    </p:spTree>
    <p:extLst>
      <p:ext uri="{BB962C8B-B14F-4D97-AF65-F5344CB8AC3E}">
        <p14:creationId xmlns:p14="http://schemas.microsoft.com/office/powerpoint/2010/main" val="4272638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80" y="273629"/>
            <a:ext cx="2741760" cy="530839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641" y="273629"/>
            <a:ext cx="8046719" cy="53083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A1CC181C-A321-4C9A-81A4-D4CFAF4CC506}" type="slidenum">
              <a:t>‹#›</a:t>
            </a:fld>
            <a:endParaRPr lang="en-US"/>
          </a:p>
        </p:txBody>
      </p:sp>
    </p:spTree>
    <p:extLst>
      <p:ext uri="{BB962C8B-B14F-4D97-AF65-F5344CB8AC3E}">
        <p14:creationId xmlns:p14="http://schemas.microsoft.com/office/powerpoint/2010/main" val="1572764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81C5EB-4142-4A6B-897B-1C1747D779A3}"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19874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1C5EB-4142-4A6B-897B-1C1747D779A3}"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3481883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81C5EB-4142-4A6B-897B-1C1747D779A3}"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753421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81C5EB-4142-4A6B-897B-1C1747D779A3}"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1928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81C5EB-4142-4A6B-897B-1C1747D779A3}"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2946435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81C5EB-4142-4A6B-897B-1C1747D779A3}"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691433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1C5EB-4142-4A6B-897B-1C1747D779A3}"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110499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66B8-3103-4710-969B-344B4209EF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E540E-CCBE-415E-BBCB-DC49D56C6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124B6E-19CC-4F3C-9F00-50432CCFB40D}"/>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5" name="Footer Placeholder 4">
            <a:extLst>
              <a:ext uri="{FF2B5EF4-FFF2-40B4-BE49-F238E27FC236}">
                <a16:creationId xmlns:a16="http://schemas.microsoft.com/office/drawing/2014/main" id="{EE47D648-3C97-43F1-8AEC-CB5B29AFC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48925-92C0-404F-A416-6C69EDB0700E}"/>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4443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81C5EB-4142-4A6B-897B-1C1747D779A3}"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1898571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81C5EB-4142-4A6B-897B-1C1747D779A3}"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2277573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1C5EB-4142-4A6B-897B-1C1747D779A3}"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1067368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1C5EB-4142-4A6B-897B-1C1747D779A3}"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3EDCE-DFED-4A45-ACCE-FC3161F4BBDD}" type="slidenum">
              <a:rPr lang="en-US" smtClean="0"/>
              <a:t>‹#›</a:t>
            </a:fld>
            <a:endParaRPr lang="en-US"/>
          </a:p>
        </p:txBody>
      </p:sp>
    </p:spTree>
    <p:extLst>
      <p:ext uri="{BB962C8B-B14F-4D97-AF65-F5344CB8AC3E}">
        <p14:creationId xmlns:p14="http://schemas.microsoft.com/office/powerpoint/2010/main" val="4169195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6/24/2025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0142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6/24/2025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2266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6/24/2025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8373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8799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1954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8572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BC07-57F6-45E5-8DD8-BAF3044F4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B79A1-83EA-4153-BC63-35EE1490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21AD6C-C76E-48A4-A8D3-39251AC615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E4A17B-DDE9-4421-B90F-F2C672B07C8B}"/>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6" name="Footer Placeholder 5">
            <a:extLst>
              <a:ext uri="{FF2B5EF4-FFF2-40B4-BE49-F238E27FC236}">
                <a16:creationId xmlns:a16="http://schemas.microsoft.com/office/drawing/2014/main" id="{361FDB4F-0200-4FEC-A675-8A4A0F975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39859-1EA1-47E4-AEFB-C4365D28727D}"/>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358745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7025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6/24/2025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14420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6/24/2025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5926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22295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6/24/2025</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5866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9F5F-4BFD-E447-BEA9-0C37762422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5269F7-6D00-2B48-8A83-1A810D572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3DFD29-48A1-914B-9444-67FC469914EB}"/>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5" name="Footer Placeholder 4">
            <a:extLst>
              <a:ext uri="{FF2B5EF4-FFF2-40B4-BE49-F238E27FC236}">
                <a16:creationId xmlns:a16="http://schemas.microsoft.com/office/drawing/2014/main" id="{0E8F43D9-BDA4-AA49-B4B7-69E51D1E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873FE-B59C-9545-8915-9FCD064F1BBC}"/>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3344919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0B7A-5A39-1649-A951-EE29B77C5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D66C0-3DA0-2B40-AC4D-E399C7ECAC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5EAB-0AAA-BC4C-8BE2-6711B520D73F}"/>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5" name="Footer Placeholder 4">
            <a:extLst>
              <a:ext uri="{FF2B5EF4-FFF2-40B4-BE49-F238E27FC236}">
                <a16:creationId xmlns:a16="http://schemas.microsoft.com/office/drawing/2014/main" id="{0F77E30E-0680-3445-9C1B-3A3D3CC11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8D685-7978-6340-8A4A-A633D549B79C}"/>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2169686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FBCA-686F-D243-8FA7-B3B59530A2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4DFD55-A3FB-2D41-9990-06FE9630B3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9844ED-36F9-D947-AC3F-51499C3F4D8D}"/>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5" name="Footer Placeholder 4">
            <a:extLst>
              <a:ext uri="{FF2B5EF4-FFF2-40B4-BE49-F238E27FC236}">
                <a16:creationId xmlns:a16="http://schemas.microsoft.com/office/drawing/2014/main" id="{6EDAC7D8-CD37-D349-AEA2-C6E1C2A46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CF592-23AA-264C-98E5-6AA192EA08F9}"/>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3055114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A503-4D68-3746-8A7A-6CAE00937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D7C39-CC3B-344B-9AFB-990FB2CDB6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8A465-98B8-994E-B1F5-3657F61265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5C7BE8-4118-1249-9FD8-A9F330CFA877}"/>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6" name="Footer Placeholder 5">
            <a:extLst>
              <a:ext uri="{FF2B5EF4-FFF2-40B4-BE49-F238E27FC236}">
                <a16:creationId xmlns:a16="http://schemas.microsoft.com/office/drawing/2014/main" id="{CEB4128D-6CD3-D84F-8259-E3FD2B09D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A4DFC-4FDF-954B-B281-0BF9136E1496}"/>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2718447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AD13-09A0-9548-B090-AB52E59268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E89A54-64FA-D047-AF13-031CDF9286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C46176-9971-EB49-907D-2B9CFAEE2A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2AD408-6075-D944-8520-97E78EDA3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2C92F7-990D-9F4F-B2D8-91E30789A4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E575F6-E4E2-484E-BB32-4743D12C5069}"/>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8" name="Footer Placeholder 7">
            <a:extLst>
              <a:ext uri="{FF2B5EF4-FFF2-40B4-BE49-F238E27FC236}">
                <a16:creationId xmlns:a16="http://schemas.microsoft.com/office/drawing/2014/main" id="{81A90D63-58B0-5942-B65B-8BEB33C0A0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490430-F8A7-6544-A212-1132A366F620}"/>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3867797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75E3E-6277-47A4-9579-9B91E8AC2F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7DD3E9-B9C9-42A3-BE3C-C5D18BF1E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DBF066-2E16-4E7B-BBCC-48B863089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3E6219-3297-4EC4-9D40-12131598F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A30B4F-EF72-4B7A-8151-F80F73E9E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7486CC-4A0C-4D52-88DF-1034441DDECB}"/>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8" name="Footer Placeholder 7">
            <a:extLst>
              <a:ext uri="{FF2B5EF4-FFF2-40B4-BE49-F238E27FC236}">
                <a16:creationId xmlns:a16="http://schemas.microsoft.com/office/drawing/2014/main" id="{32DBBF62-B064-4099-B8C2-1581FC6EB5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1C4EBD-E77F-47BF-905E-5FE6028FBAC0}"/>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368692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F05D-0D6E-2E45-A36C-CA91DB6D8F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B15C5-7A64-A64B-8498-CC8D6F563D89}"/>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4" name="Footer Placeholder 3">
            <a:extLst>
              <a:ext uri="{FF2B5EF4-FFF2-40B4-BE49-F238E27FC236}">
                <a16:creationId xmlns:a16="http://schemas.microsoft.com/office/drawing/2014/main" id="{1C735EC8-7D99-5B46-93A2-5FB7954F6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5C4CE8-AAF6-0F4F-8CFB-CD99B30A17D8}"/>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1572553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9EEDA-0BC9-E44C-BCC5-B341DE371AAD}"/>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3" name="Footer Placeholder 2">
            <a:extLst>
              <a:ext uri="{FF2B5EF4-FFF2-40B4-BE49-F238E27FC236}">
                <a16:creationId xmlns:a16="http://schemas.microsoft.com/office/drawing/2014/main" id="{72079FE7-C4D3-B148-BF57-D69A1358C7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6006C0-CB21-C946-BCD8-5BC77F5FAC10}"/>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16623838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107B-73BF-1B4F-BFE2-541B47E35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C793A-26B4-9C4E-B713-3F2296078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EB4D7-EC2C-784A-873B-C836C420F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617E42-7FF3-B046-AC94-90B8E9B74650}"/>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6" name="Footer Placeholder 5">
            <a:extLst>
              <a:ext uri="{FF2B5EF4-FFF2-40B4-BE49-F238E27FC236}">
                <a16:creationId xmlns:a16="http://schemas.microsoft.com/office/drawing/2014/main" id="{5BCE413C-3792-1F44-A779-AFA1C0870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60FD9-1938-014C-BFC2-93F6B40F33C7}"/>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3286514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6875D-2666-4440-81CC-5B0B06BBC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38BDC-07C1-694F-AFA3-FCE388802D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52C99-29DF-8D4E-97A5-9CF046C67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F23195-46E4-E541-8AF2-C0F9EE351D1D}"/>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6" name="Footer Placeholder 5">
            <a:extLst>
              <a:ext uri="{FF2B5EF4-FFF2-40B4-BE49-F238E27FC236}">
                <a16:creationId xmlns:a16="http://schemas.microsoft.com/office/drawing/2014/main" id="{0A9FB041-22A9-1240-8ADF-4A0F2FB50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6A21F-C76C-CF49-8153-A93942DFFE9D}"/>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2799320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390B-AC99-3448-B3AE-7A0C79FCA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819FD5-65CB-B044-88FE-3929B91183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FD3F4-7DA6-6D44-A2C5-7E73ECFF97DB}"/>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5" name="Footer Placeholder 4">
            <a:extLst>
              <a:ext uri="{FF2B5EF4-FFF2-40B4-BE49-F238E27FC236}">
                <a16:creationId xmlns:a16="http://schemas.microsoft.com/office/drawing/2014/main" id="{3D164820-1E0D-0445-8C22-6461BF237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38362-635F-CC44-B841-260AB9BA6215}"/>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2822416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E04A0-E85D-EB44-B6FB-44F9A25B51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A38716-585C-C049-8FAA-49A4B6BB5B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66DE4-1F86-2640-8AE0-66C9C24ABDA1}"/>
              </a:ext>
            </a:extLst>
          </p:cNvPr>
          <p:cNvSpPr>
            <a:spLocks noGrp="1"/>
          </p:cNvSpPr>
          <p:nvPr>
            <p:ph type="dt" sz="half" idx="10"/>
          </p:nvPr>
        </p:nvSpPr>
        <p:spPr/>
        <p:txBody>
          <a:bodyPr/>
          <a:lstStyle/>
          <a:p>
            <a:fld id="{FB125908-1BD7-7B43-A78E-28E0804E72C3}" type="datetimeFigureOut">
              <a:rPr lang="en-US" smtClean="0"/>
              <a:t>6/24/2025</a:t>
            </a:fld>
            <a:endParaRPr lang="en-US"/>
          </a:p>
        </p:txBody>
      </p:sp>
      <p:sp>
        <p:nvSpPr>
          <p:cNvPr id="5" name="Footer Placeholder 4">
            <a:extLst>
              <a:ext uri="{FF2B5EF4-FFF2-40B4-BE49-F238E27FC236}">
                <a16:creationId xmlns:a16="http://schemas.microsoft.com/office/drawing/2014/main" id="{CC776013-1C97-2D4D-AC1D-0033CB2C4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983CB-CF22-7A47-BE7B-FFFEA2DCD068}"/>
              </a:ext>
            </a:extLst>
          </p:cNvPr>
          <p:cNvSpPr>
            <a:spLocks noGrp="1"/>
          </p:cNvSpPr>
          <p:nvPr>
            <p:ph type="sldNum" sz="quarter" idx="12"/>
          </p:nvPr>
        </p:nvSpPr>
        <p:spPr/>
        <p:txBody>
          <a:bodyPr/>
          <a:lstStyle/>
          <a:p>
            <a:fld id="{A77C34E5-F59C-6E41-B36D-7FAC9503DA1D}" type="slidenum">
              <a:rPr lang="en-US" smtClean="0"/>
              <a:t>‹#›</a:t>
            </a:fld>
            <a:endParaRPr lang="en-US"/>
          </a:p>
        </p:txBody>
      </p:sp>
    </p:spTree>
    <p:extLst>
      <p:ext uri="{BB962C8B-B14F-4D97-AF65-F5344CB8AC3E}">
        <p14:creationId xmlns:p14="http://schemas.microsoft.com/office/powerpoint/2010/main" val="267428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F03D-A0A4-4325-B8A9-A68A372CE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FCD50-8CCF-49B2-AA88-BC9B8059B1C6}"/>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4" name="Footer Placeholder 3">
            <a:extLst>
              <a:ext uri="{FF2B5EF4-FFF2-40B4-BE49-F238E27FC236}">
                <a16:creationId xmlns:a16="http://schemas.microsoft.com/office/drawing/2014/main" id="{DD40E02A-1F9B-4023-9457-317AEC34B5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4AAF02-BEFC-4C03-A13A-0C0322E4EC2F}"/>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250479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68FA1-A6A5-4322-99D1-BACF5A2D6B22}"/>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3" name="Footer Placeholder 2">
            <a:extLst>
              <a:ext uri="{FF2B5EF4-FFF2-40B4-BE49-F238E27FC236}">
                <a16:creationId xmlns:a16="http://schemas.microsoft.com/office/drawing/2014/main" id="{068FD61D-291B-41E3-B9E5-3F3BB9EFDB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A2C3B3-2A48-472D-825F-411B2922DCB2}"/>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189871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7C04-7582-4927-8CEC-B11186E3B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895C8-1A0B-40F7-9949-964832A04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D86317-9C1B-4709-8036-2902DF43A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EF813-9E01-47A5-8D10-F430FEAE5C74}"/>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6" name="Footer Placeholder 5">
            <a:extLst>
              <a:ext uri="{FF2B5EF4-FFF2-40B4-BE49-F238E27FC236}">
                <a16:creationId xmlns:a16="http://schemas.microsoft.com/office/drawing/2014/main" id="{9EAA860F-B74C-41AA-9C9D-B4B7B6268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5AE8D-DB5D-4A8B-B465-E6FC98A452C1}"/>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422359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D42D-30B5-4AAA-ADB6-FC4DDEDA2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FE78F-30AD-4CF4-A9FE-3257A2F30B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284EC1-90B4-428C-8030-8C0164B7A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F6CEB-E597-4548-BB0B-06DDC5D94102}"/>
              </a:ext>
            </a:extLst>
          </p:cNvPr>
          <p:cNvSpPr>
            <a:spLocks noGrp="1"/>
          </p:cNvSpPr>
          <p:nvPr>
            <p:ph type="dt" sz="half" idx="10"/>
          </p:nvPr>
        </p:nvSpPr>
        <p:spPr/>
        <p:txBody>
          <a:bodyPr/>
          <a:lstStyle/>
          <a:p>
            <a:fld id="{ED454481-4E13-4947-B3E9-6C355730C887}" type="datetimeFigureOut">
              <a:rPr lang="en-US" smtClean="0"/>
              <a:t>6/24/2025</a:t>
            </a:fld>
            <a:endParaRPr lang="en-US"/>
          </a:p>
        </p:txBody>
      </p:sp>
      <p:sp>
        <p:nvSpPr>
          <p:cNvPr id="6" name="Footer Placeholder 5">
            <a:extLst>
              <a:ext uri="{FF2B5EF4-FFF2-40B4-BE49-F238E27FC236}">
                <a16:creationId xmlns:a16="http://schemas.microsoft.com/office/drawing/2014/main" id="{5FDAE01B-F2C5-4CB4-99A8-6D5AFFF3E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952FE-E4B5-4E5B-AB72-299F1C0B226B}"/>
              </a:ext>
            </a:extLst>
          </p:cNvPr>
          <p:cNvSpPr>
            <a:spLocks noGrp="1"/>
          </p:cNvSpPr>
          <p:nvPr>
            <p:ph type="sldNum" sz="quarter" idx="12"/>
          </p:nvPr>
        </p:nvSpPr>
        <p:spPr/>
        <p:txBody>
          <a:bodyPr/>
          <a:lstStyle/>
          <a:p>
            <a:fld id="{8A612508-1C55-4C17-8D30-41DD2C869241}" type="slidenum">
              <a:rPr lang="en-US" smtClean="0"/>
              <a:t>‹#›</a:t>
            </a:fld>
            <a:endParaRPr lang="en-US"/>
          </a:p>
        </p:txBody>
      </p:sp>
    </p:spTree>
    <p:extLst>
      <p:ext uri="{BB962C8B-B14F-4D97-AF65-F5344CB8AC3E}">
        <p14:creationId xmlns:p14="http://schemas.microsoft.com/office/powerpoint/2010/main" val="122876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604E8-28D9-43E2-812E-CC37C0568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D0620A-630D-4DEC-A79A-9F5BC9E3BD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0702E-5704-4F84-8DA2-066E85216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54481-4E13-4947-B3E9-6C355730C887}" type="datetimeFigureOut">
              <a:rPr lang="en-US" smtClean="0"/>
              <a:t>6/24/2025</a:t>
            </a:fld>
            <a:endParaRPr lang="en-US"/>
          </a:p>
        </p:txBody>
      </p:sp>
      <p:sp>
        <p:nvSpPr>
          <p:cNvPr id="5" name="Footer Placeholder 4">
            <a:extLst>
              <a:ext uri="{FF2B5EF4-FFF2-40B4-BE49-F238E27FC236}">
                <a16:creationId xmlns:a16="http://schemas.microsoft.com/office/drawing/2014/main" id="{4CB5E9DF-B521-41A1-B0B1-E7E078990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61393D-4D74-4D77-8071-D8F24C13B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12508-1C55-4C17-8D30-41DD2C869241}" type="slidenum">
              <a:rPr lang="en-US" smtClean="0"/>
              <a:t>‹#›</a:t>
            </a:fld>
            <a:endParaRPr lang="en-US"/>
          </a:p>
        </p:txBody>
      </p:sp>
    </p:spTree>
    <p:extLst>
      <p:ext uri="{BB962C8B-B14F-4D97-AF65-F5344CB8AC3E}">
        <p14:creationId xmlns:p14="http://schemas.microsoft.com/office/powerpoint/2010/main" val="131573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09561" y="273352"/>
            <a:ext cx="10971684" cy="1145009"/>
          </a:xfrm>
          <a:prstGeom prst="rect">
            <a:avLst/>
          </a:prstGeom>
          <a:noFill/>
          <a:ln>
            <a:noFill/>
          </a:ln>
        </p:spPr>
        <p:txBody>
          <a:bodyPr lIns="0" tIns="0" rIns="0" bIns="0" anchor="ctr"/>
          <a:lstStyle/>
          <a:p>
            <a:endParaRPr lang="en-US"/>
          </a:p>
        </p:txBody>
      </p:sp>
      <p:sp>
        <p:nvSpPr>
          <p:cNvPr id="3" name="Text Placeholder 2"/>
          <p:cNvSpPr txBox="1">
            <a:spLocks noGrp="1"/>
          </p:cNvSpPr>
          <p:nvPr>
            <p:ph type="body" idx="1"/>
          </p:nvPr>
        </p:nvSpPr>
        <p:spPr>
          <a:xfrm>
            <a:off x="609561" y="1604841"/>
            <a:ext cx="10971684" cy="3977484"/>
          </a:xfrm>
          <a:prstGeom prst="rect">
            <a:avLst/>
          </a:prstGeom>
          <a:noFill/>
          <a:ln>
            <a:noFill/>
          </a:ln>
        </p:spPr>
        <p:txBody>
          <a:bodyPr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609561" y="6247906"/>
            <a:ext cx="2840124" cy="472896"/>
          </a:xfrm>
          <a:prstGeom prst="rect">
            <a:avLst/>
          </a:prstGeom>
          <a:noFill/>
          <a:ln>
            <a:noFill/>
          </a:ln>
        </p:spPr>
        <p:txBody>
          <a:bodyPr lIns="0" tIns="0" rIns="0" bIns="0" anchorCtr="0">
            <a:noAutofit/>
          </a:bodyPr>
          <a:lstStyle>
            <a:lvl1pPr lvl="0" rtl="0" hangingPunct="0">
              <a:buNone/>
              <a:tabLst/>
              <a:defRPr lang="en-US" sz="1270" kern="1200">
                <a:latin typeface="Liberation Serif" pitchFamily="18"/>
                <a:ea typeface="DejaVu Sans" pitchFamily="2"/>
                <a:cs typeface="DejaVu Sans" pitchFamily="2"/>
              </a:defRPr>
            </a:lvl1pPr>
          </a:lstStyle>
          <a:p>
            <a:pPr lvl="0"/>
            <a:endParaRPr lang="en-US"/>
          </a:p>
        </p:txBody>
      </p:sp>
      <p:sp>
        <p:nvSpPr>
          <p:cNvPr id="5" name="Footer Placeholder 4"/>
          <p:cNvSpPr txBox="1">
            <a:spLocks noGrp="1"/>
          </p:cNvSpPr>
          <p:nvPr>
            <p:ph type="ftr" sz="quarter" idx="3"/>
          </p:nvPr>
        </p:nvSpPr>
        <p:spPr>
          <a:xfrm>
            <a:off x="4169405" y="6247906"/>
            <a:ext cx="3864189" cy="472896"/>
          </a:xfrm>
          <a:prstGeom prst="rect">
            <a:avLst/>
          </a:prstGeom>
          <a:noFill/>
          <a:ln>
            <a:noFill/>
          </a:ln>
        </p:spPr>
        <p:txBody>
          <a:bodyPr lIns="0" tIns="0" rIns="0" bIns="0" anchorCtr="0">
            <a:noAutofit/>
          </a:bodyPr>
          <a:lstStyle>
            <a:lvl1pPr lvl="0" algn="ctr" rtl="0" hangingPunct="0">
              <a:buNone/>
              <a:tabLst/>
              <a:defRPr lang="en-US" sz="1270" kern="1200">
                <a:latin typeface="Liberation Serif" pitchFamily="18"/>
                <a:ea typeface="DejaVu Sans" pitchFamily="2"/>
                <a:cs typeface="DejaVu Sans" pitchFamily="2"/>
              </a:defRPr>
            </a:lvl1pPr>
          </a:lstStyle>
          <a:p>
            <a:pPr lvl="0"/>
            <a:endParaRPr lang="en-US"/>
          </a:p>
        </p:txBody>
      </p:sp>
      <p:sp>
        <p:nvSpPr>
          <p:cNvPr id="6" name="Slide Number Placeholder 5"/>
          <p:cNvSpPr txBox="1">
            <a:spLocks noGrp="1"/>
          </p:cNvSpPr>
          <p:nvPr>
            <p:ph type="sldNum" sz="quarter" idx="4"/>
          </p:nvPr>
        </p:nvSpPr>
        <p:spPr>
          <a:xfrm>
            <a:off x="8741122" y="6247906"/>
            <a:ext cx="2840124" cy="472896"/>
          </a:xfrm>
          <a:prstGeom prst="rect">
            <a:avLst/>
          </a:prstGeom>
          <a:noFill/>
          <a:ln>
            <a:noFill/>
          </a:ln>
        </p:spPr>
        <p:txBody>
          <a:bodyPr lIns="0" tIns="0" rIns="0" bIns="0" anchorCtr="0">
            <a:noAutofit/>
          </a:bodyPr>
          <a:lstStyle>
            <a:lvl1pPr lvl="0" algn="r" rtl="0" hangingPunct="0">
              <a:buNone/>
              <a:tabLst/>
              <a:defRPr lang="en-US" sz="1270" kern="1200">
                <a:latin typeface="Liberation Serif" pitchFamily="18"/>
                <a:ea typeface="DejaVu Sans" pitchFamily="2"/>
                <a:cs typeface="DejaVu Sans" pitchFamily="2"/>
              </a:defRPr>
            </a:lvl1pPr>
          </a:lstStyle>
          <a:p>
            <a:pPr lvl="0"/>
            <a:fld id="{BC9A35EA-8A86-4BAF-80E3-B9AB08D308AE}" type="slidenum">
              <a:t>‹#›</a:t>
            </a:fld>
            <a:endParaRPr lang="en-US"/>
          </a:p>
        </p:txBody>
      </p:sp>
    </p:spTree>
    <p:extLst>
      <p:ext uri="{BB962C8B-B14F-4D97-AF65-F5344CB8AC3E}">
        <p14:creationId xmlns:p14="http://schemas.microsoft.com/office/powerpoint/2010/main" val="4017749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hangingPunct="0">
        <a:tabLst/>
        <a:defRPr lang="en-US" sz="3992" b="0" i="0" u="none" strike="noStrike" kern="1200" cap="none">
          <a:ln>
            <a:noFill/>
          </a:ln>
          <a:latin typeface="Liberation Sans" pitchFamily="18"/>
        </a:defRPr>
      </a:lvl1pPr>
    </p:titleStyle>
    <p:bodyStyle>
      <a:lvl1pPr rtl="0" hangingPunct="0">
        <a:spcBef>
          <a:spcPts val="0"/>
        </a:spcBef>
        <a:spcAft>
          <a:spcPts val="1286"/>
        </a:spcAft>
        <a:tabLst/>
        <a:defRPr lang="en-US" sz="2903" b="0" i="0" u="none" strike="noStrike" kern="1200" cap="none">
          <a:ln>
            <a:noFill/>
          </a:ln>
          <a:latin typeface="Liberation Sans" pitchFamily="18"/>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1C5EB-4142-4A6B-897B-1C1747D779A3}" type="datetimeFigureOut">
              <a:rPr lang="en-US" smtClean="0"/>
              <a:t>6/24/2025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3EDCE-DFED-4A45-ACCE-FC3161F4BBDD}" type="slidenum">
              <a:rPr lang="en-US" smtClean="0"/>
              <a:t>‹#›</a:t>
            </a:fld>
            <a:endParaRPr lang="en-US"/>
          </a:p>
        </p:txBody>
      </p:sp>
    </p:spTree>
    <p:extLst>
      <p:ext uri="{BB962C8B-B14F-4D97-AF65-F5344CB8AC3E}">
        <p14:creationId xmlns:p14="http://schemas.microsoft.com/office/powerpoint/2010/main" val="4266524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6/24/2025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875802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77DC3-E0AC-8242-8DDE-36B289767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06258-2D00-4747-8EE8-A8FB7E54C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DA955-0929-5641-AFE4-BA5385545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25908-1BD7-7B43-A78E-28E0804E72C3}" type="datetimeFigureOut">
              <a:rPr lang="en-US" smtClean="0"/>
              <a:t>6/24/2025</a:t>
            </a:fld>
            <a:endParaRPr lang="en-US"/>
          </a:p>
        </p:txBody>
      </p:sp>
      <p:sp>
        <p:nvSpPr>
          <p:cNvPr id="5" name="Footer Placeholder 4">
            <a:extLst>
              <a:ext uri="{FF2B5EF4-FFF2-40B4-BE49-F238E27FC236}">
                <a16:creationId xmlns:a16="http://schemas.microsoft.com/office/drawing/2014/main" id="{FFA910E1-E8D7-904F-935B-429432E22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E9427-C9D9-2942-B0F5-EA83AEEED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C34E5-F59C-6E41-B36D-7FAC9503DA1D}" type="slidenum">
              <a:rPr lang="en-US" smtClean="0"/>
              <a:t>‹#›</a:t>
            </a:fld>
            <a:endParaRPr lang="en-US"/>
          </a:p>
        </p:txBody>
      </p:sp>
    </p:spTree>
    <p:extLst>
      <p:ext uri="{BB962C8B-B14F-4D97-AF65-F5344CB8AC3E}">
        <p14:creationId xmlns:p14="http://schemas.microsoft.com/office/powerpoint/2010/main" val="11142715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oi.org/10.1021/acs.jcim.8b00363"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45.jpe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4.jpeg"/><Relationship Id="rId11" Type="http://schemas.openxmlformats.org/officeDocument/2006/relationships/hyperlink" Target="https://cancer.wisc.edu/research/resources/ddc/smsf/" TargetMode="External"/><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g"/><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46.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oi.org/10.1021/acs.jcim.8b00363"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38.sv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pubs.acs.org/doi/abs/10.1021/jm300687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21/acs.jcim.8b00363" TargetMode="External"/><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A4B931-B7F0-403E-9F40-8A4054A04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33437" y="1987096"/>
            <a:ext cx="6003986" cy="2651200"/>
          </a:xfrm>
        </p:spPr>
        <p:txBody>
          <a:bodyPr vert="horz" lIns="91440" tIns="45720" rIns="91440" bIns="45720" rtlCol="0" anchor="t">
            <a:normAutofit/>
          </a:bodyPr>
          <a:lstStyle/>
          <a:p>
            <a:pPr lvl="0" hangingPunct="1">
              <a:lnSpc>
                <a:spcPct val="90000"/>
              </a:lnSpc>
              <a:spcBef>
                <a:spcPct val="0"/>
              </a:spcBef>
            </a:pPr>
            <a:r>
              <a:rPr lang="en-US" sz="4400" b="1" dirty="0">
                <a:solidFill>
                  <a:schemeClr val="tx1"/>
                </a:solidFill>
                <a:latin typeface="Tw Cen MT" panose="020B0602020104020603" pitchFamily="34" charset="0"/>
                <a:ea typeface="+mj-ea"/>
                <a:cs typeface="+mj-cs"/>
              </a:rPr>
              <a:t>Scaling Virtual Screening to Ultra-Large Virtual Chemical Libraries</a:t>
            </a:r>
          </a:p>
        </p:txBody>
      </p:sp>
      <p:sp>
        <p:nvSpPr>
          <p:cNvPr id="3" name="Subtitle 2"/>
          <p:cNvSpPr txBox="1">
            <a:spLocks noGrp="1"/>
          </p:cNvSpPr>
          <p:nvPr>
            <p:ph type="subTitle" idx="4294967295"/>
          </p:nvPr>
        </p:nvSpPr>
        <p:spPr>
          <a:xfrm>
            <a:off x="1600192" y="4249645"/>
            <a:ext cx="3975797" cy="1970783"/>
          </a:xfrm>
        </p:spPr>
        <p:txBody>
          <a:bodyPr vert="horz" lIns="91440" tIns="45720" rIns="91440" bIns="45720" rtlCol="0" anchor="b">
            <a:noAutofit/>
          </a:bodyPr>
          <a:lstStyle/>
          <a:p>
            <a:pPr algn="l" hangingPunct="1">
              <a:lnSpc>
                <a:spcPct val="90000"/>
              </a:lnSpc>
              <a:spcBef>
                <a:spcPts val="1000"/>
              </a:spcBef>
            </a:pPr>
            <a:r>
              <a:rPr lang="en-US" sz="2000" b="1" dirty="0">
                <a:solidFill>
                  <a:schemeClr val="tx1"/>
                </a:solidFill>
                <a:latin typeface="+mn-lt"/>
                <a:ea typeface="+mn-ea"/>
                <a:cs typeface="+mn-cs"/>
              </a:rPr>
              <a:t>Spencer S. Ericksen</a:t>
            </a:r>
          </a:p>
          <a:p>
            <a:pPr algn="l" hangingPunct="1">
              <a:spcAft>
                <a:spcPts val="0"/>
              </a:spcAft>
            </a:pPr>
            <a:r>
              <a:rPr lang="en-US" sz="2000" dirty="0">
                <a:solidFill>
                  <a:schemeClr val="tx1"/>
                </a:solidFill>
                <a:latin typeface="+mn-lt"/>
                <a:ea typeface="+mn-ea"/>
                <a:cs typeface="+mn-cs"/>
              </a:rPr>
              <a:t>UW Carbone Cancer Center</a:t>
            </a:r>
          </a:p>
          <a:p>
            <a:pPr algn="l" hangingPunct="1">
              <a:spcAft>
                <a:spcPts val="0"/>
              </a:spcAft>
            </a:pPr>
            <a:r>
              <a:rPr lang="en-US" sz="2000" dirty="0">
                <a:solidFill>
                  <a:schemeClr val="tx1"/>
                </a:solidFill>
                <a:latin typeface="+mn-lt"/>
                <a:ea typeface="+mn-ea"/>
                <a:cs typeface="+mn-cs"/>
              </a:rPr>
              <a:t>Drug Development Core</a:t>
            </a:r>
          </a:p>
          <a:p>
            <a:pPr algn="l" hangingPunct="1">
              <a:spcAft>
                <a:spcPts val="0"/>
              </a:spcAft>
            </a:pPr>
            <a:r>
              <a:rPr lang="en-US" sz="2000" dirty="0">
                <a:solidFill>
                  <a:schemeClr val="tx1"/>
                </a:solidFill>
                <a:latin typeface="+mn-lt"/>
                <a:ea typeface="+mn-ea"/>
                <a:cs typeface="+mn-cs"/>
              </a:rPr>
              <a:t>Small Molecule Screening Facility</a:t>
            </a:r>
          </a:p>
          <a:p>
            <a:pPr algn="l" hangingPunct="1">
              <a:spcAft>
                <a:spcPts val="0"/>
              </a:spcAft>
            </a:pPr>
            <a:endParaRPr lang="en-US" sz="2000" dirty="0">
              <a:solidFill>
                <a:schemeClr val="tx1"/>
              </a:solidFill>
              <a:latin typeface="+mn-lt"/>
              <a:ea typeface="+mn-ea"/>
              <a:cs typeface="+mn-cs"/>
            </a:endParaRPr>
          </a:p>
          <a:p>
            <a:pPr algn="l" hangingPunct="1">
              <a:spcAft>
                <a:spcPts val="0"/>
              </a:spcAft>
            </a:pPr>
            <a:r>
              <a:rPr lang="en-US" sz="2000" dirty="0">
                <a:solidFill>
                  <a:schemeClr val="tx1"/>
                </a:solidFill>
                <a:latin typeface="+mn-lt"/>
                <a:ea typeface="+mn-ea"/>
                <a:cs typeface="+mn-cs"/>
              </a:rPr>
              <a:t>ssericksen@wisc.edu</a:t>
            </a:r>
          </a:p>
        </p:txBody>
      </p:sp>
      <p:pic>
        <p:nvPicPr>
          <p:cNvPr id="7" name="Picture 6">
            <a:extLst>
              <a:ext uri="{FF2B5EF4-FFF2-40B4-BE49-F238E27FC236}">
                <a16:creationId xmlns:a16="http://schemas.microsoft.com/office/drawing/2014/main" id="{B0B40CA5-9B81-493E-B98A-6EBAE7BE5B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39416" y="4638296"/>
            <a:ext cx="2961842" cy="596741"/>
          </a:xfrm>
          <a:prstGeom prst="rect">
            <a:avLst/>
          </a:prstGeom>
        </p:spPr>
      </p:pic>
      <p:pic>
        <p:nvPicPr>
          <p:cNvPr id="8" name="Picture 7">
            <a:extLst>
              <a:ext uri="{FF2B5EF4-FFF2-40B4-BE49-F238E27FC236}">
                <a16:creationId xmlns:a16="http://schemas.microsoft.com/office/drawing/2014/main" id="{53C4A6BF-4049-457E-BFBC-299038DAE88C}"/>
              </a:ext>
            </a:extLst>
          </p:cNvPr>
          <p:cNvPicPr>
            <a:picLocks noChangeAspect="1"/>
          </p:cNvPicPr>
          <p:nvPr/>
        </p:nvPicPr>
        <p:blipFill>
          <a:blip r:embed="rId4"/>
          <a:stretch>
            <a:fillRect/>
          </a:stretch>
        </p:blipFill>
        <p:spPr>
          <a:xfrm>
            <a:off x="9309164" y="5563433"/>
            <a:ext cx="2792380" cy="7607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8651" y="3152610"/>
            <a:ext cx="2163157" cy="1157290"/>
          </a:xfrm>
          <a:prstGeom prst="rect">
            <a:avLst/>
          </a:prstGeom>
        </p:spPr>
      </p:pic>
      <p:pic>
        <p:nvPicPr>
          <p:cNvPr id="9" name="Picture 8">
            <a:extLst>
              <a:ext uri="{FF2B5EF4-FFF2-40B4-BE49-F238E27FC236}">
                <a16:creationId xmlns:a16="http://schemas.microsoft.com/office/drawing/2014/main" id="{6F51597C-7034-4F19-BE3E-9D3C08277E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43020" y="3172029"/>
            <a:ext cx="1748980" cy="988174"/>
          </a:xfrm>
          <a:prstGeom prst="rect">
            <a:avLst/>
          </a:prstGeom>
        </p:spPr>
      </p:pic>
      <p:pic>
        <p:nvPicPr>
          <p:cNvPr id="13" name="Picture 12">
            <a:extLst>
              <a:ext uri="{FF2B5EF4-FFF2-40B4-BE49-F238E27FC236}">
                <a16:creationId xmlns:a16="http://schemas.microsoft.com/office/drawing/2014/main" id="{C7529FF2-8D91-4D69-87E3-31AB811AB5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49" t="24088" r="18295" b="26689"/>
          <a:stretch/>
        </p:blipFill>
        <p:spPr>
          <a:xfrm>
            <a:off x="8002426" y="407682"/>
            <a:ext cx="3906870" cy="2505881"/>
          </a:xfrm>
          <a:prstGeom prst="rect">
            <a:avLst/>
          </a:prstGeom>
        </p:spPr>
      </p:pic>
      <p:sp>
        <p:nvSpPr>
          <p:cNvPr id="4" name="TextBox 3">
            <a:extLst>
              <a:ext uri="{FF2B5EF4-FFF2-40B4-BE49-F238E27FC236}">
                <a16:creationId xmlns:a16="http://schemas.microsoft.com/office/drawing/2014/main" id="{FCD37CBC-F507-4653-8611-E1F8775DDDE3}"/>
              </a:ext>
            </a:extLst>
          </p:cNvPr>
          <p:cNvSpPr txBox="1"/>
          <p:nvPr/>
        </p:nvSpPr>
        <p:spPr>
          <a:xfrm>
            <a:off x="1761754" y="887859"/>
            <a:ext cx="223945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OSG School Showcase</a:t>
            </a:r>
            <a:endParaRPr lang="en-US"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June 25, 2025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7"/>
          <p:cNvPicPr/>
          <p:nvPr/>
        </p:nvPicPr>
        <p:blipFill>
          <a:blip r:embed="rId2"/>
          <a:srcRect l="25000" t="18417" r="21667" b="14203"/>
          <a:stretch/>
        </p:blipFill>
        <p:spPr>
          <a:xfrm>
            <a:off x="4614334" y="808032"/>
            <a:ext cx="1097125" cy="1097125"/>
          </a:xfrm>
          <a:prstGeom prst="rect">
            <a:avLst/>
          </a:prstGeom>
          <a:ln>
            <a:solidFill>
              <a:schemeClr val="tx1"/>
            </a:solidFill>
          </a:ln>
        </p:spPr>
      </p:pic>
      <p:pic>
        <p:nvPicPr>
          <p:cNvPr id="39" name="Picture 8"/>
          <p:cNvPicPr/>
          <p:nvPr/>
        </p:nvPicPr>
        <p:blipFill>
          <a:blip r:embed="rId3"/>
          <a:srcRect l="25000" t="18417" r="21667" b="14203"/>
          <a:stretch/>
        </p:blipFill>
        <p:spPr>
          <a:xfrm>
            <a:off x="4614334" y="1959450"/>
            <a:ext cx="1097125" cy="1097125"/>
          </a:xfrm>
          <a:prstGeom prst="rect">
            <a:avLst/>
          </a:prstGeom>
          <a:ln>
            <a:solidFill>
              <a:schemeClr val="tx1"/>
            </a:solidFill>
          </a:ln>
        </p:spPr>
      </p:pic>
      <p:pic>
        <p:nvPicPr>
          <p:cNvPr id="40" name="Picture 9"/>
          <p:cNvPicPr/>
          <p:nvPr/>
        </p:nvPicPr>
        <p:blipFill>
          <a:blip r:embed="rId4"/>
          <a:srcRect l="25000" t="18417" r="21667" b="14203"/>
          <a:stretch/>
        </p:blipFill>
        <p:spPr>
          <a:xfrm>
            <a:off x="4614334" y="3146073"/>
            <a:ext cx="1097125" cy="1097125"/>
          </a:xfrm>
          <a:prstGeom prst="rect">
            <a:avLst/>
          </a:prstGeom>
          <a:ln>
            <a:solidFill>
              <a:schemeClr val="tx1"/>
            </a:solidFill>
          </a:ln>
        </p:spPr>
      </p:pic>
      <p:pic>
        <p:nvPicPr>
          <p:cNvPr id="41" name="Picture 10"/>
          <p:cNvPicPr/>
          <p:nvPr/>
        </p:nvPicPr>
        <p:blipFill>
          <a:blip r:embed="rId5"/>
          <a:srcRect l="25000" t="18417" r="21667" b="14203"/>
          <a:stretch/>
        </p:blipFill>
        <p:spPr>
          <a:xfrm>
            <a:off x="4614334" y="4344522"/>
            <a:ext cx="1097125" cy="1097125"/>
          </a:xfrm>
          <a:prstGeom prst="rect">
            <a:avLst/>
          </a:prstGeom>
          <a:ln>
            <a:solidFill>
              <a:schemeClr val="tx1"/>
            </a:solidFill>
          </a:ln>
        </p:spPr>
      </p:pic>
      <p:sp>
        <p:nvSpPr>
          <p:cNvPr id="43" name="Line 2"/>
          <p:cNvSpPr/>
          <p:nvPr/>
        </p:nvSpPr>
        <p:spPr>
          <a:xfrm>
            <a:off x="5711459" y="1301607"/>
            <a:ext cx="1809730" cy="1354386"/>
          </a:xfrm>
          <a:prstGeom prst="line">
            <a:avLst/>
          </a:prstGeom>
          <a:ln w="38160">
            <a:solidFill>
              <a:srgbClr val="0000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44" name="Line 3"/>
          <p:cNvSpPr/>
          <p:nvPr/>
        </p:nvSpPr>
        <p:spPr>
          <a:xfrm>
            <a:off x="5722618" y="2519067"/>
            <a:ext cx="1798570" cy="136927"/>
          </a:xfrm>
          <a:prstGeom prst="line">
            <a:avLst/>
          </a:prstGeom>
          <a:ln w="38160">
            <a:solidFill>
              <a:srgbClr val="0066CC"/>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45" name="Line 4"/>
          <p:cNvSpPr/>
          <p:nvPr/>
        </p:nvSpPr>
        <p:spPr>
          <a:xfrm flipV="1">
            <a:off x="5711459" y="2655994"/>
            <a:ext cx="1809730" cy="984630"/>
          </a:xfrm>
          <a:prstGeom prst="line">
            <a:avLst/>
          </a:prstGeom>
          <a:ln w="38160">
            <a:solidFill>
              <a:srgbClr val="AECF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46" name="Line 5"/>
          <p:cNvSpPr/>
          <p:nvPr/>
        </p:nvSpPr>
        <p:spPr>
          <a:xfrm flipV="1">
            <a:off x="5711459" y="2655995"/>
            <a:ext cx="1809730" cy="2130793"/>
          </a:xfrm>
          <a:prstGeom prst="line">
            <a:avLst/>
          </a:prstGeom>
          <a:ln w="38160">
            <a:solidFill>
              <a:srgbClr val="C5000B"/>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77" name="Line 36"/>
          <p:cNvSpPr/>
          <p:nvPr/>
        </p:nvSpPr>
        <p:spPr>
          <a:xfrm>
            <a:off x="10212747" y="2993800"/>
            <a:ext cx="1605049" cy="9451"/>
          </a:xfrm>
          <a:prstGeom prst="line">
            <a:avLst/>
          </a:prstGeom>
          <a:ln w="12600">
            <a:solidFill>
              <a:schemeClr val="tx1"/>
            </a:solidFill>
          </a:ln>
        </p:spPr>
        <p:style>
          <a:lnRef idx="1">
            <a:schemeClr val="accent1"/>
          </a:lnRef>
          <a:fillRef idx="0">
            <a:schemeClr val="accent1"/>
          </a:fillRef>
          <a:effectRef idx="0">
            <a:schemeClr val="accent1"/>
          </a:effectRef>
          <a:fontRef idx="minor"/>
        </p:style>
        <p:txBody>
          <a:bodyPr/>
          <a:lstStyle/>
          <a:p>
            <a:endParaRPr lang="en-US"/>
          </a:p>
        </p:txBody>
      </p:sp>
      <p:sp>
        <p:nvSpPr>
          <p:cNvPr id="78" name="CustomShape 37"/>
          <p:cNvSpPr/>
          <p:nvPr/>
        </p:nvSpPr>
        <p:spPr>
          <a:xfrm>
            <a:off x="10417699" y="2684276"/>
            <a:ext cx="685602" cy="321406"/>
          </a:xfrm>
          <a:custGeom>
            <a:avLst/>
            <a:gdLst/>
            <a:ahLst/>
            <a:cxnLst/>
            <a:rect l="l" t="t" r="r" b="b"/>
            <a:pathLst>
              <a:path w="1079796" h="879761">
                <a:moveTo>
                  <a:pt x="0" y="863605"/>
                </a:moveTo>
                <a:cubicBezTo>
                  <a:pt x="94191" y="872071"/>
                  <a:pt x="188383" y="880538"/>
                  <a:pt x="279400" y="736605"/>
                </a:cubicBezTo>
                <a:cubicBezTo>
                  <a:pt x="370417" y="592672"/>
                  <a:pt x="465667" y="-2112"/>
                  <a:pt x="546100" y="5"/>
                </a:cubicBezTo>
                <a:cubicBezTo>
                  <a:pt x="626533" y="2122"/>
                  <a:pt x="681567" y="605372"/>
                  <a:pt x="762000" y="749305"/>
                </a:cubicBezTo>
                <a:cubicBezTo>
                  <a:pt x="842433" y="893238"/>
                  <a:pt x="975783" y="842438"/>
                  <a:pt x="1028700" y="863605"/>
                </a:cubicBezTo>
                <a:cubicBezTo>
                  <a:pt x="1081617" y="884772"/>
                  <a:pt x="1080558" y="880538"/>
                  <a:pt x="1079500" y="876305"/>
                </a:cubicBezTo>
              </a:path>
            </a:pathLst>
          </a:custGeom>
          <a:solidFill>
            <a:srgbClr val="FF0000">
              <a:alpha val="25000"/>
            </a:srgbClr>
          </a:solidFill>
          <a:ln w="25560">
            <a:solidFill>
              <a:srgbClr val="FF0000"/>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9" name="CustomShape 38"/>
          <p:cNvSpPr/>
          <p:nvPr/>
        </p:nvSpPr>
        <p:spPr>
          <a:xfrm>
            <a:off x="10764684" y="1991837"/>
            <a:ext cx="1096371" cy="1013843"/>
          </a:xfrm>
          <a:custGeom>
            <a:avLst/>
            <a:gdLst/>
            <a:ahLst/>
            <a:cxnLst/>
            <a:rect l="l" t="t" r="r" b="b"/>
            <a:pathLst>
              <a:path w="1079796" h="879761">
                <a:moveTo>
                  <a:pt x="0" y="863605"/>
                </a:moveTo>
                <a:cubicBezTo>
                  <a:pt x="94191" y="872071"/>
                  <a:pt x="188383" y="880538"/>
                  <a:pt x="279400" y="736605"/>
                </a:cubicBezTo>
                <a:cubicBezTo>
                  <a:pt x="370417" y="592672"/>
                  <a:pt x="465667" y="-2112"/>
                  <a:pt x="546100" y="5"/>
                </a:cubicBezTo>
                <a:cubicBezTo>
                  <a:pt x="626533" y="2122"/>
                  <a:pt x="681567" y="605372"/>
                  <a:pt x="762000" y="749305"/>
                </a:cubicBezTo>
                <a:cubicBezTo>
                  <a:pt x="842433" y="893238"/>
                  <a:pt x="975783" y="842438"/>
                  <a:pt x="1028700" y="863605"/>
                </a:cubicBezTo>
                <a:cubicBezTo>
                  <a:pt x="1081617" y="884772"/>
                  <a:pt x="1080558" y="880538"/>
                  <a:pt x="1079500" y="876305"/>
                </a:cubicBezTo>
              </a:path>
            </a:pathLst>
          </a:custGeom>
          <a:solidFill>
            <a:srgbClr val="00B050">
              <a:alpha val="26000"/>
            </a:srgbClr>
          </a:solidFill>
          <a:ln w="25560">
            <a:solidFill>
              <a:srgbClr val="00B050"/>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9" name="TextBox 88"/>
          <p:cNvSpPr txBox="1"/>
          <p:nvPr/>
        </p:nvSpPr>
        <p:spPr>
          <a:xfrm>
            <a:off x="3985250" y="1162396"/>
            <a:ext cx="62228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Dock6</a:t>
            </a:r>
          </a:p>
        </p:txBody>
      </p:sp>
      <p:sp>
        <p:nvSpPr>
          <p:cNvPr id="2" name="TextBox 1"/>
          <p:cNvSpPr txBox="1"/>
          <p:nvPr/>
        </p:nvSpPr>
        <p:spPr>
          <a:xfrm>
            <a:off x="3596810" y="2334246"/>
            <a:ext cx="96045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AutoDock4</a:t>
            </a:r>
          </a:p>
        </p:txBody>
      </p:sp>
      <p:sp>
        <p:nvSpPr>
          <p:cNvPr id="9" name="TextBox 8"/>
          <p:cNvSpPr txBox="1"/>
          <p:nvPr/>
        </p:nvSpPr>
        <p:spPr>
          <a:xfrm>
            <a:off x="3985250" y="3556122"/>
            <a:ext cx="55015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FRED</a:t>
            </a:r>
          </a:p>
        </p:txBody>
      </p:sp>
      <p:sp>
        <p:nvSpPr>
          <p:cNvPr id="10" name="TextBox 9"/>
          <p:cNvSpPr txBox="1"/>
          <p:nvPr/>
        </p:nvSpPr>
        <p:spPr>
          <a:xfrm>
            <a:off x="3852314" y="4754570"/>
            <a:ext cx="669350"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Surflex</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TextBox 109"/>
          <p:cNvSpPr txBox="1"/>
          <p:nvPr/>
        </p:nvSpPr>
        <p:spPr>
          <a:xfrm>
            <a:off x="11024373" y="1605075"/>
            <a:ext cx="1028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B050"/>
                </a:solidFill>
                <a:latin typeface="Calibri" panose="020F0502020204030204"/>
              </a:rPr>
              <a:t>Inactives</a:t>
            </a:r>
            <a:endParaRPr kumimoji="0" lang="en-US" b="1" i="0" u="none" strike="noStrike" kern="1200" cap="none" spc="0" normalizeH="0" baseline="0" noProof="0" dirty="0">
              <a:ln>
                <a:noFill/>
              </a:ln>
              <a:solidFill>
                <a:srgbClr val="00B050"/>
              </a:solidFill>
              <a:effectLst/>
              <a:uLnTx/>
              <a:uFillTx/>
              <a:latin typeface="Calibri" panose="020F0502020204030204"/>
            </a:endParaRPr>
          </a:p>
        </p:txBody>
      </p:sp>
      <p:sp>
        <p:nvSpPr>
          <p:cNvPr id="111" name="TextBox 110"/>
          <p:cNvSpPr txBox="1"/>
          <p:nvPr/>
        </p:nvSpPr>
        <p:spPr>
          <a:xfrm>
            <a:off x="10174337" y="2275025"/>
            <a:ext cx="870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panose="020F0502020204030204"/>
              </a:rPr>
              <a:t>Actives</a:t>
            </a:r>
          </a:p>
        </p:txBody>
      </p:sp>
      <p:sp>
        <p:nvSpPr>
          <p:cNvPr id="11" name="TextBox 10"/>
          <p:cNvSpPr txBox="1"/>
          <p:nvPr/>
        </p:nvSpPr>
        <p:spPr>
          <a:xfrm>
            <a:off x="486399" y="465887"/>
            <a:ext cx="2605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Consensus Scoring </a:t>
            </a:r>
          </a:p>
        </p:txBody>
      </p:sp>
      <p:sp>
        <p:nvSpPr>
          <p:cNvPr id="112" name="TextBox 111"/>
          <p:cNvSpPr txBox="1"/>
          <p:nvPr/>
        </p:nvSpPr>
        <p:spPr>
          <a:xfrm>
            <a:off x="10716397" y="3003251"/>
            <a:ext cx="798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Scores</a:t>
            </a:r>
          </a:p>
        </p:txBody>
      </p:sp>
      <p:sp>
        <p:nvSpPr>
          <p:cNvPr id="34" name="CustomShape 11"/>
          <p:cNvSpPr/>
          <p:nvPr/>
        </p:nvSpPr>
        <p:spPr>
          <a:xfrm>
            <a:off x="7521189" y="2208308"/>
            <a:ext cx="1773122" cy="918815"/>
          </a:xfrm>
          <a:prstGeom prst="roundRect">
            <a:avLst>
              <a:gd name="adj" fmla="val 16667"/>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7" name="Line 30"/>
          <p:cNvSpPr/>
          <p:nvPr/>
        </p:nvSpPr>
        <p:spPr>
          <a:xfrm flipV="1">
            <a:off x="9316084" y="2655891"/>
            <a:ext cx="940982" cy="8355"/>
          </a:xfrm>
          <a:prstGeom prst="line">
            <a:avLst/>
          </a:prstGeom>
          <a:ln w="38160">
            <a:solidFill>
              <a:srgbClr val="00CCFF"/>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49" name="TextBox 48"/>
          <p:cNvSpPr txBox="1"/>
          <p:nvPr/>
        </p:nvSpPr>
        <p:spPr>
          <a:xfrm>
            <a:off x="7726140" y="2334245"/>
            <a:ext cx="1353876" cy="722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Consensus Model</a:t>
            </a:r>
          </a:p>
        </p:txBody>
      </p:sp>
      <p:sp>
        <p:nvSpPr>
          <p:cNvPr id="12" name="TextBox 11"/>
          <p:cNvSpPr txBox="1"/>
          <p:nvPr/>
        </p:nvSpPr>
        <p:spPr>
          <a:xfrm>
            <a:off x="5052957" y="5441647"/>
            <a:ext cx="247184" cy="9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14"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14"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14"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50" name="Content Placeholder 2">
            <a:extLst>
              <a:ext uri="{FF2B5EF4-FFF2-40B4-BE49-F238E27FC236}">
                <a16:creationId xmlns:a16="http://schemas.microsoft.com/office/drawing/2014/main" id="{0DE07A42-087E-4836-96EE-D0418829118B}"/>
              </a:ext>
            </a:extLst>
          </p:cNvPr>
          <p:cNvSpPr txBox="1">
            <a:spLocks/>
          </p:cNvSpPr>
          <p:nvPr/>
        </p:nvSpPr>
        <p:spPr>
          <a:xfrm>
            <a:off x="93626" y="933577"/>
            <a:ext cx="3156630" cy="54585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en-US" sz="1800" dirty="0">
                <a:latin typeface="Arial" panose="020B0604020202020204" pitchFamily="34" charset="0"/>
                <a:cs typeface="Arial" panose="020B0604020202020204" pitchFamily="34" charset="0"/>
              </a:rPr>
              <a:t>No single program is reliable</a:t>
            </a:r>
          </a:p>
          <a:p>
            <a:pPr marL="800100" lvl="1" indent="-342900" algn="l">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en-US" sz="1800" dirty="0">
                <a:latin typeface="Arial" panose="020B0604020202020204" pitchFamily="34" charset="0"/>
                <a:cs typeface="Arial" panose="020B0604020202020204" pitchFamily="34" charset="0"/>
              </a:rPr>
              <a:t>Use multiple docking programs</a:t>
            </a:r>
          </a:p>
          <a:p>
            <a:pPr marL="800100" lvl="1" indent="-342900" algn="l">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en-US" sz="1800" dirty="0">
                <a:latin typeface="Arial" panose="020B0604020202020204" pitchFamily="34" charset="0"/>
                <a:cs typeface="Arial" panose="020B0604020202020204" pitchFamily="34" charset="0"/>
              </a:rPr>
              <a:t>Consensus scores are more reliable than those from any individual docking program.</a:t>
            </a:r>
          </a:p>
        </p:txBody>
      </p:sp>
      <p:sp>
        <p:nvSpPr>
          <p:cNvPr id="51" name="TextBox 50">
            <a:extLst>
              <a:ext uri="{FF2B5EF4-FFF2-40B4-BE49-F238E27FC236}">
                <a16:creationId xmlns:a16="http://schemas.microsoft.com/office/drawing/2014/main" id="{F226BA8D-4917-448C-82A6-248C4565BB61}"/>
              </a:ext>
            </a:extLst>
          </p:cNvPr>
          <p:cNvSpPr txBox="1"/>
          <p:nvPr/>
        </p:nvSpPr>
        <p:spPr>
          <a:xfrm>
            <a:off x="7072036" y="4367581"/>
            <a:ext cx="4444550" cy="369332"/>
          </a:xfrm>
          <a:prstGeom prst="rect">
            <a:avLst/>
          </a:prstGeom>
          <a:noFill/>
        </p:spPr>
        <p:txBody>
          <a:bodyPr wrap="none" rtlCol="0">
            <a:spAutoFit/>
          </a:bodyPr>
          <a:lstStyle/>
          <a:p>
            <a:r>
              <a:rPr lang="en-US" sz="1800" i="1" dirty="0"/>
              <a:t>(developed in collaboration with Newton Lab)</a:t>
            </a:r>
            <a:endParaRPr lang="en-US" dirty="0"/>
          </a:p>
        </p:txBody>
      </p:sp>
      <p:sp>
        <p:nvSpPr>
          <p:cNvPr id="32" name="TextBox 31">
            <a:extLst>
              <a:ext uri="{FF2B5EF4-FFF2-40B4-BE49-F238E27FC236}">
                <a16:creationId xmlns:a16="http://schemas.microsoft.com/office/drawing/2014/main" id="{C5F42CBF-5D6F-41EF-ADBA-157FE5BB37CE}"/>
              </a:ext>
            </a:extLst>
          </p:cNvPr>
          <p:cNvSpPr txBox="1"/>
          <p:nvPr/>
        </p:nvSpPr>
        <p:spPr>
          <a:xfrm>
            <a:off x="3283515" y="6465718"/>
            <a:ext cx="90615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Ericksen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Chem. Inf. Model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57, 7, 1579-1590        DOI: 10.1021/acs.jcim.7b00153</a:t>
            </a:r>
          </a:p>
        </p:txBody>
      </p:sp>
    </p:spTree>
    <p:extLst>
      <p:ext uri="{BB962C8B-B14F-4D97-AF65-F5344CB8AC3E}">
        <p14:creationId xmlns:p14="http://schemas.microsoft.com/office/powerpoint/2010/main" val="783206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CF9A39-74D2-CF4B-A241-28DD5723215E}"/>
              </a:ext>
            </a:extLst>
          </p:cNvPr>
          <p:cNvPicPr>
            <a:picLocks noChangeAspect="1"/>
          </p:cNvPicPr>
          <p:nvPr/>
        </p:nvPicPr>
        <p:blipFill>
          <a:blip r:embed="rId2"/>
          <a:stretch>
            <a:fillRect/>
          </a:stretch>
        </p:blipFill>
        <p:spPr>
          <a:xfrm>
            <a:off x="220198" y="117847"/>
            <a:ext cx="4377683" cy="6611936"/>
          </a:xfrm>
          <a:prstGeom prst="rect">
            <a:avLst/>
          </a:prstGeom>
        </p:spPr>
      </p:pic>
      <p:pic>
        <p:nvPicPr>
          <p:cNvPr id="8" name="Picture 7">
            <a:extLst>
              <a:ext uri="{FF2B5EF4-FFF2-40B4-BE49-F238E27FC236}">
                <a16:creationId xmlns:a16="http://schemas.microsoft.com/office/drawing/2014/main" id="{A7EE03FD-D6FA-B24D-8E65-E2CABB8BE6FB}"/>
              </a:ext>
            </a:extLst>
          </p:cNvPr>
          <p:cNvPicPr>
            <a:picLocks noChangeAspect="1"/>
          </p:cNvPicPr>
          <p:nvPr/>
        </p:nvPicPr>
        <p:blipFill>
          <a:blip r:embed="rId3"/>
          <a:stretch>
            <a:fillRect/>
          </a:stretch>
        </p:blipFill>
        <p:spPr>
          <a:xfrm>
            <a:off x="4859137" y="117847"/>
            <a:ext cx="4377432" cy="6611935"/>
          </a:xfrm>
          <a:prstGeom prst="rect">
            <a:avLst/>
          </a:prstGeom>
        </p:spPr>
      </p:pic>
      <p:sp>
        <p:nvSpPr>
          <p:cNvPr id="16" name="Content Placeholder 2">
            <a:extLst>
              <a:ext uri="{FF2B5EF4-FFF2-40B4-BE49-F238E27FC236}">
                <a16:creationId xmlns:a16="http://schemas.microsoft.com/office/drawing/2014/main" id="{9C40E505-2B88-E040-A083-4359DE070573}"/>
              </a:ext>
            </a:extLst>
          </p:cNvPr>
          <p:cNvSpPr>
            <a:spLocks noGrp="1"/>
          </p:cNvSpPr>
          <p:nvPr>
            <p:ph idx="1"/>
          </p:nvPr>
        </p:nvSpPr>
        <p:spPr>
          <a:xfrm>
            <a:off x="9277627" y="1208337"/>
            <a:ext cx="2694175" cy="2796116"/>
          </a:xfrm>
          <a:solidFill>
            <a:schemeClr val="bg1"/>
          </a:solidFill>
        </p:spPr>
        <p:txBody>
          <a:bodyPr>
            <a:normAutofit fontScale="25000" lnSpcReduction="20000"/>
          </a:bodyPr>
          <a:lstStyle/>
          <a:p>
            <a:r>
              <a:rPr lang="en-US" sz="6200" dirty="0">
                <a:latin typeface="Tw Cen MT" panose="020B0602020104020603" pitchFamily="34" charset="0"/>
              </a:rPr>
              <a:t>21 DUD-E Benchmark Targets</a:t>
            </a:r>
          </a:p>
          <a:p>
            <a:endParaRPr lang="en-US" sz="6200" dirty="0">
              <a:latin typeface="Tw Cen MT" panose="020B0602020104020603" pitchFamily="34" charset="0"/>
            </a:endParaRPr>
          </a:p>
          <a:p>
            <a:r>
              <a:rPr lang="en-US" sz="6200" dirty="0">
                <a:latin typeface="Tw Cen MT" panose="020B0602020104020603" pitchFamily="34" charset="0"/>
              </a:rPr>
              <a:t>Score distribution of actives (red) is shifted relative to </a:t>
            </a:r>
            <a:r>
              <a:rPr lang="en-US" sz="6200" dirty="0" err="1">
                <a:latin typeface="Tw Cen MT" panose="020B0602020104020603" pitchFamily="34" charset="0"/>
              </a:rPr>
              <a:t>inactives</a:t>
            </a:r>
            <a:r>
              <a:rPr lang="en-US" sz="6200" dirty="0">
                <a:latin typeface="Tw Cen MT" panose="020B0602020104020603" pitchFamily="34" charset="0"/>
              </a:rPr>
              <a:t> (blue).</a:t>
            </a:r>
          </a:p>
          <a:p>
            <a:pPr marL="0" indent="0">
              <a:buNone/>
            </a:pPr>
            <a:endParaRPr lang="en-US" sz="6200" dirty="0">
              <a:latin typeface="Tw Cen MT" panose="020B0602020104020603" pitchFamily="34" charset="0"/>
            </a:endParaRPr>
          </a:p>
          <a:p>
            <a:r>
              <a:rPr lang="en-US" sz="6200" dirty="0">
                <a:latin typeface="Tw Cen MT" panose="020B0602020104020603" pitchFamily="34" charset="0"/>
              </a:rPr>
              <a:t>Interestingly, the standard deviation in scores was also higher for actives than for decoys. We leverage in MVC consensus scoring model (developed in Newton lab).</a:t>
            </a:r>
          </a:p>
          <a:p>
            <a:endParaRPr lang="en-US" dirty="0"/>
          </a:p>
        </p:txBody>
      </p:sp>
      <p:sp>
        <p:nvSpPr>
          <p:cNvPr id="5" name="TextBox 4">
            <a:extLst>
              <a:ext uri="{FF2B5EF4-FFF2-40B4-BE49-F238E27FC236}">
                <a16:creationId xmlns:a16="http://schemas.microsoft.com/office/drawing/2014/main" id="{32C4BEA7-2596-46D0-93B8-B244AEC55691}"/>
              </a:ext>
            </a:extLst>
          </p:cNvPr>
          <p:cNvSpPr txBox="1"/>
          <p:nvPr/>
        </p:nvSpPr>
        <p:spPr>
          <a:xfrm>
            <a:off x="9400843" y="5898785"/>
            <a:ext cx="29410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Ericksen et al.,  J. Chem. Inf. Model.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57, 7, 1579-1590        DOI: 10.1021/acs.jcim.7b00153</a:t>
            </a:r>
          </a:p>
        </p:txBody>
      </p:sp>
    </p:spTree>
    <p:extLst>
      <p:ext uri="{BB962C8B-B14F-4D97-AF65-F5344CB8AC3E}">
        <p14:creationId xmlns:p14="http://schemas.microsoft.com/office/powerpoint/2010/main" val="87192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194917-0010-4FC7-AF87-A02D8AB4E460}"/>
              </a:ext>
            </a:extLst>
          </p:cNvPr>
          <p:cNvSpPr txBox="1"/>
          <p:nvPr/>
        </p:nvSpPr>
        <p:spPr>
          <a:xfrm>
            <a:off x="45306" y="6488668"/>
            <a:ext cx="90615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Ericksen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Chem. Inf. Model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57, 7, 1579-1590        DOI: 10.1021/acs.jcim.7b00153</a:t>
            </a:r>
          </a:p>
        </p:txBody>
      </p:sp>
      <p:sp>
        <p:nvSpPr>
          <p:cNvPr id="11" name="TextBox 10">
            <a:extLst>
              <a:ext uri="{FF2B5EF4-FFF2-40B4-BE49-F238E27FC236}">
                <a16:creationId xmlns:a16="http://schemas.microsoft.com/office/drawing/2014/main" id="{6A40F595-6547-4C15-92F2-3FB1602130A4}"/>
              </a:ext>
            </a:extLst>
          </p:cNvPr>
          <p:cNvSpPr txBox="1"/>
          <p:nvPr/>
        </p:nvSpPr>
        <p:spPr>
          <a:xfrm>
            <a:off x="299863" y="363741"/>
            <a:ext cx="8552406" cy="461665"/>
          </a:xfrm>
          <a:prstGeom prst="rect">
            <a:avLst/>
          </a:prstGeom>
          <a:noFill/>
        </p:spPr>
        <p:txBody>
          <a:bodyPr wrap="none" rtlCol="0">
            <a:spAutoFit/>
          </a:bodyPr>
          <a:lstStyle/>
          <a:p>
            <a:r>
              <a:rPr lang="en-US" sz="2400" b="1" dirty="0">
                <a:latin typeface="Tw Cen MT" panose="020B0602020104020603" pitchFamily="34" charset="0"/>
              </a:rPr>
              <a:t>Virtual Screening Performance on 21 </a:t>
            </a:r>
            <a:r>
              <a:rPr lang="en-US" b="1" dirty="0">
                <a:latin typeface="Tw Cen MT" panose="020B0602020104020603" pitchFamily="34" charset="0"/>
              </a:rPr>
              <a:t>benchmark</a:t>
            </a:r>
            <a:r>
              <a:rPr lang="en-US" sz="2400" b="1" dirty="0">
                <a:latin typeface="Tw Cen MT" panose="020B0602020104020603" pitchFamily="34" charset="0"/>
              </a:rPr>
              <a:t> targets from DUD-E</a:t>
            </a:r>
          </a:p>
        </p:txBody>
      </p:sp>
      <p:graphicFrame>
        <p:nvGraphicFramePr>
          <p:cNvPr id="10" name="Table 9">
            <a:extLst>
              <a:ext uri="{FF2B5EF4-FFF2-40B4-BE49-F238E27FC236}">
                <a16:creationId xmlns:a16="http://schemas.microsoft.com/office/drawing/2014/main" id="{D9FE85BF-B899-414B-80E6-B1601CC8885E}"/>
              </a:ext>
            </a:extLst>
          </p:cNvPr>
          <p:cNvGraphicFramePr>
            <a:graphicFrameLocks noGrp="1"/>
          </p:cNvGraphicFramePr>
          <p:nvPr/>
        </p:nvGraphicFramePr>
        <p:xfrm>
          <a:off x="9276333" y="399618"/>
          <a:ext cx="2636532" cy="6035040"/>
        </p:xfrm>
        <a:graphic>
          <a:graphicData uri="http://schemas.openxmlformats.org/drawingml/2006/table">
            <a:tbl>
              <a:tblPr firstRow="1" firstCol="1" bandRow="1"/>
              <a:tblGrid>
                <a:gridCol w="1654170">
                  <a:extLst>
                    <a:ext uri="{9D8B030D-6E8A-4147-A177-3AD203B41FA5}">
                      <a16:colId xmlns:a16="http://schemas.microsoft.com/office/drawing/2014/main" val="1601822114"/>
                    </a:ext>
                  </a:extLst>
                </a:gridCol>
                <a:gridCol w="982362">
                  <a:extLst>
                    <a:ext uri="{9D8B030D-6E8A-4147-A177-3AD203B41FA5}">
                      <a16:colId xmlns:a16="http://schemas.microsoft.com/office/drawing/2014/main" val="1218481310"/>
                    </a:ext>
                  </a:extLst>
                </a:gridCol>
              </a:tblGrid>
              <a:tr h="263918">
                <a:tc>
                  <a:txBody>
                    <a:bodyPr/>
                    <a:lstStyle/>
                    <a:p>
                      <a:pPr marL="0" marR="0" algn="ctr" fontAlgn="auto">
                        <a:spcBef>
                          <a:spcPts val="0"/>
                        </a:spcBef>
                        <a:spcAft>
                          <a:spcPts val="0"/>
                        </a:spcAft>
                      </a:pPr>
                      <a:r>
                        <a:rPr lang="en-US" sz="1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 Class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auto">
                        <a:spcBef>
                          <a:spcPts val="0"/>
                        </a:spcBef>
                        <a:spcAft>
                          <a:spcPts val="0"/>
                        </a:spcAft>
                      </a:pPr>
                      <a:r>
                        <a:rPr lang="en-US" sz="18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913302"/>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GPCR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ADRB1</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23274507"/>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GPCR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DRD3</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556363466"/>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Ion Channel</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GRIA2</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3691841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BRAF</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37281031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CDK2</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68428615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PLK1</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553011692"/>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SRC</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3727029089"/>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Miscellaneous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FABP4</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19528550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Receptor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ESR1</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3965251382"/>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Receptor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ESR2</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952589625"/>
                  </a:ext>
                </a:extLst>
              </a:tr>
              <a:tr h="263918">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195567976"/>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GLCM</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213855713"/>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HDAC8</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889390749"/>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HIVINT</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34389626"/>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PDE5A</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21700757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PTN1</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468594669"/>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ADA17</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60546025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FA10</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595078057"/>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HIVPR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97785911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MMP13</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13389478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TRY1</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535510106"/>
                  </a:ext>
                </a:extLst>
              </a:tr>
            </a:tbl>
          </a:graphicData>
        </a:graphic>
      </p:graphicFrame>
      <p:sp>
        <p:nvSpPr>
          <p:cNvPr id="15" name="Star: 5 Points 14">
            <a:extLst>
              <a:ext uri="{FF2B5EF4-FFF2-40B4-BE49-F238E27FC236}">
                <a16:creationId xmlns:a16="http://schemas.microsoft.com/office/drawing/2014/main" id="{A60E18F3-F5BA-4309-9024-9BE2684BA2FA}"/>
              </a:ext>
            </a:extLst>
          </p:cNvPr>
          <p:cNvSpPr/>
          <p:nvPr/>
        </p:nvSpPr>
        <p:spPr>
          <a:xfrm>
            <a:off x="6848809" y="5104811"/>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B969234-66F4-4E70-9EB7-13B3DD974D98}"/>
              </a:ext>
            </a:extLst>
          </p:cNvPr>
          <p:cNvSpPr txBox="1"/>
          <p:nvPr/>
        </p:nvSpPr>
        <p:spPr>
          <a:xfrm>
            <a:off x="7024335" y="5038140"/>
            <a:ext cx="1520801" cy="646331"/>
          </a:xfrm>
          <a:prstGeom prst="rect">
            <a:avLst/>
          </a:prstGeom>
          <a:noFill/>
        </p:spPr>
        <p:txBody>
          <a:bodyPr wrap="none" rtlCol="0">
            <a:spAutoFit/>
          </a:bodyPr>
          <a:lstStyle/>
          <a:p>
            <a:r>
              <a:rPr lang="en-US" i="1" dirty="0"/>
              <a:t>P &lt; 0.05 </a:t>
            </a:r>
          </a:p>
          <a:p>
            <a:r>
              <a:rPr lang="en-US" i="1" dirty="0"/>
              <a:t>Pairwise t-test</a:t>
            </a:r>
          </a:p>
        </p:txBody>
      </p:sp>
      <p:pic>
        <p:nvPicPr>
          <p:cNvPr id="16" name="Picture 15">
            <a:extLst>
              <a:ext uri="{FF2B5EF4-FFF2-40B4-BE49-F238E27FC236}">
                <a16:creationId xmlns:a16="http://schemas.microsoft.com/office/drawing/2014/main" id="{EADFCCFF-92D6-4787-897D-D624D01E249A}"/>
              </a:ext>
            </a:extLst>
          </p:cNvPr>
          <p:cNvPicPr>
            <a:picLocks noChangeAspect="1"/>
          </p:cNvPicPr>
          <p:nvPr/>
        </p:nvPicPr>
        <p:blipFill rotWithShape="1">
          <a:blip r:embed="rId2"/>
          <a:srcRect r="11342"/>
          <a:stretch/>
        </p:blipFill>
        <p:spPr>
          <a:xfrm>
            <a:off x="18808" y="904339"/>
            <a:ext cx="6239056" cy="3975935"/>
          </a:xfrm>
          <a:prstGeom prst="rect">
            <a:avLst/>
          </a:prstGeom>
        </p:spPr>
      </p:pic>
      <p:pic>
        <p:nvPicPr>
          <p:cNvPr id="17" name="Content Placeholder 6">
            <a:extLst>
              <a:ext uri="{FF2B5EF4-FFF2-40B4-BE49-F238E27FC236}">
                <a16:creationId xmlns:a16="http://schemas.microsoft.com/office/drawing/2014/main" id="{4C2BCEE4-51F4-4744-B481-73816E71A18B}"/>
              </a:ext>
            </a:extLst>
          </p:cNvPr>
          <p:cNvPicPr>
            <a:picLocks noChangeAspect="1"/>
          </p:cNvPicPr>
          <p:nvPr/>
        </p:nvPicPr>
        <p:blipFill rotWithShape="1">
          <a:blip r:embed="rId3"/>
          <a:srcRect l="59667" b="7594"/>
          <a:stretch/>
        </p:blipFill>
        <p:spPr>
          <a:xfrm>
            <a:off x="6269814" y="907295"/>
            <a:ext cx="2455048" cy="3682409"/>
          </a:xfrm>
          <a:prstGeom prst="rect">
            <a:avLst/>
          </a:prstGeom>
        </p:spPr>
      </p:pic>
      <p:sp>
        <p:nvSpPr>
          <p:cNvPr id="18" name="Star: 5 Points 17">
            <a:extLst>
              <a:ext uri="{FF2B5EF4-FFF2-40B4-BE49-F238E27FC236}">
                <a16:creationId xmlns:a16="http://schemas.microsoft.com/office/drawing/2014/main" id="{D53F3CC7-60AA-4962-A3E9-B7C411135BB3}"/>
              </a:ext>
            </a:extLst>
          </p:cNvPr>
          <p:cNvSpPr/>
          <p:nvPr/>
        </p:nvSpPr>
        <p:spPr>
          <a:xfrm>
            <a:off x="6601292" y="1099533"/>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9" name="Star: 5 Points 18">
            <a:extLst>
              <a:ext uri="{FF2B5EF4-FFF2-40B4-BE49-F238E27FC236}">
                <a16:creationId xmlns:a16="http://schemas.microsoft.com/office/drawing/2014/main" id="{18059722-0B9E-4ED6-9A03-D06B05CBF900}"/>
              </a:ext>
            </a:extLst>
          </p:cNvPr>
          <p:cNvSpPr/>
          <p:nvPr/>
        </p:nvSpPr>
        <p:spPr>
          <a:xfrm>
            <a:off x="7333243" y="1120657"/>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0" name="Star: 5 Points 19">
            <a:extLst>
              <a:ext uri="{FF2B5EF4-FFF2-40B4-BE49-F238E27FC236}">
                <a16:creationId xmlns:a16="http://schemas.microsoft.com/office/drawing/2014/main" id="{06B6A60A-0366-40DF-B248-6D7641111330}"/>
              </a:ext>
            </a:extLst>
          </p:cNvPr>
          <p:cNvSpPr/>
          <p:nvPr/>
        </p:nvSpPr>
        <p:spPr>
          <a:xfrm>
            <a:off x="8085460" y="960924"/>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C4767F-58B5-7A91-5BF4-6C160C6730EC}"/>
              </a:ext>
            </a:extLst>
          </p:cNvPr>
          <p:cNvSpPr txBox="1"/>
          <p:nvPr/>
        </p:nvSpPr>
        <p:spPr>
          <a:xfrm>
            <a:off x="6809335" y="4510942"/>
            <a:ext cx="1180131" cy="369332"/>
          </a:xfrm>
          <a:prstGeom prst="rect">
            <a:avLst/>
          </a:prstGeom>
          <a:noFill/>
        </p:spPr>
        <p:txBody>
          <a:bodyPr wrap="none" rtlCol="0">
            <a:spAutoFit/>
          </a:bodyPr>
          <a:lstStyle/>
          <a:p>
            <a:r>
              <a:rPr lang="en-US" dirty="0"/>
              <a:t>Consensus</a:t>
            </a:r>
          </a:p>
        </p:txBody>
      </p:sp>
      <p:sp>
        <p:nvSpPr>
          <p:cNvPr id="5" name="TextBox 4">
            <a:extLst>
              <a:ext uri="{FF2B5EF4-FFF2-40B4-BE49-F238E27FC236}">
                <a16:creationId xmlns:a16="http://schemas.microsoft.com/office/drawing/2014/main" id="{56DDBA20-8B8A-5A57-7C7E-60C66AC75F90}"/>
              </a:ext>
            </a:extLst>
          </p:cNvPr>
          <p:cNvSpPr txBox="1"/>
          <p:nvPr/>
        </p:nvSpPr>
        <p:spPr>
          <a:xfrm>
            <a:off x="595118" y="5084306"/>
            <a:ext cx="5472733" cy="1200329"/>
          </a:xfrm>
          <a:prstGeom prst="rect">
            <a:avLst/>
          </a:prstGeom>
          <a:noFill/>
        </p:spPr>
        <p:txBody>
          <a:bodyPr wrap="square" rtlCol="0">
            <a:spAutoFit/>
          </a:bodyPr>
          <a:lstStyle/>
          <a:p>
            <a:r>
              <a:rPr lang="en-US" dirty="0"/>
              <a:t>EF1 is a standard VS metric. It is the fold-enrichment for actives observed in the top 1% scoring cpds from a docked chemical library. EF1 = 1 indicates no enrichment or random.</a:t>
            </a:r>
          </a:p>
        </p:txBody>
      </p:sp>
    </p:spTree>
    <p:extLst>
      <p:ext uri="{BB962C8B-B14F-4D97-AF65-F5344CB8AC3E}">
        <p14:creationId xmlns:p14="http://schemas.microsoft.com/office/powerpoint/2010/main" val="14852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18" grpId="0" animBg="1"/>
      <p:bldP spid="19" grpId="0" animBg="1"/>
      <p:bldP spid="2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B283-92B5-8A45-9AC8-A109312049DC}"/>
              </a:ext>
            </a:extLst>
          </p:cNvPr>
          <p:cNvSpPr>
            <a:spLocks noGrp="1"/>
          </p:cNvSpPr>
          <p:nvPr>
            <p:ph type="title"/>
          </p:nvPr>
        </p:nvSpPr>
        <p:spPr>
          <a:xfrm>
            <a:off x="570390" y="241992"/>
            <a:ext cx="6819455" cy="1325563"/>
          </a:xfrm>
        </p:spPr>
        <p:txBody>
          <a:bodyPr/>
          <a:lstStyle/>
          <a:p>
            <a:r>
              <a:rPr lang="en-US" b="1" dirty="0">
                <a:latin typeface="Tw Cen MT" panose="020B0602020104020603" pitchFamily="34" charset="0"/>
              </a:rPr>
              <a:t>Docking Compute Expense</a:t>
            </a:r>
          </a:p>
        </p:txBody>
      </p:sp>
      <p:graphicFrame>
        <p:nvGraphicFramePr>
          <p:cNvPr id="7" name="Table 6">
            <a:extLst>
              <a:ext uri="{FF2B5EF4-FFF2-40B4-BE49-F238E27FC236}">
                <a16:creationId xmlns:a16="http://schemas.microsoft.com/office/drawing/2014/main" id="{818F26FE-7118-E546-8E92-E95E959ABEA7}"/>
              </a:ext>
            </a:extLst>
          </p:cNvPr>
          <p:cNvGraphicFramePr>
            <a:graphicFrameLocks noGrp="1"/>
          </p:cNvGraphicFramePr>
          <p:nvPr/>
        </p:nvGraphicFramePr>
        <p:xfrm>
          <a:off x="8882743" y="2157225"/>
          <a:ext cx="2993528" cy="2554605"/>
        </p:xfrm>
        <a:graphic>
          <a:graphicData uri="http://schemas.openxmlformats.org/drawingml/2006/table">
            <a:tbl>
              <a:tblPr>
                <a:tableStyleId>{2D5ABB26-0587-4C30-8999-92F81FD0307C}</a:tableStyleId>
              </a:tblPr>
              <a:tblGrid>
                <a:gridCol w="1017037">
                  <a:extLst>
                    <a:ext uri="{9D8B030D-6E8A-4147-A177-3AD203B41FA5}">
                      <a16:colId xmlns:a16="http://schemas.microsoft.com/office/drawing/2014/main" val="3985657187"/>
                    </a:ext>
                  </a:extLst>
                </a:gridCol>
                <a:gridCol w="792978">
                  <a:extLst>
                    <a:ext uri="{9D8B030D-6E8A-4147-A177-3AD203B41FA5}">
                      <a16:colId xmlns:a16="http://schemas.microsoft.com/office/drawing/2014/main" val="3331902198"/>
                    </a:ext>
                  </a:extLst>
                </a:gridCol>
                <a:gridCol w="1183513">
                  <a:extLst>
                    <a:ext uri="{9D8B030D-6E8A-4147-A177-3AD203B41FA5}">
                      <a16:colId xmlns:a16="http://schemas.microsoft.com/office/drawing/2014/main" val="1014563581"/>
                    </a:ext>
                  </a:extLst>
                </a:gridCol>
              </a:tblGrid>
              <a:tr h="167183">
                <a:tc>
                  <a:txBody>
                    <a:bodyPr/>
                    <a:lstStyle/>
                    <a:p>
                      <a:pPr algn="l" fontAlgn="b"/>
                      <a:r>
                        <a:rPr lang="en-US" sz="1800" b="1" i="0" u="none" strike="noStrike" dirty="0">
                          <a:solidFill>
                            <a:srgbClr val="000000"/>
                          </a:solidFill>
                          <a:effectLst/>
                          <a:latin typeface="Arial" panose="020B0604020202020204" pitchFamily="34" charset="0"/>
                        </a:rPr>
                        <a:t>Program</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Time</a:t>
                      </a:r>
                      <a:endParaRPr lang="en-US" sz="1800" b="1" i="0" u="none" strike="noStrike" dirty="0">
                        <a:solidFill>
                          <a:srgbClr val="000000"/>
                        </a:solidFill>
                        <a:effectLst/>
                        <a:latin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Std. Dev.</a:t>
                      </a:r>
                      <a:endParaRPr lang="en-US" sz="1800" b="1" i="0" u="none" strike="noStrike" dirty="0">
                        <a:solidFill>
                          <a:srgbClr val="000000"/>
                        </a:solidFill>
                        <a:effectLst/>
                        <a:latin typeface="Arial" panose="020B0604020202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751849"/>
                  </a:ext>
                </a:extLst>
              </a:tr>
              <a:tr h="254000">
                <a:tc>
                  <a:txBody>
                    <a:bodyPr/>
                    <a:lstStyle/>
                    <a:p>
                      <a:pPr algn="l" fontAlgn="b"/>
                      <a:r>
                        <a:rPr lang="en-US" sz="1800" u="none" strike="noStrike" dirty="0">
                          <a:effectLst/>
                        </a:rPr>
                        <a:t>AD4</a:t>
                      </a:r>
                      <a:endParaRPr lang="en-US" sz="1800" b="0" i="0" u="none" strike="noStrike" dirty="0">
                        <a:solidFill>
                          <a:srgbClr val="000000"/>
                        </a:solidFill>
                        <a:effectLst/>
                        <a:latin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rPr>
                        <a:t>435.6</a:t>
                      </a:r>
                      <a:endParaRPr lang="en-US" sz="1800" b="0" i="0" u="none" strike="noStrike" dirty="0">
                        <a:solidFill>
                          <a:srgbClr val="000000"/>
                        </a:solidFill>
                        <a:effectLst/>
                        <a:latin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u="none" strike="noStrike">
                          <a:effectLst/>
                        </a:rPr>
                        <a:t>197.1</a:t>
                      </a:r>
                      <a:endParaRPr lang="en-US" sz="1800" b="0" i="0" u="none" strike="noStrike">
                        <a:solidFill>
                          <a:srgbClr val="000000"/>
                        </a:solidFill>
                        <a:effectLst/>
                        <a:latin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53267588"/>
                  </a:ext>
                </a:extLst>
              </a:tr>
              <a:tr h="254000">
                <a:tc>
                  <a:txBody>
                    <a:bodyPr/>
                    <a:lstStyle/>
                    <a:p>
                      <a:pPr algn="l" fontAlgn="b"/>
                      <a:r>
                        <a:rPr lang="en-US" sz="1800" u="none" strike="noStrike" dirty="0">
                          <a:effectLst/>
                        </a:rPr>
                        <a:t>Dock</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719.2</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592.9</a:t>
                      </a:r>
                      <a:endParaRPr lang="en-US" sz="1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4636630"/>
                  </a:ext>
                </a:extLst>
              </a:tr>
              <a:tr h="254000">
                <a:tc>
                  <a:txBody>
                    <a:bodyPr/>
                    <a:lstStyle/>
                    <a:p>
                      <a:pPr algn="l" fontAlgn="b"/>
                      <a:r>
                        <a:rPr lang="en-US" sz="1800" u="none" strike="noStrike">
                          <a:effectLst/>
                        </a:rPr>
                        <a:t>Fred</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15.6</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5.7</a:t>
                      </a:r>
                      <a:endParaRPr lang="en-US" sz="1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49323073"/>
                  </a:ext>
                </a:extLst>
              </a:tr>
              <a:tr h="254000">
                <a:tc>
                  <a:txBody>
                    <a:bodyPr/>
                    <a:lstStyle/>
                    <a:p>
                      <a:pPr algn="l" fontAlgn="b"/>
                      <a:r>
                        <a:rPr lang="en-US" sz="1800" u="none" strike="noStrike" dirty="0">
                          <a:effectLst/>
                        </a:rPr>
                        <a:t>Hybrid</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9.3</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2.9</a:t>
                      </a:r>
                      <a:endParaRPr lang="en-US" sz="18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558932170"/>
                  </a:ext>
                </a:extLst>
              </a:tr>
              <a:tr h="254000">
                <a:tc>
                  <a:txBody>
                    <a:bodyPr/>
                    <a:lstStyle/>
                    <a:p>
                      <a:pPr algn="l" fontAlgn="b"/>
                      <a:r>
                        <a:rPr lang="en-US" sz="1800" u="none" strike="noStrike">
                          <a:effectLst/>
                        </a:rPr>
                        <a:t>Plants</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43.4</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20.5</a:t>
                      </a:r>
                      <a:endParaRPr lang="en-US" sz="18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13622768"/>
                  </a:ext>
                </a:extLst>
              </a:tr>
              <a:tr h="254000">
                <a:tc>
                  <a:txBody>
                    <a:bodyPr/>
                    <a:lstStyle/>
                    <a:p>
                      <a:pPr algn="l" fontAlgn="b"/>
                      <a:r>
                        <a:rPr lang="en-US" sz="1800" u="none" strike="noStrike">
                          <a:effectLst/>
                        </a:rPr>
                        <a:t>rDock</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49.3</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26.7</a:t>
                      </a:r>
                      <a:endParaRPr lang="en-US" sz="1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64909882"/>
                  </a:ext>
                </a:extLst>
              </a:tr>
              <a:tr h="254000">
                <a:tc>
                  <a:txBody>
                    <a:bodyPr/>
                    <a:lstStyle/>
                    <a:p>
                      <a:pPr algn="l" fontAlgn="b"/>
                      <a:r>
                        <a:rPr lang="en-US" sz="1800" u="none" strike="noStrike" dirty="0" err="1">
                          <a:effectLst/>
                        </a:rPr>
                        <a:t>Smina</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250.1</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172.8</a:t>
                      </a:r>
                      <a:endParaRPr lang="en-US" sz="1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14249283"/>
                  </a:ext>
                </a:extLst>
              </a:tr>
              <a:tr h="254000">
                <a:tc>
                  <a:txBody>
                    <a:bodyPr/>
                    <a:lstStyle/>
                    <a:p>
                      <a:pPr algn="l" fontAlgn="b"/>
                      <a:r>
                        <a:rPr lang="en-US" sz="1800" u="none" strike="noStrike">
                          <a:effectLst/>
                        </a:rPr>
                        <a:t>Surflex</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78.9</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dirty="0">
                          <a:effectLst/>
                        </a:rPr>
                        <a:t>1159.6</a:t>
                      </a:r>
                      <a:endParaRPr lang="en-US" sz="1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5583160"/>
                  </a:ext>
                </a:extLst>
              </a:tr>
            </a:tbl>
          </a:graphicData>
        </a:graphic>
      </p:graphicFrame>
      <p:sp>
        <p:nvSpPr>
          <p:cNvPr id="12" name="Text Placeholder 2">
            <a:extLst>
              <a:ext uri="{FF2B5EF4-FFF2-40B4-BE49-F238E27FC236}">
                <a16:creationId xmlns:a16="http://schemas.microsoft.com/office/drawing/2014/main" id="{6303B8DB-42FA-4885-8608-A0ABBCD72E89}"/>
              </a:ext>
            </a:extLst>
          </p:cNvPr>
          <p:cNvSpPr txBox="1">
            <a:spLocks/>
          </p:cNvSpPr>
          <p:nvPr/>
        </p:nvSpPr>
        <p:spPr>
          <a:xfrm>
            <a:off x="570391" y="1567556"/>
            <a:ext cx="7164687" cy="1679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4772" indent="-414772">
              <a:buSzPct val="45000"/>
              <a:buFont typeface="Wingdings" panose="05000000000000000000" pitchFamily="2" charset="2"/>
              <a:buChar char="§"/>
            </a:pPr>
            <a:r>
              <a:rPr lang="en-US" sz="2000" dirty="0"/>
              <a:t>Compute time for docking depends the search space, search quality, and complexity of the scoring function.</a:t>
            </a:r>
          </a:p>
          <a:p>
            <a:pPr marL="414772" indent="-414772">
              <a:buSzPct val="45000"/>
              <a:buFont typeface="Wingdings" panose="05000000000000000000" pitchFamily="2" charset="2"/>
              <a:buChar char="§"/>
            </a:pPr>
            <a:r>
              <a:rPr lang="en-US" sz="2000" dirty="0"/>
              <a:t>To dock millions of compounds, we cut corners.</a:t>
            </a:r>
          </a:p>
          <a:p>
            <a:pPr marL="414772" indent="-414772">
              <a:buSzPct val="45000"/>
              <a:buFont typeface="Wingdings" panose="05000000000000000000" pitchFamily="2" charset="2"/>
              <a:buChar char="§"/>
            </a:pPr>
            <a:r>
              <a:rPr lang="en-US" sz="2000" dirty="0"/>
              <a:t>Docking time varies between programs (~1 minute/compound).</a:t>
            </a:r>
          </a:p>
        </p:txBody>
      </p:sp>
      <p:pic>
        <p:nvPicPr>
          <p:cNvPr id="13" name="Picture 12">
            <a:extLst>
              <a:ext uri="{FF2B5EF4-FFF2-40B4-BE49-F238E27FC236}">
                <a16:creationId xmlns:a16="http://schemas.microsoft.com/office/drawing/2014/main" id="{0A7470FB-7BE7-44B5-9461-8047B5F88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22" y="3346773"/>
            <a:ext cx="4004388" cy="3283817"/>
          </a:xfrm>
          <a:prstGeom prst="rect">
            <a:avLst/>
          </a:prstGeom>
        </p:spPr>
      </p:pic>
      <p:pic>
        <p:nvPicPr>
          <p:cNvPr id="15" name="Picture 14">
            <a:extLst>
              <a:ext uri="{FF2B5EF4-FFF2-40B4-BE49-F238E27FC236}">
                <a16:creationId xmlns:a16="http://schemas.microsoft.com/office/drawing/2014/main" id="{06C0DBF8-DB5F-4CDB-A279-1A84E3767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910" y="3346774"/>
            <a:ext cx="4004388" cy="3283817"/>
          </a:xfrm>
          <a:prstGeom prst="rect">
            <a:avLst/>
          </a:prstGeom>
        </p:spPr>
      </p:pic>
      <p:sp>
        <p:nvSpPr>
          <p:cNvPr id="8" name="TextBox 7">
            <a:extLst>
              <a:ext uri="{FF2B5EF4-FFF2-40B4-BE49-F238E27FC236}">
                <a16:creationId xmlns:a16="http://schemas.microsoft.com/office/drawing/2014/main" id="{D5B8C450-F10B-4773-A58B-D880D7BC8787}"/>
              </a:ext>
            </a:extLst>
          </p:cNvPr>
          <p:cNvSpPr txBox="1"/>
          <p:nvPr/>
        </p:nvSpPr>
        <p:spPr>
          <a:xfrm>
            <a:off x="10226352" y="1787893"/>
            <a:ext cx="1082027" cy="369332"/>
          </a:xfrm>
          <a:prstGeom prst="rect">
            <a:avLst/>
          </a:prstGeom>
          <a:noFill/>
        </p:spPr>
        <p:txBody>
          <a:bodyPr wrap="none" rtlCol="0">
            <a:spAutoFit/>
          </a:bodyPr>
          <a:lstStyle/>
          <a:p>
            <a:r>
              <a:rPr lang="en-US" dirty="0"/>
              <a:t>(seconds)</a:t>
            </a:r>
          </a:p>
        </p:txBody>
      </p:sp>
    </p:spTree>
    <p:extLst>
      <p:ext uri="{BB962C8B-B14F-4D97-AF65-F5344CB8AC3E}">
        <p14:creationId xmlns:p14="http://schemas.microsoft.com/office/powerpoint/2010/main" val="33102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835649" y="18255"/>
            <a:ext cx="11191400" cy="1325563"/>
          </a:xfrm>
        </p:spPr>
        <p:txBody>
          <a:bodyPr vert="horz" lIns="91440" tIns="45720" rIns="91440" bIns="45720" rtlCol="0" anchor="ctr">
            <a:normAutofit/>
          </a:bodyPr>
          <a:lstStyle/>
          <a:p>
            <a:pPr lvl="0"/>
            <a:r>
              <a:rPr lang="en-US" b="1" kern="1200" dirty="0">
                <a:solidFill>
                  <a:srgbClr val="FFFFFF"/>
                </a:solidFill>
                <a:latin typeface="Tw Cen MT" panose="020B0602020104020603" pitchFamily="34" charset="0"/>
              </a:rPr>
              <a:t>How do we scale SBVS with HTC resources?</a:t>
            </a:r>
          </a:p>
        </p:txBody>
      </p:sp>
      <p:sp>
        <p:nvSpPr>
          <p:cNvPr id="3" name="Text Placeholder 2"/>
          <p:cNvSpPr txBox="1">
            <a:spLocks noGrp="1"/>
          </p:cNvSpPr>
          <p:nvPr>
            <p:ph type="body" idx="4294967295"/>
          </p:nvPr>
        </p:nvSpPr>
        <p:spPr>
          <a:xfrm>
            <a:off x="838201" y="1362073"/>
            <a:ext cx="10948553" cy="5185004"/>
          </a:xfrm>
        </p:spPr>
        <p:txBody>
          <a:bodyPr vert="horz" lIns="91440" tIns="45720" rIns="91440" bIns="45720" rtlCol="0">
            <a:normAutofit lnSpcReduction="10000"/>
          </a:bodyPr>
          <a:lstStyle/>
          <a:p>
            <a:pPr marL="311079">
              <a:buSzPct val="45000"/>
            </a:pPr>
            <a:r>
              <a:rPr lang="en-US" sz="2000" dirty="0">
                <a:solidFill>
                  <a:srgbClr val="FFFFFF"/>
                </a:solidFill>
              </a:rPr>
              <a:t>Each docking run is independent--</a:t>
            </a:r>
            <a:r>
              <a:rPr lang="en-US" sz="2000" i="1" dirty="0">
                <a:solidFill>
                  <a:srgbClr val="FFFFFF"/>
                </a:solidFill>
              </a:rPr>
              <a:t>pleasantly parallelizable</a:t>
            </a:r>
            <a:r>
              <a:rPr lang="en-US" sz="2000" dirty="0">
                <a:solidFill>
                  <a:srgbClr val="FFFFFF"/>
                </a:solidFill>
              </a:rPr>
              <a:t>!</a:t>
            </a:r>
          </a:p>
          <a:p>
            <a:pPr marL="311079">
              <a:buSzPct val="45000"/>
            </a:pPr>
            <a:r>
              <a:rPr lang="en-US" sz="2000" dirty="0">
                <a:solidFill>
                  <a:srgbClr val="FFFFFF"/>
                </a:solidFill>
              </a:rPr>
              <a:t>Typical docking codes don’t benefit from specialized hardware or multiple cores.</a:t>
            </a:r>
          </a:p>
          <a:p>
            <a:pPr marL="311079">
              <a:buSzPct val="45000"/>
            </a:pPr>
            <a:r>
              <a:rPr lang="en-US" sz="2000" dirty="0">
                <a:solidFill>
                  <a:srgbClr val="FFFFFF"/>
                </a:solidFill>
              </a:rPr>
              <a:t>Moved to docker containers for </a:t>
            </a:r>
            <a:r>
              <a:rPr lang="en-US" sz="2000" dirty="0" err="1">
                <a:solidFill>
                  <a:srgbClr val="FFFFFF"/>
                </a:solidFill>
              </a:rPr>
              <a:t>rDock</a:t>
            </a:r>
            <a:r>
              <a:rPr lang="en-US" sz="2000" dirty="0">
                <a:solidFill>
                  <a:srgbClr val="FFFFFF"/>
                </a:solidFill>
              </a:rPr>
              <a:t> and Gnina </a:t>
            </a:r>
          </a:p>
          <a:p>
            <a:pPr marL="82479" indent="0">
              <a:buSzPct val="45000"/>
              <a:buNone/>
            </a:pPr>
            <a:endParaRPr lang="en-US" sz="2000" dirty="0">
              <a:solidFill>
                <a:srgbClr val="FFFFFF"/>
              </a:solidFill>
            </a:endParaRPr>
          </a:p>
          <a:p>
            <a:pPr marL="311079">
              <a:buSzPct val="45000"/>
            </a:pPr>
            <a:r>
              <a:rPr lang="en-US" sz="2000" dirty="0">
                <a:solidFill>
                  <a:srgbClr val="FFFFFF"/>
                </a:solidFill>
              </a:rPr>
              <a:t>To maximize throughput:</a:t>
            </a:r>
          </a:p>
          <a:p>
            <a:pPr marL="82479" indent="0">
              <a:buSzPct val="45000"/>
              <a:buNone/>
            </a:pPr>
            <a:endParaRPr lang="en-US" sz="2000" dirty="0">
              <a:solidFill>
                <a:srgbClr val="FFFFFF"/>
              </a:solidFill>
            </a:endParaRPr>
          </a:p>
          <a:p>
            <a:pPr lvl="2">
              <a:spcBef>
                <a:spcPts val="0"/>
              </a:spcBef>
              <a:spcAft>
                <a:spcPts val="1286"/>
              </a:spcAft>
              <a:buSzPct val="75000"/>
            </a:pPr>
            <a:r>
              <a:rPr lang="en-US" dirty="0">
                <a:solidFill>
                  <a:srgbClr val="FFFFFF"/>
                </a:solidFill>
              </a:rPr>
              <a:t>Enable “Flock” and “Glide” to access more nodes.</a:t>
            </a:r>
          </a:p>
          <a:p>
            <a:pPr lvl="2">
              <a:spcBef>
                <a:spcPts val="0"/>
              </a:spcBef>
              <a:spcAft>
                <a:spcPts val="1286"/>
              </a:spcAft>
              <a:buSzPct val="75000"/>
            </a:pPr>
            <a:r>
              <a:rPr lang="en-US" dirty="0">
                <a:solidFill>
                  <a:srgbClr val="FFFFFF"/>
                </a:solidFill>
              </a:rPr>
              <a:t>Split compound library up into small chunks. </a:t>
            </a:r>
          </a:p>
          <a:p>
            <a:pPr lvl="3">
              <a:spcBef>
                <a:spcPts val="0"/>
              </a:spcBef>
              <a:spcAft>
                <a:spcPts val="1286"/>
              </a:spcAft>
              <a:buSzPct val="75000"/>
            </a:pPr>
            <a:r>
              <a:rPr lang="en-US" dirty="0">
                <a:solidFill>
                  <a:srgbClr val="FFFFFF"/>
                </a:solidFill>
              </a:rPr>
              <a:t>Number of compounds should run in ~2hr for a given docking program. </a:t>
            </a:r>
          </a:p>
          <a:p>
            <a:pPr lvl="3">
              <a:spcBef>
                <a:spcPts val="0"/>
              </a:spcBef>
              <a:spcAft>
                <a:spcPts val="1286"/>
              </a:spcAft>
              <a:buSzPct val="75000"/>
            </a:pPr>
            <a:r>
              <a:rPr lang="en-US" dirty="0">
                <a:solidFill>
                  <a:srgbClr val="FFFFFF"/>
                </a:solidFill>
              </a:rPr>
              <a:t>Chunk size varies from 5—500 compounds!</a:t>
            </a:r>
          </a:p>
          <a:p>
            <a:pPr lvl="2">
              <a:spcBef>
                <a:spcPts val="0"/>
              </a:spcBef>
              <a:spcAft>
                <a:spcPts val="1286"/>
              </a:spcAft>
              <a:buSzPct val="75000"/>
            </a:pPr>
            <a:r>
              <a:rPr lang="en-US" dirty="0">
                <a:solidFill>
                  <a:srgbClr val="FFFFFF"/>
                </a:solidFill>
              </a:rPr>
              <a:t>Dock each chunk on a single slot to scavenge ANY open slots. Dock compounds in chunk serially.</a:t>
            </a:r>
          </a:p>
          <a:p>
            <a:pPr lvl="2">
              <a:spcBef>
                <a:spcPts val="0"/>
              </a:spcBef>
              <a:spcAft>
                <a:spcPts val="1286"/>
              </a:spcAft>
              <a:buSzPct val="75000"/>
            </a:pPr>
            <a:r>
              <a:rPr lang="en-US" dirty="0">
                <a:solidFill>
                  <a:srgbClr val="FFFFFF"/>
                </a:solidFill>
              </a:rPr>
              <a:t>Checkpointing is enabled and a wrapper script is used to track the compounds completed in case job is evicted and migrates to another node.</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966" y="116173"/>
            <a:ext cx="3302747" cy="67561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500" y="116173"/>
            <a:ext cx="5392406" cy="6719926"/>
          </a:xfrm>
          <a:prstGeom prst="rect">
            <a:avLst/>
          </a:prstGeom>
        </p:spPr>
      </p:pic>
    </p:spTree>
    <p:extLst>
      <p:ext uri="{BB962C8B-B14F-4D97-AF65-F5344CB8AC3E}">
        <p14:creationId xmlns:p14="http://schemas.microsoft.com/office/powerpoint/2010/main" val="86173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756802" y="-25967"/>
            <a:ext cx="10520702" cy="1325563"/>
          </a:xfrm>
        </p:spPr>
        <p:txBody>
          <a:bodyPr vert="horz" lIns="91440" tIns="45720" rIns="91440" bIns="45720" rtlCol="0" anchor="ctr">
            <a:normAutofit/>
          </a:bodyPr>
          <a:lstStyle/>
          <a:p>
            <a:pPr lvl="0"/>
            <a:r>
              <a:rPr lang="en-US" b="1" kern="1200" dirty="0">
                <a:solidFill>
                  <a:srgbClr val="FFFFFF"/>
                </a:solidFill>
                <a:latin typeface="Tw Cen MT" panose="020B0602020104020603" pitchFamily="34" charset="0"/>
              </a:rPr>
              <a:t>How does SBVS benefit from HTC?</a:t>
            </a:r>
          </a:p>
        </p:txBody>
      </p:sp>
      <p:sp>
        <p:nvSpPr>
          <p:cNvPr id="3" name="Text Placeholder 2"/>
          <p:cNvSpPr txBox="1">
            <a:spLocks noGrp="1"/>
          </p:cNvSpPr>
          <p:nvPr>
            <p:ph type="body" idx="4294967295"/>
          </p:nvPr>
        </p:nvSpPr>
        <p:spPr>
          <a:xfrm>
            <a:off x="756802" y="1322239"/>
            <a:ext cx="10515598" cy="4903333"/>
          </a:xfrm>
        </p:spPr>
        <p:txBody>
          <a:bodyPr vert="horz" lIns="91440" tIns="45720" rIns="91440" bIns="45720" rtlCol="0">
            <a:noAutofit/>
          </a:bodyPr>
          <a:lstStyle/>
          <a:p>
            <a:pPr marL="414772">
              <a:buSzPct val="45000"/>
            </a:pPr>
            <a:r>
              <a:rPr lang="en-US" sz="2000" dirty="0">
                <a:solidFill>
                  <a:srgbClr val="FFFFFF"/>
                </a:solidFill>
              </a:rPr>
              <a:t>Couldn’t really see how docking-based VS works without proper testing/validation!</a:t>
            </a:r>
          </a:p>
          <a:p>
            <a:pPr marL="414772">
              <a:buSzPct val="45000"/>
            </a:pPr>
            <a:endParaRPr lang="en-US" sz="2000" b="1" dirty="0">
              <a:solidFill>
                <a:srgbClr val="FFFFFF"/>
              </a:solidFill>
            </a:endParaRPr>
          </a:p>
          <a:p>
            <a:pPr marL="414772">
              <a:buSzPct val="45000"/>
            </a:pPr>
            <a:r>
              <a:rPr lang="en-US" sz="2000" dirty="0">
                <a:solidFill>
                  <a:srgbClr val="FFFFFF"/>
                </a:solidFill>
              </a:rPr>
              <a:t>Examine performance over many targets</a:t>
            </a:r>
          </a:p>
          <a:p>
            <a:pPr marL="414772">
              <a:buSzPct val="45000"/>
            </a:pPr>
            <a:endParaRPr lang="en-US" sz="2000" dirty="0">
              <a:solidFill>
                <a:srgbClr val="FFFFFF"/>
              </a:solidFill>
            </a:endParaRPr>
          </a:p>
          <a:p>
            <a:pPr marL="414772">
              <a:buSzPct val="45000"/>
            </a:pPr>
            <a:r>
              <a:rPr lang="en-US" sz="2000" dirty="0">
                <a:solidFill>
                  <a:srgbClr val="FFFFFF"/>
                </a:solidFill>
              </a:rPr>
              <a:t>Benchmarking of different docking programs</a:t>
            </a:r>
          </a:p>
          <a:p>
            <a:pPr marL="414772">
              <a:buSzPct val="45000"/>
            </a:pPr>
            <a:endParaRPr lang="en-US" sz="2000" dirty="0">
              <a:solidFill>
                <a:srgbClr val="FFFFFF"/>
              </a:solidFill>
            </a:endParaRPr>
          </a:p>
          <a:p>
            <a:pPr marL="414772">
              <a:buSzPct val="45000"/>
            </a:pPr>
            <a:r>
              <a:rPr lang="en-US" sz="2000" dirty="0">
                <a:solidFill>
                  <a:srgbClr val="FFFFFF"/>
                </a:solidFill>
              </a:rPr>
              <a:t>Extensive docking parameter testing/validation</a:t>
            </a:r>
          </a:p>
          <a:p>
            <a:pPr marL="414772">
              <a:buSzPct val="45000"/>
            </a:pPr>
            <a:endParaRPr lang="en-US" sz="2000" dirty="0">
              <a:solidFill>
                <a:srgbClr val="FFFFFF"/>
              </a:solidFill>
            </a:endParaRPr>
          </a:p>
          <a:p>
            <a:pPr marL="414772">
              <a:buSzPct val="45000"/>
            </a:pPr>
            <a:r>
              <a:rPr lang="en-US" sz="2000" dirty="0">
                <a:solidFill>
                  <a:srgbClr val="FFFFFF"/>
                </a:solidFill>
              </a:rPr>
              <a:t>Dock large compound sets</a:t>
            </a:r>
          </a:p>
          <a:p>
            <a:pPr marL="871972" lvl="1">
              <a:buSzPct val="45000"/>
            </a:pPr>
            <a:r>
              <a:rPr lang="en-US" sz="2000" dirty="0">
                <a:solidFill>
                  <a:srgbClr val="FFFFFF"/>
                </a:solidFill>
              </a:rPr>
              <a:t>Routinely perform SBVS on libraries of 3-30 million cpds</a:t>
            </a:r>
          </a:p>
          <a:p>
            <a:pPr marL="414772">
              <a:buSzPct val="45000"/>
            </a:pPr>
            <a:endParaRPr lang="en-US" sz="2000" dirty="0">
              <a:solidFill>
                <a:srgbClr val="FFFFFF"/>
              </a:solidFill>
            </a:endParaRPr>
          </a:p>
          <a:p>
            <a:pPr marL="414772">
              <a:buSzPct val="45000"/>
            </a:pPr>
            <a:r>
              <a:rPr lang="en-US" sz="2000" dirty="0">
                <a:solidFill>
                  <a:srgbClr val="FFFFFF"/>
                </a:solidFill>
              </a:rPr>
              <a:t>Hypothetical 100 node cluster = 3.5 million/day</a:t>
            </a:r>
          </a:p>
          <a:p>
            <a:pPr marL="414772">
              <a:buSzPct val="45000"/>
            </a:pPr>
            <a:r>
              <a:rPr lang="en-US" sz="2000" strike="sngStrike" dirty="0">
                <a:solidFill>
                  <a:srgbClr val="FFFFFF"/>
                </a:solidFill>
              </a:rPr>
              <a:t>100s of millions to</a:t>
            </a:r>
            <a:r>
              <a:rPr lang="en-US" sz="2000" dirty="0">
                <a:solidFill>
                  <a:srgbClr val="FFFFFF"/>
                </a:solidFill>
              </a:rPr>
              <a:t> BILLIONS of dockings!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ackground of blue mesh and nodes">
            <a:extLst>
              <a:ext uri="{FF2B5EF4-FFF2-40B4-BE49-F238E27FC236}">
                <a16:creationId xmlns:a16="http://schemas.microsoft.com/office/drawing/2014/main" id="{3DA44D80-EC52-4305-AD9C-CB978B3E0529}"/>
              </a:ext>
            </a:extLst>
          </p:cNvPr>
          <p:cNvPicPr>
            <a:picLocks noChangeAspect="1"/>
          </p:cNvPicPr>
          <p:nvPr/>
        </p:nvPicPr>
        <p:blipFill rotWithShape="1">
          <a:blip r:embed="rId2"/>
          <a:srcRect l="33244"/>
          <a:stretch/>
        </p:blipFill>
        <p:spPr>
          <a:xfrm>
            <a:off x="4038599" y="10"/>
            <a:ext cx="8160026" cy="6875809"/>
          </a:xfrm>
          <a:prstGeom prst="rect">
            <a:avLst/>
          </a:prstGeom>
        </p:spPr>
      </p:pic>
      <p:sp>
        <p:nvSpPr>
          <p:cNvPr id="45" name="Freeform: Shape 4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E913998-6E27-48F0-9B4C-00FDDE1C2685}"/>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hangingPunct="1">
              <a:lnSpc>
                <a:spcPct val="90000"/>
              </a:lnSpc>
              <a:spcBef>
                <a:spcPct val="0"/>
              </a:spcBef>
            </a:pPr>
            <a:r>
              <a:rPr lang="en-US" sz="4000">
                <a:solidFill>
                  <a:srgbClr val="FFFFFF"/>
                </a:solidFill>
                <a:latin typeface="+mj-lt"/>
                <a:ea typeface="+mj-ea"/>
                <a:cs typeface="+mj-cs"/>
              </a:rPr>
              <a:t>LBVS</a:t>
            </a:r>
          </a:p>
        </p:txBody>
      </p:sp>
      <p:sp>
        <p:nvSpPr>
          <p:cNvPr id="3" name="Text Placeholder 2">
            <a:extLst>
              <a:ext uri="{FF2B5EF4-FFF2-40B4-BE49-F238E27FC236}">
                <a16:creationId xmlns:a16="http://schemas.microsoft.com/office/drawing/2014/main" id="{A65BD445-4448-4A55-951E-33808253DEC7}"/>
              </a:ext>
            </a:extLst>
          </p:cNvPr>
          <p:cNvSpPr>
            <a:spLocks noGrp="1"/>
          </p:cNvSpPr>
          <p:nvPr>
            <p:ph type="body" idx="1"/>
          </p:nvPr>
        </p:nvSpPr>
        <p:spPr>
          <a:xfrm>
            <a:off x="777922" y="743803"/>
            <a:ext cx="2808844" cy="1382392"/>
          </a:xfrm>
        </p:spPr>
        <p:txBody>
          <a:bodyPr vert="horz" lIns="91440" tIns="45720" rIns="91440" bIns="45720" rtlCol="0" anchor="b">
            <a:normAutofit/>
          </a:bodyPr>
          <a:lstStyle/>
          <a:p>
            <a:pPr algn="r" hangingPunct="1">
              <a:lnSpc>
                <a:spcPct val="90000"/>
              </a:lnSpc>
              <a:spcBef>
                <a:spcPts val="1000"/>
              </a:spcBef>
            </a:pPr>
            <a:r>
              <a:rPr lang="en-US" sz="2000">
                <a:solidFill>
                  <a:srgbClr val="FFFFFF"/>
                </a:solidFill>
                <a:latin typeface="+mn-lt"/>
                <a:ea typeface="+mn-ea"/>
                <a:cs typeface="+mn-cs"/>
              </a:rPr>
              <a:t>ligand-based virtual screening</a:t>
            </a:r>
          </a:p>
        </p:txBody>
      </p:sp>
    </p:spTree>
    <p:extLst>
      <p:ext uri="{BB962C8B-B14F-4D97-AF65-F5344CB8AC3E}">
        <p14:creationId xmlns:p14="http://schemas.microsoft.com/office/powerpoint/2010/main" val="96337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B2C07411-2999-427A-94AB-8783CB2D23EC}"/>
              </a:ext>
            </a:extLst>
          </p:cNvPr>
          <p:cNvSpPr txBox="1"/>
          <p:nvPr/>
        </p:nvSpPr>
        <p:spPr>
          <a:xfrm>
            <a:off x="953589" y="265294"/>
            <a:ext cx="9724418" cy="584775"/>
          </a:xfrm>
          <a:prstGeom prst="rect">
            <a:avLst/>
          </a:prstGeom>
          <a:noFill/>
        </p:spPr>
        <p:txBody>
          <a:bodyPr wrap="square">
            <a:spAutoFit/>
          </a:bodyPr>
          <a:lstStyle/>
          <a:p>
            <a:r>
              <a:rPr lang="en-US" sz="3200" b="1" dirty="0">
                <a:latin typeface="Tw Cen MT" panose="020B0602020104020603" pitchFamily="34" charset="0"/>
                <a:cs typeface="Arial" panose="020B0604020202020204" pitchFamily="34" charset="0"/>
              </a:rPr>
              <a:t>Ligand-Based Virtual Screening—a ML hit-finding model</a:t>
            </a:r>
            <a:endParaRPr lang="en-US" sz="3200" b="1" dirty="0">
              <a:latin typeface="Tw Cen MT" panose="020B0602020104020603" pitchFamily="34" charset="0"/>
            </a:endParaRPr>
          </a:p>
        </p:txBody>
      </p:sp>
      <p:sp>
        <p:nvSpPr>
          <p:cNvPr id="54" name="TextBox 53">
            <a:extLst>
              <a:ext uri="{FF2B5EF4-FFF2-40B4-BE49-F238E27FC236}">
                <a16:creationId xmlns:a16="http://schemas.microsoft.com/office/drawing/2014/main" id="{100E6F8D-AB09-43D1-A8E7-AE4D3E0D585F}"/>
              </a:ext>
            </a:extLst>
          </p:cNvPr>
          <p:cNvSpPr txBox="1"/>
          <p:nvPr/>
        </p:nvSpPr>
        <p:spPr>
          <a:xfrm>
            <a:off x="0" y="6203878"/>
            <a:ext cx="12110224" cy="861774"/>
          </a:xfrm>
          <a:prstGeom prst="rect">
            <a:avLst/>
          </a:prstGeom>
          <a:noFill/>
        </p:spPr>
        <p:txBody>
          <a:bodyPr wrap="square" rtlCol="0">
            <a:spAutoFit/>
          </a:bodyPr>
          <a:lstStyle/>
          <a:p>
            <a:r>
              <a:rPr lang="en-US" sz="1600" b="0" i="0" dirty="0" err="1">
                <a:solidFill>
                  <a:srgbClr val="000000"/>
                </a:solidFill>
                <a:effectLst/>
                <a:latin typeface="Roboto"/>
              </a:rPr>
              <a:t>Gitter</a:t>
            </a:r>
            <a:r>
              <a:rPr lang="en-US" sz="1600" b="0" i="0" dirty="0">
                <a:solidFill>
                  <a:srgbClr val="000000"/>
                </a:solidFill>
                <a:effectLst/>
                <a:latin typeface="Roboto"/>
              </a:rPr>
              <a:t> Lab:  Liu, et al., </a:t>
            </a:r>
            <a:r>
              <a:rPr lang="en-US" sz="1600" dirty="0">
                <a:solidFill>
                  <a:srgbClr val="000000"/>
                </a:solidFill>
                <a:latin typeface="Roboto"/>
              </a:rPr>
              <a:t>“</a:t>
            </a:r>
            <a:r>
              <a:rPr lang="en-US" sz="1600" b="1" i="0" dirty="0">
                <a:solidFill>
                  <a:srgbClr val="000000"/>
                </a:solidFill>
                <a:effectLst/>
                <a:latin typeface="Roboto"/>
              </a:rPr>
              <a:t>Practical Model Selection for Prospective Virtual Screening.” </a:t>
            </a:r>
            <a:r>
              <a:rPr lang="en-US" sz="1600" b="0" i="1" dirty="0">
                <a:solidFill>
                  <a:srgbClr val="000000"/>
                </a:solidFill>
                <a:effectLst/>
                <a:latin typeface="Roboto"/>
              </a:rPr>
              <a:t>J. Chem. Inf. Model.</a:t>
            </a:r>
            <a:r>
              <a:rPr lang="en-US" sz="1600" b="0" i="0" dirty="0">
                <a:solidFill>
                  <a:srgbClr val="000000"/>
                </a:solidFill>
                <a:effectLst/>
                <a:latin typeface="Roboto"/>
              </a:rPr>
              <a:t> 2019, 59, 1, 282–293. </a:t>
            </a:r>
            <a:r>
              <a:rPr lang="en-US" sz="1600" b="0" i="0" u="none" strike="noStrike" dirty="0">
                <a:solidFill>
                  <a:srgbClr val="000000"/>
                </a:solidFill>
                <a:effectLst/>
                <a:latin typeface="Roboto"/>
                <a:hlinkClick r:id="rId2" tooltip="DOI URL"/>
              </a:rPr>
              <a:t>https://doi.org/10.1021/acs.jcim.8b00363</a:t>
            </a:r>
            <a:endParaRPr lang="en-US" sz="1600" b="0" i="0" dirty="0">
              <a:solidFill>
                <a:srgbClr val="000000"/>
              </a:solidFill>
              <a:effectLst/>
              <a:latin typeface="Roboto"/>
            </a:endParaRPr>
          </a:p>
          <a:p>
            <a:endParaRPr lang="en-US" dirty="0"/>
          </a:p>
        </p:txBody>
      </p:sp>
      <p:pic>
        <p:nvPicPr>
          <p:cNvPr id="7" name="Picture 6" descr="Diagram&#10;&#10;Description automatically generated with medium confidence">
            <a:extLst>
              <a:ext uri="{FF2B5EF4-FFF2-40B4-BE49-F238E27FC236}">
                <a16:creationId xmlns:a16="http://schemas.microsoft.com/office/drawing/2014/main" id="{AEE933C4-C4E0-4B2B-99FA-E93BBE32C3FA}"/>
              </a:ext>
            </a:extLst>
          </p:cNvPr>
          <p:cNvPicPr>
            <a:picLocks noChangeAspect="1"/>
          </p:cNvPicPr>
          <p:nvPr/>
        </p:nvPicPr>
        <p:blipFill rotWithShape="1">
          <a:blip r:embed="rId3"/>
          <a:srcRect l="81388" t="7273" r="2841" b="23233"/>
          <a:stretch/>
        </p:blipFill>
        <p:spPr>
          <a:xfrm>
            <a:off x="10159608" y="1046018"/>
            <a:ext cx="1922703" cy="4765963"/>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2AF5510C-3098-4BD8-BB18-92FF1BF40C76}"/>
              </a:ext>
            </a:extLst>
          </p:cNvPr>
          <p:cNvPicPr>
            <a:picLocks noChangeAspect="1"/>
          </p:cNvPicPr>
          <p:nvPr/>
        </p:nvPicPr>
        <p:blipFill rotWithShape="1">
          <a:blip r:embed="rId3"/>
          <a:srcRect l="32870" t="7273" r="52871" b="30285"/>
          <a:stretch/>
        </p:blipFill>
        <p:spPr>
          <a:xfrm>
            <a:off x="4211957" y="1046019"/>
            <a:ext cx="1738488" cy="4282338"/>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C16148E9-410A-4344-83A6-1700206FB9D2}"/>
              </a:ext>
            </a:extLst>
          </p:cNvPr>
          <p:cNvPicPr>
            <a:picLocks noChangeAspect="1"/>
          </p:cNvPicPr>
          <p:nvPr/>
        </p:nvPicPr>
        <p:blipFill rotWithShape="1">
          <a:blip r:embed="rId3"/>
          <a:srcRect l="46851" t="24284" r="18518" b="34578"/>
          <a:stretch/>
        </p:blipFill>
        <p:spPr>
          <a:xfrm>
            <a:off x="5948854" y="2212622"/>
            <a:ext cx="4222044" cy="2821319"/>
          </a:xfrm>
          <a:prstGeom prst="rect">
            <a:avLst/>
          </a:prstGeom>
        </p:spPr>
      </p:pic>
      <p:pic>
        <p:nvPicPr>
          <p:cNvPr id="2" name="Picture 1" descr="A picture containing watch&#10;&#10;Description automatically generated">
            <a:extLst>
              <a:ext uri="{FF2B5EF4-FFF2-40B4-BE49-F238E27FC236}">
                <a16:creationId xmlns:a16="http://schemas.microsoft.com/office/drawing/2014/main" id="{4CE9B227-1202-A27D-D0F0-E05573D33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89" y="1506762"/>
            <a:ext cx="3901448" cy="3136398"/>
          </a:xfrm>
          <a:prstGeom prst="rect">
            <a:avLst/>
          </a:prstGeom>
        </p:spPr>
      </p:pic>
      <p:sp>
        <p:nvSpPr>
          <p:cNvPr id="12" name="TextBox 11">
            <a:extLst>
              <a:ext uri="{FF2B5EF4-FFF2-40B4-BE49-F238E27FC236}">
                <a16:creationId xmlns:a16="http://schemas.microsoft.com/office/drawing/2014/main" id="{3306D80E-C8C6-C110-D7DA-779AB108A80B}"/>
              </a:ext>
            </a:extLst>
          </p:cNvPr>
          <p:cNvSpPr txBox="1"/>
          <p:nvPr/>
        </p:nvSpPr>
        <p:spPr>
          <a:xfrm>
            <a:off x="109689" y="4612798"/>
            <a:ext cx="4480714" cy="307777"/>
          </a:xfrm>
          <a:prstGeom prst="rect">
            <a:avLst/>
          </a:prstGeom>
          <a:noFill/>
        </p:spPr>
        <p:txBody>
          <a:bodyPr wrap="none" rtlCol="0">
            <a:spAutoFit/>
          </a:bodyPr>
          <a:lstStyle/>
          <a:p>
            <a:r>
              <a:rPr lang="pt-BR" sz="1400" dirty="0">
                <a:latin typeface="Courier New" panose="02070309020205020404" pitchFamily="49" charset="0"/>
                <a:cs typeface="Courier New" panose="02070309020205020404" pitchFamily="49" charset="0"/>
              </a:rPr>
              <a:t>C1=CC(=C(C=C1)C(C(C)=O)N(C)C2C(NC=N2)F)C</a:t>
            </a:r>
            <a:endParaRPr lang="en-US" sz="1400"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C5C873A9-3A59-899E-1CC5-0D5DD9E19847}"/>
              </a:ext>
            </a:extLst>
          </p:cNvPr>
          <p:cNvSpPr txBox="1"/>
          <p:nvPr/>
        </p:nvSpPr>
        <p:spPr>
          <a:xfrm>
            <a:off x="4424985" y="5270412"/>
            <a:ext cx="1312432" cy="646331"/>
          </a:xfrm>
          <a:prstGeom prst="rect">
            <a:avLst/>
          </a:prstGeom>
          <a:noFill/>
        </p:spPr>
        <p:txBody>
          <a:bodyPr wrap="square" rtlCol="0">
            <a:spAutoFit/>
          </a:bodyPr>
          <a:lstStyle/>
          <a:p>
            <a:pPr algn="ctr"/>
            <a:r>
              <a:rPr lang="en-US" b="1" dirty="0"/>
              <a:t>Chemical Fingerprint</a:t>
            </a:r>
          </a:p>
        </p:txBody>
      </p:sp>
    </p:spTree>
    <p:extLst>
      <p:ext uri="{BB962C8B-B14F-4D97-AF65-F5344CB8AC3E}">
        <p14:creationId xmlns:p14="http://schemas.microsoft.com/office/powerpoint/2010/main" val="4617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1D0AB4B-E440-754F-BA10-A4C4A4D5DFBB}"/>
              </a:ext>
            </a:extLst>
          </p:cNvPr>
          <p:cNvSpPr/>
          <p:nvPr/>
        </p:nvSpPr>
        <p:spPr>
          <a:xfrm>
            <a:off x="3862275" y="5309574"/>
            <a:ext cx="3243943" cy="11744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CBAD355D-8CD3-8BA0-DE56-52A6BB0EA50E}"/>
              </a:ext>
            </a:extLst>
          </p:cNvPr>
          <p:cNvSpPr/>
          <p:nvPr/>
        </p:nvSpPr>
        <p:spPr>
          <a:xfrm>
            <a:off x="4014673" y="1471690"/>
            <a:ext cx="2633928" cy="285274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6A80911-EF5A-5200-F207-FA523298753C}"/>
              </a:ext>
            </a:extLst>
          </p:cNvPr>
          <p:cNvSpPr/>
          <p:nvPr/>
        </p:nvSpPr>
        <p:spPr>
          <a:xfrm>
            <a:off x="8422885" y="1471690"/>
            <a:ext cx="3423022" cy="387951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C0213A5-9CF0-D3F8-51A2-DBB7F9A667F2}"/>
              </a:ext>
            </a:extLst>
          </p:cNvPr>
          <p:cNvSpPr/>
          <p:nvPr/>
        </p:nvSpPr>
        <p:spPr>
          <a:xfrm>
            <a:off x="233635" y="1471690"/>
            <a:ext cx="2328258" cy="395090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75EEB00-2ED7-E06D-9265-0F2BB8A61D7C}"/>
              </a:ext>
            </a:extLst>
          </p:cNvPr>
          <p:cNvSpPr txBox="1"/>
          <p:nvPr/>
        </p:nvSpPr>
        <p:spPr>
          <a:xfrm>
            <a:off x="4014062" y="5439154"/>
            <a:ext cx="30921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Training Data</a:t>
            </a:r>
          </a:p>
        </p:txBody>
      </p:sp>
      <p:sp>
        <p:nvSpPr>
          <p:cNvPr id="13" name="TextBox 12">
            <a:extLst>
              <a:ext uri="{FF2B5EF4-FFF2-40B4-BE49-F238E27FC236}">
                <a16:creationId xmlns:a16="http://schemas.microsoft.com/office/drawing/2014/main" id="{A8C86248-F484-9841-9E2D-098D24FFEFD5}"/>
              </a:ext>
            </a:extLst>
          </p:cNvPr>
          <p:cNvSpPr txBox="1"/>
          <p:nvPr/>
        </p:nvSpPr>
        <p:spPr>
          <a:xfrm>
            <a:off x="158867" y="1660666"/>
            <a:ext cx="2422111"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Ultra-Large Virtual Chemical Library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Enamine REAL database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billion potential molecules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“synthesize-on-demand”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C645A915-7EF5-2D35-2F2C-7075C0E9A36A}"/>
              </a:ext>
            </a:extLst>
          </p:cNvPr>
          <p:cNvSpPr/>
          <p:nvPr/>
        </p:nvSpPr>
        <p:spPr>
          <a:xfrm rot="10800000">
            <a:off x="5208976" y="4428415"/>
            <a:ext cx="359229" cy="706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E7498A0-2E3A-1AE6-2C3A-BBB339027565}"/>
              </a:ext>
            </a:extLst>
          </p:cNvPr>
          <p:cNvSpPr txBox="1"/>
          <p:nvPr/>
        </p:nvSpPr>
        <p:spPr>
          <a:xfrm>
            <a:off x="8740326" y="1625419"/>
            <a:ext cx="27881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Acquire/Test Molecules Prioritized by Classifier</a:t>
            </a:r>
          </a:p>
        </p:txBody>
      </p:sp>
      <p:pic>
        <p:nvPicPr>
          <p:cNvPr id="16" name="Graphic 15" descr="Eye with solid fill">
            <a:extLst>
              <a:ext uri="{FF2B5EF4-FFF2-40B4-BE49-F238E27FC236}">
                <a16:creationId xmlns:a16="http://schemas.microsoft.com/office/drawing/2014/main" id="{A060A621-AFFB-B3CB-DCF0-962D1DAF26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6119" y="1923571"/>
            <a:ext cx="914400" cy="914400"/>
          </a:xfrm>
          <a:prstGeom prst="rect">
            <a:avLst/>
          </a:prstGeom>
        </p:spPr>
      </p:pic>
      <p:pic>
        <p:nvPicPr>
          <p:cNvPr id="17" name="Graphic 16" descr="Flask with solid fill">
            <a:extLst>
              <a:ext uri="{FF2B5EF4-FFF2-40B4-BE49-F238E27FC236}">
                <a16:creationId xmlns:a16="http://schemas.microsoft.com/office/drawing/2014/main" id="{23B1A67F-1F8A-C5DC-9DE3-66CC88257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3929" y="3135513"/>
            <a:ext cx="914400" cy="914400"/>
          </a:xfrm>
          <a:prstGeom prst="rect">
            <a:avLst/>
          </a:prstGeom>
        </p:spPr>
      </p:pic>
      <p:sp>
        <p:nvSpPr>
          <p:cNvPr id="18" name="TextBox 17">
            <a:extLst>
              <a:ext uri="{FF2B5EF4-FFF2-40B4-BE49-F238E27FC236}">
                <a16:creationId xmlns:a16="http://schemas.microsoft.com/office/drawing/2014/main" id="{613F34E8-D6F2-012F-F32B-031FD0492BCC}"/>
              </a:ext>
            </a:extLst>
          </p:cNvPr>
          <p:cNvSpPr txBox="1"/>
          <p:nvPr/>
        </p:nvSpPr>
        <p:spPr>
          <a:xfrm>
            <a:off x="6908949" y="3195079"/>
            <a:ext cx="6992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7" name="Picture 66">
            <a:extLst>
              <a:ext uri="{FF2B5EF4-FFF2-40B4-BE49-F238E27FC236}">
                <a16:creationId xmlns:a16="http://schemas.microsoft.com/office/drawing/2014/main" id="{4AD2D8D7-99F1-61D0-ED33-3306A5BEEDCA}"/>
              </a:ext>
            </a:extLst>
          </p:cNvPr>
          <p:cNvPicPr>
            <a:picLocks noChangeAspect="1"/>
          </p:cNvPicPr>
          <p:nvPr/>
        </p:nvPicPr>
        <p:blipFill>
          <a:blip r:embed="rId6"/>
          <a:stretch>
            <a:fillRect/>
          </a:stretch>
        </p:blipFill>
        <p:spPr>
          <a:xfrm rot="5400000">
            <a:off x="4441390" y="2969034"/>
            <a:ext cx="960554" cy="1419047"/>
          </a:xfrm>
          <a:prstGeom prst="rect">
            <a:avLst/>
          </a:prstGeom>
          <a:effectLst/>
        </p:spPr>
      </p:pic>
      <p:pic>
        <p:nvPicPr>
          <p:cNvPr id="68" name="Picture 67">
            <a:extLst>
              <a:ext uri="{FF2B5EF4-FFF2-40B4-BE49-F238E27FC236}">
                <a16:creationId xmlns:a16="http://schemas.microsoft.com/office/drawing/2014/main" id="{0126B020-16DA-A683-E686-8A4CB408EC8D}"/>
              </a:ext>
            </a:extLst>
          </p:cNvPr>
          <p:cNvPicPr>
            <a:picLocks noChangeAspect="1"/>
          </p:cNvPicPr>
          <p:nvPr/>
        </p:nvPicPr>
        <p:blipFill>
          <a:blip r:embed="rId6"/>
          <a:stretch>
            <a:fillRect/>
          </a:stretch>
        </p:blipFill>
        <p:spPr>
          <a:xfrm rot="5400000">
            <a:off x="5447200" y="2540758"/>
            <a:ext cx="744653" cy="1100092"/>
          </a:xfrm>
          <a:prstGeom prst="rect">
            <a:avLst/>
          </a:prstGeom>
        </p:spPr>
      </p:pic>
      <p:pic>
        <p:nvPicPr>
          <p:cNvPr id="69" name="Picture 68">
            <a:extLst>
              <a:ext uri="{FF2B5EF4-FFF2-40B4-BE49-F238E27FC236}">
                <a16:creationId xmlns:a16="http://schemas.microsoft.com/office/drawing/2014/main" id="{E47D44AC-C04A-5636-FE5B-6A8FA05545BD}"/>
              </a:ext>
            </a:extLst>
          </p:cNvPr>
          <p:cNvPicPr>
            <a:picLocks noChangeAspect="1"/>
          </p:cNvPicPr>
          <p:nvPr/>
        </p:nvPicPr>
        <p:blipFill>
          <a:blip r:embed="rId6"/>
          <a:stretch>
            <a:fillRect/>
          </a:stretch>
        </p:blipFill>
        <p:spPr>
          <a:xfrm rot="5400000">
            <a:off x="4248263" y="2773014"/>
            <a:ext cx="447169" cy="660613"/>
          </a:xfrm>
          <a:prstGeom prst="rect">
            <a:avLst/>
          </a:prstGeom>
        </p:spPr>
      </p:pic>
      <p:pic>
        <p:nvPicPr>
          <p:cNvPr id="70" name="Picture 69">
            <a:extLst>
              <a:ext uri="{FF2B5EF4-FFF2-40B4-BE49-F238E27FC236}">
                <a16:creationId xmlns:a16="http://schemas.microsoft.com/office/drawing/2014/main" id="{9D44C415-EFA5-0CB6-24C9-55B6F4847B24}"/>
              </a:ext>
            </a:extLst>
          </p:cNvPr>
          <p:cNvPicPr>
            <a:picLocks noChangeAspect="1"/>
          </p:cNvPicPr>
          <p:nvPr/>
        </p:nvPicPr>
        <p:blipFill>
          <a:blip r:embed="rId6"/>
          <a:stretch>
            <a:fillRect/>
          </a:stretch>
        </p:blipFill>
        <p:spPr>
          <a:xfrm rot="5400000">
            <a:off x="5774302" y="3389708"/>
            <a:ext cx="478319" cy="706631"/>
          </a:xfrm>
          <a:prstGeom prst="rect">
            <a:avLst/>
          </a:prstGeom>
        </p:spPr>
      </p:pic>
      <p:sp>
        <p:nvSpPr>
          <p:cNvPr id="72" name="TextBox 71">
            <a:extLst>
              <a:ext uri="{FF2B5EF4-FFF2-40B4-BE49-F238E27FC236}">
                <a16:creationId xmlns:a16="http://schemas.microsoft.com/office/drawing/2014/main" id="{7AB94554-DE22-B181-20FF-990FA79AC1C5}"/>
              </a:ext>
            </a:extLst>
          </p:cNvPr>
          <p:cNvSpPr txBox="1"/>
          <p:nvPr/>
        </p:nvSpPr>
        <p:spPr>
          <a:xfrm>
            <a:off x="4082278" y="1651349"/>
            <a:ext cx="24932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Random Forest Classifier</a:t>
            </a:r>
          </a:p>
        </p:txBody>
      </p:sp>
      <p:sp>
        <p:nvSpPr>
          <p:cNvPr id="75" name="TextBox 74">
            <a:extLst>
              <a:ext uri="{FF2B5EF4-FFF2-40B4-BE49-F238E27FC236}">
                <a16:creationId xmlns:a16="http://schemas.microsoft.com/office/drawing/2014/main" id="{8485ECE0-9701-70ED-6A36-DFCF57B0E814}"/>
              </a:ext>
            </a:extLst>
          </p:cNvPr>
          <p:cNvSpPr txBox="1"/>
          <p:nvPr/>
        </p:nvSpPr>
        <p:spPr>
          <a:xfrm>
            <a:off x="99411" y="5770656"/>
            <a:ext cx="320464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Alnammi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et al., “Evaluating scalable supervised learning for synthesize-on-demand chemical libraries.”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ChemRxiv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6" name="Arrow: Down 75">
            <a:extLst>
              <a:ext uri="{FF2B5EF4-FFF2-40B4-BE49-F238E27FC236}">
                <a16:creationId xmlns:a16="http://schemas.microsoft.com/office/drawing/2014/main" id="{94B2DE40-4C69-6727-C898-4D9A99CCCB02}"/>
              </a:ext>
            </a:extLst>
          </p:cNvPr>
          <p:cNvSpPr/>
          <p:nvPr/>
        </p:nvSpPr>
        <p:spPr>
          <a:xfrm rot="16200000">
            <a:off x="3015793" y="2399942"/>
            <a:ext cx="359229" cy="1019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Arrow: Down 76">
            <a:extLst>
              <a:ext uri="{FF2B5EF4-FFF2-40B4-BE49-F238E27FC236}">
                <a16:creationId xmlns:a16="http://schemas.microsoft.com/office/drawing/2014/main" id="{4E4C4E17-B663-328E-0D2C-F861F88335EA}"/>
              </a:ext>
            </a:extLst>
          </p:cNvPr>
          <p:cNvSpPr/>
          <p:nvPr/>
        </p:nvSpPr>
        <p:spPr>
          <a:xfrm rot="16200000">
            <a:off x="7321935" y="2266471"/>
            <a:ext cx="359229"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B17FC8F6-6B92-717D-0BD9-56762B300CEF}"/>
              </a:ext>
            </a:extLst>
          </p:cNvPr>
          <p:cNvSpPr txBox="1"/>
          <p:nvPr/>
        </p:nvSpPr>
        <p:spPr>
          <a:xfrm>
            <a:off x="2010737" y="149847"/>
            <a:ext cx="7114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Machine Learning-Based Virtual Screen on Ultra-Large Chemical Library</a:t>
            </a:r>
          </a:p>
        </p:txBody>
      </p:sp>
      <p:pic>
        <p:nvPicPr>
          <p:cNvPr id="80" name="Picture 79">
            <a:extLst>
              <a:ext uri="{FF2B5EF4-FFF2-40B4-BE49-F238E27FC236}">
                <a16:creationId xmlns:a16="http://schemas.microsoft.com/office/drawing/2014/main" id="{C402E13C-2E02-3BC1-E40E-92D840FD8EA5}"/>
              </a:ext>
            </a:extLst>
          </p:cNvPr>
          <p:cNvPicPr>
            <a:picLocks noChangeAspect="1"/>
          </p:cNvPicPr>
          <p:nvPr/>
        </p:nvPicPr>
        <p:blipFill rotWithShape="1">
          <a:blip r:embed="rId7">
            <a:extLst>
              <a:ext uri="{28A0092B-C50C-407E-A947-70E740481C1C}">
                <a14:useLocalDpi xmlns:a14="http://schemas.microsoft.com/office/drawing/2010/main" val="0"/>
              </a:ext>
            </a:extLst>
          </a:blip>
          <a:srcRect b="7532"/>
          <a:stretch/>
        </p:blipFill>
        <p:spPr>
          <a:xfrm>
            <a:off x="9009122" y="3262861"/>
            <a:ext cx="2398139" cy="1809997"/>
          </a:xfrm>
          <a:prstGeom prst="rect">
            <a:avLst/>
          </a:prstGeom>
        </p:spPr>
      </p:pic>
      <p:pic>
        <p:nvPicPr>
          <p:cNvPr id="83" name="Picture 82" descr="A picture containing watch&#10;&#10;Description automatically generated">
            <a:extLst>
              <a:ext uri="{FF2B5EF4-FFF2-40B4-BE49-F238E27FC236}">
                <a16:creationId xmlns:a16="http://schemas.microsoft.com/office/drawing/2014/main" id="{B226DE9F-028B-85C5-8CAA-1B1E6A9CC5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8043" y="3029280"/>
            <a:ext cx="986760" cy="793262"/>
          </a:xfrm>
          <a:prstGeom prst="rect">
            <a:avLst/>
          </a:prstGeom>
        </p:spPr>
      </p:pic>
    </p:spTree>
    <p:extLst>
      <p:ext uri="{BB962C8B-B14F-4D97-AF65-F5344CB8AC3E}">
        <p14:creationId xmlns:p14="http://schemas.microsoft.com/office/powerpoint/2010/main" val="259607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txBox="1">
            <a:spLocks noGrp="1"/>
          </p:cNvSpPr>
          <p:nvPr>
            <p:ph type="title" idx="4294967295"/>
          </p:nvPr>
        </p:nvSpPr>
        <p:spPr>
          <a:xfrm>
            <a:off x="87458" y="161895"/>
            <a:ext cx="5100222" cy="737542"/>
          </a:xfrm>
        </p:spPr>
        <p:txBody>
          <a:bodyPr vert="horz" lIns="91440" tIns="45720" rIns="91440" bIns="45720" rtlCol="0" anchor="b">
            <a:normAutofit fontScale="90000"/>
          </a:bodyPr>
          <a:lstStyle/>
          <a:p>
            <a:pPr lvl="0" algn="r"/>
            <a:r>
              <a:rPr lang="en-US" sz="4000" b="1" kern="1200" dirty="0">
                <a:solidFill>
                  <a:srgbClr val="FFFFFF"/>
                </a:solidFill>
                <a:latin typeface="+mj-lt"/>
                <a:ea typeface="+mj-ea"/>
                <a:cs typeface="+mj-cs"/>
              </a:rPr>
              <a:t>Early-stage drug discovery</a:t>
            </a:r>
          </a:p>
        </p:txBody>
      </p:sp>
      <p:sp>
        <p:nvSpPr>
          <p:cNvPr id="2" name="Text Placeholder 1"/>
          <p:cNvSpPr txBox="1">
            <a:spLocks noGrp="1"/>
          </p:cNvSpPr>
          <p:nvPr>
            <p:ph type="body" idx="4294967295"/>
          </p:nvPr>
        </p:nvSpPr>
        <p:spPr>
          <a:xfrm>
            <a:off x="5567937" y="161895"/>
            <a:ext cx="6536605" cy="4853022"/>
          </a:xfrm>
        </p:spPr>
        <p:txBody>
          <a:bodyPr vert="horz" lIns="91440" tIns="45720" rIns="91440" bIns="45720" rtlCol="0" anchor="ctr">
            <a:noAutofit/>
          </a:bodyPr>
          <a:lstStyle/>
          <a:p>
            <a:pPr marL="186172" indent="0">
              <a:buSzPct val="45000"/>
              <a:buNone/>
            </a:pPr>
            <a:endParaRPr lang="en-US" dirty="0">
              <a:latin typeface="Tw Cen MT" panose="020B0602020104020603" pitchFamily="34" charset="0"/>
            </a:endParaRPr>
          </a:p>
          <a:p>
            <a:pPr marL="414772">
              <a:buSzPct val="45000"/>
            </a:pPr>
            <a:r>
              <a:rPr lang="en-US" dirty="0">
                <a:latin typeface="Tw Cen MT" panose="020B0602020104020603" pitchFamily="34" charset="0"/>
              </a:rPr>
              <a:t>Find rare molecules that affect a specific biological process. Develop as probes or drug candidates.</a:t>
            </a:r>
          </a:p>
          <a:p>
            <a:pPr marL="414772">
              <a:buSzPct val="45000"/>
            </a:pPr>
            <a:endParaRPr lang="en-US" dirty="0">
              <a:latin typeface="Tw Cen MT" panose="020B0602020104020603" pitchFamily="34" charset="0"/>
            </a:endParaRPr>
          </a:p>
          <a:p>
            <a:pPr marL="414772">
              <a:buSzPct val="45000"/>
            </a:pPr>
            <a:r>
              <a:rPr lang="en-US" dirty="0">
                <a:latin typeface="Tw Cen MT" panose="020B0602020104020603" pitchFamily="34" charset="0"/>
              </a:rPr>
              <a:t>Early-stage drug discovery is a needle-in-the-haystack problem—could be 10</a:t>
            </a:r>
            <a:r>
              <a:rPr lang="en-US" baseline="30000" dirty="0">
                <a:latin typeface="Tw Cen MT" panose="020B0602020104020603" pitchFamily="34" charset="0"/>
              </a:rPr>
              <a:t>33</a:t>
            </a:r>
            <a:r>
              <a:rPr lang="en-US" dirty="0">
                <a:latin typeface="Tw Cen MT" panose="020B0602020104020603" pitchFamily="34" charset="0"/>
              </a:rPr>
              <a:t> drug-like organic molecules.*</a:t>
            </a:r>
          </a:p>
          <a:p>
            <a:pPr marL="414772">
              <a:buSzPct val="45000"/>
            </a:pPr>
            <a:endParaRPr lang="en-US" dirty="0">
              <a:latin typeface="Tw Cen MT" panose="020B0602020104020603" pitchFamily="34" charset="0"/>
            </a:endParaRPr>
          </a:p>
          <a:p>
            <a:pPr marL="414772">
              <a:buSzPct val="45000"/>
            </a:pPr>
            <a:r>
              <a:rPr lang="en-US" dirty="0">
                <a:latin typeface="Tw Cen MT" panose="020B0602020104020603" pitchFamily="34" charset="0"/>
              </a:rPr>
              <a:t>High-Throughput Screening (HTS) is too expensive. </a:t>
            </a:r>
          </a:p>
        </p:txBody>
      </p:sp>
      <p:sp>
        <p:nvSpPr>
          <p:cNvPr id="12" name="TextBox 11">
            <a:extLst>
              <a:ext uri="{FF2B5EF4-FFF2-40B4-BE49-F238E27FC236}">
                <a16:creationId xmlns:a16="http://schemas.microsoft.com/office/drawing/2014/main" id="{F66A10FA-043B-4225-9FF0-D08600B4DDD9}"/>
              </a:ext>
            </a:extLst>
          </p:cNvPr>
          <p:cNvSpPr txBox="1"/>
          <p:nvPr/>
        </p:nvSpPr>
        <p:spPr>
          <a:xfrm>
            <a:off x="7965911" y="6491246"/>
            <a:ext cx="4225324" cy="343620"/>
          </a:xfrm>
          <a:prstGeom prst="rect">
            <a:avLst/>
          </a:prstGeom>
          <a:noFill/>
        </p:spPr>
        <p:txBody>
          <a:bodyPr wrap="none" rtlCol="0">
            <a:spAutoFit/>
          </a:bodyPr>
          <a:lstStyle/>
          <a:p>
            <a:pPr>
              <a:spcAft>
                <a:spcPts val="600"/>
              </a:spcAft>
            </a:pPr>
            <a:r>
              <a:rPr lang="en-US" sz="1633" dirty="0"/>
              <a:t>*</a:t>
            </a:r>
            <a:r>
              <a:rPr lang="en-US" sz="1633" dirty="0" err="1"/>
              <a:t>Polishchuk</a:t>
            </a:r>
            <a:r>
              <a:rPr lang="en-US" sz="1633" dirty="0"/>
              <a:t> PG, et al., JCAMD 2013 27(8):675-9</a:t>
            </a:r>
          </a:p>
        </p:txBody>
      </p:sp>
      <p:pic>
        <p:nvPicPr>
          <p:cNvPr id="11" name="Picture 10" descr="Chart&#10;&#10;Description automatically generated">
            <a:extLst>
              <a:ext uri="{FF2B5EF4-FFF2-40B4-BE49-F238E27FC236}">
                <a16:creationId xmlns:a16="http://schemas.microsoft.com/office/drawing/2014/main" id="{07A6BA99-E396-41D2-A689-C06EA1A7D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96" y="3865621"/>
            <a:ext cx="3251200" cy="2795150"/>
          </a:xfrm>
          <a:prstGeom prst="rect">
            <a:avLst/>
          </a:prstGeom>
        </p:spPr>
      </p:pic>
      <p:pic>
        <p:nvPicPr>
          <p:cNvPr id="5" name="Picture 4">
            <a:extLst>
              <a:ext uri="{FF2B5EF4-FFF2-40B4-BE49-F238E27FC236}">
                <a16:creationId xmlns:a16="http://schemas.microsoft.com/office/drawing/2014/main" id="{1BB5BE80-8B13-4464-A0DF-9456B5B04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296" y="1229995"/>
            <a:ext cx="3251200" cy="2438400"/>
          </a:xfrm>
          <a:prstGeom prst="rect">
            <a:avLst/>
          </a:prstGeom>
        </p:spPr>
      </p:pic>
    </p:spTree>
    <p:extLst>
      <p:ext uri="{BB962C8B-B14F-4D97-AF65-F5344CB8AC3E}">
        <p14:creationId xmlns:p14="http://schemas.microsoft.com/office/powerpoint/2010/main" val="35024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41ADC9-41E2-43A4-BA9D-36579D1E2F88}"/>
              </a:ext>
            </a:extLst>
          </p:cNvPr>
          <p:cNvPicPr>
            <a:picLocks noChangeAspect="1"/>
          </p:cNvPicPr>
          <p:nvPr/>
        </p:nvPicPr>
        <p:blipFill rotWithShape="1">
          <a:blip r:embed="rId2"/>
          <a:srcRect l="12947"/>
          <a:stretch/>
        </p:blipFill>
        <p:spPr>
          <a:xfrm>
            <a:off x="8552794" y="574882"/>
            <a:ext cx="3574869" cy="6198535"/>
          </a:xfrm>
          <a:prstGeom prst="rect">
            <a:avLst/>
          </a:prstGeom>
        </p:spPr>
      </p:pic>
      <p:sp>
        <p:nvSpPr>
          <p:cNvPr id="11" name="TextBox 10">
            <a:extLst>
              <a:ext uri="{FF2B5EF4-FFF2-40B4-BE49-F238E27FC236}">
                <a16:creationId xmlns:a16="http://schemas.microsoft.com/office/drawing/2014/main" id="{8801086D-DA1C-4FE1-82AC-603F8354E9BA}"/>
              </a:ext>
            </a:extLst>
          </p:cNvPr>
          <p:cNvSpPr txBox="1"/>
          <p:nvPr/>
        </p:nvSpPr>
        <p:spPr>
          <a:xfrm>
            <a:off x="8853239" y="-365"/>
            <a:ext cx="3639206" cy="646331"/>
          </a:xfrm>
          <a:prstGeom prst="rect">
            <a:avLst/>
          </a:prstGeom>
          <a:noFill/>
        </p:spPr>
        <p:txBody>
          <a:bodyPr wrap="square" rtlCol="0">
            <a:spAutoFit/>
          </a:bodyPr>
          <a:lstStyle/>
          <a:p>
            <a:r>
              <a:rPr lang="en-US" dirty="0">
                <a:latin typeface="Tw Cen MT" panose="020B0602020104020603" pitchFamily="34" charset="0"/>
              </a:rPr>
              <a:t>Dose-response testing of 68 compounds ordered from Enamine</a:t>
            </a:r>
          </a:p>
        </p:txBody>
      </p:sp>
      <p:sp>
        <p:nvSpPr>
          <p:cNvPr id="12" name="TextBox 11">
            <a:extLst>
              <a:ext uri="{FF2B5EF4-FFF2-40B4-BE49-F238E27FC236}">
                <a16:creationId xmlns:a16="http://schemas.microsoft.com/office/drawing/2014/main" id="{2E1E5309-3A78-459D-926A-1D3E89E234CF}"/>
              </a:ext>
            </a:extLst>
          </p:cNvPr>
          <p:cNvSpPr txBox="1"/>
          <p:nvPr/>
        </p:nvSpPr>
        <p:spPr>
          <a:xfrm>
            <a:off x="-23640" y="6211669"/>
            <a:ext cx="8515120" cy="646331"/>
          </a:xfrm>
          <a:prstGeom prst="rect">
            <a:avLst/>
          </a:prstGeom>
          <a:noFill/>
        </p:spPr>
        <p:txBody>
          <a:bodyPr wrap="square" rtlCol="0">
            <a:spAutoFit/>
          </a:bodyPr>
          <a:lstStyle/>
          <a:p>
            <a:r>
              <a:rPr lang="en-US" dirty="0" err="1"/>
              <a:t>Gitter</a:t>
            </a:r>
            <a:r>
              <a:rPr lang="en-US" dirty="0"/>
              <a:t> Lab: </a:t>
            </a:r>
            <a:r>
              <a:rPr lang="en-US" dirty="0" err="1"/>
              <a:t>Alnammi</a:t>
            </a:r>
            <a:r>
              <a:rPr lang="en-US" dirty="0"/>
              <a:t> M. et al., “Scalable supervised learning for synthesize-on-demand chemical libraries.” manuscript in prep</a:t>
            </a:r>
          </a:p>
        </p:txBody>
      </p:sp>
      <p:sp>
        <p:nvSpPr>
          <p:cNvPr id="6" name="Title 6">
            <a:extLst>
              <a:ext uri="{FF2B5EF4-FFF2-40B4-BE49-F238E27FC236}">
                <a16:creationId xmlns:a16="http://schemas.microsoft.com/office/drawing/2014/main" id="{11B4CEB9-55CC-4C96-84CC-435934381C60}"/>
              </a:ext>
            </a:extLst>
          </p:cNvPr>
          <p:cNvSpPr>
            <a:spLocks noGrp="1"/>
          </p:cNvSpPr>
          <p:nvPr>
            <p:ph type="title"/>
          </p:nvPr>
        </p:nvSpPr>
        <p:spPr>
          <a:xfrm>
            <a:off x="490841" y="67451"/>
            <a:ext cx="8031296" cy="638978"/>
          </a:xfrm>
        </p:spPr>
        <p:txBody>
          <a:bodyPr>
            <a:normAutofit/>
          </a:bodyPr>
          <a:lstStyle/>
          <a:p>
            <a:r>
              <a:rPr lang="en-US" sz="3200" b="1" dirty="0">
                <a:latin typeface="Tw Cen MT" panose="020B0602020104020603" pitchFamily="34" charset="0"/>
              </a:rPr>
              <a:t>VS on Ultra-Large Virtual Chemical Library</a:t>
            </a:r>
          </a:p>
        </p:txBody>
      </p:sp>
      <p:sp>
        <p:nvSpPr>
          <p:cNvPr id="7" name="Content Placeholder 7">
            <a:extLst>
              <a:ext uri="{FF2B5EF4-FFF2-40B4-BE49-F238E27FC236}">
                <a16:creationId xmlns:a16="http://schemas.microsoft.com/office/drawing/2014/main" id="{43EF61E1-6530-4CFA-A188-85F32F3337DB}"/>
              </a:ext>
            </a:extLst>
          </p:cNvPr>
          <p:cNvSpPr>
            <a:spLocks noGrp="1"/>
          </p:cNvSpPr>
          <p:nvPr>
            <p:ph idx="1"/>
          </p:nvPr>
        </p:nvSpPr>
        <p:spPr>
          <a:xfrm>
            <a:off x="64337" y="1134332"/>
            <a:ext cx="8515120" cy="4789714"/>
          </a:xfrm>
        </p:spPr>
        <p:txBody>
          <a:bodyPr>
            <a:normAutofit/>
          </a:bodyPr>
          <a:lstStyle/>
          <a:p>
            <a:pPr marL="0" indent="0">
              <a:buNone/>
            </a:pPr>
            <a:r>
              <a:rPr lang="en-US" sz="2000" b="1" dirty="0"/>
              <a:t>Train RF model on prior screening data (</a:t>
            </a:r>
            <a:r>
              <a:rPr lang="en-US" sz="2000" b="1" dirty="0" err="1"/>
              <a:t>PriA</a:t>
            </a:r>
            <a:r>
              <a:rPr lang="en-US" sz="2000" b="1" dirty="0"/>
              <a:t>-SSB interaction)</a:t>
            </a:r>
          </a:p>
          <a:p>
            <a:pPr lvl="1"/>
            <a:r>
              <a:rPr lang="en-US" sz="2000" dirty="0" err="1"/>
              <a:t>LifeChem</a:t>
            </a:r>
            <a:r>
              <a:rPr lang="en-US" sz="2000" dirty="0"/>
              <a:t> Diversity Sets 1-3: 	                75,000 </a:t>
            </a:r>
            <a:r>
              <a:rPr lang="en-US" sz="2000" dirty="0" err="1"/>
              <a:t>cpds</a:t>
            </a:r>
            <a:r>
              <a:rPr lang="en-US" sz="2000" dirty="0"/>
              <a:t> (primary and retest)</a:t>
            </a:r>
          </a:p>
          <a:p>
            <a:pPr lvl="1"/>
            <a:r>
              <a:rPr lang="en-US" sz="2000" dirty="0" err="1"/>
              <a:t>LifeChem</a:t>
            </a:r>
            <a:r>
              <a:rPr lang="en-US" sz="2000" dirty="0"/>
              <a:t> Diversity Set 4: 	                25,000 </a:t>
            </a:r>
            <a:r>
              <a:rPr lang="en-US" sz="2000" dirty="0" err="1"/>
              <a:t>cpds</a:t>
            </a:r>
            <a:r>
              <a:rPr lang="en-US" sz="2000" dirty="0"/>
              <a:t>  (primary only)</a:t>
            </a:r>
          </a:p>
          <a:p>
            <a:pPr lvl="1"/>
            <a:r>
              <a:rPr lang="en-US" sz="2000" dirty="0"/>
              <a:t>MLPCN (NIH probe set): 	              337,000 </a:t>
            </a:r>
            <a:r>
              <a:rPr lang="en-US" sz="2000" dirty="0" err="1"/>
              <a:t>cpds</a:t>
            </a:r>
            <a:r>
              <a:rPr lang="en-US" sz="2000" dirty="0"/>
              <a:t> (primary and retest)</a:t>
            </a:r>
          </a:p>
          <a:p>
            <a:pPr marL="457200" lvl="1" indent="0">
              <a:buNone/>
            </a:pPr>
            <a:endParaRPr lang="en-US" sz="800" dirty="0"/>
          </a:p>
          <a:p>
            <a:pPr marL="457200" lvl="1" indent="0">
              <a:buNone/>
            </a:pPr>
            <a:r>
              <a:rPr lang="en-US" sz="2000" dirty="0"/>
              <a:t>  Training Data:  </a:t>
            </a:r>
            <a:r>
              <a:rPr lang="en-US" sz="2000" dirty="0">
                <a:solidFill>
                  <a:srgbClr val="FF0000"/>
                </a:solidFill>
              </a:rPr>
              <a:t>427,000 </a:t>
            </a:r>
            <a:r>
              <a:rPr lang="en-US" sz="2000" dirty="0" err="1">
                <a:solidFill>
                  <a:srgbClr val="FF0000"/>
                </a:solidFill>
              </a:rPr>
              <a:t>cpds</a:t>
            </a:r>
            <a:r>
              <a:rPr lang="en-US" sz="2000" dirty="0"/>
              <a:t>, number of actives: 554  (hit rate = 0.13%)</a:t>
            </a:r>
          </a:p>
          <a:p>
            <a:pPr marL="457200" lvl="1" indent="0">
              <a:buNone/>
            </a:pPr>
            <a:endParaRPr lang="en-US" sz="2000" dirty="0"/>
          </a:p>
          <a:p>
            <a:pPr marL="0" indent="0">
              <a:buNone/>
            </a:pPr>
            <a:r>
              <a:rPr lang="en-US" sz="2000" b="1" dirty="0"/>
              <a:t>VS Procedure</a:t>
            </a:r>
          </a:p>
          <a:p>
            <a:pPr lvl="1"/>
            <a:r>
              <a:rPr lang="en-US" sz="2000" dirty="0"/>
              <a:t>https://github.com/gitter-lab/pria-ams-enamine/tree/master</a:t>
            </a:r>
          </a:p>
          <a:p>
            <a:pPr lvl="1"/>
            <a:r>
              <a:rPr lang="en-US" sz="2000" dirty="0"/>
              <a:t>Download Enamine REAL database 1.1 billion molecules (Oct 11, 2019)</a:t>
            </a:r>
          </a:p>
          <a:p>
            <a:pPr lvl="1"/>
            <a:r>
              <a:rPr lang="en-US" sz="2000" dirty="0"/>
              <a:t>Split library up into 18 batches (each 60.3 million)</a:t>
            </a:r>
          </a:p>
          <a:p>
            <a:pPr lvl="2"/>
            <a:r>
              <a:rPr lang="en-US" dirty="0"/>
              <a:t>Average compute time of </a:t>
            </a:r>
            <a:r>
              <a:rPr lang="en-US" b="1" u="sng" dirty="0"/>
              <a:t>3.24 </a:t>
            </a:r>
            <a:r>
              <a:rPr lang="en-US" b="1" u="sng" dirty="0" err="1"/>
              <a:t>ms</a:t>
            </a:r>
            <a:r>
              <a:rPr lang="en-US" b="1" u="sng" dirty="0"/>
              <a:t> per compound</a:t>
            </a:r>
          </a:p>
          <a:p>
            <a:pPr lvl="2"/>
            <a:r>
              <a:rPr lang="en-US" dirty="0"/>
              <a:t>Mean run time per 60 million </a:t>
            </a:r>
            <a:r>
              <a:rPr lang="en-US" dirty="0" err="1"/>
              <a:t>cpd</a:t>
            </a:r>
            <a:r>
              <a:rPr lang="en-US" dirty="0"/>
              <a:t> batch = 53.2 </a:t>
            </a:r>
            <a:r>
              <a:rPr lang="en-US" dirty="0" err="1"/>
              <a:t>hrs</a:t>
            </a:r>
            <a:endParaRPr lang="en-US" dirty="0"/>
          </a:p>
        </p:txBody>
      </p:sp>
      <p:sp>
        <p:nvSpPr>
          <p:cNvPr id="9" name="TextBox 8">
            <a:extLst>
              <a:ext uri="{FF2B5EF4-FFF2-40B4-BE49-F238E27FC236}">
                <a16:creationId xmlns:a16="http://schemas.microsoft.com/office/drawing/2014/main" id="{41A89D9A-B493-4C16-8A72-20708BC46815}"/>
              </a:ext>
            </a:extLst>
          </p:cNvPr>
          <p:cNvSpPr txBox="1"/>
          <p:nvPr/>
        </p:nvSpPr>
        <p:spPr>
          <a:xfrm>
            <a:off x="0" y="5739380"/>
            <a:ext cx="7870371" cy="369332"/>
          </a:xfrm>
          <a:prstGeom prst="rect">
            <a:avLst/>
          </a:prstGeom>
          <a:noFill/>
        </p:spPr>
        <p:txBody>
          <a:bodyPr wrap="square">
            <a:spAutoFit/>
          </a:bodyPr>
          <a:lstStyle/>
          <a:p>
            <a:r>
              <a:rPr lang="en-US" sz="1800" b="1" dirty="0">
                <a:solidFill>
                  <a:srgbClr val="0070C0"/>
                </a:solidFill>
                <a:latin typeface="Tw Cen MT" panose="020B0602020104020603" pitchFamily="34" charset="0"/>
              </a:rPr>
              <a:t>https://enamine.net/compound-collections/real-compounds/real-database</a:t>
            </a:r>
          </a:p>
        </p:txBody>
      </p:sp>
    </p:spTree>
    <p:extLst>
      <p:ext uri="{BB962C8B-B14F-4D97-AF65-F5344CB8AC3E}">
        <p14:creationId xmlns:p14="http://schemas.microsoft.com/office/powerpoint/2010/main" val="29164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49579E27-9A7C-B941-D46B-A69A2C624F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B4315F8-49CF-0963-4F95-DA8456D71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E1103C09-511C-53AA-C4F9-E01F5E89C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C6DC131A-E37E-B9F0-7F03-E1F0BA712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012E53-FDBC-7579-27A2-85C9AA125BB3}"/>
              </a:ext>
            </a:extLst>
          </p:cNvPr>
          <p:cNvSpPr txBox="1">
            <a:spLocks noGrp="1"/>
          </p:cNvSpPr>
          <p:nvPr>
            <p:ph type="title" idx="4294967295"/>
          </p:nvPr>
        </p:nvSpPr>
        <p:spPr>
          <a:xfrm>
            <a:off x="633026" y="91440"/>
            <a:ext cx="10520702" cy="896191"/>
          </a:xfrm>
        </p:spPr>
        <p:txBody>
          <a:bodyPr vert="horz" lIns="91440" tIns="45720" rIns="91440" bIns="45720" rtlCol="0" anchor="ctr">
            <a:normAutofit/>
          </a:bodyPr>
          <a:lstStyle/>
          <a:p>
            <a:pPr lvl="0"/>
            <a:r>
              <a:rPr lang="en-US" b="1" kern="1200" dirty="0">
                <a:solidFill>
                  <a:srgbClr val="FFFFFF"/>
                </a:solidFill>
                <a:latin typeface="Tw Cen MT" panose="020B0602020104020603" pitchFamily="34" charset="0"/>
              </a:rPr>
              <a:t>How do we run LBVS </a:t>
            </a:r>
            <a:r>
              <a:rPr lang="en-US" b="1" dirty="0">
                <a:solidFill>
                  <a:srgbClr val="FFFFFF"/>
                </a:solidFill>
                <a:latin typeface="Tw Cen MT" panose="020B0602020104020603" pitchFamily="34" charset="0"/>
              </a:rPr>
              <a:t>with</a:t>
            </a:r>
            <a:r>
              <a:rPr lang="en-US" b="1" kern="1200" dirty="0">
                <a:solidFill>
                  <a:srgbClr val="FFFFFF"/>
                </a:solidFill>
                <a:latin typeface="Tw Cen MT" panose="020B0602020104020603" pitchFamily="34" charset="0"/>
              </a:rPr>
              <a:t> HTC resources?</a:t>
            </a:r>
          </a:p>
        </p:txBody>
      </p:sp>
      <p:sp>
        <p:nvSpPr>
          <p:cNvPr id="3" name="Text Placeholder 2">
            <a:extLst>
              <a:ext uri="{FF2B5EF4-FFF2-40B4-BE49-F238E27FC236}">
                <a16:creationId xmlns:a16="http://schemas.microsoft.com/office/drawing/2014/main" id="{6DFD2E27-FE4A-E50A-CBC2-AA35DE92B671}"/>
              </a:ext>
            </a:extLst>
          </p:cNvPr>
          <p:cNvSpPr txBox="1">
            <a:spLocks noGrp="1"/>
          </p:cNvSpPr>
          <p:nvPr>
            <p:ph type="body" idx="4294967295"/>
          </p:nvPr>
        </p:nvSpPr>
        <p:spPr>
          <a:xfrm>
            <a:off x="405246" y="987631"/>
            <a:ext cx="11222581" cy="5682117"/>
          </a:xfrm>
        </p:spPr>
        <p:txBody>
          <a:bodyPr vert="horz" lIns="91440" tIns="45720" rIns="91440" bIns="45720" rtlCol="0">
            <a:noAutofit/>
          </a:bodyPr>
          <a:lstStyle/>
          <a:p>
            <a:pPr marL="414772">
              <a:buSzPct val="45000"/>
            </a:pPr>
            <a:r>
              <a:rPr lang="en-US" sz="1600" dirty="0">
                <a:solidFill>
                  <a:srgbClr val="FFFFFF"/>
                </a:solidFill>
              </a:rPr>
              <a:t>split very large library in chunks of SMILES (1 line </a:t>
            </a:r>
            <a:r>
              <a:rPr lang="en-US" sz="1600" dirty="0">
                <a:solidFill>
                  <a:srgbClr val="FFFFFF"/>
                </a:solidFill>
                <a:sym typeface="Wingdings" panose="05000000000000000000" pitchFamily="2" charset="2"/>
              </a:rPr>
              <a:t> 1 compound), CSV file, a few million per chunk</a:t>
            </a:r>
          </a:p>
          <a:p>
            <a:pPr marL="186172" indent="0">
              <a:buSzPct val="45000"/>
              <a:buNone/>
            </a:pPr>
            <a:endParaRPr lang="en-US" sz="800" dirty="0">
              <a:solidFill>
                <a:srgbClr val="FFFFFF"/>
              </a:solidFill>
              <a:sym typeface="Wingdings" panose="05000000000000000000" pitchFamily="2" charset="2"/>
            </a:endParaRPr>
          </a:p>
          <a:p>
            <a:pPr marL="1100572" lvl="2" indent="0">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a:t>
            </a:r>
            <a:r>
              <a:rPr lang="en-US" sz="1600" dirty="0" err="1">
                <a:solidFill>
                  <a:srgbClr val="FFFFFF"/>
                </a:solidFill>
                <a:latin typeface="Courier New" panose="02070309020205020404" pitchFamily="49" charset="0"/>
                <a:cs typeface="Courier New" panose="02070309020205020404" pitchFamily="49" charset="0"/>
                <a:sym typeface="Wingdings" panose="05000000000000000000" pitchFamily="2" charset="2"/>
              </a:rPr>
              <a:t>submit.sub</a:t>
            </a:r>
            <a:endPar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endParaRPr>
          </a:p>
          <a:p>
            <a:pPr marL="1100572" lvl="2" indent="0">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/run.sh</a:t>
            </a: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/chunk_1/chunk_1.smi</a:t>
            </a: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/chunk_2/chunk_2.smi</a:t>
            </a: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/chunk_3/chunk_3.smi</a:t>
            </a: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a:t>
            </a: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/shared/</a:t>
            </a:r>
            <a:r>
              <a:rPr lang="en-US" sz="1600" dirty="0" err="1">
                <a:solidFill>
                  <a:srgbClr val="FFFFFF"/>
                </a:solidFill>
                <a:latin typeface="Courier New" panose="02070309020205020404" pitchFamily="49" charset="0"/>
                <a:cs typeface="Courier New" panose="02070309020205020404" pitchFamily="49" charset="0"/>
                <a:sym typeface="Wingdings" panose="05000000000000000000" pitchFamily="2" charset="2"/>
              </a:rPr>
              <a:t>RF_model.pickle</a:t>
            </a:r>
            <a:endPar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endParaRP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	 /</a:t>
            </a:r>
            <a:r>
              <a:rPr lang="en-US" sz="1600" dirty="0" err="1">
                <a:solidFill>
                  <a:srgbClr val="FFFFFF"/>
                </a:solidFill>
                <a:latin typeface="Courier New" panose="02070309020205020404" pitchFamily="49" charset="0"/>
                <a:cs typeface="Courier New" panose="02070309020205020404" pitchFamily="49" charset="0"/>
                <a:sym typeface="Wingdings" panose="05000000000000000000" pitchFamily="2" charset="2"/>
              </a:rPr>
              <a:t>cheminf.yaml</a:t>
            </a:r>
            <a:endPar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endParaRPr>
          </a:p>
          <a:p>
            <a:pPr marL="1100572" lvl="2" indent="0">
              <a:spcBef>
                <a:spcPts val="0"/>
              </a:spcBef>
              <a:buSzPct val="45000"/>
              <a:buNone/>
            </a:pPr>
            <a:r>
              <a:rPr lang="en-US" sz="1600" dirty="0">
                <a:solidFill>
                  <a:srgbClr val="FFFFFF"/>
                </a:solidFill>
                <a:latin typeface="Courier New" panose="02070309020205020404" pitchFamily="49" charset="0"/>
                <a:cs typeface="Courier New" panose="02070309020205020404" pitchFamily="49" charset="0"/>
                <a:sym typeface="Wingdings" panose="05000000000000000000" pitchFamily="2" charset="2"/>
              </a:rPr>
              <a:t>	 /run_RF.py</a:t>
            </a:r>
          </a:p>
          <a:p>
            <a:pPr marL="1100572" lvl="2" indent="0">
              <a:spcBef>
                <a:spcPts val="0"/>
              </a:spcBef>
              <a:buSzPct val="45000"/>
              <a:buNone/>
            </a:pPr>
            <a:endParaRPr lang="en-US" sz="1600" dirty="0">
              <a:solidFill>
                <a:srgbClr val="FFFFFF"/>
              </a:solidFill>
              <a:latin typeface="Consolas" panose="020B0609020204030204" pitchFamily="49" charset="0"/>
              <a:cs typeface="Courier New" panose="02070309020205020404" pitchFamily="49" charset="0"/>
              <a:sym typeface="Wingdings" panose="05000000000000000000" pitchFamily="2" charset="2"/>
            </a:endParaRPr>
          </a:p>
          <a:p>
            <a:pPr marL="414772">
              <a:buSzPct val="45000"/>
            </a:pPr>
            <a:r>
              <a:rPr lang="en-US" sz="1600" dirty="0">
                <a:solidFill>
                  <a:srgbClr val="FFFFFF"/>
                </a:solidFill>
                <a:sym typeface="Wingdings" panose="05000000000000000000" pitchFamily="2" charset="2"/>
              </a:rPr>
              <a:t>submit file copies over a folder with chunk of SMILES and the contents of shared folder (.</a:t>
            </a:r>
            <a:r>
              <a:rPr lang="en-US" sz="1600" dirty="0" err="1">
                <a:solidFill>
                  <a:srgbClr val="FFFFFF"/>
                </a:solidFill>
                <a:sym typeface="Wingdings" panose="05000000000000000000" pitchFamily="2" charset="2"/>
              </a:rPr>
              <a:t>yaml</a:t>
            </a:r>
            <a:r>
              <a:rPr lang="en-US" sz="1600" dirty="0">
                <a:solidFill>
                  <a:srgbClr val="FFFFFF"/>
                </a:solidFill>
                <a:sym typeface="Wingdings" panose="05000000000000000000" pitchFamily="2" charset="2"/>
              </a:rPr>
              <a:t> for </a:t>
            </a:r>
            <a:r>
              <a:rPr lang="en-US" sz="1600" dirty="0" err="1">
                <a:solidFill>
                  <a:srgbClr val="FFFFFF"/>
                </a:solidFill>
                <a:sym typeface="Wingdings" panose="05000000000000000000" pitchFamily="2" charset="2"/>
              </a:rPr>
              <a:t>conda</a:t>
            </a:r>
            <a:r>
              <a:rPr lang="en-US" sz="1600" dirty="0">
                <a:solidFill>
                  <a:srgbClr val="FFFFFF"/>
                </a:solidFill>
                <a:sym typeface="Wingdings" panose="05000000000000000000" pitchFamily="2" charset="2"/>
              </a:rPr>
              <a:t> environment and ML classifier)</a:t>
            </a:r>
          </a:p>
          <a:p>
            <a:pPr marL="414772">
              <a:buSzPct val="45000"/>
            </a:pPr>
            <a:r>
              <a:rPr lang="en-US" sz="1600" dirty="0">
                <a:solidFill>
                  <a:srgbClr val="FFFFFF"/>
                </a:solidFill>
                <a:sym typeface="Wingdings" panose="05000000000000000000" pitchFamily="2" charset="2"/>
              </a:rPr>
              <a:t>submit file runs executable (bash script)</a:t>
            </a:r>
          </a:p>
          <a:p>
            <a:pPr marL="871972" lvl="1">
              <a:buSzPct val="45000"/>
            </a:pPr>
            <a:r>
              <a:rPr lang="en-US" sz="1600" dirty="0">
                <a:solidFill>
                  <a:srgbClr val="FFFFFF"/>
                </a:solidFill>
                <a:sym typeface="Wingdings" panose="05000000000000000000" pitchFamily="2" charset="2"/>
              </a:rPr>
              <a:t>BASH executable script (run.sh) downloads Anaconda (</a:t>
            </a:r>
            <a:r>
              <a:rPr lang="en-US" sz="1600" dirty="0" err="1">
                <a:solidFill>
                  <a:srgbClr val="FFFFFF"/>
                </a:solidFill>
                <a:sym typeface="Wingdings" panose="05000000000000000000" pitchFamily="2" charset="2"/>
              </a:rPr>
              <a:t>wget</a:t>
            </a:r>
            <a:r>
              <a:rPr lang="en-US" sz="1600" dirty="0">
                <a:solidFill>
                  <a:srgbClr val="FFFFFF"/>
                </a:solidFill>
                <a:sym typeface="Wingdings" panose="05000000000000000000" pitchFamily="2" charset="2"/>
              </a:rPr>
              <a:t>/curl) and runs Anaconda binary installer</a:t>
            </a:r>
          </a:p>
          <a:p>
            <a:pPr marL="871972" lvl="1">
              <a:buSzPct val="45000"/>
            </a:pPr>
            <a:r>
              <a:rPr lang="en-US" sz="1600" dirty="0">
                <a:solidFill>
                  <a:srgbClr val="FFFFFF"/>
                </a:solidFill>
                <a:sym typeface="Wingdings" panose="05000000000000000000" pitchFamily="2" charset="2"/>
              </a:rPr>
              <a:t>BASH executable script runs </a:t>
            </a:r>
            <a:r>
              <a:rPr lang="en-US" sz="1600" dirty="0" err="1">
                <a:solidFill>
                  <a:srgbClr val="FFFFFF"/>
                </a:solidFill>
                <a:sym typeface="Wingdings" panose="05000000000000000000" pitchFamily="2" charset="2"/>
              </a:rPr>
              <a:t>conda</a:t>
            </a:r>
            <a:r>
              <a:rPr lang="en-US" sz="1600" dirty="0">
                <a:solidFill>
                  <a:srgbClr val="FFFFFF"/>
                </a:solidFill>
                <a:sym typeface="Wingdings" panose="05000000000000000000" pitchFamily="2" charset="2"/>
              </a:rPr>
              <a:t> install using .</a:t>
            </a:r>
            <a:r>
              <a:rPr lang="en-US" sz="1600" dirty="0" err="1">
                <a:solidFill>
                  <a:srgbClr val="FFFFFF"/>
                </a:solidFill>
                <a:sym typeface="Wingdings" panose="05000000000000000000" pitchFamily="2" charset="2"/>
              </a:rPr>
              <a:t>yaml</a:t>
            </a:r>
            <a:r>
              <a:rPr lang="en-US" sz="1600" dirty="0">
                <a:solidFill>
                  <a:srgbClr val="FFFFFF"/>
                </a:solidFill>
                <a:sym typeface="Wingdings" panose="05000000000000000000" pitchFamily="2" charset="2"/>
              </a:rPr>
              <a:t> file (</a:t>
            </a:r>
            <a:r>
              <a:rPr lang="en-US" sz="1600" dirty="0" err="1">
                <a:solidFill>
                  <a:srgbClr val="FFFFFF"/>
                </a:solidFill>
                <a:sym typeface="Wingdings" panose="05000000000000000000" pitchFamily="2" charset="2"/>
              </a:rPr>
              <a:t>cheminf.yaml</a:t>
            </a:r>
            <a:r>
              <a:rPr lang="en-US" sz="1600" dirty="0">
                <a:solidFill>
                  <a:srgbClr val="FFFFFF"/>
                </a:solidFill>
                <a:sym typeface="Wingdings" panose="05000000000000000000" pitchFamily="2" charset="2"/>
              </a:rPr>
              <a:t>) to setup python cheminformatics environment (scikit-learn and rdkit), activates environment</a:t>
            </a:r>
          </a:p>
          <a:p>
            <a:pPr marL="871972" lvl="1">
              <a:buSzPct val="45000"/>
            </a:pPr>
            <a:r>
              <a:rPr lang="en-US" sz="1600" dirty="0">
                <a:solidFill>
                  <a:srgbClr val="FFFFFF"/>
                </a:solidFill>
                <a:sym typeface="Wingdings" panose="05000000000000000000" pitchFamily="2" charset="2"/>
              </a:rPr>
              <a:t>executable runs python script</a:t>
            </a:r>
          </a:p>
          <a:p>
            <a:pPr marL="1329172" lvl="2">
              <a:buSzPct val="45000"/>
            </a:pPr>
            <a:r>
              <a:rPr lang="en-US" sz="1600" dirty="0">
                <a:solidFill>
                  <a:srgbClr val="FFFFFF"/>
                </a:solidFill>
                <a:sym typeface="Wingdings" panose="05000000000000000000" pitchFamily="2" charset="2"/>
              </a:rPr>
              <a:t>python script uses rdkit module to convert SMILES to fingerprints (</a:t>
            </a:r>
            <a:r>
              <a:rPr lang="en-US" sz="1600" dirty="0" err="1">
                <a:solidFill>
                  <a:srgbClr val="FFFFFF"/>
                </a:solidFill>
                <a:sym typeface="Wingdings" panose="05000000000000000000" pitchFamily="2" charset="2"/>
              </a:rPr>
              <a:t>numpy</a:t>
            </a:r>
            <a:r>
              <a:rPr lang="en-US" sz="1600" dirty="0">
                <a:solidFill>
                  <a:srgbClr val="FFFFFF"/>
                </a:solidFill>
                <a:sym typeface="Wingdings" panose="05000000000000000000" pitchFamily="2" charset="2"/>
              </a:rPr>
              <a:t> array)</a:t>
            </a:r>
          </a:p>
          <a:p>
            <a:pPr marL="1329172" lvl="2">
              <a:buSzPct val="45000"/>
            </a:pPr>
            <a:r>
              <a:rPr lang="en-US" sz="1600" dirty="0">
                <a:solidFill>
                  <a:srgbClr val="FFFFFF"/>
                </a:solidFill>
                <a:sym typeface="Wingdings" panose="05000000000000000000" pitchFamily="2" charset="2"/>
              </a:rPr>
              <a:t>python script uses scikit-learn module to load random forest classifier and predict on fingerprints</a:t>
            </a:r>
          </a:p>
          <a:p>
            <a:pPr marL="414772">
              <a:buSzPct val="45000"/>
            </a:pPr>
            <a:r>
              <a:rPr lang="en-US" sz="1600" dirty="0">
                <a:solidFill>
                  <a:srgbClr val="FFFFFF"/>
                </a:solidFill>
                <a:sym typeface="Wingdings" panose="05000000000000000000" pitchFamily="2" charset="2"/>
              </a:rPr>
              <a:t>return output CSV containing only </a:t>
            </a:r>
            <a:r>
              <a:rPr lang="en-US" sz="1600" dirty="0" err="1">
                <a:solidFill>
                  <a:srgbClr val="FFFFFF"/>
                </a:solidFill>
                <a:sym typeface="Wingdings" panose="05000000000000000000" pitchFamily="2" charset="2"/>
              </a:rPr>
              <a:t>molids</a:t>
            </a:r>
            <a:r>
              <a:rPr lang="en-US" sz="1600" dirty="0">
                <a:solidFill>
                  <a:srgbClr val="FFFFFF"/>
                </a:solidFill>
                <a:sym typeface="Wingdings" panose="05000000000000000000" pitchFamily="2" charset="2"/>
              </a:rPr>
              <a:t> and classification results</a:t>
            </a:r>
          </a:p>
        </p:txBody>
      </p:sp>
    </p:spTree>
    <p:extLst>
      <p:ext uri="{BB962C8B-B14F-4D97-AF65-F5344CB8AC3E}">
        <p14:creationId xmlns:p14="http://schemas.microsoft.com/office/powerpoint/2010/main" val="44074035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3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3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FFA8FB1C-AD24-43F4-BF9B-358F304FE5F0}"/>
              </a:ext>
            </a:extLst>
          </p:cNvPr>
          <p:cNvSpPr>
            <a:spLocks noGrp="1"/>
          </p:cNvSpPr>
          <p:nvPr>
            <p:ph type="title"/>
          </p:nvPr>
        </p:nvSpPr>
        <p:spPr>
          <a:xfrm>
            <a:off x="535020" y="685800"/>
            <a:ext cx="2780271" cy="5105400"/>
          </a:xfrm>
        </p:spPr>
        <p:txBody>
          <a:bodyPr>
            <a:normAutofit/>
          </a:bodyPr>
          <a:lstStyle/>
          <a:p>
            <a:r>
              <a:rPr lang="en-US" sz="4000" b="1" dirty="0">
                <a:solidFill>
                  <a:srgbClr val="FFFFFF"/>
                </a:solidFill>
                <a:latin typeface="Tw Cen MT" panose="020B0602020104020603" pitchFamily="34" charset="0"/>
              </a:rPr>
              <a:t>Conclusions	</a:t>
            </a:r>
          </a:p>
        </p:txBody>
      </p:sp>
      <p:graphicFrame>
        <p:nvGraphicFramePr>
          <p:cNvPr id="22" name="Content Placeholder 2">
            <a:extLst>
              <a:ext uri="{FF2B5EF4-FFF2-40B4-BE49-F238E27FC236}">
                <a16:creationId xmlns:a16="http://schemas.microsoft.com/office/drawing/2014/main" id="{63D1C062-73ED-4255-A297-F9B77D261A06}"/>
              </a:ext>
            </a:extLst>
          </p:cNvPr>
          <p:cNvGraphicFramePr>
            <a:graphicFrameLocks noGrp="1"/>
          </p:cNvGraphicFramePr>
          <p:nvPr>
            <p:ph idx="1"/>
            <p:extLst>
              <p:ext uri="{D42A27DB-BD31-4B8C-83A1-F6EECF244321}">
                <p14:modId xmlns:p14="http://schemas.microsoft.com/office/powerpoint/2010/main" val="2746715793"/>
              </p:ext>
            </p:extLst>
          </p:nvPr>
        </p:nvGraphicFramePr>
        <p:xfrm>
          <a:off x="5205539" y="1090019"/>
          <a:ext cx="7066493" cy="5525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564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1" y="-476"/>
            <a:ext cx="9144960" cy="685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1" y="1"/>
            <a:ext cx="7307719"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0" y="1"/>
            <a:ext cx="7035990"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en-US" sz="16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780895" y="289954"/>
            <a:ext cx="4260620" cy="727451"/>
          </a:xfrm>
        </p:spPr>
        <p:txBody>
          <a:bodyPr vert="horz" lIns="82953" tIns="41476" rIns="82953" bIns="41476" rtlCol="0" anchor="ctr">
            <a:normAutofit/>
          </a:bodyPr>
          <a:lstStyle/>
          <a:p>
            <a:pPr lvl="0" algn="l" hangingPunct="1">
              <a:lnSpc>
                <a:spcPct val="90000"/>
              </a:lnSpc>
              <a:spcBef>
                <a:spcPct val="0"/>
              </a:spcBef>
            </a:pPr>
            <a:r>
              <a:rPr lang="en-US" b="1" dirty="0">
                <a:solidFill>
                  <a:schemeClr val="tx1"/>
                </a:solidFill>
                <a:latin typeface="Tw Cen MT" panose="020B0602020104020603" pitchFamily="34" charset="0"/>
                <a:ea typeface="+mj-ea"/>
                <a:cs typeface="+mj-cs"/>
              </a:rPr>
              <a:t>Acknowledgments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866" y="145920"/>
            <a:ext cx="3252651" cy="584945"/>
          </a:xfrm>
          <a:prstGeom prst="rect">
            <a:avLst/>
          </a:prstGeom>
        </p:spPr>
      </p:pic>
      <p:sp>
        <p:nvSpPr>
          <p:cNvPr id="3" name="Text Placeholder 2"/>
          <p:cNvSpPr txBox="1">
            <a:spLocks noGrp="1"/>
          </p:cNvSpPr>
          <p:nvPr>
            <p:ph type="body" idx="4294967295"/>
          </p:nvPr>
        </p:nvSpPr>
        <p:spPr>
          <a:xfrm>
            <a:off x="37643" y="1365854"/>
            <a:ext cx="7395808" cy="5474758"/>
          </a:xfrm>
        </p:spPr>
        <p:txBody>
          <a:bodyPr vert="horz" lIns="82953" tIns="41476" rIns="82953" bIns="41476" rtlCol="0">
            <a:noAutofit/>
          </a:bodyPr>
          <a:lstStyle/>
          <a:p>
            <a:pPr marL="311079" indent="-207386" algn="l" hangingPunct="1">
              <a:lnSpc>
                <a:spcPct val="90000"/>
              </a:lnSpc>
              <a:buSzPct val="45000"/>
              <a:buFont typeface="Arial" panose="020B0604020202020204" pitchFamily="34" charset="0"/>
              <a:buChar char="•"/>
            </a:pPr>
            <a:r>
              <a:rPr lang="en-US" sz="2000" dirty="0">
                <a:solidFill>
                  <a:schemeClr val="tx1"/>
                </a:solidFill>
                <a:latin typeface="Arial" panose="020B0604020202020204" pitchFamily="34" charset="0"/>
                <a:ea typeface="+mn-ea"/>
                <a:cs typeface="Arial" panose="020B0604020202020204" pitchFamily="34" charset="0"/>
              </a:rPr>
              <a:t>CHTC, CHTC Facilitators: </a:t>
            </a:r>
          </a:p>
          <a:p>
            <a:pPr marL="725851" lvl="1" indent="0">
              <a:buSzPct val="45000"/>
              <a:buNone/>
            </a:pPr>
            <a:r>
              <a:rPr lang="en-US" sz="2000" dirty="0">
                <a:solidFill>
                  <a:schemeClr val="tx1"/>
                </a:solidFill>
                <a:latin typeface="Arial" panose="020B0604020202020204" pitchFamily="34" charset="0"/>
                <a:cs typeface="Arial" panose="020B0604020202020204" pitchFamily="34" charset="0"/>
              </a:rPr>
              <a:t>Miron </a:t>
            </a:r>
            <a:r>
              <a:rPr lang="en-US" sz="2000" dirty="0" err="1">
                <a:solidFill>
                  <a:schemeClr val="tx1"/>
                </a:solidFill>
                <a:latin typeface="Arial" panose="020B0604020202020204" pitchFamily="34" charset="0"/>
                <a:cs typeface="Arial" panose="020B0604020202020204" pitchFamily="34" charset="0"/>
              </a:rPr>
              <a:t>Livny</a:t>
            </a:r>
            <a:r>
              <a:rPr lang="en-US" sz="2000" dirty="0">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Christina Koch, Lauren Michael</a:t>
            </a:r>
            <a:r>
              <a:rPr lang="en-US" sz="2000" dirty="0">
                <a:latin typeface="Arial" panose="020B0604020202020204" pitchFamily="34" charset="0"/>
                <a:cs typeface="Arial" panose="020B0604020202020204" pitchFamily="34" charset="0"/>
              </a:rPr>
              <a:t>, …</a:t>
            </a:r>
          </a:p>
          <a:p>
            <a:pPr marL="725851" lvl="1" indent="0">
              <a:buSzPct val="45000"/>
              <a:buNone/>
            </a:pPr>
            <a:endParaRPr lang="en-US" sz="2000" dirty="0">
              <a:solidFill>
                <a:schemeClr val="tx1"/>
              </a:solidFill>
              <a:latin typeface="Arial" panose="020B0604020202020204" pitchFamily="34" charset="0"/>
              <a:cs typeface="Arial" panose="020B0604020202020204" pitchFamily="34" charset="0"/>
            </a:endParaRPr>
          </a:p>
          <a:p>
            <a:pPr marL="725851" lvl="1" indent="0">
              <a:buSzPct val="45000"/>
              <a:buNone/>
            </a:pPr>
            <a:endParaRPr lang="en-US" sz="2000" dirty="0">
              <a:solidFill>
                <a:schemeClr val="tx1"/>
              </a:solidFill>
              <a:latin typeface="Arial" panose="020B0604020202020204" pitchFamily="34" charset="0"/>
              <a:cs typeface="Arial" panose="020B0604020202020204" pitchFamily="34" charset="0"/>
            </a:endParaRPr>
          </a:p>
          <a:p>
            <a:pPr marL="311079" indent="-207386" algn="l" hangingPunct="1">
              <a:lnSpc>
                <a:spcPct val="90000"/>
              </a:lnSpc>
              <a:buSzPct val="45000"/>
              <a:buFont typeface="Arial" panose="020B0604020202020204" pitchFamily="34" charset="0"/>
              <a:buChar char="•"/>
            </a:pPr>
            <a:r>
              <a:rPr lang="en-US" sz="2000" dirty="0">
                <a:solidFill>
                  <a:schemeClr val="tx1"/>
                </a:solidFill>
                <a:latin typeface="Arial" panose="020B0604020202020204" pitchFamily="34" charset="0"/>
                <a:ea typeface="+mn-ea"/>
                <a:cs typeface="Arial" panose="020B0604020202020204" pitchFamily="34" charset="0"/>
              </a:rPr>
              <a:t>Funding</a:t>
            </a:r>
          </a:p>
          <a:p>
            <a:pPr marL="725851" lvl="1" indent="0">
              <a:buSzPct val="45000"/>
              <a:buNone/>
            </a:pPr>
            <a:r>
              <a:rPr lang="en-US" sz="2000" dirty="0">
                <a:solidFill>
                  <a:schemeClr val="tx1"/>
                </a:solidFill>
                <a:latin typeface="Arial" panose="020B0604020202020204" pitchFamily="34" charset="0"/>
                <a:cs typeface="Arial" panose="020B0604020202020204" pitchFamily="34" charset="0"/>
              </a:rPr>
              <a:t>Tony Gitter &amp; Michael Newton “A Machine Learning Platform for Adaptive Chemical Screening.” 1R01GM135631-01A1</a:t>
            </a:r>
          </a:p>
          <a:p>
            <a:pPr marL="725851" lvl="1" indent="0">
              <a:buSzPct val="45000"/>
              <a:buNone/>
            </a:pPr>
            <a:r>
              <a:rPr lang="en-US" sz="2000" dirty="0">
                <a:latin typeface="Arial" panose="020B0604020202020204" pitchFamily="34" charset="0"/>
                <a:cs typeface="Arial" panose="020B0604020202020204" pitchFamily="34" charset="0"/>
              </a:rPr>
              <a:t>Manish Patankar -- I01BX005627 (VA)</a:t>
            </a:r>
          </a:p>
          <a:p>
            <a:pPr marL="725851" lvl="1" indent="0">
              <a:buSzPct val="45000"/>
              <a:buNone/>
            </a:pPr>
            <a:r>
              <a:rPr lang="en-US" sz="2000" dirty="0">
                <a:latin typeface="Arial" panose="020B0604020202020204" pitchFamily="34" charset="0"/>
                <a:cs typeface="Arial" panose="020B0604020202020204" pitchFamily="34" charset="0"/>
              </a:rPr>
              <a:t>UWCCC </a:t>
            </a:r>
            <a:r>
              <a:rPr lang="en-US" sz="2000" dirty="0">
                <a:solidFill>
                  <a:schemeClr val="tx1"/>
                </a:solidFill>
                <a:latin typeface="Arial" panose="020B0604020202020204" pitchFamily="34" charset="0"/>
                <a:cs typeface="Arial" panose="020B0604020202020204" pitchFamily="34" charset="0"/>
              </a:rPr>
              <a:t>Shared Resources -- </a:t>
            </a:r>
            <a:r>
              <a:rPr lang="en-US" sz="2000" dirty="0">
                <a:latin typeface="Arial" panose="020B0604020202020204" pitchFamily="34" charset="0"/>
                <a:cs typeface="Arial" panose="020B0604020202020204" pitchFamily="34" charset="0"/>
              </a:rPr>
              <a:t>P30 CA014520</a:t>
            </a:r>
          </a:p>
          <a:p>
            <a:pPr marL="933237" lvl="1">
              <a:buSzPct val="45000"/>
            </a:pPr>
            <a:endParaRPr lang="en-US" sz="2000" dirty="0">
              <a:solidFill>
                <a:schemeClr val="tx1"/>
              </a:solidFill>
              <a:latin typeface="Arial" panose="020B0604020202020204" pitchFamily="34" charset="0"/>
              <a:cs typeface="Arial" panose="020B0604020202020204" pitchFamily="34" charset="0"/>
            </a:endParaRPr>
          </a:p>
          <a:p>
            <a:pPr marL="933237" lvl="1">
              <a:buSzPct val="45000"/>
            </a:pPr>
            <a:endParaRPr lang="en-US" sz="2000" dirty="0">
              <a:solidFill>
                <a:schemeClr val="tx1"/>
              </a:solidFill>
              <a:latin typeface="Arial" panose="020B0604020202020204" pitchFamily="34" charset="0"/>
              <a:cs typeface="Arial" panose="020B0604020202020204" pitchFamily="34" charset="0"/>
            </a:endParaRPr>
          </a:p>
          <a:p>
            <a:pPr marL="311079" indent="-207386" algn="l" hangingPunct="1">
              <a:lnSpc>
                <a:spcPct val="90000"/>
              </a:lnSpc>
              <a:buSzPct val="45000"/>
              <a:buFont typeface="Arial" panose="020B0604020202020204" pitchFamily="34" charset="0"/>
              <a:buChar char="•"/>
            </a:pPr>
            <a:r>
              <a:rPr lang="en-US" sz="2000" dirty="0">
                <a:solidFill>
                  <a:schemeClr val="tx1"/>
                </a:solidFill>
                <a:latin typeface="Arial" panose="020B0604020202020204" pitchFamily="34" charset="0"/>
                <a:ea typeface="+mn-ea"/>
                <a:cs typeface="Arial" panose="020B0604020202020204" pitchFamily="34" charset="0"/>
              </a:rPr>
              <a:t>Computational Chemists</a:t>
            </a:r>
          </a:p>
          <a:p>
            <a:pPr marL="725851" lvl="1" indent="0">
              <a:buSzPct val="45000"/>
              <a:buNone/>
            </a:pPr>
            <a:r>
              <a:rPr lang="en-US" sz="2000" dirty="0">
                <a:solidFill>
                  <a:schemeClr val="tx1"/>
                </a:solidFill>
                <a:latin typeface="Arial" panose="020B0604020202020204" pitchFamily="34" charset="0"/>
                <a:cs typeface="Arial" panose="020B0604020202020204" pitchFamily="34" charset="0"/>
              </a:rPr>
              <a:t>Ken </a:t>
            </a:r>
            <a:r>
              <a:rPr lang="en-US" sz="2000" dirty="0" err="1">
                <a:solidFill>
                  <a:schemeClr val="tx1"/>
                </a:solidFill>
                <a:latin typeface="Arial" panose="020B0604020202020204" pitchFamily="34" charset="0"/>
                <a:cs typeface="Arial" panose="020B0604020202020204" pitchFamily="34" charset="0"/>
              </a:rPr>
              <a:t>Satyshur</a:t>
            </a:r>
            <a:r>
              <a:rPr lang="en-US" sz="2000" dirty="0">
                <a:solidFill>
                  <a:schemeClr val="tx1"/>
                </a:solidFill>
                <a:latin typeface="Arial" panose="020B0604020202020204" pitchFamily="34" charset="0"/>
                <a:cs typeface="Arial" panose="020B0604020202020204" pitchFamily="34" charset="0"/>
              </a:rPr>
              <a:t>, Scott Wildman, </a:t>
            </a:r>
            <a:r>
              <a:rPr lang="en-US" sz="2000" dirty="0" err="1">
                <a:solidFill>
                  <a:schemeClr val="tx1"/>
                </a:solidFill>
                <a:latin typeface="Arial" panose="020B0604020202020204" pitchFamily="34" charset="0"/>
                <a:cs typeface="Arial" panose="020B0604020202020204" pitchFamily="34" charset="0"/>
              </a:rPr>
              <a:t>Shengchao</a:t>
            </a:r>
            <a:r>
              <a:rPr lang="en-US" sz="2000" dirty="0">
                <a:solidFill>
                  <a:schemeClr val="tx1"/>
                </a:solidFill>
                <a:latin typeface="Arial" panose="020B0604020202020204" pitchFamily="34" charset="0"/>
                <a:cs typeface="Arial" panose="020B0604020202020204" pitchFamily="34" charset="0"/>
              </a:rPr>
              <a:t> Liu, Moayad </a:t>
            </a:r>
            <a:r>
              <a:rPr lang="en-US" sz="2000" dirty="0" err="1">
                <a:solidFill>
                  <a:schemeClr val="tx1"/>
                </a:solidFill>
                <a:latin typeface="Arial" panose="020B0604020202020204" pitchFamily="34" charset="0"/>
                <a:cs typeface="Arial" panose="020B0604020202020204" pitchFamily="34" charset="0"/>
              </a:rPr>
              <a:t>Alnammi</a:t>
            </a:r>
            <a:r>
              <a:rPr lang="en-US" sz="2000" dirty="0">
                <a:solidFill>
                  <a:schemeClr val="tx1"/>
                </a:solidFill>
                <a:latin typeface="Arial" panose="020B0604020202020204" pitchFamily="34" charset="0"/>
                <a:cs typeface="Arial" panose="020B0604020202020204" pitchFamily="34" charset="0"/>
              </a:rPr>
              <a:t>, Yifan Deng, </a:t>
            </a:r>
            <a:r>
              <a:rPr lang="en-US" sz="2000" dirty="0" err="1">
                <a:solidFill>
                  <a:schemeClr val="tx1"/>
                </a:solidFill>
                <a:latin typeface="Arial" panose="020B0604020202020204" pitchFamily="34" charset="0"/>
                <a:cs typeface="Arial" panose="020B0604020202020204" pitchFamily="34" charset="0"/>
              </a:rPr>
              <a:t>Haozhen</a:t>
            </a:r>
            <a:r>
              <a:rPr lang="en-US" sz="2000" dirty="0">
                <a:solidFill>
                  <a:schemeClr val="tx1"/>
                </a:solidFill>
                <a:latin typeface="Arial" panose="020B0604020202020204" pitchFamily="34" charset="0"/>
                <a:cs typeface="Arial" panose="020B0604020202020204" pitchFamily="34" charset="0"/>
              </a:rPr>
              <a:t> Wu, </a:t>
            </a:r>
            <a:r>
              <a:rPr lang="en-US" sz="2000" dirty="0" err="1">
                <a:solidFill>
                  <a:schemeClr val="tx1"/>
                </a:solidFill>
                <a:latin typeface="Arial" panose="020B0604020202020204" pitchFamily="34" charset="0"/>
                <a:cs typeface="Arial" panose="020B0604020202020204" pitchFamily="34" charset="0"/>
              </a:rPr>
              <a:t>Huikun</a:t>
            </a:r>
            <a:r>
              <a:rPr lang="en-US" sz="2000" dirty="0">
                <a:solidFill>
                  <a:schemeClr val="tx1"/>
                </a:solidFill>
                <a:latin typeface="Arial" panose="020B0604020202020204" pitchFamily="34" charset="0"/>
                <a:cs typeface="Arial" panose="020B0604020202020204" pitchFamily="34" charset="0"/>
              </a:rPr>
              <a:t> Zhang</a:t>
            </a:r>
          </a:p>
          <a:p>
            <a:pPr marL="933237" lvl="1">
              <a:buSzPct val="45000"/>
            </a:pPr>
            <a:endParaRPr lang="en-US" sz="2400" dirty="0">
              <a:solidFill>
                <a:schemeClr val="tx1"/>
              </a:solidFill>
              <a:latin typeface="+mn-lt"/>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077" y="3377384"/>
            <a:ext cx="2609245" cy="763205"/>
          </a:xfrm>
          <a:prstGeom prst="rect">
            <a:avLst/>
          </a:prstGeom>
        </p:spPr>
      </p:pic>
      <p:pic>
        <p:nvPicPr>
          <p:cNvPr id="8" name="Picture 7" descr="A picture containing clipart, tableware&#10;&#10;Description generated with high confidence">
            <a:extLst>
              <a:ext uri="{FF2B5EF4-FFF2-40B4-BE49-F238E27FC236}">
                <a16:creationId xmlns:a16="http://schemas.microsoft.com/office/drawing/2014/main" id="{07870F1E-0A7F-46B0-ABED-4626E8C31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943" y="4491380"/>
            <a:ext cx="2202888" cy="7632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1614" y="5466262"/>
            <a:ext cx="1656490" cy="944199"/>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5A72F9E3-2D19-43F5-BBE6-50BDC1E8F5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3667" y="4103233"/>
            <a:ext cx="1372648" cy="1372648"/>
          </a:xfrm>
          <a:prstGeom prst="rect">
            <a:avLst/>
          </a:prstGeom>
        </p:spPr>
      </p:pic>
      <p:pic>
        <p:nvPicPr>
          <p:cNvPr id="1026" name="Picture 2" descr="The current logo and tagline.">
            <a:extLst>
              <a:ext uri="{FF2B5EF4-FFF2-40B4-BE49-F238E27FC236}">
                <a16:creationId xmlns:a16="http://schemas.microsoft.com/office/drawing/2014/main" id="{D5574172-5CBF-43CD-8D60-91B063E87F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6410" y="1603415"/>
            <a:ext cx="3402069" cy="680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logo of a military veteran&#10;&#10;Description automatically generated with medium confidence">
            <a:extLst>
              <a:ext uri="{FF2B5EF4-FFF2-40B4-BE49-F238E27FC236}">
                <a16:creationId xmlns:a16="http://schemas.microsoft.com/office/drawing/2014/main" id="{90F7446A-B17B-94A3-7EF6-F2C39F657581}"/>
              </a:ext>
            </a:extLst>
          </p:cNvPr>
          <p:cNvPicPr>
            <a:picLocks noChangeAspect="1"/>
          </p:cNvPicPr>
          <p:nvPr/>
        </p:nvPicPr>
        <p:blipFill>
          <a:blip r:embed="rId9"/>
          <a:stretch>
            <a:fillRect/>
          </a:stretch>
        </p:blipFill>
        <p:spPr>
          <a:xfrm>
            <a:off x="7615725" y="2475598"/>
            <a:ext cx="2993597" cy="668882"/>
          </a:xfrm>
          <a:prstGeom prst="rect">
            <a:avLst/>
          </a:prstGeom>
        </p:spPr>
      </p:pic>
      <p:pic>
        <p:nvPicPr>
          <p:cNvPr id="16" name="Picture 2">
            <a:extLst>
              <a:ext uri="{FF2B5EF4-FFF2-40B4-BE49-F238E27FC236}">
                <a16:creationId xmlns:a16="http://schemas.microsoft.com/office/drawing/2014/main" id="{88544199-8AE1-EDE7-4D69-6301CC05CD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0012" y="1754824"/>
            <a:ext cx="1366761" cy="136676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8A76510-FA11-8EBA-3135-D4DA9419224F}"/>
              </a:ext>
            </a:extLst>
          </p:cNvPr>
          <p:cNvSpPr txBox="1"/>
          <p:nvPr/>
        </p:nvSpPr>
        <p:spPr>
          <a:xfrm>
            <a:off x="10750012" y="1339771"/>
            <a:ext cx="1804595"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11"/>
              </a:rPr>
              <a:t>DDC-SMSF</a:t>
            </a:r>
            <a:endParaRPr lang="en-US" b="1"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1F31D6-C0A5-61C4-B529-20555822948D}"/>
              </a:ext>
            </a:extLst>
          </p:cNvPr>
          <p:cNvPicPr>
            <a:picLocks noChangeAspect="1"/>
          </p:cNvPicPr>
          <p:nvPr/>
        </p:nvPicPr>
        <p:blipFill>
          <a:blip r:embed="rId12"/>
          <a:stretch>
            <a:fillRect/>
          </a:stretch>
        </p:blipFill>
        <p:spPr>
          <a:xfrm>
            <a:off x="7510945" y="779983"/>
            <a:ext cx="2640589" cy="719442"/>
          </a:xfrm>
          <a:prstGeom prst="rect">
            <a:avLst/>
          </a:prstGeom>
        </p:spPr>
      </p:pic>
    </p:spTree>
    <p:extLst>
      <p:ext uri="{BB962C8B-B14F-4D97-AF65-F5344CB8AC3E}">
        <p14:creationId xmlns:p14="http://schemas.microsoft.com/office/powerpoint/2010/main" val="33606239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3436098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B7A1136D-B434-3EDC-55CC-D40D1196A31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AC317B3-2B5C-AEA1-DB4E-7C0BC1918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774D35AD-28DC-B311-13BB-0582DE03C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9CD58055-512C-5C6D-AE13-55138F5E5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A76404-3F7B-A843-2F51-424F0FE636C4}"/>
              </a:ext>
            </a:extLst>
          </p:cNvPr>
          <p:cNvSpPr txBox="1">
            <a:spLocks noGrp="1"/>
          </p:cNvSpPr>
          <p:nvPr>
            <p:ph type="title" idx="4294967295"/>
          </p:nvPr>
        </p:nvSpPr>
        <p:spPr>
          <a:xfrm>
            <a:off x="633025" y="91440"/>
            <a:ext cx="3734579" cy="6244814"/>
          </a:xfrm>
        </p:spPr>
        <p:txBody>
          <a:bodyPr vert="horz" lIns="91440" tIns="45720" rIns="91440" bIns="45720" rtlCol="0" anchor="ctr">
            <a:normAutofit/>
          </a:bodyPr>
          <a:lstStyle/>
          <a:p>
            <a:pPr lvl="0"/>
            <a:r>
              <a:rPr lang="en-US" b="1" dirty="0">
                <a:solidFill>
                  <a:srgbClr val="FFFFFF"/>
                </a:solidFill>
                <a:latin typeface="Tw Cen MT" panose="020B0602020104020603" pitchFamily="34" charset="0"/>
              </a:rPr>
              <a:t>“chunk_1.smi”</a:t>
            </a:r>
            <a:br>
              <a:rPr lang="en-US" b="1" dirty="0">
                <a:solidFill>
                  <a:srgbClr val="FFFFFF"/>
                </a:solidFill>
                <a:latin typeface="Tw Cen MT" panose="020B0602020104020603" pitchFamily="34" charset="0"/>
              </a:rPr>
            </a:br>
            <a:br>
              <a:rPr lang="en-US" b="1" dirty="0">
                <a:solidFill>
                  <a:srgbClr val="FFFFFF"/>
                </a:solidFill>
                <a:latin typeface="Tw Cen MT" panose="020B0602020104020603" pitchFamily="34" charset="0"/>
              </a:rPr>
            </a:br>
            <a:r>
              <a:rPr lang="en-US" b="1" dirty="0">
                <a:solidFill>
                  <a:srgbClr val="FFFFFF"/>
                </a:solidFill>
                <a:latin typeface="Tw Cen MT" panose="020B0602020104020603" pitchFamily="34" charset="0"/>
              </a:rPr>
              <a:t>input data</a:t>
            </a:r>
            <a:br>
              <a:rPr lang="en-US" b="1" dirty="0">
                <a:solidFill>
                  <a:srgbClr val="FFFFFF"/>
                </a:solidFill>
                <a:latin typeface="Tw Cen MT" panose="020B0602020104020603" pitchFamily="34" charset="0"/>
              </a:rPr>
            </a:br>
            <a:r>
              <a:rPr lang="en-US" b="1" dirty="0">
                <a:solidFill>
                  <a:srgbClr val="FFFFFF"/>
                </a:solidFill>
                <a:latin typeface="Tw Cen MT" panose="020B0602020104020603" pitchFamily="34" charset="0"/>
              </a:rPr>
              <a:t>SMILES file</a:t>
            </a:r>
            <a:br>
              <a:rPr lang="en-US" b="1" kern="1200" dirty="0">
                <a:solidFill>
                  <a:srgbClr val="FFFFFF"/>
                </a:solidFill>
                <a:latin typeface="Tw Cen MT" panose="020B0602020104020603" pitchFamily="34" charset="0"/>
              </a:rPr>
            </a:br>
            <a:br>
              <a:rPr lang="en-US" b="1" kern="1200" dirty="0">
                <a:solidFill>
                  <a:srgbClr val="FFFFFF"/>
                </a:solidFill>
                <a:latin typeface="Tw Cen MT" panose="020B0602020104020603" pitchFamily="34" charset="0"/>
              </a:rPr>
            </a:br>
            <a:endParaRPr lang="en-US" b="1" kern="1200" dirty="0">
              <a:solidFill>
                <a:srgbClr val="FFFFFF"/>
              </a:solidFill>
              <a:latin typeface="Tw Cen MT" panose="020B0602020104020603" pitchFamily="34" charset="0"/>
            </a:endParaRPr>
          </a:p>
        </p:txBody>
      </p:sp>
      <p:pic>
        <p:nvPicPr>
          <p:cNvPr id="4" name="Picture 3">
            <a:extLst>
              <a:ext uri="{FF2B5EF4-FFF2-40B4-BE49-F238E27FC236}">
                <a16:creationId xmlns:a16="http://schemas.microsoft.com/office/drawing/2014/main" id="{A2B7425F-8602-7035-A033-539B9ADD06DC}"/>
              </a:ext>
            </a:extLst>
          </p:cNvPr>
          <p:cNvPicPr>
            <a:picLocks noChangeAspect="1"/>
          </p:cNvPicPr>
          <p:nvPr/>
        </p:nvPicPr>
        <p:blipFill>
          <a:blip r:embed="rId3"/>
          <a:stretch>
            <a:fillRect/>
          </a:stretch>
        </p:blipFill>
        <p:spPr>
          <a:xfrm>
            <a:off x="4667142" y="534894"/>
            <a:ext cx="7025868" cy="4863054"/>
          </a:xfrm>
          <a:prstGeom prst="rect">
            <a:avLst/>
          </a:prstGeom>
        </p:spPr>
      </p:pic>
    </p:spTree>
    <p:extLst>
      <p:ext uri="{BB962C8B-B14F-4D97-AF65-F5344CB8AC3E}">
        <p14:creationId xmlns:p14="http://schemas.microsoft.com/office/powerpoint/2010/main" val="217156286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143B41B2-C520-755F-FFD1-DC653E53754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ACA3214-E942-868E-DAC2-70FDA7F85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688E34D9-E1AC-A8E7-8D88-1F49D5F62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E0AEF61B-C061-33B6-31D1-8AB084A04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B610DB-06F9-221E-EDA8-23A637FBEC79}"/>
              </a:ext>
            </a:extLst>
          </p:cNvPr>
          <p:cNvSpPr txBox="1">
            <a:spLocks noGrp="1"/>
          </p:cNvSpPr>
          <p:nvPr>
            <p:ph type="title" idx="4294967295"/>
          </p:nvPr>
        </p:nvSpPr>
        <p:spPr>
          <a:xfrm>
            <a:off x="633026" y="91440"/>
            <a:ext cx="3416948" cy="2796903"/>
          </a:xfrm>
        </p:spPr>
        <p:txBody>
          <a:bodyPr vert="horz" lIns="91440" tIns="45720" rIns="91440" bIns="45720" rtlCol="0" anchor="ctr">
            <a:normAutofit/>
          </a:bodyPr>
          <a:lstStyle/>
          <a:p>
            <a:pPr lvl="0"/>
            <a:r>
              <a:rPr lang="en-US" b="1" dirty="0">
                <a:solidFill>
                  <a:srgbClr val="FFFFFF"/>
                </a:solidFill>
                <a:latin typeface="Tw Cen MT" panose="020B0602020104020603" pitchFamily="34" charset="0"/>
              </a:rPr>
              <a:t>c</a:t>
            </a:r>
            <a:r>
              <a:rPr lang="en-US" b="1" kern="1200" dirty="0">
                <a:solidFill>
                  <a:srgbClr val="FFFFFF"/>
                </a:solidFill>
                <a:latin typeface="Tw Cen MT" panose="020B0602020104020603" pitchFamily="34" charset="0"/>
              </a:rPr>
              <a:t>ondor submit script</a:t>
            </a:r>
            <a:br>
              <a:rPr lang="en-US" b="1" kern="1200" dirty="0">
                <a:solidFill>
                  <a:srgbClr val="FFFFFF"/>
                </a:solidFill>
                <a:latin typeface="Tw Cen MT" panose="020B0602020104020603" pitchFamily="34" charset="0"/>
              </a:rPr>
            </a:br>
            <a:br>
              <a:rPr lang="en-US" b="1" kern="1200" dirty="0">
                <a:solidFill>
                  <a:srgbClr val="FFFFFF"/>
                </a:solidFill>
                <a:latin typeface="Tw Cen MT" panose="020B0602020104020603" pitchFamily="34" charset="0"/>
              </a:rPr>
            </a:br>
            <a:r>
              <a:rPr lang="en-US" b="1" kern="1200" dirty="0">
                <a:solidFill>
                  <a:srgbClr val="FFFFFF"/>
                </a:solidFill>
                <a:latin typeface="Tw Cen MT" panose="020B0602020104020603" pitchFamily="34" charset="0"/>
              </a:rPr>
              <a:t>“</a:t>
            </a:r>
            <a:r>
              <a:rPr lang="en-US" b="1" kern="1200" dirty="0" err="1">
                <a:solidFill>
                  <a:srgbClr val="FFFFFF"/>
                </a:solidFill>
                <a:latin typeface="Tw Cen MT" panose="020B0602020104020603" pitchFamily="34" charset="0"/>
              </a:rPr>
              <a:t>submit.sub</a:t>
            </a:r>
            <a:r>
              <a:rPr lang="en-US" b="1" kern="1200" dirty="0">
                <a:solidFill>
                  <a:srgbClr val="FFFFFF"/>
                </a:solidFill>
                <a:latin typeface="Tw Cen MT" panose="020B0602020104020603" pitchFamily="34" charset="0"/>
              </a:rPr>
              <a:t>”</a:t>
            </a:r>
          </a:p>
        </p:txBody>
      </p:sp>
      <p:pic>
        <p:nvPicPr>
          <p:cNvPr id="11" name="Picture 10">
            <a:extLst>
              <a:ext uri="{FF2B5EF4-FFF2-40B4-BE49-F238E27FC236}">
                <a16:creationId xmlns:a16="http://schemas.microsoft.com/office/drawing/2014/main" id="{E4DDFF17-1C23-1E27-81CF-C628E6B312DB}"/>
              </a:ext>
            </a:extLst>
          </p:cNvPr>
          <p:cNvPicPr>
            <a:picLocks noChangeAspect="1"/>
          </p:cNvPicPr>
          <p:nvPr/>
        </p:nvPicPr>
        <p:blipFill>
          <a:blip r:embed="rId3"/>
          <a:stretch>
            <a:fillRect/>
          </a:stretch>
        </p:blipFill>
        <p:spPr>
          <a:xfrm>
            <a:off x="4455220" y="91440"/>
            <a:ext cx="6018656" cy="6656266"/>
          </a:xfrm>
          <a:prstGeom prst="rect">
            <a:avLst/>
          </a:prstGeom>
        </p:spPr>
      </p:pic>
    </p:spTree>
    <p:extLst>
      <p:ext uri="{BB962C8B-B14F-4D97-AF65-F5344CB8AC3E}">
        <p14:creationId xmlns:p14="http://schemas.microsoft.com/office/powerpoint/2010/main" val="17258258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2822962D-2270-A055-85C0-B0110C20182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726E724-D13C-4989-B453-A2E1346D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ACA204B5-0670-BEA9-D085-6DEB2D21A5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C8789E37-8F80-E457-F68C-5AFDDD374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DABCFC-F383-5607-3458-E0DF77C517E8}"/>
              </a:ext>
            </a:extLst>
          </p:cNvPr>
          <p:cNvSpPr txBox="1">
            <a:spLocks noGrp="1"/>
          </p:cNvSpPr>
          <p:nvPr>
            <p:ph type="title" idx="4294967295"/>
          </p:nvPr>
        </p:nvSpPr>
        <p:spPr>
          <a:xfrm>
            <a:off x="633026" y="91440"/>
            <a:ext cx="10520702" cy="896191"/>
          </a:xfrm>
        </p:spPr>
        <p:txBody>
          <a:bodyPr vert="horz" lIns="91440" tIns="45720" rIns="91440" bIns="45720" rtlCol="0" anchor="ctr">
            <a:normAutofit/>
          </a:bodyPr>
          <a:lstStyle/>
          <a:p>
            <a:pPr lvl="0"/>
            <a:r>
              <a:rPr lang="en-US" b="1" kern="1200" dirty="0">
                <a:solidFill>
                  <a:srgbClr val="FFFFFF"/>
                </a:solidFill>
                <a:latin typeface="Tw Cen MT" panose="020B0602020104020603" pitchFamily="34" charset="0"/>
              </a:rPr>
              <a:t>BASH executable script   “run.sh”</a:t>
            </a:r>
          </a:p>
        </p:txBody>
      </p:sp>
      <p:pic>
        <p:nvPicPr>
          <p:cNvPr id="4" name="Picture 3">
            <a:extLst>
              <a:ext uri="{FF2B5EF4-FFF2-40B4-BE49-F238E27FC236}">
                <a16:creationId xmlns:a16="http://schemas.microsoft.com/office/drawing/2014/main" id="{89A1B334-6670-F799-AD25-908380423B92}"/>
              </a:ext>
            </a:extLst>
          </p:cNvPr>
          <p:cNvPicPr>
            <a:picLocks noChangeAspect="1"/>
          </p:cNvPicPr>
          <p:nvPr/>
        </p:nvPicPr>
        <p:blipFill>
          <a:blip r:embed="rId3"/>
          <a:stretch>
            <a:fillRect/>
          </a:stretch>
        </p:blipFill>
        <p:spPr>
          <a:xfrm>
            <a:off x="327919" y="1557502"/>
            <a:ext cx="11536162" cy="3739672"/>
          </a:xfrm>
          <a:prstGeom prst="rect">
            <a:avLst/>
          </a:prstGeom>
        </p:spPr>
      </p:pic>
    </p:spTree>
    <p:extLst>
      <p:ext uri="{BB962C8B-B14F-4D97-AF65-F5344CB8AC3E}">
        <p14:creationId xmlns:p14="http://schemas.microsoft.com/office/powerpoint/2010/main" val="146006243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B5152405-3B9D-DA07-C440-3650B2BFA8E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DD2B493-30D7-04D8-ADA1-6684228B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B3207BC-28E7-DD4A-B59C-BD0B44E68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64FC38EA-70D1-B5B0-D46B-CED7302F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7789B6-C56E-8192-07CC-1D918205C41E}"/>
              </a:ext>
            </a:extLst>
          </p:cNvPr>
          <p:cNvSpPr txBox="1">
            <a:spLocks noGrp="1"/>
          </p:cNvSpPr>
          <p:nvPr>
            <p:ph type="title" idx="4294967295"/>
          </p:nvPr>
        </p:nvSpPr>
        <p:spPr>
          <a:xfrm>
            <a:off x="633026" y="832327"/>
            <a:ext cx="5042060" cy="2927531"/>
          </a:xfrm>
        </p:spPr>
        <p:txBody>
          <a:bodyPr vert="horz" lIns="91440" tIns="45720" rIns="91440" bIns="45720" rtlCol="0" anchor="ctr">
            <a:normAutofit fontScale="90000"/>
          </a:bodyPr>
          <a:lstStyle/>
          <a:p>
            <a:pPr lvl="0"/>
            <a:r>
              <a:rPr lang="en-US" b="1" dirty="0" err="1">
                <a:solidFill>
                  <a:srgbClr val="FFFFFF"/>
                </a:solidFill>
                <a:latin typeface="Tw Cen MT" panose="020B0602020104020603" pitchFamily="34" charset="0"/>
              </a:rPr>
              <a:t>c</a:t>
            </a:r>
            <a:r>
              <a:rPr lang="en-US" b="1" kern="1200" dirty="0" err="1">
                <a:solidFill>
                  <a:srgbClr val="FFFFFF"/>
                </a:solidFill>
                <a:latin typeface="Tw Cen MT" panose="020B0602020104020603" pitchFamily="34" charset="0"/>
              </a:rPr>
              <a:t>onda</a:t>
            </a:r>
            <a:r>
              <a:rPr lang="en-US" b="1" kern="1200" dirty="0">
                <a:solidFill>
                  <a:srgbClr val="FFFFFF"/>
                </a:solidFill>
                <a:latin typeface="Tw Cen MT" panose="020B0602020104020603" pitchFamily="34" charset="0"/>
              </a:rPr>
              <a:t> .</a:t>
            </a:r>
            <a:r>
              <a:rPr lang="en-US" b="1" kern="1200" dirty="0" err="1">
                <a:solidFill>
                  <a:srgbClr val="FFFFFF"/>
                </a:solidFill>
                <a:latin typeface="Tw Cen MT" panose="020B0602020104020603" pitchFamily="34" charset="0"/>
              </a:rPr>
              <a:t>yaml</a:t>
            </a:r>
            <a:r>
              <a:rPr lang="en-US" b="1" kern="1200" dirty="0">
                <a:solidFill>
                  <a:srgbClr val="FFFFFF"/>
                </a:solidFill>
                <a:latin typeface="Tw Cen MT" panose="020B0602020104020603" pitchFamily="34" charset="0"/>
              </a:rPr>
              <a:t> environment setu</a:t>
            </a:r>
            <a:r>
              <a:rPr lang="en-US" b="1" dirty="0">
                <a:solidFill>
                  <a:srgbClr val="FFFFFF"/>
                </a:solidFill>
                <a:latin typeface="Tw Cen MT" panose="020B0602020104020603" pitchFamily="34" charset="0"/>
              </a:rPr>
              <a:t>p file</a:t>
            </a:r>
            <a:br>
              <a:rPr lang="en-US" b="1" dirty="0">
                <a:solidFill>
                  <a:srgbClr val="FFFFFF"/>
                </a:solidFill>
                <a:latin typeface="Tw Cen MT" panose="020B0602020104020603" pitchFamily="34" charset="0"/>
              </a:rPr>
            </a:br>
            <a:br>
              <a:rPr lang="en-US" b="1" dirty="0">
                <a:solidFill>
                  <a:srgbClr val="FFFFFF"/>
                </a:solidFill>
                <a:latin typeface="Tw Cen MT" panose="020B0602020104020603" pitchFamily="34" charset="0"/>
              </a:rPr>
            </a:br>
            <a:r>
              <a:rPr lang="en-US" b="1" dirty="0">
                <a:solidFill>
                  <a:srgbClr val="FFFFFF"/>
                </a:solidFill>
                <a:latin typeface="Tw Cen MT" panose="020B0602020104020603" pitchFamily="34" charset="0"/>
              </a:rPr>
              <a:t>“</a:t>
            </a:r>
            <a:r>
              <a:rPr lang="en-US" b="1" dirty="0" err="1">
                <a:solidFill>
                  <a:srgbClr val="FFFFFF"/>
                </a:solidFill>
                <a:latin typeface="Tw Cen MT" panose="020B0602020104020603" pitchFamily="34" charset="0"/>
              </a:rPr>
              <a:t>cheminf.yml</a:t>
            </a:r>
            <a:r>
              <a:rPr lang="en-US" b="1" dirty="0">
                <a:solidFill>
                  <a:srgbClr val="FFFFFF"/>
                </a:solidFill>
                <a:latin typeface="Tw Cen MT" panose="020B0602020104020603" pitchFamily="34" charset="0"/>
              </a:rPr>
              <a:t>”</a:t>
            </a:r>
            <a:endParaRPr lang="en-US" b="1" kern="1200" dirty="0">
              <a:solidFill>
                <a:srgbClr val="FFFFFF"/>
              </a:solidFill>
              <a:latin typeface="Tw Cen MT" panose="020B0602020104020603" pitchFamily="34" charset="0"/>
            </a:endParaRPr>
          </a:p>
        </p:txBody>
      </p:sp>
      <p:pic>
        <p:nvPicPr>
          <p:cNvPr id="14" name="Picture 13">
            <a:extLst>
              <a:ext uri="{FF2B5EF4-FFF2-40B4-BE49-F238E27FC236}">
                <a16:creationId xmlns:a16="http://schemas.microsoft.com/office/drawing/2014/main" id="{D3BEF3CA-08C6-3E2F-7B1E-9926F5702B7B}"/>
              </a:ext>
            </a:extLst>
          </p:cNvPr>
          <p:cNvPicPr>
            <a:picLocks noChangeAspect="1"/>
          </p:cNvPicPr>
          <p:nvPr/>
        </p:nvPicPr>
        <p:blipFill>
          <a:blip r:embed="rId3"/>
          <a:stretch>
            <a:fillRect/>
          </a:stretch>
        </p:blipFill>
        <p:spPr>
          <a:xfrm>
            <a:off x="6308112" y="949956"/>
            <a:ext cx="4484914" cy="4954763"/>
          </a:xfrm>
          <a:prstGeom prst="rect">
            <a:avLst/>
          </a:prstGeom>
        </p:spPr>
      </p:pic>
    </p:spTree>
    <p:extLst>
      <p:ext uri="{BB962C8B-B14F-4D97-AF65-F5344CB8AC3E}">
        <p14:creationId xmlns:p14="http://schemas.microsoft.com/office/powerpoint/2010/main" val="40361357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2A041FE5-EB53-ECA2-F152-0F3FAAF3AD6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229CB16-D8B9-9587-3A64-32C2DBAE1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F79CF2C3-F156-1A5C-2F1F-89C29E07C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D603C14A-6102-27DB-504D-712D2584E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D9DF3B-3B20-EA90-AAE1-A2BC065F940A}"/>
              </a:ext>
            </a:extLst>
          </p:cNvPr>
          <p:cNvSpPr txBox="1">
            <a:spLocks noGrp="1"/>
          </p:cNvSpPr>
          <p:nvPr>
            <p:ph type="title" idx="4294967295"/>
          </p:nvPr>
        </p:nvSpPr>
        <p:spPr>
          <a:xfrm>
            <a:off x="-1" y="0"/>
            <a:ext cx="2786743" cy="2767874"/>
          </a:xfrm>
        </p:spPr>
        <p:txBody>
          <a:bodyPr vert="horz" lIns="91440" tIns="45720" rIns="91440" bIns="45720" rtlCol="0" anchor="ctr">
            <a:normAutofit fontScale="90000"/>
          </a:bodyPr>
          <a:lstStyle/>
          <a:p>
            <a:pPr lvl="0"/>
            <a:r>
              <a:rPr lang="en-US" b="1" kern="1200" dirty="0">
                <a:solidFill>
                  <a:srgbClr val="FFFFFF"/>
                </a:solidFill>
                <a:latin typeface="Tw Cen MT" panose="020B0602020104020603" pitchFamily="34" charset="0"/>
              </a:rPr>
              <a:t>python executable script</a:t>
            </a:r>
            <a:br>
              <a:rPr lang="en-US" b="1" kern="1200" dirty="0">
                <a:solidFill>
                  <a:srgbClr val="FFFFFF"/>
                </a:solidFill>
                <a:latin typeface="Tw Cen MT" panose="020B0602020104020603" pitchFamily="34" charset="0"/>
              </a:rPr>
            </a:br>
            <a:br>
              <a:rPr lang="en-US" b="1" kern="1200" dirty="0">
                <a:solidFill>
                  <a:srgbClr val="FFFFFF"/>
                </a:solidFill>
                <a:latin typeface="Tw Cen MT" panose="020B0602020104020603" pitchFamily="34" charset="0"/>
              </a:rPr>
            </a:br>
            <a:r>
              <a:rPr lang="en-US" b="1" kern="1200" dirty="0">
                <a:solidFill>
                  <a:srgbClr val="FFFFFF"/>
                </a:solidFill>
                <a:latin typeface="Tw Cen MT" panose="020B0602020104020603" pitchFamily="34" charset="0"/>
              </a:rPr>
              <a:t>“run_RF.py”</a:t>
            </a:r>
          </a:p>
        </p:txBody>
      </p:sp>
      <p:pic>
        <p:nvPicPr>
          <p:cNvPr id="4" name="Picture 3">
            <a:extLst>
              <a:ext uri="{FF2B5EF4-FFF2-40B4-BE49-F238E27FC236}">
                <a16:creationId xmlns:a16="http://schemas.microsoft.com/office/drawing/2014/main" id="{EF5F23DA-2AF1-B1E0-4E19-105B0DED163C}"/>
              </a:ext>
            </a:extLst>
          </p:cNvPr>
          <p:cNvPicPr>
            <a:picLocks noChangeAspect="1"/>
          </p:cNvPicPr>
          <p:nvPr/>
        </p:nvPicPr>
        <p:blipFill>
          <a:blip r:embed="rId3"/>
          <a:stretch>
            <a:fillRect/>
          </a:stretch>
        </p:blipFill>
        <p:spPr>
          <a:xfrm>
            <a:off x="2651482" y="-3324"/>
            <a:ext cx="9451785" cy="6858000"/>
          </a:xfrm>
          <a:prstGeom prst="rect">
            <a:avLst/>
          </a:prstGeom>
        </p:spPr>
      </p:pic>
    </p:spTree>
    <p:extLst>
      <p:ext uri="{BB962C8B-B14F-4D97-AF65-F5344CB8AC3E}">
        <p14:creationId xmlns:p14="http://schemas.microsoft.com/office/powerpoint/2010/main" val="121513474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txBox="1">
            <a:spLocks noGrp="1"/>
          </p:cNvSpPr>
          <p:nvPr>
            <p:ph type="title" idx="4294967295"/>
          </p:nvPr>
        </p:nvSpPr>
        <p:spPr>
          <a:xfrm>
            <a:off x="-59184" y="206452"/>
            <a:ext cx="4230100" cy="1936853"/>
          </a:xfrm>
        </p:spPr>
        <p:txBody>
          <a:bodyPr vert="horz" lIns="91440" tIns="45720" rIns="91440" bIns="45720" rtlCol="0" anchor="b">
            <a:normAutofit/>
          </a:bodyPr>
          <a:lstStyle/>
          <a:p>
            <a:pPr lvl="0" algn="r"/>
            <a:r>
              <a:rPr lang="en-US" sz="4000" b="1" kern="1200" dirty="0">
                <a:solidFill>
                  <a:srgbClr val="FFFFFF"/>
                </a:solidFill>
                <a:latin typeface="+mj-lt"/>
                <a:ea typeface="+mj-ea"/>
                <a:cs typeface="+mj-cs"/>
              </a:rPr>
              <a:t>What is Virtual Screening?</a:t>
            </a:r>
          </a:p>
        </p:txBody>
      </p:sp>
      <p:sp>
        <p:nvSpPr>
          <p:cNvPr id="2" name="Text Placeholder 1"/>
          <p:cNvSpPr txBox="1">
            <a:spLocks noGrp="1"/>
          </p:cNvSpPr>
          <p:nvPr>
            <p:ph type="body" idx="4294967295"/>
          </p:nvPr>
        </p:nvSpPr>
        <p:spPr>
          <a:xfrm>
            <a:off x="6007232" y="543824"/>
            <a:ext cx="5913831" cy="5922801"/>
          </a:xfrm>
        </p:spPr>
        <p:txBody>
          <a:bodyPr vert="horz" lIns="91440" tIns="45720" rIns="91440" bIns="45720" rtlCol="0" anchor="ctr">
            <a:noAutofit/>
          </a:bodyPr>
          <a:lstStyle/>
          <a:p>
            <a:pPr marL="414772">
              <a:buSzPct val="45000"/>
            </a:pPr>
            <a:r>
              <a:rPr lang="en-US" dirty="0">
                <a:latin typeface="Tw Cen MT" panose="020B0602020104020603" pitchFamily="34" charset="0"/>
              </a:rPr>
              <a:t>Virtual Screening: use a computer model to predict “active” molecules within large molecule sets.</a:t>
            </a:r>
          </a:p>
          <a:p>
            <a:pPr marL="414772">
              <a:buSzPct val="45000"/>
            </a:pPr>
            <a:endParaRPr lang="en-US" dirty="0">
              <a:latin typeface="Tw Cen MT" panose="020B0602020104020603" pitchFamily="34" charset="0"/>
            </a:endParaRPr>
          </a:p>
          <a:p>
            <a:pPr marL="414772">
              <a:buSzPct val="45000"/>
            </a:pPr>
            <a:r>
              <a:rPr lang="en-US" dirty="0">
                <a:latin typeface="Tw Cen MT" panose="020B0602020104020603" pitchFamily="34" charset="0"/>
              </a:rPr>
              <a:t>Structure-Based VS uses physics-based (or AI) model to predict whether molecule will bind target protein </a:t>
            </a:r>
          </a:p>
          <a:p>
            <a:pPr marL="186172" indent="0">
              <a:buSzPct val="45000"/>
              <a:buNone/>
            </a:pPr>
            <a:endParaRPr lang="en-US" dirty="0">
              <a:latin typeface="Tw Cen MT" panose="020B0602020104020603" pitchFamily="34" charset="0"/>
            </a:endParaRPr>
          </a:p>
          <a:p>
            <a:pPr marL="414772">
              <a:buSzPct val="45000"/>
            </a:pPr>
            <a:r>
              <a:rPr lang="en-US" dirty="0">
                <a:latin typeface="Tw Cen MT" panose="020B0602020104020603" pitchFamily="34" charset="0"/>
              </a:rPr>
              <a:t>Ligand-Based VS uses supervised ML model to relate molecule structure to a property.</a:t>
            </a:r>
          </a:p>
          <a:p>
            <a:pPr marL="414772">
              <a:buSzPct val="45000"/>
            </a:pPr>
            <a:endParaRPr lang="en-US" dirty="0">
              <a:latin typeface="Tw Cen MT" panose="020B0602020104020603" pitchFamily="34" charset="0"/>
            </a:endParaRPr>
          </a:p>
          <a:p>
            <a:pPr marL="414772">
              <a:buSzPct val="45000"/>
            </a:pPr>
            <a:r>
              <a:rPr lang="en-US" dirty="0">
                <a:latin typeface="Tw Cen MT" panose="020B0602020104020603" pitchFamily="34" charset="0"/>
              </a:rPr>
              <a:t>Goal: reduce number of molecules that must be tested</a:t>
            </a:r>
          </a:p>
        </p:txBody>
      </p:sp>
      <p:pic>
        <p:nvPicPr>
          <p:cNvPr id="5" name="Picture 4">
            <a:extLst>
              <a:ext uri="{FF2B5EF4-FFF2-40B4-BE49-F238E27FC236}">
                <a16:creationId xmlns:a16="http://schemas.microsoft.com/office/drawing/2014/main" id="{99DE861C-60F7-4F13-AD91-4A497CA33197}"/>
              </a:ext>
            </a:extLst>
          </p:cNvPr>
          <p:cNvPicPr>
            <a:picLocks noChangeAspect="1"/>
          </p:cNvPicPr>
          <p:nvPr/>
        </p:nvPicPr>
        <p:blipFill rotWithShape="1">
          <a:blip r:embed="rId3">
            <a:extLst>
              <a:ext uri="{28A0092B-C50C-407E-A947-70E740481C1C}">
                <a14:useLocalDpi xmlns:a14="http://schemas.microsoft.com/office/drawing/2010/main" val="0"/>
              </a:ext>
            </a:extLst>
          </a:blip>
          <a:srcRect l="4066" t="12668"/>
          <a:stretch/>
        </p:blipFill>
        <p:spPr>
          <a:xfrm>
            <a:off x="270937" y="2674390"/>
            <a:ext cx="5017918" cy="2569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234177" y="1348152"/>
            <a:ext cx="3252602" cy="2961352"/>
          </a:xfrm>
        </p:spPr>
        <p:txBody>
          <a:bodyPr vert="horz" lIns="91440" tIns="45720" rIns="91440" bIns="45720" rtlCol="0" anchor="ctr">
            <a:normAutofit/>
          </a:bodyPr>
          <a:lstStyle/>
          <a:p>
            <a:pPr lvl="0" algn="ctr"/>
            <a:r>
              <a:rPr lang="en-US" dirty="0">
                <a:solidFill>
                  <a:schemeClr val="accent1"/>
                </a:solidFill>
                <a:latin typeface="Helvetica Neue"/>
              </a:rPr>
              <a:t>Contact me at SMSF</a:t>
            </a:r>
            <a:br>
              <a:rPr lang="en-US" dirty="0">
                <a:solidFill>
                  <a:schemeClr val="accent1"/>
                </a:solidFill>
                <a:latin typeface="Helvetica Neue"/>
              </a:rPr>
            </a:br>
            <a:br>
              <a:rPr lang="en-US" dirty="0">
                <a:solidFill>
                  <a:schemeClr val="accent1"/>
                </a:solidFill>
                <a:latin typeface="Helvetica Neue"/>
              </a:rPr>
            </a:br>
            <a:br>
              <a:rPr lang="en-US" sz="3100" b="1" dirty="0">
                <a:solidFill>
                  <a:srgbClr val="FF0000"/>
                </a:solidFill>
                <a:latin typeface="Helvetica Neue"/>
              </a:rPr>
            </a:br>
            <a:r>
              <a:rPr lang="en-US" sz="2200" b="1" dirty="0">
                <a:solidFill>
                  <a:srgbClr val="FF0000"/>
                </a:solidFill>
                <a:latin typeface="Helvetica Neue"/>
              </a:rPr>
              <a:t>ssericksen@wisc.edu</a:t>
            </a:r>
            <a:endParaRPr lang="en-US" sz="2200" b="1" kern="1200" dirty="0">
              <a:solidFill>
                <a:srgbClr val="FF0000"/>
              </a:solidFill>
              <a:latin typeface="Helvetica Neue"/>
            </a:endParaRPr>
          </a:p>
        </p:txBody>
      </p:sp>
      <p:sp>
        <p:nvSpPr>
          <p:cNvPr id="2" name="Text Placeholder 1"/>
          <p:cNvSpPr txBox="1">
            <a:spLocks noGrp="1"/>
          </p:cNvSpPr>
          <p:nvPr>
            <p:ph type="body" idx="4294967295"/>
          </p:nvPr>
        </p:nvSpPr>
        <p:spPr>
          <a:xfrm>
            <a:off x="3858567" y="241484"/>
            <a:ext cx="8099257" cy="5900402"/>
          </a:xfrm>
        </p:spPr>
        <p:txBody>
          <a:bodyPr vert="horz" lIns="91440" tIns="45720" rIns="91440" bIns="45720" rtlCol="0" anchor="ctr">
            <a:normAutofit/>
          </a:bodyPr>
          <a:lstStyle/>
          <a:p>
            <a:pPr marL="414772">
              <a:buSzPct val="45000"/>
            </a:pPr>
            <a:r>
              <a:rPr lang="en-US" sz="2400" dirty="0">
                <a:latin typeface="Helvetica Neue"/>
              </a:rPr>
              <a:t>Do you study a protein involved in a disease?</a:t>
            </a:r>
          </a:p>
          <a:p>
            <a:pPr marL="414772">
              <a:buSzPct val="45000"/>
            </a:pPr>
            <a:r>
              <a:rPr lang="en-US" sz="2400" dirty="0">
                <a:latin typeface="Helvetica Neue"/>
              </a:rPr>
              <a:t>Looking for molecules to modulate a protein’s function?</a:t>
            </a:r>
          </a:p>
          <a:p>
            <a:pPr marL="414772">
              <a:buSzPct val="45000"/>
            </a:pPr>
            <a:r>
              <a:rPr lang="en-US" sz="2400" dirty="0">
                <a:latin typeface="Helvetica Neue"/>
              </a:rPr>
              <a:t>Need probes for studying your protein or mechanism?</a:t>
            </a:r>
          </a:p>
          <a:p>
            <a:pPr marL="414772">
              <a:buSzPct val="45000"/>
            </a:pPr>
            <a:r>
              <a:rPr lang="en-US" sz="2400" dirty="0">
                <a:latin typeface="Helvetica Neue"/>
              </a:rPr>
              <a:t>Do you study a biological process or phenotype you want to perturb?</a:t>
            </a:r>
          </a:p>
          <a:p>
            <a:pPr marL="414772">
              <a:buSzPct val="45000"/>
            </a:pPr>
            <a:r>
              <a:rPr lang="en-US" sz="2400" dirty="0">
                <a:latin typeface="Helvetica Neue"/>
              </a:rPr>
              <a:t>Do you have active compounds for your target but don’t know what to do next?</a:t>
            </a:r>
          </a:p>
          <a:p>
            <a:pPr marL="414772">
              <a:buSzPct val="45000"/>
            </a:pPr>
            <a:r>
              <a:rPr lang="en-US" sz="2400" dirty="0">
                <a:latin typeface="Helvetica Neue"/>
              </a:rPr>
              <a:t>Would you like assistance interpreting HTS data and choosing the best active molecules to move forward?</a:t>
            </a:r>
          </a:p>
          <a:p>
            <a:pPr marL="414772">
              <a:buSzPct val="45000"/>
            </a:pPr>
            <a:r>
              <a:rPr lang="en-US" sz="2400" dirty="0">
                <a:latin typeface="Helvetica Neue"/>
              </a:rPr>
              <a:t>Want analogs of known active compounds for your target protein? </a:t>
            </a:r>
          </a:p>
          <a:p>
            <a:pPr marL="414772">
              <a:buSzPct val="45000"/>
            </a:pPr>
            <a:r>
              <a:rPr lang="en-US" sz="2400" dirty="0">
                <a:latin typeface="Helvetica Neue"/>
              </a:rPr>
              <a:t>Need help navigating the purchasable chemical space to acquire compounds for testing?</a:t>
            </a:r>
          </a:p>
        </p:txBody>
      </p:sp>
      <p:sp>
        <p:nvSpPr>
          <p:cNvPr id="4" name="TextBox 3">
            <a:extLst>
              <a:ext uri="{FF2B5EF4-FFF2-40B4-BE49-F238E27FC236}">
                <a16:creationId xmlns:a16="http://schemas.microsoft.com/office/drawing/2014/main" id="{EC58ECC7-F8D6-4F22-BC33-92967926FD40}"/>
              </a:ext>
            </a:extLst>
          </p:cNvPr>
          <p:cNvSpPr txBox="1"/>
          <p:nvPr/>
        </p:nvSpPr>
        <p:spPr>
          <a:xfrm>
            <a:off x="89210" y="6389649"/>
            <a:ext cx="6222381" cy="369332"/>
          </a:xfrm>
          <a:prstGeom prst="rect">
            <a:avLst/>
          </a:prstGeom>
          <a:noFill/>
        </p:spPr>
        <p:txBody>
          <a:bodyPr wrap="square" rtlCol="0">
            <a:spAutoFit/>
          </a:bodyPr>
          <a:lstStyle/>
          <a:p>
            <a:r>
              <a:rPr lang="en-US" b="1" dirty="0"/>
              <a:t>https://cancer.wisc.edu/research/resources/ddc/smsf/</a:t>
            </a:r>
          </a:p>
        </p:txBody>
      </p:sp>
    </p:spTree>
    <p:extLst>
      <p:ext uri="{BB962C8B-B14F-4D97-AF65-F5344CB8AC3E}">
        <p14:creationId xmlns:p14="http://schemas.microsoft.com/office/powerpoint/2010/main" val="37179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CAC3-F728-4BE8-986B-919638ACC511}"/>
              </a:ext>
            </a:extLst>
          </p:cNvPr>
          <p:cNvSpPr>
            <a:spLocks noGrp="1"/>
          </p:cNvSpPr>
          <p:nvPr>
            <p:ph type="title"/>
          </p:nvPr>
        </p:nvSpPr>
        <p:spPr>
          <a:xfrm>
            <a:off x="0" y="1"/>
            <a:ext cx="12192000" cy="1690688"/>
          </a:xfrm>
          <a:solidFill>
            <a:srgbClr val="C31A31"/>
          </a:solidFill>
        </p:spPr>
        <p:txBody>
          <a:bodyPr/>
          <a:lstStyle/>
          <a:p>
            <a:pPr algn="ctr"/>
            <a:r>
              <a:rPr lang="en-US" b="1" dirty="0">
                <a:solidFill>
                  <a:schemeClr val="bg1"/>
                </a:solidFill>
                <a:latin typeface="Helvetica Neue"/>
              </a:rPr>
              <a:t>Computational Services of the Drug Development Core</a:t>
            </a:r>
          </a:p>
        </p:txBody>
      </p:sp>
      <p:sp>
        <p:nvSpPr>
          <p:cNvPr id="3" name="Content Placeholder 2">
            <a:extLst>
              <a:ext uri="{FF2B5EF4-FFF2-40B4-BE49-F238E27FC236}">
                <a16:creationId xmlns:a16="http://schemas.microsoft.com/office/drawing/2014/main" id="{5311600D-842D-433C-BC41-942309929F43}"/>
              </a:ext>
            </a:extLst>
          </p:cNvPr>
          <p:cNvSpPr>
            <a:spLocks noGrp="1"/>
          </p:cNvSpPr>
          <p:nvPr>
            <p:ph idx="1"/>
          </p:nvPr>
        </p:nvSpPr>
        <p:spPr>
          <a:xfrm>
            <a:off x="-24707" y="2317989"/>
            <a:ext cx="12164072" cy="4644611"/>
          </a:xfrm>
          <a:solidFill>
            <a:schemeClr val="bg1">
              <a:lumMod val="95000"/>
            </a:schemeClr>
          </a:solidFill>
        </p:spPr>
        <p:txBody>
          <a:bodyPr numCol="3">
            <a:normAutofit/>
          </a:bodyPr>
          <a:lstStyle/>
          <a:p>
            <a:pPr marL="0" marR="0" lvl="0" indent="0" algn="ctr" defTabSz="457200" rtl="0" eaLnBrk="0" fontAlgn="base" latinLnBrk="0" hangingPunct="0">
              <a:lnSpc>
                <a:spcPct val="100000"/>
              </a:lnSpc>
              <a:spcBef>
                <a:spcPct val="20000"/>
              </a:spcBef>
              <a:spcAft>
                <a:spcPct val="0"/>
              </a:spcAft>
              <a:buClrTx/>
              <a:buSzTx/>
              <a:buNone/>
              <a:tabLst/>
              <a:defRPr/>
            </a:pPr>
            <a:r>
              <a:rPr kumimoji="0" lang="en-US" sz="3200" b="1" i="0" u="none" strike="noStrike" kern="1200" cap="none" spc="0" normalizeH="0" baseline="0" noProof="0" dirty="0">
                <a:ln>
                  <a:noFill/>
                </a:ln>
                <a:solidFill>
                  <a:prstClr val="black"/>
                </a:solidFill>
                <a:effectLst/>
                <a:uLnTx/>
                <a:uFillTx/>
                <a:latin typeface="Helvetica Neue Light"/>
              </a:rPr>
              <a:t>Hit Finding</a:t>
            </a:r>
          </a:p>
          <a:p>
            <a:pPr marL="0" marR="0" lvl="0" indent="0" algn="ctr" defTabSz="457200" rtl="0" eaLnBrk="0" fontAlgn="base" latinLnBrk="0" hangingPunct="0">
              <a:lnSpc>
                <a:spcPct val="100000"/>
              </a:lnSpc>
              <a:spcBef>
                <a:spcPct val="20000"/>
              </a:spcBef>
              <a:spcAft>
                <a:spcPct val="0"/>
              </a:spcAft>
              <a:buClrTx/>
              <a:buSzTx/>
              <a:buNone/>
              <a:tabLst/>
              <a:defRPr/>
            </a:pPr>
            <a:endParaRPr kumimoji="0" lang="en-US" sz="1200" b="1" i="0" u="none" strike="noStrike" kern="1200" cap="none" spc="0" normalizeH="0" baseline="0" noProof="0" dirty="0">
              <a:ln>
                <a:noFill/>
              </a:ln>
              <a:solidFill>
                <a:prstClr val="black"/>
              </a:solidFill>
              <a:effectLst/>
              <a:uLnTx/>
              <a:uFillTx/>
              <a:latin typeface="Helvetica Neue Light"/>
            </a:endParaRPr>
          </a:p>
          <a:p>
            <a:pPr marR="0" lvl="1" algn="l" defTabSz="457200" rtl="0" eaLnBrk="0" fontAlgn="base" latinLnBrk="0" hangingPunct="0">
              <a:lnSpc>
                <a:spcPct val="100000"/>
              </a:lnSpc>
              <a:spcBef>
                <a:spcPct val="20000"/>
              </a:spcBef>
              <a:spcAft>
                <a:spcPct val="0"/>
              </a:spcAft>
              <a:buClrTx/>
              <a:buSzTx/>
              <a:tabLst/>
              <a:defRPr/>
            </a:pPr>
            <a:r>
              <a:rPr kumimoji="0" lang="en-US" sz="2000" i="0" u="none" strike="noStrike" kern="1200" cap="none" spc="0" normalizeH="0" baseline="0" noProof="0" dirty="0">
                <a:ln>
                  <a:noFill/>
                </a:ln>
                <a:solidFill>
                  <a:prstClr val="black"/>
                </a:solidFill>
                <a:effectLst/>
                <a:uLnTx/>
                <a:uFillTx/>
                <a:latin typeface="Helvetica Neue Light"/>
              </a:rPr>
              <a:t>Virtual Screening (VS)</a:t>
            </a:r>
          </a:p>
          <a:p>
            <a:pPr lvl="2" defTabSz="457200" eaLnBrk="0" fontAlgn="base" hangingPunct="0">
              <a:lnSpc>
                <a:spcPct val="100000"/>
              </a:lnSpc>
              <a:spcBef>
                <a:spcPct val="20000"/>
              </a:spcBef>
              <a:spcAft>
                <a:spcPct val="0"/>
              </a:spcAft>
              <a:defRPr/>
            </a:pPr>
            <a:r>
              <a:rPr kumimoji="0" lang="en-US" b="1" i="0" u="sng" strike="noStrike" kern="1200" cap="none" spc="0" normalizeH="0" baseline="0" noProof="0" dirty="0">
                <a:ln>
                  <a:noFill/>
                </a:ln>
                <a:solidFill>
                  <a:srgbClr val="C31A31"/>
                </a:solidFill>
                <a:effectLst/>
                <a:uLnTx/>
                <a:uFillTx/>
                <a:latin typeface="Helvetica Neue Light"/>
              </a:rPr>
              <a:t>Structure-Based (SBVS)</a:t>
            </a:r>
          </a:p>
          <a:p>
            <a:pPr lvl="2" defTabSz="457200" eaLnBrk="0" fontAlgn="base" hangingPunct="0">
              <a:lnSpc>
                <a:spcPct val="100000"/>
              </a:lnSpc>
              <a:spcBef>
                <a:spcPct val="20000"/>
              </a:spcBef>
              <a:spcAft>
                <a:spcPct val="0"/>
              </a:spcAft>
              <a:defRPr/>
            </a:pPr>
            <a:r>
              <a:rPr kumimoji="0" lang="en-US" b="1" i="0" u="sng" strike="noStrike" kern="1200" cap="none" spc="0" normalizeH="0" baseline="0" noProof="0" dirty="0">
                <a:ln>
                  <a:noFill/>
                </a:ln>
                <a:solidFill>
                  <a:srgbClr val="C31A31"/>
                </a:solidFill>
                <a:effectLst/>
                <a:uLnTx/>
                <a:uFillTx/>
                <a:latin typeface="Helvetica Neue Light"/>
              </a:rPr>
              <a:t>Ligand-Based (LBVS)</a:t>
            </a:r>
          </a:p>
          <a:p>
            <a:pPr marR="0" lvl="1" algn="l" defTabSz="457200" rtl="0" eaLnBrk="0" fontAlgn="base" latinLnBrk="0" hangingPunct="0">
              <a:lnSpc>
                <a:spcPct val="100000"/>
              </a:lnSpc>
              <a:spcBef>
                <a:spcPct val="20000"/>
              </a:spcBef>
              <a:spcAft>
                <a:spcPct val="0"/>
              </a:spcAft>
              <a:buClrTx/>
              <a:buSzTx/>
              <a:tabLst/>
              <a:defRPr/>
            </a:pPr>
            <a:r>
              <a:rPr lang="en-US" sz="2000" dirty="0">
                <a:solidFill>
                  <a:prstClr val="black"/>
                </a:solidFill>
                <a:latin typeface="Helvetica Neue Light"/>
              </a:rPr>
              <a:t>Public Data Mining for Target-</a:t>
            </a:r>
            <a:r>
              <a:rPr kumimoji="0" lang="en-US" sz="2000" b="0" i="0" u="none" strike="noStrike" kern="1200" cap="none" spc="0" normalizeH="0" baseline="0" noProof="0" dirty="0">
                <a:ln>
                  <a:noFill/>
                </a:ln>
                <a:solidFill>
                  <a:prstClr val="black"/>
                </a:solidFill>
                <a:effectLst/>
                <a:uLnTx/>
                <a:uFillTx/>
                <a:latin typeface="Helvetica Neue Light"/>
              </a:rPr>
              <a:t>Focused Libraries</a:t>
            </a:r>
          </a:p>
          <a:p>
            <a:pPr marR="0" lvl="1" algn="l" defTabSz="457200" rtl="0" eaLnBrk="0" fontAlgn="base" latinLnBrk="0" hangingPunct="0">
              <a:lnSpc>
                <a:spcPct val="100000"/>
              </a:lnSpc>
              <a:spcBef>
                <a:spcPct val="20000"/>
              </a:spcBef>
              <a:spcAft>
                <a:spcPct val="0"/>
              </a:spcAft>
              <a:buClrTx/>
              <a:buSzTx/>
              <a:tabLst/>
              <a:defRPr/>
            </a:pPr>
            <a:r>
              <a:rPr lang="en-US" sz="2000" dirty="0">
                <a:solidFill>
                  <a:prstClr val="black"/>
                </a:solidFill>
                <a:latin typeface="Helvetica Neue Light"/>
              </a:rPr>
              <a:t>Model-Guided Iterative Screening</a:t>
            </a:r>
            <a:endParaRPr kumimoji="0" lang="en-US" sz="2000" b="0" i="0" u="none" strike="noStrike" kern="1200" cap="none" spc="0" normalizeH="0" baseline="0" noProof="0" dirty="0">
              <a:ln>
                <a:noFill/>
              </a:ln>
              <a:solidFill>
                <a:prstClr val="black"/>
              </a:solidFill>
              <a:effectLst/>
              <a:uLnTx/>
              <a:uFillTx/>
              <a:latin typeface="Helvetica Neue Light"/>
            </a:endParaRPr>
          </a:p>
          <a:p>
            <a:pPr marR="0" lvl="1" algn="l" defTabSz="457200" rtl="0" eaLnBrk="0" fontAlgn="base" latinLnBrk="0" hangingPunct="0">
              <a:lnSpc>
                <a:spcPct val="100000"/>
              </a:lnSpc>
              <a:spcBef>
                <a:spcPct val="20000"/>
              </a:spcBef>
              <a:spcAft>
                <a:spcPct val="0"/>
              </a:spcAft>
              <a:buClrTx/>
              <a:buSzTx/>
              <a:tabLst/>
              <a:defRPr/>
            </a:pPr>
            <a:r>
              <a:rPr lang="en-US" sz="2000" dirty="0">
                <a:solidFill>
                  <a:prstClr val="black"/>
                </a:solidFill>
                <a:latin typeface="Helvetica Neue Light"/>
              </a:rPr>
              <a:t>Probe Set Selection</a:t>
            </a:r>
          </a:p>
          <a:p>
            <a:pPr marR="0" lvl="1" algn="l" defTabSz="457200" rtl="0" eaLnBrk="0" fontAlgn="base" latinLnBrk="0" hangingPunct="0">
              <a:lnSpc>
                <a:spcPct val="100000"/>
              </a:lnSpc>
              <a:spcBef>
                <a:spcPct val="20000"/>
              </a:spcBef>
              <a:spcAft>
                <a:spcPct val="0"/>
              </a:spcAft>
              <a:buClrTx/>
              <a:buSzTx/>
              <a:tabLst/>
              <a:defRPr/>
            </a:pPr>
            <a:endParaRPr lang="en-US" sz="1800" dirty="0">
              <a:solidFill>
                <a:prstClr val="black"/>
              </a:solidFill>
              <a:latin typeface="Helvetica Neue Light"/>
            </a:endParaRPr>
          </a:p>
          <a:p>
            <a:pPr marR="0" lvl="1" algn="l" defTabSz="457200" rtl="0" eaLnBrk="0" fontAlgn="base" latinLnBrk="0" hangingPunct="0">
              <a:lnSpc>
                <a:spcPct val="100000"/>
              </a:lnSpc>
              <a:spcBef>
                <a:spcPct val="20000"/>
              </a:spcBef>
              <a:spcAft>
                <a:spcPct val="0"/>
              </a:spcAft>
              <a:buClrTx/>
              <a:buSzTx/>
              <a:tabLst/>
              <a:defRPr/>
            </a:pPr>
            <a:endParaRPr lang="en-US" sz="1800" dirty="0">
              <a:solidFill>
                <a:prstClr val="black"/>
              </a:solidFill>
              <a:latin typeface="Helvetica Neue Light"/>
            </a:endParaRPr>
          </a:p>
          <a:p>
            <a:pPr marL="0" indent="0" algn="ctr" defTabSz="457200" eaLnBrk="0" fontAlgn="base" hangingPunct="0">
              <a:lnSpc>
                <a:spcPct val="100000"/>
              </a:lnSpc>
              <a:spcBef>
                <a:spcPct val="20000"/>
              </a:spcBef>
              <a:spcAft>
                <a:spcPct val="0"/>
              </a:spcAft>
              <a:buNone/>
              <a:defRPr/>
            </a:pPr>
            <a:r>
              <a:rPr lang="en-US" sz="3200" b="1" dirty="0">
                <a:solidFill>
                  <a:prstClr val="black"/>
                </a:solidFill>
                <a:latin typeface="Helvetica Neue Light"/>
              </a:rPr>
              <a:t>Hits Triage</a:t>
            </a:r>
          </a:p>
          <a:p>
            <a:pPr marL="0" indent="0" algn="ctr" defTabSz="457200" eaLnBrk="0" fontAlgn="base" hangingPunct="0">
              <a:lnSpc>
                <a:spcPct val="100000"/>
              </a:lnSpc>
              <a:spcBef>
                <a:spcPct val="20000"/>
              </a:spcBef>
              <a:spcAft>
                <a:spcPct val="0"/>
              </a:spcAft>
              <a:buNone/>
              <a:defRPr/>
            </a:pPr>
            <a:endParaRPr kumimoji="0" lang="en-US" sz="1200" b="1" i="0" u="none" strike="noStrike" kern="1200" cap="none" spc="0" normalizeH="0" baseline="0" noProof="0" dirty="0">
              <a:ln>
                <a:noFill/>
              </a:ln>
              <a:solidFill>
                <a:prstClr val="black"/>
              </a:solidFill>
              <a:effectLst/>
              <a:uLnTx/>
              <a:uFillTx/>
              <a:latin typeface="Helvetica Neue Light"/>
            </a:endParaRPr>
          </a:p>
          <a:p>
            <a:pPr lvl="1" defTabSz="457200" eaLnBrk="0" fontAlgn="base" hangingPunct="0">
              <a:lnSpc>
                <a:spcPct val="100000"/>
              </a:lnSpc>
              <a:spcBef>
                <a:spcPct val="20000"/>
              </a:spcBef>
              <a:spcAft>
                <a:spcPct val="0"/>
              </a:spcAft>
              <a:defRPr/>
            </a:pPr>
            <a:r>
              <a:rPr kumimoji="0" lang="en-US" sz="2000" b="0" i="0" u="none" strike="noStrike" kern="1200" cap="none" spc="0" normalizeH="0" baseline="0" noProof="0" dirty="0">
                <a:ln>
                  <a:noFill/>
                </a:ln>
                <a:solidFill>
                  <a:prstClr val="black"/>
                </a:solidFill>
                <a:effectLst/>
                <a:uLnTx/>
                <a:uFillTx/>
                <a:latin typeface="Helvetica Neue Light"/>
              </a:rPr>
              <a:t>HTS Data Analysis</a:t>
            </a:r>
          </a:p>
          <a:p>
            <a:pPr lvl="1" defTabSz="457200" eaLnBrk="0" fontAlgn="base" hangingPunct="0">
              <a:lnSpc>
                <a:spcPct val="100000"/>
              </a:lnSpc>
              <a:spcBef>
                <a:spcPct val="20000"/>
              </a:spcBef>
              <a:spcAft>
                <a:spcPct val="0"/>
              </a:spcAft>
              <a:defRPr/>
            </a:pPr>
            <a:r>
              <a:rPr kumimoji="0" lang="en-US" sz="2000" b="0" i="0" u="none" strike="noStrike" kern="1200" cap="none" spc="0" normalizeH="0" baseline="0" noProof="0" dirty="0">
                <a:ln>
                  <a:noFill/>
                </a:ln>
                <a:solidFill>
                  <a:prstClr val="black"/>
                </a:solidFill>
                <a:effectLst/>
                <a:uLnTx/>
                <a:uFillTx/>
                <a:latin typeface="Helvetica Neue Light"/>
              </a:rPr>
              <a:t>Similarity Searches</a:t>
            </a:r>
          </a:p>
          <a:p>
            <a:pPr lvl="1" defTabSz="457200" eaLnBrk="0" fontAlgn="base" hangingPunct="0">
              <a:lnSpc>
                <a:spcPct val="100000"/>
              </a:lnSpc>
              <a:spcBef>
                <a:spcPct val="20000"/>
              </a:spcBef>
              <a:spcAft>
                <a:spcPct val="0"/>
              </a:spcAft>
              <a:defRPr/>
            </a:pPr>
            <a:r>
              <a:rPr kumimoji="0" lang="en-US" sz="2000" b="0" i="0" u="none" strike="noStrike" kern="1200" cap="none" spc="0" normalizeH="0" baseline="0" noProof="0" dirty="0">
                <a:ln>
                  <a:noFill/>
                </a:ln>
                <a:solidFill>
                  <a:prstClr val="black"/>
                </a:solidFill>
                <a:effectLst/>
                <a:uLnTx/>
                <a:uFillTx/>
                <a:latin typeface="Helvetica Neue Light"/>
              </a:rPr>
              <a:t>Chemical Clustering</a:t>
            </a:r>
          </a:p>
          <a:p>
            <a:pPr lvl="1" defTabSz="457200" eaLnBrk="0" fontAlgn="base" hangingPunct="0">
              <a:lnSpc>
                <a:spcPct val="100000"/>
              </a:lnSpc>
              <a:spcBef>
                <a:spcPct val="20000"/>
              </a:spcBef>
              <a:spcAft>
                <a:spcPct val="0"/>
              </a:spcAft>
              <a:defRPr/>
            </a:pPr>
            <a:r>
              <a:rPr lang="en-US" sz="2000" dirty="0">
                <a:solidFill>
                  <a:prstClr val="black"/>
                </a:solidFill>
                <a:latin typeface="Helvetica Neue Light"/>
              </a:rPr>
              <a:t>Property Prediction</a:t>
            </a:r>
          </a:p>
          <a:p>
            <a:pPr lvl="1" defTabSz="457200" eaLnBrk="0" fontAlgn="base" hangingPunct="0">
              <a:lnSpc>
                <a:spcPct val="100000"/>
              </a:lnSpc>
              <a:spcBef>
                <a:spcPct val="20000"/>
              </a:spcBef>
              <a:spcAft>
                <a:spcPct val="0"/>
              </a:spcAft>
              <a:defRPr/>
            </a:pPr>
            <a:r>
              <a:rPr kumimoji="0" lang="en-US" sz="2000" b="0" i="0" u="none" strike="noStrike" kern="1200" cap="none" spc="0" normalizeH="0" baseline="0" noProof="0" dirty="0">
                <a:ln>
                  <a:noFill/>
                </a:ln>
                <a:solidFill>
                  <a:prstClr val="black"/>
                </a:solidFill>
                <a:effectLst/>
                <a:uLnTx/>
                <a:uFillTx/>
                <a:latin typeface="Helvetica Neue Light"/>
              </a:rPr>
              <a:t>Property Filters</a:t>
            </a:r>
          </a:p>
          <a:p>
            <a:pPr lvl="1" defTabSz="457200" eaLnBrk="0" fontAlgn="base" hangingPunct="0">
              <a:lnSpc>
                <a:spcPct val="100000"/>
              </a:lnSpc>
              <a:spcBef>
                <a:spcPct val="20000"/>
              </a:spcBef>
              <a:spcAft>
                <a:spcPct val="0"/>
              </a:spcAft>
              <a:defRPr/>
            </a:pPr>
            <a:r>
              <a:rPr lang="en-US" sz="2000" dirty="0">
                <a:solidFill>
                  <a:prstClr val="black"/>
                </a:solidFill>
                <a:latin typeface="Helvetica Neue Light"/>
              </a:rPr>
              <a:t>Hit Expansion</a:t>
            </a:r>
          </a:p>
          <a:p>
            <a:pPr lvl="1" defTabSz="457200" eaLnBrk="0" fontAlgn="base" hangingPunct="0">
              <a:lnSpc>
                <a:spcPct val="100000"/>
              </a:lnSpc>
              <a:spcBef>
                <a:spcPct val="20000"/>
              </a:spcBef>
              <a:spcAft>
                <a:spcPct val="0"/>
              </a:spcAft>
              <a:defRPr/>
            </a:pPr>
            <a:r>
              <a:rPr lang="en-US" sz="2000" dirty="0">
                <a:solidFill>
                  <a:prstClr val="black"/>
                </a:solidFill>
                <a:latin typeface="Helvetica Neue Light"/>
              </a:rPr>
              <a:t>Molecule Purchasing</a:t>
            </a:r>
            <a:endParaRPr kumimoji="0" lang="en-US" sz="2000" b="0" i="0" u="none" strike="noStrike" kern="1200" cap="none" spc="0" normalizeH="0" baseline="0" noProof="0" dirty="0">
              <a:ln>
                <a:noFill/>
              </a:ln>
              <a:solidFill>
                <a:prstClr val="black"/>
              </a:solidFill>
              <a:effectLst/>
              <a:uLnTx/>
              <a:uFillTx/>
              <a:latin typeface="Helvetica Neue Light"/>
            </a:endParaRPr>
          </a:p>
          <a:p>
            <a:pPr lvl="1" defTabSz="457200" eaLnBrk="0" fontAlgn="base" hangingPunct="0">
              <a:lnSpc>
                <a:spcPct val="100000"/>
              </a:lnSpc>
              <a:spcBef>
                <a:spcPct val="20000"/>
              </a:spcBef>
              <a:spcAft>
                <a:spcPct val="0"/>
              </a:spcAft>
              <a:buFontTx/>
              <a:buChar char="―"/>
              <a:defRPr/>
            </a:pPr>
            <a:endParaRPr lang="en-US" sz="2800" dirty="0">
              <a:solidFill>
                <a:prstClr val="black"/>
              </a:solidFill>
              <a:latin typeface="Helvetica Neue Light"/>
            </a:endParaRPr>
          </a:p>
          <a:p>
            <a:pPr lvl="1" defTabSz="457200" eaLnBrk="0" fontAlgn="base" hangingPunct="0">
              <a:lnSpc>
                <a:spcPct val="100000"/>
              </a:lnSpc>
              <a:spcBef>
                <a:spcPct val="20000"/>
              </a:spcBef>
              <a:spcAft>
                <a:spcPct val="0"/>
              </a:spcAft>
              <a:buFontTx/>
              <a:buChar char="―"/>
              <a:defRPr/>
            </a:pPr>
            <a:endParaRPr lang="en-US" sz="2800" dirty="0">
              <a:solidFill>
                <a:prstClr val="black"/>
              </a:solidFill>
              <a:latin typeface="Helvetica Neue Light"/>
            </a:endParaRPr>
          </a:p>
          <a:p>
            <a:pPr marL="0" indent="0" algn="ctr" defTabSz="457200" eaLnBrk="0" fontAlgn="base" hangingPunct="0">
              <a:lnSpc>
                <a:spcPct val="100000"/>
              </a:lnSpc>
              <a:spcBef>
                <a:spcPct val="20000"/>
              </a:spcBef>
              <a:spcAft>
                <a:spcPct val="0"/>
              </a:spcAft>
              <a:buNone/>
              <a:defRPr/>
            </a:pPr>
            <a:r>
              <a:rPr lang="en-US" sz="3200" b="1" dirty="0">
                <a:solidFill>
                  <a:prstClr val="black"/>
                </a:solidFill>
                <a:latin typeface="Helvetica Neue Light"/>
              </a:rPr>
              <a:t>Lead Optimization</a:t>
            </a:r>
          </a:p>
          <a:p>
            <a:pPr marL="0" indent="0" algn="ctr" defTabSz="457200" eaLnBrk="0" fontAlgn="base" hangingPunct="0">
              <a:lnSpc>
                <a:spcPct val="100000"/>
              </a:lnSpc>
              <a:spcBef>
                <a:spcPct val="20000"/>
              </a:spcBef>
              <a:spcAft>
                <a:spcPct val="0"/>
              </a:spcAft>
              <a:buNone/>
              <a:defRPr/>
            </a:pPr>
            <a:endParaRPr lang="en-US" sz="1200" b="1" dirty="0">
              <a:solidFill>
                <a:prstClr val="black"/>
              </a:solidFill>
              <a:latin typeface="Helvetica Neue Light"/>
            </a:endParaRPr>
          </a:p>
          <a:p>
            <a:pPr lvl="1" defTabSz="457200" eaLnBrk="0" fontAlgn="base" hangingPunct="0">
              <a:lnSpc>
                <a:spcPct val="100000"/>
              </a:lnSpc>
              <a:spcBef>
                <a:spcPct val="20000"/>
              </a:spcBef>
              <a:spcAft>
                <a:spcPct val="0"/>
              </a:spcAft>
              <a:defRPr/>
            </a:pPr>
            <a:r>
              <a:rPr kumimoji="0" lang="en-US" sz="2000" b="0" i="0" u="none" strike="noStrike" kern="1200" cap="none" spc="0" normalizeH="0" baseline="0" noProof="0" dirty="0">
                <a:ln>
                  <a:noFill/>
                </a:ln>
                <a:solidFill>
                  <a:prstClr val="black"/>
                </a:solidFill>
                <a:effectLst/>
                <a:uLnTx/>
                <a:uFillTx/>
                <a:latin typeface="Helvetica Neue Light"/>
              </a:rPr>
              <a:t>ML-based QSAR</a:t>
            </a:r>
          </a:p>
          <a:p>
            <a:pPr lvl="1" defTabSz="457200" eaLnBrk="0" fontAlgn="base" hangingPunct="0">
              <a:lnSpc>
                <a:spcPct val="100000"/>
              </a:lnSpc>
              <a:spcBef>
                <a:spcPct val="20000"/>
              </a:spcBef>
              <a:spcAft>
                <a:spcPct val="0"/>
              </a:spcAft>
              <a:defRPr/>
            </a:pPr>
            <a:r>
              <a:rPr lang="en-US" sz="2000" dirty="0">
                <a:solidFill>
                  <a:prstClr val="black"/>
                </a:solidFill>
                <a:latin typeface="Helvetica Neue Light"/>
              </a:rPr>
              <a:t>Molecular Dynamics and Binding Free Energy Calcs</a:t>
            </a:r>
            <a:endParaRPr kumimoji="0" lang="en-US" sz="2000" b="0" i="0" u="none" strike="noStrike" kern="1200" cap="none" spc="0" normalizeH="0" baseline="0" noProof="0" dirty="0">
              <a:ln>
                <a:noFill/>
              </a:ln>
              <a:solidFill>
                <a:prstClr val="black"/>
              </a:solidFill>
              <a:effectLst/>
              <a:uLnTx/>
              <a:uFillTx/>
              <a:latin typeface="Helvetica Neue Light"/>
            </a:endParaRPr>
          </a:p>
        </p:txBody>
      </p:sp>
      <p:pic>
        <p:nvPicPr>
          <p:cNvPr id="7" name="Picture 10">
            <a:extLst>
              <a:ext uri="{FF2B5EF4-FFF2-40B4-BE49-F238E27FC236}">
                <a16:creationId xmlns:a16="http://schemas.microsoft.com/office/drawing/2014/main" id="{D2A6F1A0-2290-4EF0-AF8C-08299BECA7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3306" y="5804519"/>
            <a:ext cx="3152786" cy="865680"/>
          </a:xfrm>
          <a:prstGeom prst="rect">
            <a:avLst/>
          </a:prstGeom>
          <a:solidFill>
            <a:schemeClr val="bg1">
              <a:lumMod val="95000"/>
            </a:schemeClr>
          </a:solidFill>
          <a:ln>
            <a:noFill/>
          </a:ln>
        </p:spPr>
      </p:pic>
      <p:sp>
        <p:nvSpPr>
          <p:cNvPr id="10" name="Slide Number Placeholder 5">
            <a:extLst>
              <a:ext uri="{FF2B5EF4-FFF2-40B4-BE49-F238E27FC236}">
                <a16:creationId xmlns:a16="http://schemas.microsoft.com/office/drawing/2014/main" id="{92DFABF6-64D9-495F-93A0-323E2B7956E7}"/>
              </a:ext>
            </a:extLst>
          </p:cNvPr>
          <p:cNvSpPr>
            <a:spLocks noGrp="1"/>
          </p:cNvSpPr>
          <p:nvPr>
            <p:ph type="sldNum" sz="quarter" idx="12"/>
          </p:nvPr>
        </p:nvSpPr>
        <p:spPr>
          <a:xfrm>
            <a:off x="9359900" y="6462807"/>
            <a:ext cx="2844800" cy="488239"/>
          </a:xfrm>
        </p:spPr>
        <p:txBody>
          <a:bodyPr/>
          <a:lstStyle>
            <a:lvl1pPr>
              <a:defRPr/>
            </a:lvl1pPr>
          </a:lstStyle>
          <a:p>
            <a:fld id="{8CB45E9F-429C-4168-B91E-53BC7B30412F}" type="slidenum">
              <a:rPr lang="en-US" altLang="en-US"/>
              <a:pPr/>
              <a:t>31</a:t>
            </a:fld>
            <a:endParaRPr lang="en-US" altLang="en-US"/>
          </a:p>
        </p:txBody>
      </p:sp>
    </p:spTree>
    <p:extLst>
      <p:ext uri="{BB962C8B-B14F-4D97-AF65-F5344CB8AC3E}">
        <p14:creationId xmlns:p14="http://schemas.microsoft.com/office/powerpoint/2010/main" val="17204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23" end="2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chart&#10;&#10;Description automatically generated">
            <a:extLst>
              <a:ext uri="{FF2B5EF4-FFF2-40B4-BE49-F238E27FC236}">
                <a16:creationId xmlns:a16="http://schemas.microsoft.com/office/drawing/2014/main" id="{448AD35A-AB17-4FEF-A8BA-9B30C74ED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3" y="170467"/>
            <a:ext cx="9326880" cy="6687533"/>
          </a:xfrm>
          <a:prstGeom prst="rect">
            <a:avLst/>
          </a:prstGeom>
        </p:spPr>
      </p:pic>
      <p:sp>
        <p:nvSpPr>
          <p:cNvPr id="6" name="TextBox 5">
            <a:extLst>
              <a:ext uri="{FF2B5EF4-FFF2-40B4-BE49-F238E27FC236}">
                <a16:creationId xmlns:a16="http://schemas.microsoft.com/office/drawing/2014/main" id="{EFA390CB-5952-4300-8B98-C41C65CA0CCF}"/>
              </a:ext>
            </a:extLst>
          </p:cNvPr>
          <p:cNvSpPr txBox="1"/>
          <p:nvPr/>
        </p:nvSpPr>
        <p:spPr>
          <a:xfrm>
            <a:off x="9431383" y="5500910"/>
            <a:ext cx="27606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Irwin JJ et al., “ZINC20—A Free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Ultralarge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-Scale Chemical Database for Ligand Discovery.”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J. Chem. Inf. Model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2020,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60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6065-6075.</a:t>
            </a:r>
          </a:p>
        </p:txBody>
      </p:sp>
      <p:sp>
        <p:nvSpPr>
          <p:cNvPr id="2" name="TextBox 1">
            <a:extLst>
              <a:ext uri="{FF2B5EF4-FFF2-40B4-BE49-F238E27FC236}">
                <a16:creationId xmlns:a16="http://schemas.microsoft.com/office/drawing/2014/main" id="{8F358B0F-06C9-4DEC-AD19-B35CDC423F4A}"/>
              </a:ext>
            </a:extLst>
          </p:cNvPr>
          <p:cNvSpPr txBox="1"/>
          <p:nvPr/>
        </p:nvSpPr>
        <p:spPr>
          <a:xfrm>
            <a:off x="7372300" y="412017"/>
            <a:ext cx="1015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4E5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cpds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8D8D392-DAC1-4273-8B47-47C5FFEC3746}"/>
              </a:ext>
            </a:extLst>
          </p:cNvPr>
          <p:cNvSpPr txBox="1"/>
          <p:nvPr/>
        </p:nvSpPr>
        <p:spPr>
          <a:xfrm>
            <a:off x="2789662" y="412017"/>
            <a:ext cx="10150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6E6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cpds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E7A677F-A150-4AF1-B0A0-A33D6AD7CB9E}"/>
              </a:ext>
            </a:extLst>
          </p:cNvPr>
          <p:cNvSpPr txBox="1"/>
          <p:nvPr/>
        </p:nvSpPr>
        <p:spPr>
          <a:xfrm>
            <a:off x="2817906" y="3725352"/>
            <a:ext cx="1015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7E5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cpds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AF4D8F4-4EDD-4581-BF99-2AE7293DE60B}"/>
              </a:ext>
            </a:extLst>
          </p:cNvPr>
          <p:cNvSpPr txBox="1"/>
          <p:nvPr/>
        </p:nvSpPr>
        <p:spPr>
          <a:xfrm>
            <a:off x="7561351" y="3675018"/>
            <a:ext cx="1015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5E8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cpds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9A98B346-0C49-4A51-8C5F-7AC6EF25D3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8177" y="4175088"/>
            <a:ext cx="777364" cy="703489"/>
          </a:xfrm>
          <a:prstGeom prst="rect">
            <a:avLst/>
          </a:prstGeom>
        </p:spPr>
      </p:pic>
      <p:pic>
        <p:nvPicPr>
          <p:cNvPr id="11" name="Graphic 10">
            <a:extLst>
              <a:ext uri="{FF2B5EF4-FFF2-40B4-BE49-F238E27FC236}">
                <a16:creationId xmlns:a16="http://schemas.microsoft.com/office/drawing/2014/main" id="{F3DFD7A0-689F-4A6F-8C63-1F3CD19418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0118" y="1537163"/>
            <a:ext cx="1971221" cy="1089499"/>
          </a:xfrm>
          <a:prstGeom prst="rect">
            <a:avLst/>
          </a:prstGeom>
        </p:spPr>
      </p:pic>
      <p:pic>
        <p:nvPicPr>
          <p:cNvPr id="13" name="Graphic 12">
            <a:extLst>
              <a:ext uri="{FF2B5EF4-FFF2-40B4-BE49-F238E27FC236}">
                <a16:creationId xmlns:a16="http://schemas.microsoft.com/office/drawing/2014/main" id="{42D627DF-07FA-4ABD-845C-BB3FB6BDA9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5301" y="2895459"/>
            <a:ext cx="1623625" cy="1014559"/>
          </a:xfrm>
          <a:prstGeom prst="rect">
            <a:avLst/>
          </a:prstGeom>
        </p:spPr>
      </p:pic>
      <p:sp>
        <p:nvSpPr>
          <p:cNvPr id="14" name="TextBox 13">
            <a:extLst>
              <a:ext uri="{FF2B5EF4-FFF2-40B4-BE49-F238E27FC236}">
                <a16:creationId xmlns:a16="http://schemas.microsoft.com/office/drawing/2014/main" id="{8DA8B4C3-FD4C-4CFC-A1F4-CF5ABC946A8B}"/>
              </a:ext>
            </a:extLst>
          </p:cNvPr>
          <p:cNvSpPr txBox="1"/>
          <p:nvPr/>
        </p:nvSpPr>
        <p:spPr>
          <a:xfrm>
            <a:off x="9731827" y="170467"/>
            <a:ext cx="185057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NPMI = normalized ratios of principle moments of inertia</a:t>
            </a:r>
          </a:p>
        </p:txBody>
      </p:sp>
      <p:sp>
        <p:nvSpPr>
          <p:cNvPr id="15" name="TextBox 14">
            <a:extLst>
              <a:ext uri="{FF2B5EF4-FFF2-40B4-BE49-F238E27FC236}">
                <a16:creationId xmlns:a16="http://schemas.microsoft.com/office/drawing/2014/main" id="{1FC612B7-0AEB-4470-8211-B161C7790D67}"/>
              </a:ext>
            </a:extLst>
          </p:cNvPr>
          <p:cNvSpPr txBox="1"/>
          <p:nvPr/>
        </p:nvSpPr>
        <p:spPr>
          <a:xfrm>
            <a:off x="946624" y="659573"/>
            <a:ext cx="5004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rods</a:t>
            </a:r>
          </a:p>
        </p:txBody>
      </p:sp>
      <p:sp>
        <p:nvSpPr>
          <p:cNvPr id="16" name="TextBox 15">
            <a:extLst>
              <a:ext uri="{FF2B5EF4-FFF2-40B4-BE49-F238E27FC236}">
                <a16:creationId xmlns:a16="http://schemas.microsoft.com/office/drawing/2014/main" id="{9437167E-C0A2-4069-9AE8-E2CC6C9D24FA}"/>
              </a:ext>
            </a:extLst>
          </p:cNvPr>
          <p:cNvSpPr txBox="1"/>
          <p:nvPr/>
        </p:nvSpPr>
        <p:spPr>
          <a:xfrm>
            <a:off x="1989589" y="2318885"/>
            <a:ext cx="5357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discs</a:t>
            </a:r>
          </a:p>
        </p:txBody>
      </p:sp>
      <p:sp>
        <p:nvSpPr>
          <p:cNvPr id="17" name="TextBox 16">
            <a:extLst>
              <a:ext uri="{FF2B5EF4-FFF2-40B4-BE49-F238E27FC236}">
                <a16:creationId xmlns:a16="http://schemas.microsoft.com/office/drawing/2014/main" id="{04254759-941F-460D-BD30-81884B6A97A4}"/>
              </a:ext>
            </a:extLst>
          </p:cNvPr>
          <p:cNvSpPr txBox="1"/>
          <p:nvPr/>
        </p:nvSpPr>
        <p:spPr>
          <a:xfrm>
            <a:off x="2567807" y="813461"/>
            <a:ext cx="7425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spheres</a:t>
            </a:r>
          </a:p>
        </p:txBody>
      </p:sp>
      <p:sp>
        <p:nvSpPr>
          <p:cNvPr id="18" name="TextBox 17">
            <a:extLst>
              <a:ext uri="{FF2B5EF4-FFF2-40B4-BE49-F238E27FC236}">
                <a16:creationId xmlns:a16="http://schemas.microsoft.com/office/drawing/2014/main" id="{8A02DECC-1590-45CE-BD15-F6D08B42E588}"/>
              </a:ext>
            </a:extLst>
          </p:cNvPr>
          <p:cNvSpPr txBox="1"/>
          <p:nvPr/>
        </p:nvSpPr>
        <p:spPr>
          <a:xfrm>
            <a:off x="10956046" y="4368154"/>
            <a:ext cx="8375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spherical</a:t>
            </a:r>
          </a:p>
        </p:txBody>
      </p:sp>
      <p:sp>
        <p:nvSpPr>
          <p:cNvPr id="19" name="TextBox 18">
            <a:extLst>
              <a:ext uri="{FF2B5EF4-FFF2-40B4-BE49-F238E27FC236}">
                <a16:creationId xmlns:a16="http://schemas.microsoft.com/office/drawing/2014/main" id="{AAE2EB0B-3B6E-4C5A-AED4-A4FFA9928B39}"/>
              </a:ext>
            </a:extLst>
          </p:cNvPr>
          <p:cNvSpPr txBox="1"/>
          <p:nvPr/>
        </p:nvSpPr>
        <p:spPr>
          <a:xfrm>
            <a:off x="11414446" y="3259723"/>
            <a:ext cx="5822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discs</a:t>
            </a:r>
          </a:p>
        </p:txBody>
      </p:sp>
      <p:sp>
        <p:nvSpPr>
          <p:cNvPr id="20" name="TextBox 19">
            <a:extLst>
              <a:ext uri="{FF2B5EF4-FFF2-40B4-BE49-F238E27FC236}">
                <a16:creationId xmlns:a16="http://schemas.microsoft.com/office/drawing/2014/main" id="{230E2C10-C8F0-4E2B-A874-102F445AE539}"/>
              </a:ext>
            </a:extLst>
          </p:cNvPr>
          <p:cNvSpPr txBox="1"/>
          <p:nvPr/>
        </p:nvSpPr>
        <p:spPr>
          <a:xfrm>
            <a:off x="11582398" y="2212491"/>
            <a:ext cx="5004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rods</a:t>
            </a:r>
          </a:p>
        </p:txBody>
      </p:sp>
    </p:spTree>
    <p:extLst>
      <p:ext uri="{BB962C8B-B14F-4D97-AF65-F5344CB8AC3E}">
        <p14:creationId xmlns:p14="http://schemas.microsoft.com/office/powerpoint/2010/main" val="350963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5341FA-C9FB-F14C-AE86-73A66684938E}"/>
              </a:ext>
            </a:extLst>
          </p:cNvPr>
          <p:cNvPicPr>
            <a:picLocks noChangeAspect="1"/>
          </p:cNvPicPr>
          <p:nvPr/>
        </p:nvPicPr>
        <p:blipFill rotWithShape="1">
          <a:blip r:embed="rId2"/>
          <a:srcRect l="36153"/>
          <a:stretch/>
        </p:blipFill>
        <p:spPr>
          <a:xfrm>
            <a:off x="5451787" y="1171740"/>
            <a:ext cx="3851474" cy="3400260"/>
          </a:xfrm>
          <a:prstGeom prst="rect">
            <a:avLst/>
          </a:prstGeom>
        </p:spPr>
      </p:pic>
      <p:pic>
        <p:nvPicPr>
          <p:cNvPr id="6" name="Picture 5">
            <a:extLst>
              <a:ext uri="{FF2B5EF4-FFF2-40B4-BE49-F238E27FC236}">
                <a16:creationId xmlns:a16="http://schemas.microsoft.com/office/drawing/2014/main" id="{D52C874C-099B-A34B-B693-629CC111ADFE}"/>
              </a:ext>
            </a:extLst>
          </p:cNvPr>
          <p:cNvPicPr>
            <a:picLocks noChangeAspect="1"/>
          </p:cNvPicPr>
          <p:nvPr/>
        </p:nvPicPr>
        <p:blipFill>
          <a:blip r:embed="rId3"/>
          <a:stretch>
            <a:fillRect/>
          </a:stretch>
        </p:blipFill>
        <p:spPr>
          <a:xfrm>
            <a:off x="23726" y="1171740"/>
            <a:ext cx="6060729" cy="3400260"/>
          </a:xfrm>
          <a:prstGeom prst="rect">
            <a:avLst/>
          </a:prstGeom>
        </p:spPr>
      </p:pic>
      <p:sp>
        <p:nvSpPr>
          <p:cNvPr id="2" name="Star: 5 Points 1">
            <a:extLst>
              <a:ext uri="{FF2B5EF4-FFF2-40B4-BE49-F238E27FC236}">
                <a16:creationId xmlns:a16="http://schemas.microsoft.com/office/drawing/2014/main" id="{9BDB9CBB-037E-4703-AF09-267A53E80256}"/>
              </a:ext>
            </a:extLst>
          </p:cNvPr>
          <p:cNvSpPr/>
          <p:nvPr/>
        </p:nvSpPr>
        <p:spPr>
          <a:xfrm>
            <a:off x="7219144" y="1319272"/>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9" name="Star: 5 Points 8">
            <a:extLst>
              <a:ext uri="{FF2B5EF4-FFF2-40B4-BE49-F238E27FC236}">
                <a16:creationId xmlns:a16="http://schemas.microsoft.com/office/drawing/2014/main" id="{0B83C8AD-453D-468A-8CFF-673FB5E0B73A}"/>
              </a:ext>
            </a:extLst>
          </p:cNvPr>
          <p:cNvSpPr/>
          <p:nvPr/>
        </p:nvSpPr>
        <p:spPr>
          <a:xfrm>
            <a:off x="7933738" y="1319272"/>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194917-0010-4FC7-AF87-A02D8AB4E460}"/>
              </a:ext>
            </a:extLst>
          </p:cNvPr>
          <p:cNvSpPr txBox="1"/>
          <p:nvPr/>
        </p:nvSpPr>
        <p:spPr>
          <a:xfrm>
            <a:off x="45306" y="6488668"/>
            <a:ext cx="90615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Ericksen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Chem. Inf. Model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57, 7, 1579-1590        DOI: 10.1021/acs.jcim.7b00153</a:t>
            </a:r>
          </a:p>
        </p:txBody>
      </p:sp>
      <p:sp>
        <p:nvSpPr>
          <p:cNvPr id="11" name="TextBox 10">
            <a:extLst>
              <a:ext uri="{FF2B5EF4-FFF2-40B4-BE49-F238E27FC236}">
                <a16:creationId xmlns:a16="http://schemas.microsoft.com/office/drawing/2014/main" id="{6A40F595-6547-4C15-92F2-3FB1602130A4}"/>
              </a:ext>
            </a:extLst>
          </p:cNvPr>
          <p:cNvSpPr txBox="1"/>
          <p:nvPr/>
        </p:nvSpPr>
        <p:spPr>
          <a:xfrm>
            <a:off x="1063445" y="640321"/>
            <a:ext cx="7313541" cy="461665"/>
          </a:xfrm>
          <a:prstGeom prst="rect">
            <a:avLst/>
          </a:prstGeom>
          <a:noFill/>
        </p:spPr>
        <p:txBody>
          <a:bodyPr wrap="none" rtlCol="0">
            <a:spAutoFit/>
          </a:bodyPr>
          <a:lstStyle/>
          <a:p>
            <a:r>
              <a:rPr lang="en-US" sz="2400" b="1" dirty="0">
                <a:latin typeface="Tw Cen MT" panose="020B0602020104020603" pitchFamily="34" charset="0"/>
              </a:rPr>
              <a:t>Virtual screening performance on 21 benchmark targets</a:t>
            </a:r>
          </a:p>
        </p:txBody>
      </p:sp>
      <p:sp>
        <p:nvSpPr>
          <p:cNvPr id="13" name="Star: 5 Points 12">
            <a:extLst>
              <a:ext uri="{FF2B5EF4-FFF2-40B4-BE49-F238E27FC236}">
                <a16:creationId xmlns:a16="http://schemas.microsoft.com/office/drawing/2014/main" id="{080BC31E-33A2-46E4-99E5-8679F43CCBEA}"/>
              </a:ext>
            </a:extLst>
          </p:cNvPr>
          <p:cNvSpPr/>
          <p:nvPr/>
        </p:nvSpPr>
        <p:spPr>
          <a:xfrm>
            <a:off x="8656971" y="1319272"/>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D9FE85BF-B899-414B-80E6-B1601CC8885E}"/>
              </a:ext>
            </a:extLst>
          </p:cNvPr>
          <p:cNvGraphicFramePr>
            <a:graphicFrameLocks noGrp="1"/>
          </p:cNvGraphicFramePr>
          <p:nvPr/>
        </p:nvGraphicFramePr>
        <p:xfrm>
          <a:off x="9497666" y="411479"/>
          <a:ext cx="2636532" cy="6035040"/>
        </p:xfrm>
        <a:graphic>
          <a:graphicData uri="http://schemas.openxmlformats.org/drawingml/2006/table">
            <a:tbl>
              <a:tblPr firstRow="1" firstCol="1" bandRow="1"/>
              <a:tblGrid>
                <a:gridCol w="1654170">
                  <a:extLst>
                    <a:ext uri="{9D8B030D-6E8A-4147-A177-3AD203B41FA5}">
                      <a16:colId xmlns:a16="http://schemas.microsoft.com/office/drawing/2014/main" val="1601822114"/>
                    </a:ext>
                  </a:extLst>
                </a:gridCol>
                <a:gridCol w="982362">
                  <a:extLst>
                    <a:ext uri="{9D8B030D-6E8A-4147-A177-3AD203B41FA5}">
                      <a16:colId xmlns:a16="http://schemas.microsoft.com/office/drawing/2014/main" val="1218481310"/>
                    </a:ext>
                  </a:extLst>
                </a:gridCol>
              </a:tblGrid>
              <a:tr h="263918">
                <a:tc>
                  <a:txBody>
                    <a:bodyPr/>
                    <a:lstStyle/>
                    <a:p>
                      <a:pPr marL="0" marR="0" algn="ctr" fontAlgn="auto">
                        <a:spcBef>
                          <a:spcPts val="0"/>
                        </a:spcBef>
                        <a:spcAft>
                          <a:spcPts val="0"/>
                        </a:spcAft>
                      </a:pPr>
                      <a:r>
                        <a:rPr lang="en-US" sz="1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 Class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fontAlgn="auto">
                        <a:spcBef>
                          <a:spcPts val="0"/>
                        </a:spcBef>
                        <a:spcAft>
                          <a:spcPts val="0"/>
                        </a:spcAft>
                      </a:pPr>
                      <a:r>
                        <a:rPr lang="en-US" sz="18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Target</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913302"/>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GPCR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ADRB1</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23274507"/>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GPCR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DRD3</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556363466"/>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Ion Channel</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GRIA2</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3691841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BRAF</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37281031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CDK2</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68428615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PLK1</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553011692"/>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SRC</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3727029089"/>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Miscellaneous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FABP4</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19528550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Receptor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ESR1</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3965251382"/>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Receptor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ESR2</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952589625"/>
                  </a:ext>
                </a:extLst>
              </a:tr>
              <a:tr h="263918">
                <a:tc>
                  <a:txBody>
                    <a:bodyPr/>
                    <a:lstStyle/>
                    <a:p>
                      <a:pPr marL="0" marR="0" algn="ctr" fontAlgn="auto">
                        <a:spcBef>
                          <a:spcPts val="0"/>
                        </a:spcBef>
                        <a:spcAft>
                          <a:spcPts val="0"/>
                        </a:spcAft>
                      </a:pPr>
                      <a:r>
                        <a:rPr lang="en-US" sz="1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195567976"/>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GLCM</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213855713"/>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HDAC8</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889390749"/>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HIVINT</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34389626"/>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PDE5A</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21700757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 Enzymes</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PTN1</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468594669"/>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ADA17</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260546025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FA10</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595078057"/>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HIVPR</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977859110"/>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MMP13</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1133894784"/>
                  </a:ext>
                </a:extLst>
              </a:tr>
              <a:tr h="263918">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Protease</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tc>
                  <a:txBody>
                    <a:bodyPr/>
                    <a:lstStyle/>
                    <a:p>
                      <a:pPr marL="0" marR="0" algn="ctr" fontAlgn="auto">
                        <a:spcBef>
                          <a:spcPts val="0"/>
                        </a:spcBef>
                        <a:spcAft>
                          <a:spcPts val="0"/>
                        </a:spcAft>
                      </a:pPr>
                      <a:r>
                        <a:rPr lang="en-US"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TRY1</a:t>
                      </a:r>
                      <a:endParaRPr lang="en-US" sz="1800" kern="150" dirty="0">
                        <a:effectLst/>
                        <a:latin typeface="Arial" panose="020B0604020202020204" pitchFamily="34" charset="0"/>
                        <a:ea typeface="Noto Sans CJK SC Regular"/>
                        <a:cs typeface="Arial" panose="020B0604020202020204" pitchFamily="34" charset="0"/>
                      </a:endParaRPr>
                    </a:p>
                  </a:txBody>
                  <a:tcPr marL="21470" marR="21470" marT="0" marB="0" anchor="ctr">
                    <a:lnL>
                      <a:noFill/>
                    </a:lnL>
                    <a:lnR>
                      <a:noFill/>
                    </a:lnR>
                    <a:lnT>
                      <a:noFill/>
                    </a:lnT>
                    <a:lnB>
                      <a:noFill/>
                    </a:lnB>
                  </a:tcPr>
                </a:tc>
                <a:extLst>
                  <a:ext uri="{0D108BD9-81ED-4DB2-BD59-A6C34878D82A}">
                    <a16:rowId xmlns:a16="http://schemas.microsoft.com/office/drawing/2014/main" val="535510106"/>
                  </a:ext>
                </a:extLst>
              </a:tr>
            </a:tbl>
          </a:graphicData>
        </a:graphic>
      </p:graphicFrame>
      <p:sp>
        <p:nvSpPr>
          <p:cNvPr id="14" name="TextBox 13">
            <a:extLst>
              <a:ext uri="{FF2B5EF4-FFF2-40B4-BE49-F238E27FC236}">
                <a16:creationId xmlns:a16="http://schemas.microsoft.com/office/drawing/2014/main" id="{2CFE3C2A-F11F-4011-A8BB-4970CEF8A66D}"/>
              </a:ext>
            </a:extLst>
          </p:cNvPr>
          <p:cNvSpPr txBox="1"/>
          <p:nvPr/>
        </p:nvSpPr>
        <p:spPr>
          <a:xfrm>
            <a:off x="134920" y="5039929"/>
            <a:ext cx="7362841"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 Mitchell (</a:t>
            </a:r>
            <a:r>
              <a:rPr lang="en-US" dirty="0" err="1">
                <a:latin typeface="Arial" panose="020B0604020202020204" pitchFamily="34" charset="0"/>
                <a:cs typeface="Arial" panose="020B0604020202020204" pitchFamily="34" charset="0"/>
              </a:rPr>
              <a:t>Gitter</a:t>
            </a:r>
            <a:r>
              <a:rPr lang="en-US" dirty="0">
                <a:latin typeface="Arial" panose="020B0604020202020204" pitchFamily="34" charset="0"/>
                <a:cs typeface="Arial" panose="020B0604020202020204" pitchFamily="34" charset="0"/>
              </a:rPr>
              <a:t>/Hoffmann co-</a:t>
            </a:r>
            <a:r>
              <a:rPr lang="en-US" dirty="0" err="1">
                <a:latin typeface="Arial" panose="020B0604020202020204" pitchFamily="34" charset="0"/>
                <a:cs typeface="Arial" panose="020B0604020202020204" pitchFamily="34" charset="0"/>
              </a:rPr>
              <a:t>Pis</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https://research.wisc.edu/funding/uw2020/round-3-projects/an-adaptive-computational-pipeline-drug-discovery/</a:t>
            </a:r>
          </a:p>
        </p:txBody>
      </p:sp>
      <p:sp>
        <p:nvSpPr>
          <p:cNvPr id="15" name="Star: 5 Points 14">
            <a:extLst>
              <a:ext uri="{FF2B5EF4-FFF2-40B4-BE49-F238E27FC236}">
                <a16:creationId xmlns:a16="http://schemas.microsoft.com/office/drawing/2014/main" id="{A60E18F3-F5BA-4309-9024-9BE2684BA2FA}"/>
              </a:ext>
            </a:extLst>
          </p:cNvPr>
          <p:cNvSpPr/>
          <p:nvPr/>
        </p:nvSpPr>
        <p:spPr>
          <a:xfrm>
            <a:off x="7414049" y="4743048"/>
            <a:ext cx="167423" cy="1833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B969234-66F4-4E70-9EB7-13B3DD974D98}"/>
              </a:ext>
            </a:extLst>
          </p:cNvPr>
          <p:cNvSpPr txBox="1"/>
          <p:nvPr/>
        </p:nvSpPr>
        <p:spPr>
          <a:xfrm>
            <a:off x="7571701" y="4738018"/>
            <a:ext cx="1520801" cy="646331"/>
          </a:xfrm>
          <a:prstGeom prst="rect">
            <a:avLst/>
          </a:prstGeom>
          <a:noFill/>
        </p:spPr>
        <p:txBody>
          <a:bodyPr wrap="none" rtlCol="0">
            <a:spAutoFit/>
          </a:bodyPr>
          <a:lstStyle/>
          <a:p>
            <a:r>
              <a:rPr lang="en-US" i="1" dirty="0"/>
              <a:t>P &gt; 0.05 </a:t>
            </a:r>
          </a:p>
          <a:p>
            <a:r>
              <a:rPr lang="en-US" i="1" dirty="0"/>
              <a:t>Pairwise t-test</a:t>
            </a:r>
          </a:p>
        </p:txBody>
      </p:sp>
    </p:spTree>
    <p:extLst>
      <p:ext uri="{BB962C8B-B14F-4D97-AF65-F5344CB8AC3E}">
        <p14:creationId xmlns:p14="http://schemas.microsoft.com/office/powerpoint/2010/main" val="996919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000" y="948818"/>
            <a:ext cx="3627892" cy="309263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536" t="10215" r="12762" b="12777"/>
          <a:stretch/>
        </p:blipFill>
        <p:spPr>
          <a:xfrm>
            <a:off x="136241" y="953386"/>
            <a:ext cx="3634119" cy="308349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968" t="12767" r="13569" b="15233"/>
          <a:stretch/>
        </p:blipFill>
        <p:spPr>
          <a:xfrm>
            <a:off x="4874905" y="4909500"/>
            <a:ext cx="725997" cy="593997"/>
          </a:xfrm>
          <a:prstGeom prst="rect">
            <a:avLst/>
          </a:prstGeom>
          <a:noFill/>
          <a:ln w="38100">
            <a:no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4968" t="9549" r="13569" b="18451"/>
          <a:stretch/>
        </p:blipFill>
        <p:spPr>
          <a:xfrm>
            <a:off x="4849122" y="3426880"/>
            <a:ext cx="725997" cy="59399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966" t="11035" r="13571" b="16963"/>
          <a:stretch/>
        </p:blipFill>
        <p:spPr>
          <a:xfrm>
            <a:off x="4849122" y="1992188"/>
            <a:ext cx="725997" cy="59399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4966" t="11999" r="13571" b="15999"/>
          <a:stretch/>
        </p:blipFill>
        <p:spPr>
          <a:xfrm>
            <a:off x="4868172" y="500346"/>
            <a:ext cx="725997" cy="593997"/>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4851" t="9203" r="13686" b="18797"/>
          <a:stretch/>
        </p:blipFill>
        <p:spPr>
          <a:xfrm>
            <a:off x="7377293" y="4956822"/>
            <a:ext cx="1824960" cy="1493149"/>
          </a:xfrm>
          <a:prstGeom prst="rect">
            <a:avLst/>
          </a:prstGeom>
          <a:ln w="38100">
            <a:solidFill>
              <a:srgbClr val="0000FF"/>
            </a:solidFill>
          </a:ln>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4851" t="8847" r="13686" b="19153"/>
          <a:stretch/>
        </p:blipFill>
        <p:spPr>
          <a:xfrm>
            <a:off x="7377293" y="3369730"/>
            <a:ext cx="1824960" cy="1493149"/>
          </a:xfrm>
          <a:prstGeom prst="rect">
            <a:avLst/>
          </a:prstGeom>
          <a:ln w="38100">
            <a:solidFill>
              <a:srgbClr val="FF0000"/>
            </a:solidFill>
          </a:ln>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4851" t="11826" r="13686" b="16174"/>
          <a:stretch/>
        </p:blipFill>
        <p:spPr>
          <a:xfrm>
            <a:off x="7377293" y="1783431"/>
            <a:ext cx="1824960" cy="1493149"/>
          </a:xfrm>
          <a:prstGeom prst="rect">
            <a:avLst/>
          </a:prstGeom>
          <a:ln w="38100">
            <a:solidFill>
              <a:schemeClr val="accent1">
                <a:lumMod val="40000"/>
                <a:lumOff val="60000"/>
              </a:schemeClr>
            </a:solidFill>
          </a:ln>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14842" t="13118" r="13695" b="14882"/>
          <a:stretch/>
        </p:blipFill>
        <p:spPr>
          <a:xfrm>
            <a:off x="7377293" y="204094"/>
            <a:ext cx="1824960" cy="1493149"/>
          </a:xfrm>
          <a:prstGeom prst="rect">
            <a:avLst/>
          </a:prstGeom>
          <a:ln w="38100">
            <a:solidFill>
              <a:srgbClr val="C00000"/>
            </a:solidFill>
          </a:ln>
        </p:spPr>
      </p:pic>
      <p:cxnSp>
        <p:nvCxnSpPr>
          <p:cNvPr id="23" name="Straight Connector 22"/>
          <p:cNvCxnSpPr>
            <a:stCxn id="47" idx="3"/>
            <a:endCxn id="13" idx="1"/>
          </p:cNvCxnSpPr>
          <p:nvPr/>
        </p:nvCxnSpPr>
        <p:spPr>
          <a:xfrm flipV="1">
            <a:off x="6431059" y="950669"/>
            <a:ext cx="946234" cy="58470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a:stCxn id="42" idx="3"/>
            <a:endCxn id="12" idx="1"/>
          </p:cNvCxnSpPr>
          <p:nvPr/>
        </p:nvCxnSpPr>
        <p:spPr>
          <a:xfrm>
            <a:off x="6400875" y="2289187"/>
            <a:ext cx="976418" cy="240819"/>
          </a:xfrm>
          <a:prstGeom prst="line">
            <a:avLst/>
          </a:prstGeom>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3727017" y="2859365"/>
            <a:ext cx="1132554" cy="343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Calibri" panose="020F0502020204030204"/>
                <a:ea typeface="+mn-ea"/>
                <a:cs typeface="+mn-cs"/>
              </a:rPr>
              <a:t>Enumerate</a:t>
            </a:r>
          </a:p>
        </p:txBody>
      </p:sp>
      <p:sp>
        <p:nvSpPr>
          <p:cNvPr id="34" name="TextBox 33"/>
          <p:cNvSpPr txBox="1"/>
          <p:nvPr/>
        </p:nvSpPr>
        <p:spPr>
          <a:xfrm>
            <a:off x="5134505" y="6283870"/>
            <a:ext cx="10807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Select</a:t>
            </a:r>
          </a:p>
        </p:txBody>
      </p:sp>
      <p:sp>
        <p:nvSpPr>
          <p:cNvPr id="22" name="TextBox 21"/>
          <p:cNvSpPr txBox="1"/>
          <p:nvPr/>
        </p:nvSpPr>
        <p:spPr>
          <a:xfrm>
            <a:off x="345815" y="202438"/>
            <a:ext cx="3355406" cy="5949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66"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Ensemble Docking</a:t>
            </a: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14968" t="12767" r="13569" b="15233"/>
          <a:stretch/>
        </p:blipFill>
        <p:spPr>
          <a:xfrm>
            <a:off x="4874905" y="5646247"/>
            <a:ext cx="725997" cy="593997"/>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14968" t="9549" r="13569" b="18451"/>
          <a:stretch/>
        </p:blipFill>
        <p:spPr>
          <a:xfrm>
            <a:off x="4855855" y="4173455"/>
            <a:ext cx="725997" cy="593997"/>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4966" t="11035" r="13571" b="16963"/>
          <a:stretch/>
        </p:blipFill>
        <p:spPr>
          <a:xfrm>
            <a:off x="4855855" y="2738763"/>
            <a:ext cx="725997" cy="593997"/>
          </a:xfrm>
          <a:prstGeom prst="rect">
            <a:avLst/>
          </a:prstGeom>
          <a:ln w="38100">
            <a:noFill/>
          </a:ln>
        </p:spPr>
      </p:pic>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14966" t="11999" r="13571" b="15999"/>
          <a:stretch/>
        </p:blipFill>
        <p:spPr>
          <a:xfrm>
            <a:off x="4874905" y="1246921"/>
            <a:ext cx="725997" cy="593997"/>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14968" t="12767" r="13569" b="15233"/>
          <a:stretch/>
        </p:blipFill>
        <p:spPr>
          <a:xfrm>
            <a:off x="5693928" y="4899672"/>
            <a:ext cx="725997" cy="593997"/>
          </a:xfrm>
          <a:prstGeom prst="rect">
            <a:avLst/>
          </a:prstGeom>
        </p:spPr>
      </p:pic>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l="14968" t="9549" r="13569" b="18451"/>
          <a:stretch/>
        </p:blipFill>
        <p:spPr>
          <a:xfrm>
            <a:off x="5674878" y="3426880"/>
            <a:ext cx="725997" cy="593997"/>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14966" t="11035" r="13571" b="16963"/>
          <a:stretch/>
        </p:blipFill>
        <p:spPr>
          <a:xfrm>
            <a:off x="5674878" y="1992188"/>
            <a:ext cx="725997" cy="593997"/>
          </a:xfrm>
          <a:prstGeom prst="rect">
            <a:avLst/>
          </a:prstGeom>
          <a:ln w="38100">
            <a:noFill/>
          </a:ln>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l="14966" t="11999" r="13571" b="15999"/>
          <a:stretch/>
        </p:blipFill>
        <p:spPr>
          <a:xfrm>
            <a:off x="5716788" y="500346"/>
            <a:ext cx="725997" cy="593997"/>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14968" t="12767" r="13569" b="15233"/>
          <a:stretch/>
        </p:blipFill>
        <p:spPr>
          <a:xfrm>
            <a:off x="5705062" y="5637699"/>
            <a:ext cx="725997" cy="593997"/>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14968" t="9549" r="13569" b="18451"/>
          <a:stretch/>
        </p:blipFill>
        <p:spPr>
          <a:xfrm>
            <a:off x="5686012" y="4164907"/>
            <a:ext cx="725997" cy="593997"/>
          </a:xfrm>
          <a:prstGeom prst="rect">
            <a:avLst/>
          </a:prstGeom>
        </p:spPr>
      </p:pic>
      <p:pic>
        <p:nvPicPr>
          <p:cNvPr id="46" name="Picture 45"/>
          <p:cNvPicPr>
            <a:picLocks noChangeAspect="1"/>
          </p:cNvPicPr>
          <p:nvPr/>
        </p:nvPicPr>
        <p:blipFill rotWithShape="1">
          <a:blip r:embed="rId6" cstate="print">
            <a:extLst>
              <a:ext uri="{28A0092B-C50C-407E-A947-70E740481C1C}">
                <a14:useLocalDpi xmlns:a14="http://schemas.microsoft.com/office/drawing/2010/main" val="0"/>
              </a:ext>
            </a:extLst>
          </a:blip>
          <a:srcRect l="14966" t="11035" r="13571" b="16963"/>
          <a:stretch/>
        </p:blipFill>
        <p:spPr>
          <a:xfrm>
            <a:off x="5686012" y="2730215"/>
            <a:ext cx="725997" cy="593997"/>
          </a:xfrm>
          <a:prstGeom prst="rect">
            <a:avLst/>
          </a:prstGeom>
        </p:spPr>
      </p:pic>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l="14966" t="11999" r="13571" b="15999"/>
          <a:stretch/>
        </p:blipFill>
        <p:spPr>
          <a:xfrm>
            <a:off x="5705062" y="1238373"/>
            <a:ext cx="725997" cy="593997"/>
          </a:xfrm>
          <a:prstGeom prst="rect">
            <a:avLst/>
          </a:prstGeom>
          <a:ln w="38100">
            <a:noFill/>
          </a:ln>
        </p:spPr>
      </p:pic>
      <p:cxnSp>
        <p:nvCxnSpPr>
          <p:cNvPr id="50" name="Straight Connector 49"/>
          <p:cNvCxnSpPr>
            <a:stCxn id="38" idx="3"/>
            <a:endCxn id="11" idx="1"/>
          </p:cNvCxnSpPr>
          <p:nvPr/>
        </p:nvCxnSpPr>
        <p:spPr>
          <a:xfrm>
            <a:off x="5581852" y="3035762"/>
            <a:ext cx="1795441" cy="1080543"/>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a:stCxn id="6" idx="3"/>
            <a:endCxn id="10" idx="1"/>
          </p:cNvCxnSpPr>
          <p:nvPr/>
        </p:nvCxnSpPr>
        <p:spPr>
          <a:xfrm>
            <a:off x="5600902" y="5206499"/>
            <a:ext cx="1776391" cy="496898"/>
          </a:xfrm>
          <a:prstGeom prst="line">
            <a:avLst/>
          </a:prstGeom>
        </p:spPr>
        <p:style>
          <a:lnRef idx="1">
            <a:schemeClr val="dk1"/>
          </a:lnRef>
          <a:fillRef idx="0">
            <a:schemeClr val="dk1"/>
          </a:fillRef>
          <a:effectRef idx="0">
            <a:schemeClr val="dk1"/>
          </a:effectRef>
          <a:fontRef idx="minor">
            <a:schemeClr val="tx1"/>
          </a:fontRef>
        </p:style>
      </p:cxnSp>
      <p:sp>
        <p:nvSpPr>
          <p:cNvPr id="70" name="CustomShape 11"/>
          <p:cNvSpPr/>
          <p:nvPr/>
        </p:nvSpPr>
        <p:spPr>
          <a:xfrm>
            <a:off x="10349362" y="2022895"/>
            <a:ext cx="1126105" cy="2590389"/>
          </a:xfrm>
          <a:prstGeom prst="roundRect">
            <a:avLst>
              <a:gd name="adj"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1" name="Line 22"/>
          <p:cNvSpPr/>
          <p:nvPr/>
        </p:nvSpPr>
        <p:spPr>
          <a:xfrm flipV="1">
            <a:off x="9204468" y="3539222"/>
            <a:ext cx="1135592" cy="586699"/>
          </a:xfrm>
          <a:prstGeom prst="line">
            <a:avLst/>
          </a:prstGeom>
          <a:ln>
            <a:solidFill>
              <a:srgbClr val="0066CC"/>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72" name="Line 58"/>
          <p:cNvSpPr/>
          <p:nvPr/>
        </p:nvSpPr>
        <p:spPr>
          <a:xfrm flipV="1">
            <a:off x="9207093" y="3613660"/>
            <a:ext cx="1132967" cy="586191"/>
          </a:xfrm>
          <a:prstGeom prst="line">
            <a:avLst/>
          </a:prstGeom>
          <a:ln>
            <a:solidFill>
              <a:srgbClr val="AECF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73" name="Line 59"/>
          <p:cNvSpPr/>
          <p:nvPr/>
        </p:nvSpPr>
        <p:spPr>
          <a:xfrm flipV="1">
            <a:off x="9207098" y="3459994"/>
            <a:ext cx="1142264" cy="582942"/>
          </a:xfrm>
          <a:prstGeom prst="line">
            <a:avLst/>
          </a:prstGeom>
          <a:ln>
            <a:solidFill>
              <a:srgbClr val="0000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74" name="Line 60"/>
          <p:cNvSpPr/>
          <p:nvPr/>
        </p:nvSpPr>
        <p:spPr>
          <a:xfrm flipV="1">
            <a:off x="9208195" y="3701286"/>
            <a:ext cx="1131865" cy="568551"/>
          </a:xfrm>
          <a:prstGeom prst="line">
            <a:avLst/>
          </a:prstGeom>
          <a:ln>
            <a:solidFill>
              <a:srgbClr val="C5000B"/>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77" name="TextBox 76"/>
          <p:cNvSpPr txBox="1"/>
          <p:nvPr/>
        </p:nvSpPr>
        <p:spPr>
          <a:xfrm>
            <a:off x="10358664" y="2907759"/>
            <a:ext cx="1103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Consensus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Scoring</a:t>
            </a:r>
          </a:p>
        </p:txBody>
      </p:sp>
      <p:sp>
        <p:nvSpPr>
          <p:cNvPr id="80" name="Line 22"/>
          <p:cNvSpPr/>
          <p:nvPr/>
        </p:nvSpPr>
        <p:spPr>
          <a:xfrm>
            <a:off x="9198526" y="2481283"/>
            <a:ext cx="1141534" cy="704057"/>
          </a:xfrm>
          <a:prstGeom prst="line">
            <a:avLst/>
          </a:prstGeom>
          <a:ln>
            <a:solidFill>
              <a:srgbClr val="0066CC"/>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1" name="Line 58"/>
          <p:cNvSpPr/>
          <p:nvPr/>
        </p:nvSpPr>
        <p:spPr>
          <a:xfrm>
            <a:off x="9201151" y="2555213"/>
            <a:ext cx="1138909" cy="713114"/>
          </a:xfrm>
          <a:prstGeom prst="line">
            <a:avLst/>
          </a:prstGeom>
          <a:ln>
            <a:solidFill>
              <a:srgbClr val="AECF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2" name="Line 59"/>
          <p:cNvSpPr/>
          <p:nvPr/>
        </p:nvSpPr>
        <p:spPr>
          <a:xfrm>
            <a:off x="9201156" y="2398298"/>
            <a:ext cx="1138904" cy="716363"/>
          </a:xfrm>
          <a:prstGeom prst="line">
            <a:avLst/>
          </a:prstGeom>
          <a:ln>
            <a:solidFill>
              <a:srgbClr val="0000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3" name="Line 60"/>
          <p:cNvSpPr/>
          <p:nvPr/>
        </p:nvSpPr>
        <p:spPr>
          <a:xfrm>
            <a:off x="9202253" y="2625200"/>
            <a:ext cx="1137807" cy="730754"/>
          </a:xfrm>
          <a:prstGeom prst="line">
            <a:avLst/>
          </a:prstGeom>
          <a:ln>
            <a:solidFill>
              <a:srgbClr val="C5000B"/>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4" name="Line 22"/>
          <p:cNvSpPr/>
          <p:nvPr/>
        </p:nvSpPr>
        <p:spPr>
          <a:xfrm>
            <a:off x="9207828" y="915956"/>
            <a:ext cx="1132232" cy="1657274"/>
          </a:xfrm>
          <a:prstGeom prst="line">
            <a:avLst/>
          </a:prstGeom>
          <a:ln>
            <a:solidFill>
              <a:srgbClr val="0066CC"/>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5" name="Line 58"/>
          <p:cNvSpPr/>
          <p:nvPr/>
        </p:nvSpPr>
        <p:spPr>
          <a:xfrm>
            <a:off x="9210453" y="989885"/>
            <a:ext cx="1129607" cy="1654023"/>
          </a:xfrm>
          <a:prstGeom prst="line">
            <a:avLst/>
          </a:prstGeom>
          <a:ln>
            <a:solidFill>
              <a:srgbClr val="AECF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6" name="Line 59"/>
          <p:cNvSpPr/>
          <p:nvPr/>
        </p:nvSpPr>
        <p:spPr>
          <a:xfrm>
            <a:off x="9210458" y="832971"/>
            <a:ext cx="1129602" cy="1670272"/>
          </a:xfrm>
          <a:prstGeom prst="line">
            <a:avLst/>
          </a:prstGeom>
          <a:ln>
            <a:solidFill>
              <a:srgbClr val="0000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7" name="Line 60"/>
          <p:cNvSpPr/>
          <p:nvPr/>
        </p:nvSpPr>
        <p:spPr>
          <a:xfrm>
            <a:off x="9211555" y="1059873"/>
            <a:ext cx="1128505" cy="1643150"/>
          </a:xfrm>
          <a:prstGeom prst="line">
            <a:avLst/>
          </a:prstGeom>
          <a:ln>
            <a:solidFill>
              <a:srgbClr val="C5000B"/>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8" name="Line 22"/>
          <p:cNvSpPr/>
          <p:nvPr/>
        </p:nvSpPr>
        <p:spPr>
          <a:xfrm flipV="1">
            <a:off x="9207828" y="4041448"/>
            <a:ext cx="1132232" cy="1678717"/>
          </a:xfrm>
          <a:prstGeom prst="line">
            <a:avLst/>
          </a:prstGeom>
          <a:ln>
            <a:solidFill>
              <a:srgbClr val="0066CC"/>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89" name="Line 58"/>
          <p:cNvSpPr/>
          <p:nvPr/>
        </p:nvSpPr>
        <p:spPr>
          <a:xfrm flipV="1">
            <a:off x="9210453" y="4133200"/>
            <a:ext cx="1129607" cy="1660895"/>
          </a:xfrm>
          <a:prstGeom prst="line">
            <a:avLst/>
          </a:prstGeom>
          <a:ln>
            <a:solidFill>
              <a:srgbClr val="AECF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90" name="Line 59"/>
          <p:cNvSpPr/>
          <p:nvPr/>
        </p:nvSpPr>
        <p:spPr>
          <a:xfrm flipV="1">
            <a:off x="9210458" y="3971947"/>
            <a:ext cx="1129602" cy="1665233"/>
          </a:xfrm>
          <a:prstGeom prst="line">
            <a:avLst/>
          </a:prstGeom>
          <a:ln>
            <a:solidFill>
              <a:srgbClr val="000000"/>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91" name="Line 60"/>
          <p:cNvSpPr/>
          <p:nvPr/>
        </p:nvSpPr>
        <p:spPr>
          <a:xfrm flipV="1">
            <a:off x="9211555" y="4195422"/>
            <a:ext cx="1136705" cy="1668660"/>
          </a:xfrm>
          <a:prstGeom prst="line">
            <a:avLst/>
          </a:prstGeom>
          <a:ln>
            <a:solidFill>
              <a:srgbClr val="C5000B"/>
            </a:solidFill>
            <a:tailEnd type="triangle"/>
          </a:ln>
        </p:spPr>
        <p:style>
          <a:lnRef idx="1">
            <a:schemeClr val="accent1"/>
          </a:lnRef>
          <a:fillRef idx="0">
            <a:schemeClr val="accent1"/>
          </a:fillRef>
          <a:effectRef idx="0">
            <a:schemeClr val="accent1"/>
          </a:effectRef>
          <a:fontRef idx="minor"/>
        </p:style>
        <p:txBody>
          <a:bodyPr/>
          <a:lstStyle/>
          <a:p>
            <a:endParaRPr lang="en-US"/>
          </a:p>
        </p:txBody>
      </p:sp>
      <p:sp>
        <p:nvSpPr>
          <p:cNvPr id="92" name="Right Arrow 91"/>
          <p:cNvSpPr/>
          <p:nvPr/>
        </p:nvSpPr>
        <p:spPr>
          <a:xfrm>
            <a:off x="3896530" y="1989124"/>
            <a:ext cx="801930" cy="843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p:cNvSpPr txBox="1"/>
          <p:nvPr/>
        </p:nvSpPr>
        <p:spPr>
          <a:xfrm>
            <a:off x="9452437" y="5583705"/>
            <a:ext cx="1775245" cy="10974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Calibri" panose="020F0502020204030204"/>
                <a:ea typeface="+mn-ea"/>
                <a:cs typeface="+mn-cs"/>
              </a:rPr>
              <a:t>Dock with Multiple Programs, Extract Features</a:t>
            </a:r>
          </a:p>
        </p:txBody>
      </p:sp>
      <p:pic>
        <p:nvPicPr>
          <p:cNvPr id="100" name="Picture 99"/>
          <p:cNvPicPr>
            <a:picLocks noChangeAspect="1"/>
          </p:cNvPicPr>
          <p:nvPr/>
        </p:nvPicPr>
        <p:blipFill rotWithShape="1">
          <a:blip r:embed="rId7" cstate="print">
            <a:extLst>
              <a:ext uri="{28A0092B-C50C-407E-A947-70E740481C1C}">
                <a14:useLocalDpi xmlns:a14="http://schemas.microsoft.com/office/drawing/2010/main" val="0"/>
              </a:ext>
            </a:extLst>
          </a:blip>
          <a:srcRect l="14966" t="11999" r="13571" b="15999"/>
          <a:stretch/>
        </p:blipFill>
        <p:spPr>
          <a:xfrm>
            <a:off x="5693927" y="1248434"/>
            <a:ext cx="725997" cy="593997"/>
          </a:xfrm>
          <a:prstGeom prst="rect">
            <a:avLst/>
          </a:prstGeom>
          <a:ln w="38100">
            <a:solidFill>
              <a:srgbClr val="C00000"/>
            </a:solidFill>
          </a:ln>
        </p:spPr>
      </p:pic>
      <p:pic>
        <p:nvPicPr>
          <p:cNvPr id="101" name="Picture 100"/>
          <p:cNvPicPr>
            <a:picLocks noChangeAspect="1"/>
          </p:cNvPicPr>
          <p:nvPr/>
        </p:nvPicPr>
        <p:blipFill rotWithShape="1">
          <a:blip r:embed="rId6" cstate="print">
            <a:extLst>
              <a:ext uri="{28A0092B-C50C-407E-A947-70E740481C1C}">
                <a14:useLocalDpi xmlns:a14="http://schemas.microsoft.com/office/drawing/2010/main" val="0"/>
              </a:ext>
            </a:extLst>
          </a:blip>
          <a:srcRect l="14966" t="11035" r="13571" b="16963"/>
          <a:stretch/>
        </p:blipFill>
        <p:spPr>
          <a:xfrm>
            <a:off x="5686012" y="2003997"/>
            <a:ext cx="725997" cy="593997"/>
          </a:xfrm>
          <a:prstGeom prst="rect">
            <a:avLst/>
          </a:prstGeom>
          <a:ln w="38100">
            <a:solidFill>
              <a:schemeClr val="accent1">
                <a:lumMod val="40000"/>
                <a:lumOff val="60000"/>
              </a:schemeClr>
            </a:solidFill>
          </a:ln>
        </p:spPr>
      </p:pic>
      <p:pic>
        <p:nvPicPr>
          <p:cNvPr id="102" name="Picture 101"/>
          <p:cNvPicPr>
            <a:picLocks noChangeAspect="1"/>
          </p:cNvPicPr>
          <p:nvPr/>
        </p:nvPicPr>
        <p:blipFill rotWithShape="1">
          <a:blip r:embed="rId6" cstate="print">
            <a:extLst>
              <a:ext uri="{28A0092B-C50C-407E-A947-70E740481C1C}">
                <a14:useLocalDpi xmlns:a14="http://schemas.microsoft.com/office/drawing/2010/main" val="0"/>
              </a:ext>
            </a:extLst>
          </a:blip>
          <a:srcRect l="14966" t="11035" r="13571" b="16963"/>
          <a:stretch/>
        </p:blipFill>
        <p:spPr>
          <a:xfrm>
            <a:off x="4877338" y="2756479"/>
            <a:ext cx="725997" cy="593997"/>
          </a:xfrm>
          <a:prstGeom prst="rect">
            <a:avLst/>
          </a:prstGeom>
          <a:ln w="38100">
            <a:solidFill>
              <a:srgbClr val="FF0000"/>
            </a:solidFill>
          </a:ln>
        </p:spPr>
      </p:pic>
      <p:pic>
        <p:nvPicPr>
          <p:cNvPr id="103" name="Picture 102"/>
          <p:cNvPicPr>
            <a:picLocks noChangeAspect="1"/>
          </p:cNvPicPr>
          <p:nvPr/>
        </p:nvPicPr>
        <p:blipFill rotWithShape="1">
          <a:blip r:embed="rId4" cstate="print">
            <a:extLst>
              <a:ext uri="{28A0092B-C50C-407E-A947-70E740481C1C}">
                <a14:useLocalDpi xmlns:a14="http://schemas.microsoft.com/office/drawing/2010/main" val="0"/>
              </a:ext>
            </a:extLst>
          </a:blip>
          <a:srcRect l="14968" t="12767" r="13569" b="15233"/>
          <a:stretch/>
        </p:blipFill>
        <p:spPr>
          <a:xfrm>
            <a:off x="4849122" y="4933587"/>
            <a:ext cx="725997" cy="593997"/>
          </a:xfrm>
          <a:prstGeom prst="rect">
            <a:avLst/>
          </a:prstGeom>
          <a:noFill/>
          <a:ln w="38100">
            <a:solidFill>
              <a:srgbClr val="0000FF"/>
            </a:solidFill>
          </a:ln>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329" y="4138232"/>
            <a:ext cx="2670122" cy="2633432"/>
          </a:xfrm>
          <a:prstGeom prst="rect">
            <a:avLst/>
          </a:prstGeom>
        </p:spPr>
      </p:pic>
      <p:cxnSp>
        <p:nvCxnSpPr>
          <p:cNvPr id="59" name="Straight Connector 58"/>
          <p:cNvCxnSpPr>
            <a:endCxn id="32" idx="3"/>
          </p:cNvCxnSpPr>
          <p:nvPr/>
        </p:nvCxnSpPr>
        <p:spPr>
          <a:xfrm flipV="1">
            <a:off x="2476500" y="3031175"/>
            <a:ext cx="2383071" cy="1977407"/>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p:cNvCxnSpPr>
            <a:endCxn id="103" idx="1"/>
          </p:cNvCxnSpPr>
          <p:nvPr/>
        </p:nvCxnSpPr>
        <p:spPr>
          <a:xfrm flipV="1">
            <a:off x="1428995" y="5230586"/>
            <a:ext cx="3420127" cy="563509"/>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p:cNvCxnSpPr>
            <a:endCxn id="101" idx="1"/>
          </p:cNvCxnSpPr>
          <p:nvPr/>
        </p:nvCxnSpPr>
        <p:spPr>
          <a:xfrm flipV="1">
            <a:off x="1625600" y="2300996"/>
            <a:ext cx="4060412" cy="2763455"/>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p:cNvCxnSpPr>
            <a:endCxn id="100" idx="1"/>
          </p:cNvCxnSpPr>
          <p:nvPr/>
        </p:nvCxnSpPr>
        <p:spPr>
          <a:xfrm flipV="1">
            <a:off x="2750258" y="1545433"/>
            <a:ext cx="2943669" cy="431864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523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0" presetClass="exit" presetSubtype="0" fill="hold" grpId="1" nodeType="withEffect">
                                  <p:stCondLst>
                                    <p:cond delay="0"/>
                                  </p:stCondLst>
                                  <p:childTnLst>
                                    <p:animEffect transition="out" filter="fade">
                                      <p:cBhvr>
                                        <p:cTn id="82" dur="500"/>
                                        <p:tgtEl>
                                          <p:spTgt spid="92"/>
                                        </p:tgtEl>
                                      </p:cBhvr>
                                    </p:animEffect>
                                    <p:set>
                                      <p:cBhvr>
                                        <p:cTn id="83" dur="1" fill="hold">
                                          <p:stCondLst>
                                            <p:cond delay="499"/>
                                          </p:stCondLst>
                                        </p:cTn>
                                        <p:tgtEl>
                                          <p:spTgt spid="9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2"/>
                                        </p:tgtEl>
                                      </p:cBhvr>
                                    </p:animEffect>
                                    <p:set>
                                      <p:cBhvr>
                                        <p:cTn id="86" dur="1" fill="hold">
                                          <p:stCondLst>
                                            <p:cond delay="499"/>
                                          </p:stCondLst>
                                        </p:cTn>
                                        <p:tgtEl>
                                          <p:spTgt spid="32"/>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0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9"/>
                                        </p:tgtEl>
                                        <p:attrNameLst>
                                          <p:attrName>ppt_x</p:attrName>
                                        </p:attrNameLst>
                                      </p:cBhvr>
                                      <p:tavLst>
                                        <p:tav tm="0">
                                          <p:val>
                                            <p:strVal val="ppt_x"/>
                                          </p:val>
                                        </p:tav>
                                        <p:tav tm="100000">
                                          <p:val>
                                            <p:strVal val="ppt_x"/>
                                          </p:val>
                                        </p:tav>
                                      </p:tavLst>
                                    </p:anim>
                                    <p:anim calcmode="lin" valueType="num">
                                      <p:cBhvr additive="base">
                                        <p:cTn id="93" dur="500"/>
                                        <p:tgtEl>
                                          <p:spTgt spid="9"/>
                                        </p:tgtEl>
                                        <p:attrNameLst>
                                          <p:attrName>ppt_y</p:attrName>
                                        </p:attrNameLst>
                                      </p:cBhvr>
                                      <p:tavLst>
                                        <p:tav tm="0">
                                          <p:val>
                                            <p:strVal val="ppt_y"/>
                                          </p:val>
                                        </p:tav>
                                        <p:tav tm="100000">
                                          <p:val>
                                            <p:strVal val="1+ppt_h/2"/>
                                          </p:val>
                                        </p:tav>
                                      </p:tavLst>
                                    </p:anim>
                                    <p:set>
                                      <p:cBhvr>
                                        <p:cTn id="94" dur="1" fill="hold">
                                          <p:stCondLst>
                                            <p:cond delay="499"/>
                                          </p:stCondLst>
                                        </p:cTn>
                                        <p:tgtEl>
                                          <p:spTgt spid="9"/>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43"/>
                                        </p:tgtEl>
                                        <p:attrNameLst>
                                          <p:attrName>ppt_x</p:attrName>
                                        </p:attrNameLst>
                                      </p:cBhvr>
                                      <p:tavLst>
                                        <p:tav tm="0">
                                          <p:val>
                                            <p:strVal val="ppt_x"/>
                                          </p:val>
                                        </p:tav>
                                        <p:tav tm="100000">
                                          <p:val>
                                            <p:strVal val="ppt_x"/>
                                          </p:val>
                                        </p:tav>
                                      </p:tavLst>
                                    </p:anim>
                                    <p:anim calcmode="lin" valueType="num">
                                      <p:cBhvr additive="base">
                                        <p:cTn id="97" dur="500"/>
                                        <p:tgtEl>
                                          <p:spTgt spid="43"/>
                                        </p:tgtEl>
                                        <p:attrNameLst>
                                          <p:attrName>ppt_y</p:attrName>
                                        </p:attrNameLst>
                                      </p:cBhvr>
                                      <p:tavLst>
                                        <p:tav tm="0">
                                          <p:val>
                                            <p:strVal val="ppt_y"/>
                                          </p:val>
                                        </p:tav>
                                        <p:tav tm="100000">
                                          <p:val>
                                            <p:strVal val="1+ppt_h/2"/>
                                          </p:val>
                                        </p:tav>
                                      </p:tavLst>
                                    </p:anim>
                                    <p:set>
                                      <p:cBhvr>
                                        <p:cTn id="98" dur="1" fill="hold">
                                          <p:stCondLst>
                                            <p:cond delay="499"/>
                                          </p:stCondLst>
                                        </p:cTn>
                                        <p:tgtEl>
                                          <p:spTgt spid="43"/>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8"/>
                                        </p:tgtEl>
                                        <p:attrNameLst>
                                          <p:attrName>ppt_x</p:attrName>
                                        </p:attrNameLst>
                                      </p:cBhvr>
                                      <p:tavLst>
                                        <p:tav tm="0">
                                          <p:val>
                                            <p:strVal val="ppt_x"/>
                                          </p:val>
                                        </p:tav>
                                        <p:tav tm="100000">
                                          <p:val>
                                            <p:strVal val="ppt_x"/>
                                          </p:val>
                                        </p:tav>
                                      </p:tavLst>
                                    </p:anim>
                                    <p:anim calcmode="lin" valueType="num">
                                      <p:cBhvr additive="base">
                                        <p:cTn id="101" dur="500"/>
                                        <p:tgtEl>
                                          <p:spTgt spid="8"/>
                                        </p:tgtEl>
                                        <p:attrNameLst>
                                          <p:attrName>ppt_y</p:attrName>
                                        </p:attrNameLst>
                                      </p:cBhvr>
                                      <p:tavLst>
                                        <p:tav tm="0">
                                          <p:val>
                                            <p:strVal val="ppt_y"/>
                                          </p:val>
                                        </p:tav>
                                        <p:tav tm="100000">
                                          <p:val>
                                            <p:strVal val="1+ppt_h/2"/>
                                          </p:val>
                                        </p:tav>
                                      </p:tavLst>
                                    </p:anim>
                                    <p:set>
                                      <p:cBhvr>
                                        <p:cTn id="102" dur="1" fill="hold">
                                          <p:stCondLst>
                                            <p:cond delay="499"/>
                                          </p:stCondLst>
                                        </p:cTn>
                                        <p:tgtEl>
                                          <p:spTgt spid="8"/>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46"/>
                                        </p:tgtEl>
                                        <p:attrNameLst>
                                          <p:attrName>ppt_x</p:attrName>
                                        </p:attrNameLst>
                                      </p:cBhvr>
                                      <p:tavLst>
                                        <p:tav tm="0">
                                          <p:val>
                                            <p:strVal val="ppt_x"/>
                                          </p:val>
                                        </p:tav>
                                        <p:tav tm="100000">
                                          <p:val>
                                            <p:strVal val="ppt_x"/>
                                          </p:val>
                                        </p:tav>
                                      </p:tavLst>
                                    </p:anim>
                                    <p:anim calcmode="lin" valueType="num">
                                      <p:cBhvr additive="base">
                                        <p:cTn id="105" dur="500"/>
                                        <p:tgtEl>
                                          <p:spTgt spid="46"/>
                                        </p:tgtEl>
                                        <p:attrNameLst>
                                          <p:attrName>ppt_y</p:attrName>
                                        </p:attrNameLst>
                                      </p:cBhvr>
                                      <p:tavLst>
                                        <p:tav tm="0">
                                          <p:val>
                                            <p:strVal val="ppt_y"/>
                                          </p:val>
                                        </p:tav>
                                        <p:tav tm="100000">
                                          <p:val>
                                            <p:strVal val="1+ppt_h/2"/>
                                          </p:val>
                                        </p:tav>
                                      </p:tavLst>
                                    </p:anim>
                                    <p:set>
                                      <p:cBhvr>
                                        <p:cTn id="106" dur="1" fill="hold">
                                          <p:stCondLst>
                                            <p:cond delay="499"/>
                                          </p:stCondLst>
                                        </p:cTn>
                                        <p:tgtEl>
                                          <p:spTgt spid="46"/>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7"/>
                                        </p:tgtEl>
                                        <p:attrNameLst>
                                          <p:attrName>ppt_x</p:attrName>
                                        </p:attrNameLst>
                                      </p:cBhvr>
                                      <p:tavLst>
                                        <p:tav tm="0">
                                          <p:val>
                                            <p:strVal val="ppt_x"/>
                                          </p:val>
                                        </p:tav>
                                        <p:tav tm="100000">
                                          <p:val>
                                            <p:strVal val="ppt_x"/>
                                          </p:val>
                                        </p:tav>
                                      </p:tavLst>
                                    </p:anim>
                                    <p:anim calcmode="lin" valueType="num">
                                      <p:cBhvr additive="base">
                                        <p:cTn id="109" dur="500"/>
                                        <p:tgtEl>
                                          <p:spTgt spid="7"/>
                                        </p:tgtEl>
                                        <p:attrNameLst>
                                          <p:attrName>ppt_y</p:attrName>
                                        </p:attrNameLst>
                                      </p:cBhvr>
                                      <p:tavLst>
                                        <p:tav tm="0">
                                          <p:val>
                                            <p:strVal val="ppt_y"/>
                                          </p:val>
                                        </p:tav>
                                        <p:tav tm="100000">
                                          <p:val>
                                            <p:strVal val="1+ppt_h/2"/>
                                          </p:val>
                                        </p:tav>
                                      </p:tavLst>
                                    </p:anim>
                                    <p:set>
                                      <p:cBhvr>
                                        <p:cTn id="110" dur="1" fill="hold">
                                          <p:stCondLst>
                                            <p:cond delay="499"/>
                                          </p:stCondLst>
                                        </p:cTn>
                                        <p:tgtEl>
                                          <p:spTgt spid="7"/>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41"/>
                                        </p:tgtEl>
                                        <p:attrNameLst>
                                          <p:attrName>ppt_x</p:attrName>
                                        </p:attrNameLst>
                                      </p:cBhvr>
                                      <p:tavLst>
                                        <p:tav tm="0">
                                          <p:val>
                                            <p:strVal val="ppt_x"/>
                                          </p:val>
                                        </p:tav>
                                        <p:tav tm="100000">
                                          <p:val>
                                            <p:strVal val="ppt_x"/>
                                          </p:val>
                                        </p:tav>
                                      </p:tavLst>
                                    </p:anim>
                                    <p:anim calcmode="lin" valueType="num">
                                      <p:cBhvr additive="base">
                                        <p:cTn id="113" dur="500"/>
                                        <p:tgtEl>
                                          <p:spTgt spid="41"/>
                                        </p:tgtEl>
                                        <p:attrNameLst>
                                          <p:attrName>ppt_y</p:attrName>
                                        </p:attrNameLst>
                                      </p:cBhvr>
                                      <p:tavLst>
                                        <p:tav tm="0">
                                          <p:val>
                                            <p:strVal val="ppt_y"/>
                                          </p:val>
                                        </p:tav>
                                        <p:tav tm="100000">
                                          <p:val>
                                            <p:strVal val="1+ppt_h/2"/>
                                          </p:val>
                                        </p:tav>
                                      </p:tavLst>
                                    </p:anim>
                                    <p:set>
                                      <p:cBhvr>
                                        <p:cTn id="114" dur="1" fill="hold">
                                          <p:stCondLst>
                                            <p:cond delay="499"/>
                                          </p:stCondLst>
                                        </p:cTn>
                                        <p:tgtEl>
                                          <p:spTgt spid="41"/>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37"/>
                                        </p:tgtEl>
                                        <p:attrNameLst>
                                          <p:attrName>ppt_x</p:attrName>
                                        </p:attrNameLst>
                                      </p:cBhvr>
                                      <p:tavLst>
                                        <p:tav tm="0">
                                          <p:val>
                                            <p:strVal val="ppt_x"/>
                                          </p:val>
                                        </p:tav>
                                        <p:tav tm="100000">
                                          <p:val>
                                            <p:strVal val="ppt_x"/>
                                          </p:val>
                                        </p:tav>
                                      </p:tavLst>
                                    </p:anim>
                                    <p:anim calcmode="lin" valueType="num">
                                      <p:cBhvr additive="base">
                                        <p:cTn id="117" dur="500"/>
                                        <p:tgtEl>
                                          <p:spTgt spid="37"/>
                                        </p:tgtEl>
                                        <p:attrNameLst>
                                          <p:attrName>ppt_y</p:attrName>
                                        </p:attrNameLst>
                                      </p:cBhvr>
                                      <p:tavLst>
                                        <p:tav tm="0">
                                          <p:val>
                                            <p:strVal val="ppt_y"/>
                                          </p:val>
                                        </p:tav>
                                        <p:tav tm="100000">
                                          <p:val>
                                            <p:strVal val="1+ppt_h/2"/>
                                          </p:val>
                                        </p:tav>
                                      </p:tavLst>
                                    </p:anim>
                                    <p:set>
                                      <p:cBhvr>
                                        <p:cTn id="118" dur="1" fill="hold">
                                          <p:stCondLst>
                                            <p:cond delay="499"/>
                                          </p:stCondLst>
                                        </p:cTn>
                                        <p:tgtEl>
                                          <p:spTgt spid="37"/>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45"/>
                                        </p:tgtEl>
                                        <p:attrNameLst>
                                          <p:attrName>ppt_x</p:attrName>
                                        </p:attrNameLst>
                                      </p:cBhvr>
                                      <p:tavLst>
                                        <p:tav tm="0">
                                          <p:val>
                                            <p:strVal val="ppt_x"/>
                                          </p:val>
                                        </p:tav>
                                        <p:tav tm="100000">
                                          <p:val>
                                            <p:strVal val="ppt_x"/>
                                          </p:val>
                                        </p:tav>
                                      </p:tavLst>
                                    </p:anim>
                                    <p:anim calcmode="lin" valueType="num">
                                      <p:cBhvr additive="base">
                                        <p:cTn id="121" dur="500"/>
                                        <p:tgtEl>
                                          <p:spTgt spid="45"/>
                                        </p:tgtEl>
                                        <p:attrNameLst>
                                          <p:attrName>ppt_y</p:attrName>
                                        </p:attrNameLst>
                                      </p:cBhvr>
                                      <p:tavLst>
                                        <p:tav tm="0">
                                          <p:val>
                                            <p:strVal val="ppt_y"/>
                                          </p:val>
                                        </p:tav>
                                        <p:tav tm="100000">
                                          <p:val>
                                            <p:strVal val="1+ppt_h/2"/>
                                          </p:val>
                                        </p:tav>
                                      </p:tavLst>
                                    </p:anim>
                                    <p:set>
                                      <p:cBhvr>
                                        <p:cTn id="122" dur="1" fill="hold">
                                          <p:stCondLst>
                                            <p:cond delay="499"/>
                                          </p:stCondLst>
                                        </p:cTn>
                                        <p:tgtEl>
                                          <p:spTgt spid="45"/>
                                        </p:tgtEl>
                                        <p:attrNameLst>
                                          <p:attrName>style.visibility</p:attrName>
                                        </p:attrNameLst>
                                      </p:cBhvr>
                                      <p:to>
                                        <p:strVal val="hidden"/>
                                      </p:to>
                                    </p:set>
                                  </p:childTnLst>
                                </p:cTn>
                              </p:par>
                              <p:par>
                                <p:cTn id="123" presetID="2" presetClass="exit" presetSubtype="4" fill="hold" nodeType="withEffect">
                                  <p:stCondLst>
                                    <p:cond delay="0"/>
                                  </p:stCondLst>
                                  <p:childTnLst>
                                    <p:anim calcmode="lin" valueType="num">
                                      <p:cBhvr additive="base">
                                        <p:cTn id="124" dur="500"/>
                                        <p:tgtEl>
                                          <p:spTgt spid="40"/>
                                        </p:tgtEl>
                                        <p:attrNameLst>
                                          <p:attrName>ppt_x</p:attrName>
                                        </p:attrNameLst>
                                      </p:cBhvr>
                                      <p:tavLst>
                                        <p:tav tm="0">
                                          <p:val>
                                            <p:strVal val="ppt_x"/>
                                          </p:val>
                                        </p:tav>
                                        <p:tav tm="100000">
                                          <p:val>
                                            <p:strVal val="ppt_x"/>
                                          </p:val>
                                        </p:tav>
                                      </p:tavLst>
                                    </p:anim>
                                    <p:anim calcmode="lin" valueType="num">
                                      <p:cBhvr additive="base">
                                        <p:cTn id="125" dur="500"/>
                                        <p:tgtEl>
                                          <p:spTgt spid="40"/>
                                        </p:tgtEl>
                                        <p:attrNameLst>
                                          <p:attrName>ppt_y</p:attrName>
                                        </p:attrNameLst>
                                      </p:cBhvr>
                                      <p:tavLst>
                                        <p:tav tm="0">
                                          <p:val>
                                            <p:strVal val="ppt_y"/>
                                          </p:val>
                                        </p:tav>
                                        <p:tav tm="100000">
                                          <p:val>
                                            <p:strVal val="1+ppt_h/2"/>
                                          </p:val>
                                        </p:tav>
                                      </p:tavLst>
                                    </p:anim>
                                    <p:set>
                                      <p:cBhvr>
                                        <p:cTn id="126" dur="1" fill="hold">
                                          <p:stCondLst>
                                            <p:cond delay="499"/>
                                          </p:stCondLst>
                                        </p:cTn>
                                        <p:tgtEl>
                                          <p:spTgt spid="40"/>
                                        </p:tgtEl>
                                        <p:attrNameLst>
                                          <p:attrName>style.visibility</p:attrName>
                                        </p:attrNameLst>
                                      </p:cBhvr>
                                      <p:to>
                                        <p:strVal val="hidden"/>
                                      </p:to>
                                    </p:set>
                                  </p:childTnLst>
                                </p:cTn>
                              </p:par>
                              <p:par>
                                <p:cTn id="127" presetID="2" presetClass="exit" presetSubtype="4" fill="hold" nodeType="withEffect">
                                  <p:stCondLst>
                                    <p:cond delay="0"/>
                                  </p:stCondLst>
                                  <p:childTnLst>
                                    <p:anim calcmode="lin" valueType="num">
                                      <p:cBhvr additive="base">
                                        <p:cTn id="128" dur="500"/>
                                        <p:tgtEl>
                                          <p:spTgt spid="36"/>
                                        </p:tgtEl>
                                        <p:attrNameLst>
                                          <p:attrName>ppt_x</p:attrName>
                                        </p:attrNameLst>
                                      </p:cBhvr>
                                      <p:tavLst>
                                        <p:tav tm="0">
                                          <p:val>
                                            <p:strVal val="ppt_x"/>
                                          </p:val>
                                        </p:tav>
                                        <p:tav tm="100000">
                                          <p:val>
                                            <p:strVal val="ppt_x"/>
                                          </p:val>
                                        </p:tav>
                                      </p:tavLst>
                                    </p:anim>
                                    <p:anim calcmode="lin" valueType="num">
                                      <p:cBhvr additive="base">
                                        <p:cTn id="129" dur="500"/>
                                        <p:tgtEl>
                                          <p:spTgt spid="36"/>
                                        </p:tgtEl>
                                        <p:attrNameLst>
                                          <p:attrName>ppt_y</p:attrName>
                                        </p:attrNameLst>
                                      </p:cBhvr>
                                      <p:tavLst>
                                        <p:tav tm="0">
                                          <p:val>
                                            <p:strVal val="ppt_y"/>
                                          </p:val>
                                        </p:tav>
                                        <p:tav tm="100000">
                                          <p:val>
                                            <p:strVal val="1+ppt_h/2"/>
                                          </p:val>
                                        </p:tav>
                                      </p:tavLst>
                                    </p:anim>
                                    <p:set>
                                      <p:cBhvr>
                                        <p:cTn id="130" dur="1" fill="hold">
                                          <p:stCondLst>
                                            <p:cond delay="499"/>
                                          </p:stCondLst>
                                        </p:cTn>
                                        <p:tgtEl>
                                          <p:spTgt spid="36"/>
                                        </p:tgtEl>
                                        <p:attrNameLst>
                                          <p:attrName>style.visibility</p:attrName>
                                        </p:attrNameLst>
                                      </p:cBhvr>
                                      <p:to>
                                        <p:strVal val="hidden"/>
                                      </p:to>
                                    </p:set>
                                  </p:childTnLst>
                                </p:cTn>
                              </p:par>
                              <p:par>
                                <p:cTn id="131" presetID="2" presetClass="exit" presetSubtype="4" fill="hold" nodeType="withEffect">
                                  <p:stCondLst>
                                    <p:cond delay="0"/>
                                  </p:stCondLst>
                                  <p:childTnLst>
                                    <p:anim calcmode="lin" valueType="num">
                                      <p:cBhvr additive="base">
                                        <p:cTn id="132" dur="500"/>
                                        <p:tgtEl>
                                          <p:spTgt spid="44"/>
                                        </p:tgtEl>
                                        <p:attrNameLst>
                                          <p:attrName>ppt_x</p:attrName>
                                        </p:attrNameLst>
                                      </p:cBhvr>
                                      <p:tavLst>
                                        <p:tav tm="0">
                                          <p:val>
                                            <p:strVal val="ppt_x"/>
                                          </p:val>
                                        </p:tav>
                                        <p:tav tm="100000">
                                          <p:val>
                                            <p:strVal val="ppt_x"/>
                                          </p:val>
                                        </p:tav>
                                      </p:tavLst>
                                    </p:anim>
                                    <p:anim calcmode="lin" valueType="num">
                                      <p:cBhvr additive="base">
                                        <p:cTn id="133" dur="500"/>
                                        <p:tgtEl>
                                          <p:spTgt spid="44"/>
                                        </p:tgtEl>
                                        <p:attrNameLst>
                                          <p:attrName>ppt_y</p:attrName>
                                        </p:attrNameLst>
                                      </p:cBhvr>
                                      <p:tavLst>
                                        <p:tav tm="0">
                                          <p:val>
                                            <p:strVal val="ppt_y"/>
                                          </p:val>
                                        </p:tav>
                                        <p:tav tm="100000">
                                          <p:val>
                                            <p:strVal val="1+ppt_h/2"/>
                                          </p:val>
                                        </p:tav>
                                      </p:tavLst>
                                    </p:anim>
                                    <p:set>
                                      <p:cBhvr>
                                        <p:cTn id="134" dur="1" fill="hold">
                                          <p:stCondLst>
                                            <p:cond delay="499"/>
                                          </p:stCondLst>
                                        </p:cTn>
                                        <p:tgtEl>
                                          <p:spTgt spid="44"/>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39"/>
                                        </p:tgtEl>
                                        <p:attrNameLst>
                                          <p:attrName>ppt_x</p:attrName>
                                        </p:attrNameLst>
                                      </p:cBhvr>
                                      <p:tavLst>
                                        <p:tav tm="0">
                                          <p:val>
                                            <p:strVal val="ppt_x"/>
                                          </p:val>
                                        </p:tav>
                                        <p:tav tm="100000">
                                          <p:val>
                                            <p:strVal val="ppt_x"/>
                                          </p:val>
                                        </p:tav>
                                      </p:tavLst>
                                    </p:anim>
                                    <p:anim calcmode="lin" valueType="num">
                                      <p:cBhvr additive="base">
                                        <p:cTn id="137" dur="500"/>
                                        <p:tgtEl>
                                          <p:spTgt spid="39"/>
                                        </p:tgtEl>
                                        <p:attrNameLst>
                                          <p:attrName>ppt_y</p:attrName>
                                        </p:attrNameLst>
                                      </p:cBhvr>
                                      <p:tavLst>
                                        <p:tav tm="0">
                                          <p:val>
                                            <p:strVal val="ppt_y"/>
                                          </p:val>
                                        </p:tav>
                                        <p:tav tm="100000">
                                          <p:val>
                                            <p:strVal val="1+ppt_h/2"/>
                                          </p:val>
                                        </p:tav>
                                      </p:tavLst>
                                    </p:anim>
                                    <p:set>
                                      <p:cBhvr>
                                        <p:cTn id="138" dur="1" fill="hold">
                                          <p:stCondLst>
                                            <p:cond delay="499"/>
                                          </p:stCondLst>
                                        </p:cTn>
                                        <p:tgtEl>
                                          <p:spTgt spid="3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8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70"/>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7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72"/>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74"/>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8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81"/>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83"/>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85"/>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90"/>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84"/>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8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77"/>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88"/>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9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4" grpId="0"/>
      <p:bldP spid="77" grpId="0"/>
      <p:bldP spid="92" grpId="0" animBg="1"/>
      <p:bldP spid="92" grpId="1" animBg="1"/>
      <p:bldP spid="9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vint_ambocc_sph_traj_pca2">
            <a:hlinkClick r:id="" action="ppaction://media"/>
            <a:extLst>
              <a:ext uri="{FF2B5EF4-FFF2-40B4-BE49-F238E27FC236}">
                <a16:creationId xmlns:a16="http://schemas.microsoft.com/office/drawing/2014/main" id="{3B4EB843-E498-4A55-B6C3-AB9E7CF844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4300" y="0"/>
            <a:ext cx="9423400" cy="6858000"/>
          </a:xfrm>
          <a:prstGeom prst="rect">
            <a:avLst/>
          </a:prstGeom>
        </p:spPr>
      </p:pic>
      <p:sp>
        <p:nvSpPr>
          <p:cNvPr id="5" name="TextBox 4">
            <a:extLst>
              <a:ext uri="{FF2B5EF4-FFF2-40B4-BE49-F238E27FC236}">
                <a16:creationId xmlns:a16="http://schemas.microsoft.com/office/drawing/2014/main" id="{10776FE2-FA41-4770-9647-28D38F7A2D18}"/>
              </a:ext>
            </a:extLst>
          </p:cNvPr>
          <p:cNvSpPr txBox="1"/>
          <p:nvPr/>
        </p:nvSpPr>
        <p:spPr>
          <a:xfrm>
            <a:off x="11174136" y="2801923"/>
            <a:ext cx="713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hivint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1E15F1A-F9B5-4087-BCB8-5ABDF7F4F653}"/>
              </a:ext>
            </a:extLst>
          </p:cNvPr>
          <p:cNvSpPr txBox="1"/>
          <p:nvPr/>
        </p:nvSpPr>
        <p:spPr>
          <a:xfrm>
            <a:off x="5801941" y="0"/>
            <a:ext cx="4136004" cy="7625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55"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Ensemble Docking</a:t>
            </a:r>
          </a:p>
        </p:txBody>
      </p:sp>
    </p:spTree>
    <p:extLst>
      <p:ext uri="{BB962C8B-B14F-4D97-AF65-F5344CB8AC3E}">
        <p14:creationId xmlns:p14="http://schemas.microsoft.com/office/powerpoint/2010/main" val="21509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B2C07411-2999-427A-94AB-8783CB2D23EC}"/>
              </a:ext>
            </a:extLst>
          </p:cNvPr>
          <p:cNvSpPr txBox="1"/>
          <p:nvPr/>
        </p:nvSpPr>
        <p:spPr>
          <a:xfrm>
            <a:off x="953589" y="265294"/>
            <a:ext cx="9724418" cy="584775"/>
          </a:xfrm>
          <a:prstGeom prst="rect">
            <a:avLst/>
          </a:prstGeom>
          <a:noFill/>
        </p:spPr>
        <p:txBody>
          <a:bodyPr wrap="square">
            <a:spAutoFit/>
          </a:bodyPr>
          <a:lstStyle/>
          <a:p>
            <a:r>
              <a:rPr lang="en-US" sz="3200" b="1" dirty="0">
                <a:latin typeface="Tw Cen MT" panose="020B0602020104020603" pitchFamily="34" charset="0"/>
                <a:cs typeface="Arial" panose="020B0604020202020204" pitchFamily="34" charset="0"/>
              </a:rPr>
              <a:t>Ligand-Based Virtual Screening—a ML hit-finding model</a:t>
            </a:r>
            <a:endParaRPr lang="en-US" sz="3200" b="1" dirty="0">
              <a:latin typeface="Tw Cen MT" panose="020B0602020104020603" pitchFamily="34" charset="0"/>
            </a:endParaRPr>
          </a:p>
        </p:txBody>
      </p:sp>
      <p:sp>
        <p:nvSpPr>
          <p:cNvPr id="54" name="TextBox 53">
            <a:extLst>
              <a:ext uri="{FF2B5EF4-FFF2-40B4-BE49-F238E27FC236}">
                <a16:creationId xmlns:a16="http://schemas.microsoft.com/office/drawing/2014/main" id="{100E6F8D-AB09-43D1-A8E7-AE4D3E0D585F}"/>
              </a:ext>
            </a:extLst>
          </p:cNvPr>
          <p:cNvSpPr txBox="1"/>
          <p:nvPr/>
        </p:nvSpPr>
        <p:spPr>
          <a:xfrm>
            <a:off x="0" y="6203878"/>
            <a:ext cx="12110224" cy="861774"/>
          </a:xfrm>
          <a:prstGeom prst="rect">
            <a:avLst/>
          </a:prstGeom>
          <a:noFill/>
        </p:spPr>
        <p:txBody>
          <a:bodyPr wrap="square" rtlCol="0">
            <a:spAutoFit/>
          </a:bodyPr>
          <a:lstStyle/>
          <a:p>
            <a:r>
              <a:rPr lang="en-US" sz="1600" b="0" i="0" dirty="0" err="1">
                <a:solidFill>
                  <a:srgbClr val="000000"/>
                </a:solidFill>
                <a:effectLst/>
                <a:latin typeface="Roboto"/>
              </a:rPr>
              <a:t>Gitter</a:t>
            </a:r>
            <a:r>
              <a:rPr lang="en-US" sz="1600" b="0" i="0" dirty="0">
                <a:solidFill>
                  <a:srgbClr val="000000"/>
                </a:solidFill>
                <a:effectLst/>
                <a:latin typeface="Roboto"/>
              </a:rPr>
              <a:t> Lab:  Liu, et al., </a:t>
            </a:r>
            <a:r>
              <a:rPr lang="en-US" sz="1600" dirty="0">
                <a:solidFill>
                  <a:srgbClr val="000000"/>
                </a:solidFill>
                <a:latin typeface="Roboto"/>
              </a:rPr>
              <a:t>“</a:t>
            </a:r>
            <a:r>
              <a:rPr lang="en-US" sz="1600" b="1" i="0" dirty="0">
                <a:solidFill>
                  <a:srgbClr val="000000"/>
                </a:solidFill>
                <a:effectLst/>
                <a:latin typeface="Roboto"/>
              </a:rPr>
              <a:t>Practical Model Selection for Prospective Virtual Screening.” </a:t>
            </a:r>
            <a:r>
              <a:rPr lang="en-US" sz="1600" b="0" i="1" dirty="0">
                <a:solidFill>
                  <a:srgbClr val="000000"/>
                </a:solidFill>
                <a:effectLst/>
                <a:latin typeface="Roboto"/>
              </a:rPr>
              <a:t>J. Chem. Inf. Model.</a:t>
            </a:r>
            <a:r>
              <a:rPr lang="en-US" sz="1600" b="0" i="0" dirty="0">
                <a:solidFill>
                  <a:srgbClr val="000000"/>
                </a:solidFill>
                <a:effectLst/>
                <a:latin typeface="Roboto"/>
              </a:rPr>
              <a:t> 2019, 59, 1, 282–293. </a:t>
            </a:r>
            <a:r>
              <a:rPr lang="en-US" sz="1600" b="0" i="0" u="none" strike="noStrike" dirty="0">
                <a:solidFill>
                  <a:srgbClr val="000000"/>
                </a:solidFill>
                <a:effectLst/>
                <a:latin typeface="Roboto"/>
                <a:hlinkClick r:id="rId2" tooltip="DOI URL"/>
              </a:rPr>
              <a:t>https://doi.org/10.1021/acs.jcim.8b00363</a:t>
            </a:r>
            <a:endParaRPr lang="en-US" sz="1600" b="0" i="0" dirty="0">
              <a:solidFill>
                <a:srgbClr val="000000"/>
              </a:solidFill>
              <a:effectLst/>
              <a:latin typeface="Roboto"/>
            </a:endParaRPr>
          </a:p>
          <a:p>
            <a:endParaRPr lang="en-US" dirty="0"/>
          </a:p>
        </p:txBody>
      </p:sp>
      <p:pic>
        <p:nvPicPr>
          <p:cNvPr id="3" name="Picture 2" descr="Diagram&#10;&#10;Description automatically generated with medium confidence">
            <a:extLst>
              <a:ext uri="{FF2B5EF4-FFF2-40B4-BE49-F238E27FC236}">
                <a16:creationId xmlns:a16="http://schemas.microsoft.com/office/drawing/2014/main" id="{1C80B238-05E6-4602-9129-5C32005CEC1B}"/>
              </a:ext>
            </a:extLst>
          </p:cNvPr>
          <p:cNvPicPr>
            <a:picLocks noChangeAspect="1"/>
          </p:cNvPicPr>
          <p:nvPr/>
        </p:nvPicPr>
        <p:blipFill rotWithShape="1">
          <a:blip r:embed="rId3"/>
          <a:srcRect l="909" t="7273" r="2841" b="23233"/>
          <a:stretch/>
        </p:blipFill>
        <p:spPr>
          <a:xfrm>
            <a:off x="110836" y="1046018"/>
            <a:ext cx="11734800" cy="4765963"/>
          </a:xfrm>
          <a:prstGeom prst="rect">
            <a:avLst/>
          </a:prstGeom>
        </p:spPr>
      </p:pic>
      <p:sp>
        <p:nvSpPr>
          <p:cNvPr id="4" name="TextBox 3">
            <a:extLst>
              <a:ext uri="{FF2B5EF4-FFF2-40B4-BE49-F238E27FC236}">
                <a16:creationId xmlns:a16="http://schemas.microsoft.com/office/drawing/2014/main" id="{95338ED1-0035-4726-8B1D-5E3503C9F27F}"/>
              </a:ext>
            </a:extLst>
          </p:cNvPr>
          <p:cNvSpPr txBox="1"/>
          <p:nvPr/>
        </p:nvSpPr>
        <p:spPr>
          <a:xfrm>
            <a:off x="7456706" y="1454728"/>
            <a:ext cx="4653518" cy="369332"/>
          </a:xfrm>
          <a:prstGeom prst="rect">
            <a:avLst/>
          </a:prstGeom>
          <a:noFill/>
        </p:spPr>
        <p:txBody>
          <a:bodyPr wrap="none" rtlCol="0">
            <a:spAutoFit/>
          </a:bodyPr>
          <a:lstStyle/>
          <a:p>
            <a:r>
              <a:rPr lang="en-US" dirty="0"/>
              <a:t>Model Uncertainty = 0.5 – abs[</a:t>
            </a:r>
            <a:r>
              <a:rPr lang="en-US" i="1" dirty="0"/>
              <a:t> P(Active) </a:t>
            </a:r>
            <a:r>
              <a:rPr lang="en-US" dirty="0"/>
              <a:t>– 0.5 ]</a:t>
            </a:r>
          </a:p>
        </p:txBody>
      </p:sp>
    </p:spTree>
    <p:extLst>
      <p:ext uri="{BB962C8B-B14F-4D97-AF65-F5344CB8AC3E}">
        <p14:creationId xmlns:p14="http://schemas.microsoft.com/office/powerpoint/2010/main" val="3765980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65E3-4B9A-4E12-BDCE-08775039A56B}"/>
              </a:ext>
            </a:extLst>
          </p:cNvPr>
          <p:cNvSpPr>
            <a:spLocks noGrp="1"/>
          </p:cNvSpPr>
          <p:nvPr>
            <p:ph type="title"/>
          </p:nvPr>
        </p:nvSpPr>
        <p:spPr>
          <a:xfrm>
            <a:off x="3876456" y="143583"/>
            <a:ext cx="4348558" cy="596622"/>
          </a:xfrm>
        </p:spPr>
        <p:txBody>
          <a:bodyPr>
            <a:normAutofit fontScale="90000"/>
          </a:bodyPr>
          <a:lstStyle/>
          <a:p>
            <a:r>
              <a:rPr lang="en-US" dirty="0"/>
              <a:t>Tiered approach for SBVS</a:t>
            </a:r>
          </a:p>
        </p:txBody>
      </p:sp>
      <p:sp>
        <p:nvSpPr>
          <p:cNvPr id="5" name="Rectangle 4">
            <a:extLst>
              <a:ext uri="{FF2B5EF4-FFF2-40B4-BE49-F238E27FC236}">
                <a16:creationId xmlns:a16="http://schemas.microsoft.com/office/drawing/2014/main" id="{57615E70-33FB-46C8-9088-A77754601703}"/>
              </a:ext>
            </a:extLst>
          </p:cNvPr>
          <p:cNvSpPr/>
          <p:nvPr/>
        </p:nvSpPr>
        <p:spPr>
          <a:xfrm>
            <a:off x="2521526" y="1089909"/>
            <a:ext cx="6894324"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6" name="TextBox 5">
            <a:extLst>
              <a:ext uri="{FF2B5EF4-FFF2-40B4-BE49-F238E27FC236}">
                <a16:creationId xmlns:a16="http://schemas.microsoft.com/office/drawing/2014/main" id="{40E4AD9C-C900-4DDF-AB37-42112CF9F29F}"/>
              </a:ext>
            </a:extLst>
          </p:cNvPr>
          <p:cNvSpPr txBox="1"/>
          <p:nvPr/>
        </p:nvSpPr>
        <p:spPr>
          <a:xfrm>
            <a:off x="4167013" y="1156168"/>
            <a:ext cx="38367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Synthesized-on-demand virtual library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10 – 100 billion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cpds</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(SMILES)</a:t>
            </a:r>
          </a:p>
        </p:txBody>
      </p:sp>
      <p:sp>
        <p:nvSpPr>
          <p:cNvPr id="7" name="Rectangle 6">
            <a:extLst>
              <a:ext uri="{FF2B5EF4-FFF2-40B4-BE49-F238E27FC236}">
                <a16:creationId xmlns:a16="http://schemas.microsoft.com/office/drawing/2014/main" id="{D0C66FAE-6BC8-4F13-B4C2-024C1E6E27F3}"/>
              </a:ext>
            </a:extLst>
          </p:cNvPr>
          <p:cNvSpPr/>
          <p:nvPr/>
        </p:nvSpPr>
        <p:spPr>
          <a:xfrm>
            <a:off x="3637748" y="1969275"/>
            <a:ext cx="4959930"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9AB0912C-EF3D-4C5B-BC2A-56863E9FC2C0}"/>
              </a:ext>
            </a:extLst>
          </p:cNvPr>
          <p:cNvSpPr/>
          <p:nvPr/>
        </p:nvSpPr>
        <p:spPr>
          <a:xfrm>
            <a:off x="4861574" y="3823167"/>
            <a:ext cx="2419924"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E89849D0-4E32-43A3-8BAB-411AEEADF212}"/>
              </a:ext>
            </a:extLst>
          </p:cNvPr>
          <p:cNvSpPr/>
          <p:nvPr/>
        </p:nvSpPr>
        <p:spPr>
          <a:xfrm>
            <a:off x="5594521" y="4738438"/>
            <a:ext cx="943292"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1DD5F8F7-A89A-4DAB-B30A-13992C5C6431}"/>
              </a:ext>
            </a:extLst>
          </p:cNvPr>
          <p:cNvSpPr txBox="1"/>
          <p:nvPr/>
        </p:nvSpPr>
        <p:spPr>
          <a:xfrm>
            <a:off x="4838008" y="2149457"/>
            <a:ext cx="28561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1 – 10 billion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cpds</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(SMILES)</a:t>
            </a:r>
          </a:p>
        </p:txBody>
      </p:sp>
      <p:sp>
        <p:nvSpPr>
          <p:cNvPr id="14" name="TextBox 13">
            <a:extLst>
              <a:ext uri="{FF2B5EF4-FFF2-40B4-BE49-F238E27FC236}">
                <a16:creationId xmlns:a16="http://schemas.microsoft.com/office/drawing/2014/main" id="{DF1AC586-662E-496B-9403-FDC19C89A061}"/>
              </a:ext>
            </a:extLst>
          </p:cNvPr>
          <p:cNvSpPr txBox="1"/>
          <p:nvPr/>
        </p:nvSpPr>
        <p:spPr>
          <a:xfrm>
            <a:off x="5043849" y="4004303"/>
            <a:ext cx="19499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5-200 million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cpds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5" name="Arrow: Curved Right 14">
            <a:extLst>
              <a:ext uri="{FF2B5EF4-FFF2-40B4-BE49-F238E27FC236}">
                <a16:creationId xmlns:a16="http://schemas.microsoft.com/office/drawing/2014/main" id="{A22EEFE1-6CA6-4314-92F8-EB7F85C10859}"/>
              </a:ext>
            </a:extLst>
          </p:cNvPr>
          <p:cNvSpPr/>
          <p:nvPr/>
        </p:nvSpPr>
        <p:spPr>
          <a:xfrm>
            <a:off x="1785032" y="1625361"/>
            <a:ext cx="606137" cy="702016"/>
          </a:xfrm>
          <a:prstGeom prst="curvedRightArrow">
            <a:avLst>
              <a:gd name="adj1" fmla="val 50000"/>
              <a:gd name="adj2" fmla="val 34029"/>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6" name="Rectangle 15">
            <a:extLst>
              <a:ext uri="{FF2B5EF4-FFF2-40B4-BE49-F238E27FC236}">
                <a16:creationId xmlns:a16="http://schemas.microsoft.com/office/drawing/2014/main" id="{13DFD8A4-A06E-4770-AE40-886A2D3566F7}"/>
              </a:ext>
            </a:extLst>
          </p:cNvPr>
          <p:cNvSpPr/>
          <p:nvPr/>
        </p:nvSpPr>
        <p:spPr>
          <a:xfrm>
            <a:off x="5734478" y="5640349"/>
            <a:ext cx="557236"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D254413E-D44B-4970-B1C3-E1FF159A8FC8}"/>
              </a:ext>
            </a:extLst>
          </p:cNvPr>
          <p:cNvSpPr txBox="1"/>
          <p:nvPr/>
        </p:nvSpPr>
        <p:spPr>
          <a:xfrm>
            <a:off x="531200" y="1574579"/>
            <a:ext cx="1545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PROPERTY FILTER</a:t>
            </a:r>
          </a:p>
        </p:txBody>
      </p:sp>
      <p:sp>
        <p:nvSpPr>
          <p:cNvPr id="18" name="Arrow: Curved Right 17">
            <a:extLst>
              <a:ext uri="{FF2B5EF4-FFF2-40B4-BE49-F238E27FC236}">
                <a16:creationId xmlns:a16="http://schemas.microsoft.com/office/drawing/2014/main" id="{F70B78F2-82B2-490A-9204-2FED42D3481B}"/>
              </a:ext>
            </a:extLst>
          </p:cNvPr>
          <p:cNvSpPr/>
          <p:nvPr/>
        </p:nvSpPr>
        <p:spPr>
          <a:xfrm>
            <a:off x="2897684" y="2548425"/>
            <a:ext cx="606137" cy="588707"/>
          </a:xfrm>
          <a:prstGeom prst="curvedRightArrow">
            <a:avLst>
              <a:gd name="adj1" fmla="val 50000"/>
              <a:gd name="adj2" fmla="val 34029"/>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TextBox 18">
            <a:extLst>
              <a:ext uri="{FF2B5EF4-FFF2-40B4-BE49-F238E27FC236}">
                <a16:creationId xmlns:a16="http://schemas.microsoft.com/office/drawing/2014/main" id="{64B7C13E-664E-4C34-B5CE-15EED73E52CA}"/>
              </a:ext>
            </a:extLst>
          </p:cNvPr>
          <p:cNvSpPr txBox="1"/>
          <p:nvPr/>
        </p:nvSpPr>
        <p:spPr>
          <a:xfrm>
            <a:off x="2089501" y="2658112"/>
            <a:ext cx="817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ROCS</a:t>
            </a:r>
          </a:p>
        </p:txBody>
      </p:sp>
      <p:sp>
        <p:nvSpPr>
          <p:cNvPr id="20" name="Arrow: Curved Right 19">
            <a:extLst>
              <a:ext uri="{FF2B5EF4-FFF2-40B4-BE49-F238E27FC236}">
                <a16:creationId xmlns:a16="http://schemas.microsoft.com/office/drawing/2014/main" id="{943DEC8B-72B3-4F7D-B3CE-C9EE6D90E286}"/>
              </a:ext>
            </a:extLst>
          </p:cNvPr>
          <p:cNvSpPr/>
          <p:nvPr/>
        </p:nvSpPr>
        <p:spPr>
          <a:xfrm>
            <a:off x="3496630" y="3439269"/>
            <a:ext cx="606137" cy="672176"/>
          </a:xfrm>
          <a:prstGeom prst="curvedRightArrow">
            <a:avLst>
              <a:gd name="adj1" fmla="val 50000"/>
              <a:gd name="adj2" fmla="val 34029"/>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443DAC35-AE0C-4BDD-A6EA-6BA31C93715C}"/>
              </a:ext>
            </a:extLst>
          </p:cNvPr>
          <p:cNvSpPr txBox="1"/>
          <p:nvPr/>
        </p:nvSpPr>
        <p:spPr>
          <a:xfrm>
            <a:off x="2072338" y="3527413"/>
            <a:ext cx="1417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Fast Docking</a:t>
            </a:r>
          </a:p>
        </p:txBody>
      </p:sp>
      <p:sp>
        <p:nvSpPr>
          <p:cNvPr id="22" name="Arrow: Curved Right 21">
            <a:extLst>
              <a:ext uri="{FF2B5EF4-FFF2-40B4-BE49-F238E27FC236}">
                <a16:creationId xmlns:a16="http://schemas.microsoft.com/office/drawing/2014/main" id="{AE625961-2C9B-4C75-A9DC-862458ED261A}"/>
              </a:ext>
            </a:extLst>
          </p:cNvPr>
          <p:cNvSpPr/>
          <p:nvPr/>
        </p:nvSpPr>
        <p:spPr>
          <a:xfrm>
            <a:off x="4157483" y="4364909"/>
            <a:ext cx="606137" cy="552735"/>
          </a:xfrm>
          <a:prstGeom prst="curvedRightArrow">
            <a:avLst>
              <a:gd name="adj1" fmla="val 50000"/>
              <a:gd name="adj2" fmla="val 34029"/>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3" name="TextBox 22">
            <a:extLst>
              <a:ext uri="{FF2B5EF4-FFF2-40B4-BE49-F238E27FC236}">
                <a16:creationId xmlns:a16="http://schemas.microsoft.com/office/drawing/2014/main" id="{FB8D6329-F8AB-4FDF-A4DB-A73DFFE54948}"/>
              </a:ext>
            </a:extLst>
          </p:cNvPr>
          <p:cNvSpPr txBox="1"/>
          <p:nvPr/>
        </p:nvSpPr>
        <p:spPr>
          <a:xfrm>
            <a:off x="2109577" y="4429749"/>
            <a:ext cx="2108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Consensus Docking</a:t>
            </a:r>
          </a:p>
        </p:txBody>
      </p:sp>
      <p:sp>
        <p:nvSpPr>
          <p:cNvPr id="24" name="Arrow: Curved Right 23">
            <a:extLst>
              <a:ext uri="{FF2B5EF4-FFF2-40B4-BE49-F238E27FC236}">
                <a16:creationId xmlns:a16="http://schemas.microsoft.com/office/drawing/2014/main" id="{742B4965-7604-48DC-A701-B679457DB511}"/>
              </a:ext>
            </a:extLst>
          </p:cNvPr>
          <p:cNvSpPr/>
          <p:nvPr/>
        </p:nvSpPr>
        <p:spPr>
          <a:xfrm>
            <a:off x="4886764" y="5297926"/>
            <a:ext cx="606137" cy="562475"/>
          </a:xfrm>
          <a:prstGeom prst="curvedRightArrow">
            <a:avLst>
              <a:gd name="adj1" fmla="val 50000"/>
              <a:gd name="adj2" fmla="val 34029"/>
              <a:gd name="adj3" fmla="val 25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5" name="TextBox 24">
            <a:extLst>
              <a:ext uri="{FF2B5EF4-FFF2-40B4-BE49-F238E27FC236}">
                <a16:creationId xmlns:a16="http://schemas.microsoft.com/office/drawing/2014/main" id="{CB9EC03C-6B59-4609-9BE4-5B848D149B55}"/>
              </a:ext>
            </a:extLst>
          </p:cNvPr>
          <p:cNvSpPr txBox="1"/>
          <p:nvPr/>
        </p:nvSpPr>
        <p:spPr>
          <a:xfrm>
            <a:off x="3364273" y="6017871"/>
            <a:ext cx="2232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MD/ML-based affinity?</a:t>
            </a:r>
          </a:p>
        </p:txBody>
      </p:sp>
      <p:sp>
        <p:nvSpPr>
          <p:cNvPr id="26" name="Arrow: Right 25">
            <a:extLst>
              <a:ext uri="{FF2B5EF4-FFF2-40B4-BE49-F238E27FC236}">
                <a16:creationId xmlns:a16="http://schemas.microsoft.com/office/drawing/2014/main" id="{B90DEE15-78F4-4249-986A-7B2CA0FD3631}"/>
              </a:ext>
            </a:extLst>
          </p:cNvPr>
          <p:cNvSpPr/>
          <p:nvPr/>
        </p:nvSpPr>
        <p:spPr>
          <a:xfrm>
            <a:off x="6387008" y="5743616"/>
            <a:ext cx="1097688" cy="32874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3" name="Rectangle 32">
            <a:extLst>
              <a:ext uri="{FF2B5EF4-FFF2-40B4-BE49-F238E27FC236}">
                <a16:creationId xmlns:a16="http://schemas.microsoft.com/office/drawing/2014/main" id="{E36DCEED-68BF-4A14-A320-5E1465732A24}"/>
              </a:ext>
            </a:extLst>
          </p:cNvPr>
          <p:cNvSpPr/>
          <p:nvPr/>
        </p:nvSpPr>
        <p:spPr>
          <a:xfrm>
            <a:off x="4194554" y="2898876"/>
            <a:ext cx="3763820"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4" name="TextBox 33">
            <a:extLst>
              <a:ext uri="{FF2B5EF4-FFF2-40B4-BE49-F238E27FC236}">
                <a16:creationId xmlns:a16="http://schemas.microsoft.com/office/drawing/2014/main" id="{A401AE22-DB24-44D1-BEC5-C46ACB0A87E1}"/>
              </a:ext>
            </a:extLst>
          </p:cNvPr>
          <p:cNvSpPr txBox="1"/>
          <p:nvPr/>
        </p:nvSpPr>
        <p:spPr>
          <a:xfrm>
            <a:off x="4819973" y="3070475"/>
            <a:ext cx="2461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0.1 – 5 billion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cpds</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(3D)</a:t>
            </a:r>
          </a:p>
        </p:txBody>
      </p:sp>
      <p:sp>
        <p:nvSpPr>
          <p:cNvPr id="35" name="Rectangle 34">
            <a:extLst>
              <a:ext uri="{FF2B5EF4-FFF2-40B4-BE49-F238E27FC236}">
                <a16:creationId xmlns:a16="http://schemas.microsoft.com/office/drawing/2014/main" id="{09ADD966-E297-467D-94DE-158E66C7313B}"/>
              </a:ext>
            </a:extLst>
          </p:cNvPr>
          <p:cNvSpPr/>
          <p:nvPr/>
        </p:nvSpPr>
        <p:spPr>
          <a:xfrm flipH="1">
            <a:off x="7661347" y="5637835"/>
            <a:ext cx="125502" cy="76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7" name="Arrow: Right 36">
            <a:extLst>
              <a:ext uri="{FF2B5EF4-FFF2-40B4-BE49-F238E27FC236}">
                <a16:creationId xmlns:a16="http://schemas.microsoft.com/office/drawing/2014/main" id="{6928358E-8E6B-4C57-A40A-ED00D875D7B4}"/>
              </a:ext>
            </a:extLst>
          </p:cNvPr>
          <p:cNvSpPr/>
          <p:nvPr/>
        </p:nvSpPr>
        <p:spPr>
          <a:xfrm>
            <a:off x="7952659" y="5731259"/>
            <a:ext cx="1097688" cy="32874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8" name="TextBox 37">
            <a:extLst>
              <a:ext uri="{FF2B5EF4-FFF2-40B4-BE49-F238E27FC236}">
                <a16:creationId xmlns:a16="http://schemas.microsoft.com/office/drawing/2014/main" id="{E9E9500E-9C52-4067-9DE5-97BEB9720504}"/>
              </a:ext>
            </a:extLst>
          </p:cNvPr>
          <p:cNvSpPr txBox="1"/>
          <p:nvPr/>
        </p:nvSpPr>
        <p:spPr>
          <a:xfrm>
            <a:off x="5694821" y="4777601"/>
            <a:ext cx="884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2-20k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cpds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8" name="TextBox 27">
            <a:extLst>
              <a:ext uri="{FF2B5EF4-FFF2-40B4-BE49-F238E27FC236}">
                <a16:creationId xmlns:a16="http://schemas.microsoft.com/office/drawing/2014/main" id="{84696A40-BFD5-486B-AD4E-23E2BDD2E813}"/>
              </a:ext>
            </a:extLst>
          </p:cNvPr>
          <p:cNvSpPr txBox="1"/>
          <p:nvPr/>
        </p:nvSpPr>
        <p:spPr>
          <a:xfrm>
            <a:off x="5741962" y="5559479"/>
            <a:ext cx="6061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50-500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cpds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11B914BA-A658-4023-999B-849D3A54055C}"/>
              </a:ext>
            </a:extLst>
          </p:cNvPr>
          <p:cNvSpPr txBox="1"/>
          <p:nvPr/>
        </p:nvSpPr>
        <p:spPr>
          <a:xfrm>
            <a:off x="3716740" y="540941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clustering</a:t>
            </a:r>
          </a:p>
        </p:txBody>
      </p:sp>
      <p:pic>
        <p:nvPicPr>
          <p:cNvPr id="32" name="Graphic 31" descr="Eye with solid fill">
            <a:extLst>
              <a:ext uri="{FF2B5EF4-FFF2-40B4-BE49-F238E27FC236}">
                <a16:creationId xmlns:a16="http://schemas.microsoft.com/office/drawing/2014/main" id="{76292E05-8D3F-48DA-9155-2B3026CA1F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57524" y="5860401"/>
            <a:ext cx="914400" cy="914400"/>
          </a:xfrm>
          <a:prstGeom prst="rect">
            <a:avLst/>
          </a:prstGeom>
        </p:spPr>
      </p:pic>
      <p:sp>
        <p:nvSpPr>
          <p:cNvPr id="12" name="TextBox 11">
            <a:extLst>
              <a:ext uri="{FF2B5EF4-FFF2-40B4-BE49-F238E27FC236}">
                <a16:creationId xmlns:a16="http://schemas.microsoft.com/office/drawing/2014/main" id="{1A30F3B2-9AC1-49D5-9427-08BD944C5456}"/>
              </a:ext>
            </a:extLst>
          </p:cNvPr>
          <p:cNvSpPr txBox="1"/>
          <p:nvPr/>
        </p:nvSpPr>
        <p:spPr>
          <a:xfrm>
            <a:off x="8241283" y="6005186"/>
            <a:ext cx="559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t>
            </a:r>
          </a:p>
        </p:txBody>
      </p:sp>
      <p:pic>
        <p:nvPicPr>
          <p:cNvPr id="27" name="Graphic 26" descr="Flask with solid fill">
            <a:extLst>
              <a:ext uri="{FF2B5EF4-FFF2-40B4-BE49-F238E27FC236}">
                <a16:creationId xmlns:a16="http://schemas.microsoft.com/office/drawing/2014/main" id="{4BE6B09C-D074-40B3-A52A-AD53FE0816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63968" y="4799081"/>
            <a:ext cx="914400" cy="914400"/>
          </a:xfrm>
          <a:prstGeom prst="rect">
            <a:avLst/>
          </a:prstGeom>
        </p:spPr>
      </p:pic>
      <p:pic>
        <p:nvPicPr>
          <p:cNvPr id="41" name="Picture 40" descr="Chart&#10;&#10;Description automatically generated">
            <a:extLst>
              <a:ext uri="{FF2B5EF4-FFF2-40B4-BE49-F238E27FC236}">
                <a16:creationId xmlns:a16="http://schemas.microsoft.com/office/drawing/2014/main" id="{AA5FC379-92AB-40D6-AD57-E9DE8919E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598" y="4206476"/>
            <a:ext cx="2968016" cy="2551688"/>
          </a:xfrm>
          <a:prstGeom prst="rect">
            <a:avLst/>
          </a:prstGeom>
        </p:spPr>
      </p:pic>
    </p:spTree>
    <p:extLst>
      <p:ext uri="{BB962C8B-B14F-4D97-AF65-F5344CB8AC3E}">
        <p14:creationId xmlns:p14="http://schemas.microsoft.com/office/powerpoint/2010/main" val="3781416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F27B-6175-410F-A522-C66F06FA188C}"/>
              </a:ext>
            </a:extLst>
          </p:cNvPr>
          <p:cNvSpPr>
            <a:spLocks noGrp="1"/>
          </p:cNvSpPr>
          <p:nvPr>
            <p:ph type="title"/>
          </p:nvPr>
        </p:nvSpPr>
        <p:spPr/>
        <p:txBody>
          <a:bodyPr/>
          <a:lstStyle/>
          <a:p>
            <a:r>
              <a:rPr lang="en-US" b="1" dirty="0">
                <a:latin typeface="Tw Cen MT" panose="020B0602020104020603" pitchFamily="34" charset="0"/>
              </a:rPr>
              <a:t>VS for ultra-large virtual libraries</a:t>
            </a:r>
          </a:p>
        </p:txBody>
      </p:sp>
      <p:sp>
        <p:nvSpPr>
          <p:cNvPr id="3" name="Content Placeholder 2">
            <a:extLst>
              <a:ext uri="{FF2B5EF4-FFF2-40B4-BE49-F238E27FC236}">
                <a16:creationId xmlns:a16="http://schemas.microsoft.com/office/drawing/2014/main" id="{65A32E6F-756C-41B3-B03A-E2A1B3A8C8C5}"/>
              </a:ext>
            </a:extLst>
          </p:cNvPr>
          <p:cNvSpPr>
            <a:spLocks noGrp="1"/>
          </p:cNvSpPr>
          <p:nvPr>
            <p:ph idx="1"/>
          </p:nvPr>
        </p:nvSpPr>
        <p:spPr/>
        <p:txBody>
          <a:bodyPr>
            <a:normAutofit fontScale="92500" lnSpcReduction="10000"/>
          </a:bodyPr>
          <a:lstStyle/>
          <a:p>
            <a:r>
              <a:rPr lang="en-US" dirty="0"/>
              <a:t>LBVS with RF and fingerprints easily scales to 1.0 billion </a:t>
            </a:r>
            <a:r>
              <a:rPr lang="en-US" dirty="0" err="1"/>
              <a:t>cpds</a:t>
            </a:r>
            <a:endParaRPr lang="en-US" dirty="0"/>
          </a:p>
          <a:p>
            <a:pPr marL="0" indent="0">
              <a:buNone/>
            </a:pPr>
            <a:endParaRPr lang="en-US" dirty="0"/>
          </a:p>
          <a:p>
            <a:r>
              <a:rPr lang="en-US" dirty="0"/>
              <a:t>SBVS study required 5 million CPU hours to evaluate 1.3 billion </a:t>
            </a:r>
            <a:r>
              <a:rPr lang="en-US" dirty="0" err="1"/>
              <a:t>cpds</a:t>
            </a:r>
            <a:r>
              <a:rPr lang="en-US" dirty="0"/>
              <a:t>. </a:t>
            </a:r>
          </a:p>
          <a:p>
            <a:pPr lvl="1"/>
            <a:r>
              <a:rPr lang="en-US" sz="1600" b="0" i="0" dirty="0" err="1">
                <a:effectLst/>
              </a:rPr>
              <a:t>Gorgulla</a:t>
            </a:r>
            <a:r>
              <a:rPr lang="en-US" sz="1600" b="0" i="0" dirty="0">
                <a:effectLst/>
              </a:rPr>
              <a:t>, C., et al., “An open-source drug discovery platform enables ultra-large virtual screens.” Nature 2020,580, 663–668.</a:t>
            </a:r>
            <a:endParaRPr lang="en-US" sz="1600" dirty="0"/>
          </a:p>
          <a:p>
            <a:endParaRPr lang="en-US" dirty="0"/>
          </a:p>
          <a:p>
            <a:r>
              <a:rPr lang="en-US" dirty="0"/>
              <a:t>Another SBVS used 27,612 GPUs to score 1.37 billion in &lt; 24 hours. </a:t>
            </a:r>
          </a:p>
          <a:p>
            <a:pPr lvl="1"/>
            <a:r>
              <a:rPr lang="en-US" sz="1600" b="0" i="0" dirty="0">
                <a:effectLst/>
              </a:rPr>
              <a:t>Glaser, J., et al., “High-throughput virtual laboratory for drug discovery using massive datasets.” The International Journal of High Performance Computing Applications.</a:t>
            </a:r>
          </a:p>
          <a:p>
            <a:endParaRPr lang="en-US" sz="2000" dirty="0"/>
          </a:p>
          <a:p>
            <a:r>
              <a:rPr lang="en-US" dirty="0"/>
              <a:t>We have applied SBVS in consensus docking screens with 6 programs on libraries up to ~40 million </a:t>
            </a:r>
            <a:r>
              <a:rPr lang="en-US" dirty="0" err="1"/>
              <a:t>cpds</a:t>
            </a:r>
            <a:r>
              <a:rPr lang="en-US" dirty="0"/>
              <a:t>.</a:t>
            </a:r>
          </a:p>
        </p:txBody>
      </p:sp>
    </p:spTree>
    <p:extLst>
      <p:ext uri="{BB962C8B-B14F-4D97-AF65-F5344CB8AC3E}">
        <p14:creationId xmlns:p14="http://schemas.microsoft.com/office/powerpoint/2010/main" val="7127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B914-0BE0-4035-A1D6-64457FD27805}"/>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207E0BAB-C0C2-423E-A07E-8B5FF96AF132}"/>
              </a:ext>
            </a:extLst>
          </p:cNvPr>
          <p:cNvSpPr>
            <a:spLocks noGrp="1"/>
          </p:cNvSpPr>
          <p:nvPr>
            <p:ph idx="1"/>
          </p:nvPr>
        </p:nvSpPr>
        <p:spPr>
          <a:xfrm>
            <a:off x="838200" y="1690688"/>
            <a:ext cx="8956964" cy="4351338"/>
          </a:xfrm>
        </p:spPr>
        <p:txBody>
          <a:bodyPr>
            <a:normAutofit fontScale="92500" lnSpcReduction="10000"/>
          </a:bodyPr>
          <a:lstStyle/>
          <a:p>
            <a:pPr marL="0" indent="0">
              <a:buNone/>
            </a:pPr>
            <a:r>
              <a:rPr lang="en-US" dirty="0"/>
              <a:t>Progress in chemical synthesis strategies has given rise to vast “make-on-demand” chemical libraries. Such libraries, now virtual, are bounded only by synthetic feasibility and grow exponentially. Making and testing significant portions of such libraries on a new drug target is not feasible. We increasingly rely on computational approaches called virtual screening methods to help us navigate large chemical spaces and to prioritize the most promising molecules for testing. The main challenge now is to scale existing virtual screening methods, or develop new ones, with sufficient molecule throughput and scoring accuracy to accommodate ultra-large compound libraries. Here I will describe some promising approaches that leverage high-throughput computing to meet this challenge.</a:t>
            </a:r>
          </a:p>
        </p:txBody>
      </p:sp>
    </p:spTree>
    <p:extLst>
      <p:ext uri="{BB962C8B-B14F-4D97-AF65-F5344CB8AC3E}">
        <p14:creationId xmlns:p14="http://schemas.microsoft.com/office/powerpoint/2010/main" val="283991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15A62D-46F1-47FF-A573-A00843761BE8}"/>
              </a:ext>
            </a:extLst>
          </p:cNvPr>
          <p:cNvSpPr>
            <a:spLocks noGrp="1"/>
          </p:cNvSpPr>
          <p:nvPr>
            <p:ph type="title"/>
          </p:nvPr>
        </p:nvSpPr>
        <p:spPr>
          <a:xfrm>
            <a:off x="4338608" y="664514"/>
            <a:ext cx="2373691" cy="604693"/>
          </a:xfrm>
        </p:spPr>
        <p:txBody>
          <a:bodyPr>
            <a:normAutofit fontScale="90000"/>
          </a:bodyPr>
          <a:lstStyle/>
          <a:p>
            <a:r>
              <a:rPr lang="en-US" b="1" dirty="0">
                <a:latin typeface="Tw Cen MT" panose="020B0602020104020603" pitchFamily="34" charset="0"/>
              </a:rPr>
              <a:t>HTS vs </a:t>
            </a:r>
            <a:r>
              <a:rPr lang="en-US" b="1" dirty="0" err="1">
                <a:latin typeface="Tw Cen MT" panose="020B0602020104020603" pitchFamily="34" charset="0"/>
              </a:rPr>
              <a:t>VS</a:t>
            </a:r>
            <a:endParaRPr lang="en-US" b="1" dirty="0">
              <a:latin typeface="Tw Cen MT" panose="020B0602020104020603" pitchFamily="34" charset="0"/>
            </a:endParaRPr>
          </a:p>
        </p:txBody>
      </p:sp>
      <p:sp>
        <p:nvSpPr>
          <p:cNvPr id="5" name="Text Placeholder 4">
            <a:extLst>
              <a:ext uri="{FF2B5EF4-FFF2-40B4-BE49-F238E27FC236}">
                <a16:creationId xmlns:a16="http://schemas.microsoft.com/office/drawing/2014/main" id="{D1740598-6BFE-4186-AD27-E7A2B08F82E8}"/>
              </a:ext>
            </a:extLst>
          </p:cNvPr>
          <p:cNvSpPr>
            <a:spLocks noGrp="1"/>
          </p:cNvSpPr>
          <p:nvPr>
            <p:ph type="body" idx="1"/>
          </p:nvPr>
        </p:nvSpPr>
        <p:spPr>
          <a:xfrm>
            <a:off x="688409" y="1681163"/>
            <a:ext cx="5157787" cy="823912"/>
          </a:xfrm>
        </p:spPr>
        <p:txBody>
          <a:bodyPr/>
          <a:lstStyle/>
          <a:p>
            <a:r>
              <a:rPr lang="en-US" dirty="0"/>
              <a:t>Real Screening (HTS)</a:t>
            </a:r>
          </a:p>
        </p:txBody>
      </p:sp>
      <p:sp>
        <p:nvSpPr>
          <p:cNvPr id="6" name="Content Placeholder 5">
            <a:extLst>
              <a:ext uri="{FF2B5EF4-FFF2-40B4-BE49-F238E27FC236}">
                <a16:creationId xmlns:a16="http://schemas.microsoft.com/office/drawing/2014/main" id="{2720C651-1E3E-480C-8BBA-7844F6BC5C6B}"/>
              </a:ext>
            </a:extLst>
          </p:cNvPr>
          <p:cNvSpPr>
            <a:spLocks noGrp="1"/>
          </p:cNvSpPr>
          <p:nvPr>
            <p:ph sz="half" idx="2"/>
          </p:nvPr>
        </p:nvSpPr>
        <p:spPr>
          <a:xfrm>
            <a:off x="537030" y="2505075"/>
            <a:ext cx="5460546" cy="3684588"/>
          </a:xfrm>
        </p:spPr>
        <p:txBody>
          <a:bodyPr>
            <a:normAutofit/>
          </a:bodyPr>
          <a:lstStyle/>
          <a:p>
            <a:endParaRPr lang="en-US" dirty="0"/>
          </a:p>
          <a:p>
            <a:r>
              <a:rPr lang="en-US" dirty="0"/>
              <a:t>test 10</a:t>
            </a:r>
            <a:r>
              <a:rPr lang="en-US" baseline="30000" dirty="0"/>
              <a:t>4</a:t>
            </a:r>
            <a:r>
              <a:rPr lang="en-US" dirty="0"/>
              <a:t>-10</a:t>
            </a:r>
            <a:r>
              <a:rPr lang="en-US" baseline="30000" dirty="0"/>
              <a:t>6</a:t>
            </a:r>
            <a:r>
              <a:rPr lang="en-US" dirty="0"/>
              <a:t> </a:t>
            </a:r>
            <a:r>
              <a:rPr lang="en-US" dirty="0" err="1"/>
              <a:t>cpds</a:t>
            </a:r>
            <a:endParaRPr lang="en-US" dirty="0"/>
          </a:p>
          <a:p>
            <a:r>
              <a:rPr lang="en-US" dirty="0"/>
              <a:t>generates valuable real data</a:t>
            </a:r>
          </a:p>
          <a:p>
            <a:r>
              <a:rPr lang="en-US" dirty="0"/>
              <a:t>expensive</a:t>
            </a:r>
          </a:p>
          <a:p>
            <a:r>
              <a:rPr lang="en-US" dirty="0"/>
              <a:t>noisy</a:t>
            </a:r>
          </a:p>
          <a:p>
            <a:r>
              <a:rPr lang="en-US" dirty="0"/>
              <a:t>can’t scale to ultra-large libraries</a:t>
            </a:r>
          </a:p>
          <a:p>
            <a:r>
              <a:rPr lang="en-US" dirty="0"/>
              <a:t>assay must scale to 10</a:t>
            </a:r>
            <a:r>
              <a:rPr lang="en-US" baseline="30000" dirty="0"/>
              <a:t>4</a:t>
            </a:r>
            <a:r>
              <a:rPr lang="en-US" dirty="0"/>
              <a:t>-10</a:t>
            </a:r>
            <a:r>
              <a:rPr lang="en-US" baseline="30000" dirty="0"/>
              <a:t>6</a:t>
            </a:r>
          </a:p>
          <a:p>
            <a:pPr marL="0" indent="0">
              <a:buNone/>
            </a:pPr>
            <a:endParaRPr lang="en-US" dirty="0"/>
          </a:p>
        </p:txBody>
      </p:sp>
      <p:sp>
        <p:nvSpPr>
          <p:cNvPr id="7" name="Text Placeholder 6">
            <a:extLst>
              <a:ext uri="{FF2B5EF4-FFF2-40B4-BE49-F238E27FC236}">
                <a16:creationId xmlns:a16="http://schemas.microsoft.com/office/drawing/2014/main" id="{C5C5F9E8-F69B-40EF-B9B3-C2E4194EADD4}"/>
              </a:ext>
            </a:extLst>
          </p:cNvPr>
          <p:cNvSpPr>
            <a:spLocks noGrp="1"/>
          </p:cNvSpPr>
          <p:nvPr>
            <p:ph type="body" sz="quarter" idx="3"/>
          </p:nvPr>
        </p:nvSpPr>
        <p:spPr>
          <a:xfrm>
            <a:off x="6125029" y="1681163"/>
            <a:ext cx="5707580" cy="823912"/>
          </a:xfrm>
        </p:spPr>
        <p:txBody>
          <a:bodyPr/>
          <a:lstStyle/>
          <a:p>
            <a:r>
              <a:rPr lang="en-US" dirty="0"/>
              <a:t>Virtual Screening + Real Focused Screening</a:t>
            </a:r>
          </a:p>
        </p:txBody>
      </p:sp>
      <p:sp>
        <p:nvSpPr>
          <p:cNvPr id="8" name="Content Placeholder 7">
            <a:extLst>
              <a:ext uri="{FF2B5EF4-FFF2-40B4-BE49-F238E27FC236}">
                <a16:creationId xmlns:a16="http://schemas.microsoft.com/office/drawing/2014/main" id="{8CABE15F-02C6-4B67-9094-1174C65B9C51}"/>
              </a:ext>
            </a:extLst>
          </p:cNvPr>
          <p:cNvSpPr>
            <a:spLocks noGrp="1"/>
          </p:cNvSpPr>
          <p:nvPr>
            <p:ph sz="quarter" idx="4"/>
          </p:nvPr>
        </p:nvSpPr>
        <p:spPr>
          <a:xfrm>
            <a:off x="5997575" y="2505075"/>
            <a:ext cx="6194425" cy="3684588"/>
          </a:xfrm>
        </p:spPr>
        <p:txBody>
          <a:bodyPr>
            <a:normAutofit/>
          </a:bodyPr>
          <a:lstStyle/>
          <a:p>
            <a:endParaRPr lang="en-US" dirty="0"/>
          </a:p>
          <a:p>
            <a:r>
              <a:rPr lang="en-US" dirty="0"/>
              <a:t>VS 10</a:t>
            </a:r>
            <a:r>
              <a:rPr lang="en-US" baseline="30000" dirty="0"/>
              <a:t>8</a:t>
            </a:r>
            <a:r>
              <a:rPr lang="en-US" dirty="0"/>
              <a:t>-10</a:t>
            </a:r>
            <a:r>
              <a:rPr lang="en-US" baseline="30000" dirty="0"/>
              <a:t>12</a:t>
            </a:r>
            <a:r>
              <a:rPr lang="en-US" dirty="0"/>
              <a:t> </a:t>
            </a:r>
            <a:r>
              <a:rPr lang="en-US" dirty="0">
                <a:sym typeface="Wingdings" panose="05000000000000000000" pitchFamily="2" charset="2"/>
              </a:rPr>
              <a:t></a:t>
            </a:r>
            <a:r>
              <a:rPr lang="en-US" dirty="0"/>
              <a:t> test 10</a:t>
            </a:r>
            <a:r>
              <a:rPr lang="en-US" baseline="30000" dirty="0"/>
              <a:t>2</a:t>
            </a:r>
            <a:r>
              <a:rPr lang="en-US" dirty="0"/>
              <a:t>-10</a:t>
            </a:r>
            <a:r>
              <a:rPr lang="en-US" baseline="30000" dirty="0"/>
              <a:t>4</a:t>
            </a:r>
            <a:r>
              <a:rPr lang="en-US" dirty="0"/>
              <a:t> </a:t>
            </a:r>
            <a:r>
              <a:rPr lang="en-US" dirty="0" err="1"/>
              <a:t>cpds</a:t>
            </a:r>
            <a:endParaRPr lang="en-US" dirty="0"/>
          </a:p>
          <a:p>
            <a:r>
              <a:rPr lang="en-US" dirty="0"/>
              <a:t>limited real data generation</a:t>
            </a:r>
          </a:p>
          <a:p>
            <a:r>
              <a:rPr lang="en-US" dirty="0"/>
              <a:t>cheap</a:t>
            </a:r>
          </a:p>
          <a:p>
            <a:r>
              <a:rPr lang="en-US" b="1" dirty="0"/>
              <a:t>VERY</a:t>
            </a:r>
            <a:r>
              <a:rPr lang="en-US" dirty="0"/>
              <a:t> noisy</a:t>
            </a:r>
          </a:p>
          <a:p>
            <a:r>
              <a:rPr lang="en-US" dirty="0"/>
              <a:t>scales to ultra-large libraries (10</a:t>
            </a:r>
            <a:r>
              <a:rPr lang="en-US" baseline="30000" dirty="0"/>
              <a:t>9</a:t>
            </a:r>
            <a:r>
              <a:rPr lang="en-US" dirty="0"/>
              <a:t>-10</a:t>
            </a:r>
            <a:r>
              <a:rPr lang="en-US" baseline="30000" dirty="0"/>
              <a:t>12</a:t>
            </a:r>
            <a:r>
              <a:rPr lang="en-US" dirty="0"/>
              <a:t>)</a:t>
            </a:r>
          </a:p>
          <a:p>
            <a:r>
              <a:rPr lang="en-US" dirty="0"/>
              <a:t>VS models have data requirements</a:t>
            </a:r>
          </a:p>
        </p:txBody>
      </p:sp>
    </p:spTree>
    <p:extLst>
      <p:ext uri="{BB962C8B-B14F-4D97-AF65-F5344CB8AC3E}">
        <p14:creationId xmlns:p14="http://schemas.microsoft.com/office/powerpoint/2010/main" val="292609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953542" y="1212619"/>
            <a:ext cx="8229627" cy="4618353"/>
          </a:xfrm>
        </p:spPr>
        <p:txBody>
          <a:bodyPr/>
          <a:lstStyle/>
          <a:p>
            <a:pPr marL="414772" indent="-414772">
              <a:buSzPct val="45000"/>
              <a:buFont typeface="Wingdings" panose="05000000000000000000" pitchFamily="2" charset="2"/>
              <a:buChar char="§"/>
            </a:pPr>
            <a:r>
              <a:rPr lang="en-US" sz="2359" b="1" dirty="0"/>
              <a:t>Drug Discovery</a:t>
            </a:r>
            <a:r>
              <a:rPr lang="en-US" sz="2359" dirty="0"/>
              <a:t>: looking for needle in haystack: potentially 10</a:t>
            </a:r>
            <a:r>
              <a:rPr lang="en-US" sz="2359" baseline="30000" dirty="0"/>
              <a:t>33</a:t>
            </a:r>
            <a:r>
              <a:rPr lang="en-US" sz="2359" dirty="0"/>
              <a:t> drug-like organic molecules* are theoretically possible—but only a some will be </a:t>
            </a:r>
            <a:r>
              <a:rPr lang="en-US" sz="2359" b="1" dirty="0"/>
              <a:t>active</a:t>
            </a:r>
            <a:r>
              <a:rPr lang="en-US" sz="2359" dirty="0"/>
              <a:t> against a disease state and also non-toxic</a:t>
            </a:r>
          </a:p>
          <a:p>
            <a:pPr marL="414772" indent="-414772">
              <a:buSzPct val="45000"/>
              <a:buFont typeface="Wingdings" panose="05000000000000000000" pitchFamily="2" charset="2"/>
              <a:buChar char="§"/>
            </a:pPr>
            <a:r>
              <a:rPr lang="en-US" sz="2359" b="1" dirty="0"/>
              <a:t>High Throughput Screening (HTS)</a:t>
            </a:r>
            <a:r>
              <a:rPr lang="en-US" sz="2359" dirty="0"/>
              <a:t>:</a:t>
            </a:r>
            <a:r>
              <a:rPr lang="en-US" sz="2359" b="1" dirty="0"/>
              <a:t> </a:t>
            </a:r>
            <a:r>
              <a:rPr lang="en-US" sz="2359" dirty="0"/>
              <a:t>Brute Force approach is to experimentally test 10,000s to millions molecules---expensive!</a:t>
            </a:r>
          </a:p>
          <a:p>
            <a:pPr marL="1036930" lvl="1" indent="-414772">
              <a:buSzPct val="45000"/>
              <a:buFont typeface="Wingdings" panose="05000000000000000000" pitchFamily="2" charset="2"/>
              <a:buChar char="§"/>
            </a:pPr>
            <a:r>
              <a:rPr lang="en-US" sz="1633" dirty="0"/>
              <a:t> ~$15-200 compound (to purchase them)</a:t>
            </a:r>
          </a:p>
          <a:p>
            <a:pPr marL="1036930" lvl="1" indent="-414772">
              <a:buSzPct val="45000"/>
              <a:buFont typeface="Wingdings" panose="05000000000000000000" pitchFamily="2" charset="2"/>
              <a:buChar char="§"/>
            </a:pPr>
            <a:r>
              <a:rPr lang="en-US" sz="1633" dirty="0"/>
              <a:t>~$0.10-1.00 per experiment  (to test them in automated, robotic HTS experiments)</a:t>
            </a:r>
          </a:p>
          <a:p>
            <a:pPr marL="1036930" lvl="1" indent="-414772">
              <a:buSzPct val="45000"/>
              <a:buFont typeface="Wingdings" panose="05000000000000000000" pitchFamily="2" charset="2"/>
              <a:buChar char="§"/>
            </a:pPr>
            <a:endParaRPr lang="en-US" sz="1633" dirty="0"/>
          </a:p>
          <a:p>
            <a:pPr marL="414772" indent="-414772">
              <a:buSzPct val="45000"/>
              <a:buFont typeface="Wingdings" panose="05000000000000000000" pitchFamily="2" charset="2"/>
              <a:buChar char="§"/>
            </a:pPr>
            <a:r>
              <a:rPr lang="en-US" sz="2359" b="1" dirty="0"/>
              <a:t>Virtual Screening (VS)</a:t>
            </a:r>
            <a:r>
              <a:rPr lang="en-US" sz="2359" dirty="0"/>
              <a:t>:</a:t>
            </a:r>
            <a:r>
              <a:rPr lang="en-US" sz="2359" b="1" dirty="0"/>
              <a:t> </a:t>
            </a:r>
            <a:r>
              <a:rPr lang="en-US" sz="2359" dirty="0"/>
              <a:t>Filter very large molecule sets by computational techniques. Prioritize a subset for testing in a highly focused screen.</a:t>
            </a:r>
          </a:p>
        </p:txBody>
      </p:sp>
      <p:sp>
        <p:nvSpPr>
          <p:cNvPr id="3" name="Title 2"/>
          <p:cNvSpPr txBox="1">
            <a:spLocks noGrp="1"/>
          </p:cNvSpPr>
          <p:nvPr>
            <p:ph type="title" idx="4294967295"/>
          </p:nvPr>
        </p:nvSpPr>
        <p:spPr>
          <a:xfrm>
            <a:off x="1953542" y="67610"/>
            <a:ext cx="8229627" cy="1145009"/>
          </a:xfrm>
        </p:spPr>
        <p:txBody>
          <a:bodyPr/>
          <a:lstStyle/>
          <a:p>
            <a:pPr lvl="0"/>
            <a:r>
              <a:rPr lang="en-US" dirty="0"/>
              <a:t>What is </a:t>
            </a:r>
            <a:r>
              <a:rPr lang="en-US" b="1" i="1" dirty="0">
                <a:solidFill>
                  <a:schemeClr val="tx1"/>
                </a:solidFill>
              </a:rPr>
              <a:t>virtual screening</a:t>
            </a:r>
            <a:r>
              <a:rPr lang="en-US" b="1" dirty="0">
                <a:solidFill>
                  <a:schemeClr val="tx1"/>
                </a:solidFill>
              </a:rPr>
              <a:t>?</a:t>
            </a:r>
            <a:endParaRPr lang="en-US" dirty="0"/>
          </a:p>
        </p:txBody>
      </p:sp>
      <p:sp>
        <p:nvSpPr>
          <p:cNvPr id="4" name="TextBox 3"/>
          <p:cNvSpPr txBox="1"/>
          <p:nvPr/>
        </p:nvSpPr>
        <p:spPr>
          <a:xfrm>
            <a:off x="6298359" y="6382671"/>
            <a:ext cx="4225324" cy="343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33" b="0" i="0" u="none" strike="noStrike" kern="1200" cap="none" spc="0" normalizeH="0" baseline="0" noProof="0" dirty="0" err="1">
                <a:ln>
                  <a:noFill/>
                </a:ln>
                <a:solidFill>
                  <a:prstClr val="black"/>
                </a:solidFill>
                <a:effectLst/>
                <a:uLnTx/>
                <a:uFillTx/>
                <a:latin typeface="Calibri" panose="020F0502020204030204"/>
                <a:ea typeface="+mn-ea"/>
                <a:cs typeface="+mn-cs"/>
              </a:rPr>
              <a:t>Polishchuk</a:t>
            </a:r>
            <a:r>
              <a:rPr kumimoji="0" lang="en-US" sz="1633" b="0" i="0" u="none" strike="noStrike" kern="1200" cap="none" spc="0" normalizeH="0" baseline="0" noProof="0" dirty="0">
                <a:ln>
                  <a:noFill/>
                </a:ln>
                <a:solidFill>
                  <a:prstClr val="black"/>
                </a:solidFill>
                <a:effectLst/>
                <a:uLnTx/>
                <a:uFillTx/>
                <a:latin typeface="Calibri" panose="020F0502020204030204"/>
                <a:ea typeface="+mn-ea"/>
                <a:cs typeface="+mn-cs"/>
              </a:rPr>
              <a:t> PG, et al., JCAMD 2013 27(8):675-9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990" y="442600"/>
            <a:ext cx="5689237" cy="1453124"/>
          </a:xfrm>
        </p:spPr>
        <p:txBody>
          <a:bodyPr/>
          <a:lstStyle/>
          <a:p>
            <a:r>
              <a:rPr lang="en-US" sz="3266" dirty="0"/>
              <a:t>DUD-E: Benchmarking Data Set to Validate Docking-Based VS Methods</a:t>
            </a:r>
          </a:p>
        </p:txBody>
      </p:sp>
      <p:sp>
        <p:nvSpPr>
          <p:cNvPr id="3" name="Content Placeholder 2"/>
          <p:cNvSpPr>
            <a:spLocks noGrp="1"/>
          </p:cNvSpPr>
          <p:nvPr>
            <p:ph idx="1"/>
          </p:nvPr>
        </p:nvSpPr>
        <p:spPr>
          <a:xfrm>
            <a:off x="1781336" y="2211026"/>
            <a:ext cx="8229627" cy="3882044"/>
          </a:xfrm>
        </p:spPr>
        <p:txBody>
          <a:bodyPr/>
          <a:lstStyle/>
          <a:p>
            <a:pPr marL="414772" indent="-414772"/>
            <a:r>
              <a:rPr lang="en-US" sz="2177" dirty="0">
                <a:cs typeface="Times New Roman" panose="02020603050405020304" pitchFamily="18" charset="0"/>
              </a:rPr>
              <a:t>“</a:t>
            </a:r>
            <a:r>
              <a:rPr lang="en-US" sz="2177" i="1" dirty="0">
                <a:cs typeface="Times New Roman" panose="02020603050405020304" pitchFamily="18" charset="0"/>
              </a:rPr>
              <a:t>A </a:t>
            </a:r>
            <a:r>
              <a:rPr lang="en-US" sz="2177" b="1" i="1" u="sng" dirty="0">
                <a:cs typeface="Times New Roman" panose="02020603050405020304" pitchFamily="18" charset="0"/>
              </a:rPr>
              <a:t>D</a:t>
            </a:r>
            <a:r>
              <a:rPr lang="en-US" sz="2177" i="1" dirty="0">
                <a:cs typeface="Times New Roman" panose="02020603050405020304" pitchFamily="18" charset="0"/>
              </a:rPr>
              <a:t>atabase of </a:t>
            </a:r>
            <a:r>
              <a:rPr lang="en-US" sz="2177" b="1" i="1" u="sng" dirty="0">
                <a:cs typeface="Times New Roman" panose="02020603050405020304" pitchFamily="18" charset="0"/>
              </a:rPr>
              <a:t>U</a:t>
            </a:r>
            <a:r>
              <a:rPr lang="en-US" sz="2177" i="1" dirty="0">
                <a:cs typeface="Times New Roman" panose="02020603050405020304" pitchFamily="18" charset="0"/>
              </a:rPr>
              <a:t>seful </a:t>
            </a:r>
            <a:r>
              <a:rPr lang="en-US" sz="2177" b="1" i="1" u="sng" dirty="0">
                <a:cs typeface="Times New Roman" panose="02020603050405020304" pitchFamily="18" charset="0"/>
              </a:rPr>
              <a:t>D</a:t>
            </a:r>
            <a:r>
              <a:rPr lang="en-US" sz="2177" i="1" dirty="0">
                <a:cs typeface="Times New Roman" panose="02020603050405020304" pitchFamily="18" charset="0"/>
              </a:rPr>
              <a:t>ecoys: </a:t>
            </a:r>
            <a:r>
              <a:rPr lang="en-US" sz="2177" b="1" i="1" u="sng" dirty="0">
                <a:cs typeface="Times New Roman" panose="02020603050405020304" pitchFamily="18" charset="0"/>
              </a:rPr>
              <a:t>E</a:t>
            </a:r>
            <a:r>
              <a:rPr lang="en-US" sz="2177" i="1" dirty="0">
                <a:cs typeface="Times New Roman" panose="02020603050405020304" pitchFamily="18" charset="0"/>
              </a:rPr>
              <a:t>nhanced</a:t>
            </a:r>
            <a:r>
              <a:rPr lang="en-US" sz="2177" dirty="0">
                <a:cs typeface="Times New Roman" panose="02020603050405020304" pitchFamily="18" charset="0"/>
              </a:rPr>
              <a:t>”</a:t>
            </a:r>
          </a:p>
          <a:p>
            <a:pPr marL="414772" indent="-414772"/>
            <a:r>
              <a:rPr lang="en-US" sz="2177" dirty="0">
                <a:solidFill>
                  <a:prstClr val="black"/>
                </a:solidFill>
                <a:cs typeface="Times New Roman" panose="02020603050405020304" pitchFamily="18" charset="0"/>
              </a:rPr>
              <a:t>102 protein targets </a:t>
            </a:r>
          </a:p>
          <a:p>
            <a:pPr marL="414772" indent="-414772"/>
            <a:r>
              <a:rPr lang="en-US" sz="2177" dirty="0">
                <a:solidFill>
                  <a:prstClr val="black"/>
                </a:solidFill>
                <a:cs typeface="Times New Roman" panose="02020603050405020304" pitchFamily="18" charset="0"/>
              </a:rPr>
              <a:t>22,886 active compounds with minimum potency 1 </a:t>
            </a:r>
            <a:r>
              <a:rPr lang="el-GR" sz="2177" dirty="0">
                <a:solidFill>
                  <a:prstClr val="black"/>
                </a:solidFill>
                <a:cs typeface="Times New Roman" panose="02020603050405020304" pitchFamily="18" charset="0"/>
              </a:rPr>
              <a:t>μ</a:t>
            </a:r>
            <a:r>
              <a:rPr lang="en-US" sz="2177" dirty="0">
                <a:solidFill>
                  <a:prstClr val="black"/>
                </a:solidFill>
                <a:cs typeface="Times New Roman" panose="02020603050405020304" pitchFamily="18" charset="0"/>
              </a:rPr>
              <a:t>M (or better)</a:t>
            </a:r>
          </a:p>
          <a:p>
            <a:pPr marL="414772" indent="-414772"/>
            <a:r>
              <a:rPr lang="en-US" sz="2177" dirty="0">
                <a:solidFill>
                  <a:prstClr val="black"/>
                </a:solidFill>
                <a:cs typeface="Times New Roman" panose="02020603050405020304" pitchFamily="18" charset="0"/>
              </a:rPr>
              <a:t>100-600 ligands per target </a:t>
            </a:r>
          </a:p>
          <a:p>
            <a:pPr marL="414772" indent="-414772"/>
            <a:r>
              <a:rPr lang="en-US" sz="2177" dirty="0">
                <a:solidFill>
                  <a:prstClr val="black"/>
                </a:solidFill>
                <a:cs typeface="Times New Roman" panose="02020603050405020304" pitchFamily="18" charset="0"/>
              </a:rPr>
              <a:t>~50 decoys for each active ligand (~2% actives)</a:t>
            </a:r>
          </a:p>
          <a:p>
            <a:pPr marL="414772" indent="-414772"/>
            <a:r>
              <a:rPr lang="en-US" sz="2177" dirty="0">
                <a:solidFill>
                  <a:prstClr val="black"/>
                </a:solidFill>
                <a:cs typeface="Times New Roman" panose="02020603050405020304" pitchFamily="18" charset="0"/>
              </a:rPr>
              <a:t>Decoys property-matched but dissimilar 2-D topology.</a:t>
            </a:r>
          </a:p>
          <a:p>
            <a:pPr marL="1036930" lvl="1" indent="-414772"/>
            <a:r>
              <a:rPr lang="en-US" sz="1633" dirty="0">
                <a:solidFill>
                  <a:prstClr val="black"/>
                </a:solidFill>
                <a:cs typeface="Times New Roman" panose="02020603050405020304" pitchFamily="18" charset="0"/>
              </a:rPr>
              <a:t>Properties: MW, </a:t>
            </a:r>
            <a:r>
              <a:rPr lang="en-US" sz="1633" dirty="0" err="1">
                <a:solidFill>
                  <a:prstClr val="black"/>
                </a:solidFill>
                <a:cs typeface="Times New Roman" panose="02020603050405020304" pitchFamily="18" charset="0"/>
              </a:rPr>
              <a:t>LogP</a:t>
            </a:r>
            <a:r>
              <a:rPr lang="en-US" sz="1633" dirty="0">
                <a:solidFill>
                  <a:prstClr val="black"/>
                </a:solidFill>
                <a:cs typeface="Times New Roman" panose="02020603050405020304" pitchFamily="18" charset="0"/>
              </a:rPr>
              <a:t>, HBA, HBD, rotatable bonds, net charge</a:t>
            </a:r>
          </a:p>
          <a:p>
            <a:pPr marL="1036930" lvl="1" indent="-414772"/>
            <a:r>
              <a:rPr lang="en-US" sz="1633" dirty="0">
                <a:solidFill>
                  <a:prstClr val="black"/>
                </a:solidFill>
                <a:cs typeface="Times New Roman" panose="02020603050405020304" pitchFamily="18" charset="0"/>
              </a:rPr>
              <a:t>ECFP4, keep 25% most dissimilar</a:t>
            </a:r>
          </a:p>
          <a:p>
            <a:pPr marL="414772" indent="-414772"/>
            <a:r>
              <a:rPr lang="en-US" sz="2177" dirty="0">
                <a:solidFill>
                  <a:prstClr val="black"/>
                </a:solidFill>
                <a:cs typeface="Times New Roman" panose="02020603050405020304" pitchFamily="18" charset="0"/>
              </a:rPr>
              <a:t>Actives are clustered. Diversity of actives is promoted by keeping max of 3 tightest binders in each cluster.</a:t>
            </a:r>
          </a:p>
          <a:p>
            <a:endParaRPr lang="en-US" dirty="0"/>
          </a:p>
          <a:p>
            <a:endParaRPr lang="en-US" dirty="0"/>
          </a:p>
        </p:txBody>
      </p:sp>
      <p:sp>
        <p:nvSpPr>
          <p:cNvPr id="5" name="TextBox 4"/>
          <p:cNvSpPr txBox="1"/>
          <p:nvPr/>
        </p:nvSpPr>
        <p:spPr>
          <a:xfrm>
            <a:off x="1693197" y="6488321"/>
            <a:ext cx="6141297" cy="343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err="1">
                <a:ln>
                  <a:noFill/>
                </a:ln>
                <a:solidFill>
                  <a:prstClr val="black"/>
                </a:solidFill>
                <a:effectLst/>
                <a:uLnTx/>
                <a:uFillTx/>
                <a:latin typeface="Calibri" panose="020F0502020204030204"/>
                <a:ea typeface="+mn-ea"/>
                <a:cs typeface="+mn-cs"/>
              </a:rPr>
              <a:t>Mysinger</a:t>
            </a:r>
            <a:r>
              <a:rPr kumimoji="0" lang="en-US" sz="1633" b="1" i="0" u="none" strike="noStrike" kern="1200" cap="none" spc="0" normalizeH="0" baseline="0" noProof="0" dirty="0">
                <a:ln>
                  <a:noFill/>
                </a:ln>
                <a:solidFill>
                  <a:prstClr val="black"/>
                </a:solidFill>
                <a:effectLst/>
                <a:uLnTx/>
                <a:uFillTx/>
                <a:latin typeface="Calibri" panose="020F0502020204030204"/>
                <a:ea typeface="+mn-ea"/>
                <a:cs typeface="+mn-cs"/>
              </a:rPr>
              <a:t> et al.,  J. Med. Chem., 2012, Jul 5. </a:t>
            </a:r>
            <a:r>
              <a:rPr kumimoji="0" lang="en-US" sz="1633" b="1"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doi</a:t>
            </a:r>
            <a:r>
              <a:rPr kumimoji="0" lang="en-US" sz="1633"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10.1021/jm300687e</a:t>
            </a:r>
            <a:r>
              <a:rPr kumimoji="0" lang="en-US" sz="1633"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197" y="309922"/>
            <a:ext cx="2739794" cy="1688477"/>
          </a:xfrm>
          <a:prstGeom prst="rect">
            <a:avLst/>
          </a:prstGeom>
        </p:spPr>
      </p:pic>
    </p:spTree>
    <p:extLst>
      <p:ext uri="{BB962C8B-B14F-4D97-AF65-F5344CB8AC3E}">
        <p14:creationId xmlns:p14="http://schemas.microsoft.com/office/powerpoint/2010/main" val="2729526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Docking programs have different search and scoring strategies</a:t>
            </a:r>
          </a:p>
        </p:txBody>
      </p:sp>
      <p:graphicFrame>
        <p:nvGraphicFramePr>
          <p:cNvPr id="4" name="Object 3"/>
          <p:cNvGraphicFramePr>
            <a:graphicFrameLocks noChangeAspect="1"/>
          </p:cNvGraphicFramePr>
          <p:nvPr/>
        </p:nvGraphicFramePr>
        <p:xfrm>
          <a:off x="1885952" y="1690690"/>
          <a:ext cx="8420097" cy="1943099"/>
        </p:xfrm>
        <a:graphic>
          <a:graphicData uri="http://schemas.openxmlformats.org/presentationml/2006/ole">
            <mc:AlternateContent xmlns:mc="http://schemas.openxmlformats.org/markup-compatibility/2006">
              <mc:Choice xmlns:v="urn:schemas-microsoft-com:vml" Requires="v">
                <p:oleObj name="Document" r:id="rId2" imgW="5943600" imgH="1371600" progId="Word.Document.12">
                  <p:embed/>
                </p:oleObj>
              </mc:Choice>
              <mc:Fallback>
                <p:oleObj name="Document" r:id="rId2" imgW="5943600" imgH="1371600" progId="Word.Document.12">
                  <p:embed/>
                  <p:pic>
                    <p:nvPicPr>
                      <p:cNvPr id="4" name="Object 3"/>
                      <p:cNvPicPr/>
                      <p:nvPr/>
                    </p:nvPicPr>
                    <p:blipFill>
                      <a:blip r:embed="rId3"/>
                      <a:stretch>
                        <a:fillRect/>
                      </a:stretch>
                    </p:blipFill>
                    <p:spPr>
                      <a:xfrm>
                        <a:off x="1885952" y="1690690"/>
                        <a:ext cx="8420097" cy="1943099"/>
                      </a:xfrm>
                      <a:prstGeom prst="rect">
                        <a:avLst/>
                      </a:prstGeom>
                    </p:spPr>
                  </p:pic>
                </p:oleObj>
              </mc:Fallback>
            </mc:AlternateContent>
          </a:graphicData>
        </a:graphic>
      </p:graphicFrame>
      <p:sp>
        <p:nvSpPr>
          <p:cNvPr id="3" name="TextBox 2"/>
          <p:cNvSpPr txBox="1"/>
          <p:nvPr/>
        </p:nvSpPr>
        <p:spPr>
          <a:xfrm>
            <a:off x="3204520" y="3685361"/>
            <a:ext cx="9348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Docking</a:t>
            </a:r>
          </a:p>
        </p:txBody>
      </p:sp>
      <p:sp>
        <p:nvSpPr>
          <p:cNvPr id="5" name="TextBox 4"/>
          <p:cNvSpPr txBox="1"/>
          <p:nvPr/>
        </p:nvSpPr>
        <p:spPr>
          <a:xfrm>
            <a:off x="7146324" y="3684459"/>
            <a:ext cx="872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Scoring</a:t>
            </a:r>
          </a:p>
        </p:txBody>
      </p:sp>
      <p:cxnSp>
        <p:nvCxnSpPr>
          <p:cNvPr id="13" name="Curved Connector 12"/>
          <p:cNvCxnSpPr>
            <a:stCxn id="3" idx="3"/>
          </p:cNvCxnSpPr>
          <p:nvPr/>
        </p:nvCxnSpPr>
        <p:spPr>
          <a:xfrm flipV="1">
            <a:off x="4139390" y="3399353"/>
            <a:ext cx="424372" cy="470675"/>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flipV="1">
            <a:off x="8018422" y="3398451"/>
            <a:ext cx="424372" cy="470675"/>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2661284" y="4473145"/>
            <a:ext cx="6869430" cy="765060"/>
          </a:xfrm>
          <a:solidFill>
            <a:srgbClr val="FFFF00"/>
          </a:solidFill>
          <a:ln>
            <a:solidFill>
              <a:schemeClr val="tx1"/>
            </a:solidFill>
          </a:ln>
        </p:spPr>
        <p:txBody>
          <a:bodyPr>
            <a:normAutofit/>
          </a:bodyPr>
          <a:lstStyle/>
          <a:p>
            <a:pPr marL="0" indent="0">
              <a:buNone/>
            </a:pPr>
            <a:r>
              <a:rPr lang="en-US" sz="2400" dirty="0"/>
              <a:t>No single program works for all targets</a:t>
            </a:r>
            <a:endParaRPr lang="en-US" sz="1800" dirty="0"/>
          </a:p>
          <a:p>
            <a:pPr lvl="1"/>
            <a:r>
              <a:rPr lang="en-US" sz="1800" dirty="0"/>
              <a:t>No way to decide </a:t>
            </a:r>
            <a:r>
              <a:rPr lang="en-US" sz="1800" i="1" dirty="0"/>
              <a:t>a priori </a:t>
            </a:r>
            <a:r>
              <a:rPr lang="en-US" sz="1800" dirty="0"/>
              <a:t>which program is best for a new target</a:t>
            </a:r>
          </a:p>
          <a:p>
            <a:pPr lvl="1"/>
            <a:endParaRPr lang="en-US" sz="1800" dirty="0"/>
          </a:p>
        </p:txBody>
      </p:sp>
    </p:spTree>
    <p:extLst>
      <p:ext uri="{BB962C8B-B14F-4D97-AF65-F5344CB8AC3E}">
        <p14:creationId xmlns:p14="http://schemas.microsoft.com/office/powerpoint/2010/main" val="1983877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CC07-8AEC-274B-A665-D8C2A305EA2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Individual Docking Algorithms</a:t>
            </a:r>
          </a:p>
        </p:txBody>
      </p:sp>
      <p:graphicFrame>
        <p:nvGraphicFramePr>
          <p:cNvPr id="12" name="Table 11">
            <a:extLst>
              <a:ext uri="{FF2B5EF4-FFF2-40B4-BE49-F238E27FC236}">
                <a16:creationId xmlns:a16="http://schemas.microsoft.com/office/drawing/2014/main" id="{64F4B1A0-1493-E94C-B403-50A6AFC7CB39}"/>
              </a:ext>
            </a:extLst>
          </p:cNvPr>
          <p:cNvGraphicFramePr>
            <a:graphicFrameLocks noGrp="1"/>
          </p:cNvGraphicFramePr>
          <p:nvPr/>
        </p:nvGraphicFramePr>
        <p:xfrm>
          <a:off x="4094543" y="961812"/>
          <a:ext cx="7076320" cy="4930988"/>
        </p:xfrm>
        <a:graphic>
          <a:graphicData uri="http://schemas.openxmlformats.org/drawingml/2006/table">
            <a:tbl>
              <a:tblPr firstRow="1" bandRow="1"/>
              <a:tblGrid>
                <a:gridCol w="1039557">
                  <a:extLst>
                    <a:ext uri="{9D8B030D-6E8A-4147-A177-3AD203B41FA5}">
                      <a16:colId xmlns:a16="http://schemas.microsoft.com/office/drawing/2014/main" val="1340292890"/>
                    </a:ext>
                  </a:extLst>
                </a:gridCol>
                <a:gridCol w="637595">
                  <a:extLst>
                    <a:ext uri="{9D8B030D-6E8A-4147-A177-3AD203B41FA5}">
                      <a16:colId xmlns:a16="http://schemas.microsoft.com/office/drawing/2014/main" val="800582205"/>
                    </a:ext>
                  </a:extLst>
                </a:gridCol>
                <a:gridCol w="571757">
                  <a:extLst>
                    <a:ext uri="{9D8B030D-6E8A-4147-A177-3AD203B41FA5}">
                      <a16:colId xmlns:a16="http://schemas.microsoft.com/office/drawing/2014/main" val="2769826444"/>
                    </a:ext>
                  </a:extLst>
                </a:gridCol>
                <a:gridCol w="571757">
                  <a:extLst>
                    <a:ext uri="{9D8B030D-6E8A-4147-A177-3AD203B41FA5}">
                      <a16:colId xmlns:a16="http://schemas.microsoft.com/office/drawing/2014/main" val="1786502896"/>
                    </a:ext>
                  </a:extLst>
                </a:gridCol>
                <a:gridCol w="571757">
                  <a:extLst>
                    <a:ext uri="{9D8B030D-6E8A-4147-A177-3AD203B41FA5}">
                      <a16:colId xmlns:a16="http://schemas.microsoft.com/office/drawing/2014/main" val="3115822310"/>
                    </a:ext>
                  </a:extLst>
                </a:gridCol>
                <a:gridCol w="609033">
                  <a:extLst>
                    <a:ext uri="{9D8B030D-6E8A-4147-A177-3AD203B41FA5}">
                      <a16:colId xmlns:a16="http://schemas.microsoft.com/office/drawing/2014/main" val="2612552879"/>
                    </a:ext>
                  </a:extLst>
                </a:gridCol>
                <a:gridCol w="631902">
                  <a:extLst>
                    <a:ext uri="{9D8B030D-6E8A-4147-A177-3AD203B41FA5}">
                      <a16:colId xmlns:a16="http://schemas.microsoft.com/office/drawing/2014/main" val="3561536752"/>
                    </a:ext>
                  </a:extLst>
                </a:gridCol>
                <a:gridCol w="571757">
                  <a:extLst>
                    <a:ext uri="{9D8B030D-6E8A-4147-A177-3AD203B41FA5}">
                      <a16:colId xmlns:a16="http://schemas.microsoft.com/office/drawing/2014/main" val="1727369297"/>
                    </a:ext>
                  </a:extLst>
                </a:gridCol>
                <a:gridCol w="571757">
                  <a:extLst>
                    <a:ext uri="{9D8B030D-6E8A-4147-A177-3AD203B41FA5}">
                      <a16:colId xmlns:a16="http://schemas.microsoft.com/office/drawing/2014/main" val="1834197594"/>
                    </a:ext>
                  </a:extLst>
                </a:gridCol>
                <a:gridCol w="571757">
                  <a:extLst>
                    <a:ext uri="{9D8B030D-6E8A-4147-A177-3AD203B41FA5}">
                      <a16:colId xmlns:a16="http://schemas.microsoft.com/office/drawing/2014/main" val="3507846441"/>
                    </a:ext>
                  </a:extLst>
                </a:gridCol>
                <a:gridCol w="155934">
                  <a:extLst>
                    <a:ext uri="{9D8B030D-6E8A-4147-A177-3AD203B41FA5}">
                      <a16:colId xmlns:a16="http://schemas.microsoft.com/office/drawing/2014/main" val="2094599118"/>
                    </a:ext>
                  </a:extLst>
                </a:gridCol>
                <a:gridCol w="571757">
                  <a:extLst>
                    <a:ext uri="{9D8B030D-6E8A-4147-A177-3AD203B41FA5}">
                      <a16:colId xmlns:a16="http://schemas.microsoft.com/office/drawing/2014/main" val="4175659479"/>
                    </a:ext>
                  </a:extLst>
                </a:gridCol>
              </a:tblGrid>
              <a:tr h="196413">
                <a:tc>
                  <a:txBody>
                    <a:bodyPr/>
                    <a:lstStyle/>
                    <a:p>
                      <a:pPr algn="ctr" fontAlgn="ctr"/>
                      <a:r>
                        <a:rPr lang="en-US" sz="1000" b="1" i="0" u="none" strike="noStrike">
                          <a:solidFill>
                            <a:srgbClr val="000000"/>
                          </a:solidFill>
                          <a:effectLst/>
                          <a:latin typeface="Arial" panose="020B0604020202020204" pitchFamily="34" charset="0"/>
                        </a:rPr>
                        <a:t>Target Class</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Target</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AD42</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DOCK6</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FRED</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HYBRID</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PLANTS</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rDock</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Smina</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Surflex</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1" i="0" u="none" strike="noStrike">
                          <a:solidFill>
                            <a:srgbClr val="000000"/>
                          </a:solidFill>
                          <a:effectLst/>
                          <a:latin typeface="Arial" panose="020B0604020202020204" pitchFamily="34" charset="0"/>
                        </a:rPr>
                        <a:t>Best</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634014"/>
                  </a:ext>
                </a:extLst>
              </a:tr>
              <a:tr h="196413">
                <a:tc>
                  <a:txBody>
                    <a:bodyPr/>
                    <a:lstStyle/>
                    <a:p>
                      <a:pPr algn="l" fontAlgn="ctr"/>
                      <a:r>
                        <a:rPr lang="en-US" sz="1000" b="0" i="0" u="none" strike="noStrike">
                          <a:solidFill>
                            <a:srgbClr val="000000"/>
                          </a:solidFill>
                          <a:effectLst/>
                          <a:latin typeface="Arial" panose="020B0604020202020204" pitchFamily="34" charset="0"/>
                        </a:rPr>
                        <a:t>GPCR</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effectLst/>
                          <a:latin typeface="Arial" panose="020B0604020202020204" pitchFamily="34" charset="0"/>
                        </a:rPr>
                        <a:t>ADRB1</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FD167"/>
                    </a:solidFill>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0.65</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FC567"/>
                    </a:solidFill>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CCF170"/>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FFFF66"/>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w="12700" cap="flat" cmpd="sng" algn="ctr">
                      <a:solidFill>
                        <a:srgbClr val="000000"/>
                      </a:solidFill>
                      <a:prstDash val="solid"/>
                      <a:round/>
                      <a:headEnd type="none" w="med" len="med"/>
                      <a:tailEnd type="none" w="med" len="med"/>
                    </a:lnT>
                    <a:lnB>
                      <a:noFill/>
                    </a:lnB>
                    <a:solidFill>
                      <a:srgbClr val="CCF170"/>
                    </a:solidFill>
                  </a:tcPr>
                </a:tc>
                <a:extLst>
                  <a:ext uri="{0D108BD9-81ED-4DB2-BD59-A6C34878D82A}">
                    <a16:rowId xmlns:a16="http://schemas.microsoft.com/office/drawing/2014/main" val="2328569712"/>
                  </a:ext>
                </a:extLst>
              </a:tr>
              <a:tr h="196413">
                <a:tc>
                  <a:txBody>
                    <a:bodyPr/>
                    <a:lstStyle/>
                    <a:p>
                      <a:pPr algn="l" fontAlgn="ctr"/>
                      <a:r>
                        <a:rPr lang="en-US" sz="1000" b="0" i="0" u="none" strike="noStrike">
                          <a:solidFill>
                            <a:srgbClr val="000000"/>
                          </a:solidFill>
                          <a:effectLst/>
                          <a:latin typeface="Arial" panose="020B0604020202020204" pitchFamily="34" charset="0"/>
                        </a:rPr>
                        <a:t>GPCR</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DRD3</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ctr" fontAlgn="ctr"/>
                      <a:r>
                        <a:rPr lang="en-US" sz="1000" b="0" i="0" u="none" strike="noStrike">
                          <a:solidFill>
                            <a:srgbClr val="000000"/>
                          </a:solidFill>
                          <a:effectLst/>
                          <a:latin typeface="Arial" panose="020B0604020202020204" pitchFamily="34" charset="0"/>
                        </a:rPr>
                        <a:t>0.59</a:t>
                      </a:r>
                    </a:p>
                  </a:txBody>
                  <a:tcPr marL="10448" marR="10448" marT="10448" marB="0" anchor="ctr">
                    <a:lnL>
                      <a:noFill/>
                    </a:lnL>
                    <a:lnR>
                      <a:noFill/>
                    </a:lnR>
                    <a:lnT>
                      <a:noFill/>
                    </a:lnT>
                    <a:lnB>
                      <a:noFill/>
                    </a:lnB>
                    <a:solidFill>
                      <a:srgbClr val="FFAE68"/>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tc>
                  <a:txBody>
                    <a:bodyPr/>
                    <a:lstStyle/>
                    <a:p>
                      <a:pPr algn="ctr" fontAlgn="ctr"/>
                      <a:r>
                        <a:rPr lang="en-US" sz="1000" b="0" i="0" u="none" strike="noStrike">
                          <a:solidFill>
                            <a:srgbClr val="000000"/>
                          </a:solidFill>
                          <a:effectLst/>
                          <a:latin typeface="Arial" panose="020B0604020202020204" pitchFamily="34" charset="0"/>
                        </a:rPr>
                        <a:t>0.71</a:t>
                      </a:r>
                    </a:p>
                  </a:txBody>
                  <a:tcPr marL="10448" marR="10448" marT="10448" marB="0" anchor="ctr">
                    <a:lnL>
                      <a:noFill/>
                    </a:lnL>
                    <a:lnR>
                      <a:noFill/>
                    </a:lnR>
                    <a:lnT>
                      <a:noFill/>
                    </a:lnT>
                    <a:lnB>
                      <a:noFill/>
                    </a:lnB>
                    <a:solidFill>
                      <a:srgbClr val="FFDC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extLst>
                  <a:ext uri="{0D108BD9-81ED-4DB2-BD59-A6C34878D82A}">
                    <a16:rowId xmlns:a16="http://schemas.microsoft.com/office/drawing/2014/main" val="2527931702"/>
                  </a:ext>
                </a:extLst>
              </a:tr>
              <a:tr h="196413">
                <a:tc>
                  <a:txBody>
                    <a:bodyPr/>
                    <a:lstStyle/>
                    <a:p>
                      <a:pPr algn="l" fontAlgn="ctr"/>
                      <a:r>
                        <a:rPr lang="en-US" sz="1000" b="0" i="0" u="none" strike="noStrike">
                          <a:solidFill>
                            <a:srgbClr val="000000"/>
                          </a:solidFill>
                          <a:effectLst/>
                          <a:latin typeface="Arial" panose="020B0604020202020204" pitchFamily="34" charset="0"/>
                        </a:rPr>
                        <a:t>Ion Channel</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GRIA2</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0.73</a:t>
                      </a:r>
                    </a:p>
                  </a:txBody>
                  <a:tcPr marL="10448" marR="10448" marT="10448" marB="0" anchor="ctr">
                    <a:lnL>
                      <a:noFill/>
                    </a:lnL>
                    <a:lnR>
                      <a:noFill/>
                    </a:lnR>
                    <a:lnT>
                      <a:noFill/>
                    </a:lnT>
                    <a:lnB>
                      <a:noFill/>
                    </a:lnB>
                    <a:solidFill>
                      <a:srgbClr val="FFE467"/>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0.73</a:t>
                      </a:r>
                    </a:p>
                  </a:txBody>
                  <a:tcPr marL="10448" marR="10448" marT="10448" marB="0" anchor="ctr">
                    <a:lnL>
                      <a:noFill/>
                    </a:lnL>
                    <a:lnR>
                      <a:noFill/>
                    </a:lnR>
                    <a:lnT>
                      <a:noFill/>
                    </a:lnT>
                    <a:lnB>
                      <a:noFill/>
                    </a:lnB>
                    <a:solidFill>
                      <a:srgbClr val="FFE467"/>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0.75</a:t>
                      </a:r>
                    </a:p>
                  </a:txBody>
                  <a:tcPr marL="10448" marR="10448" marT="10448" marB="0" anchor="ctr">
                    <a:lnL>
                      <a:noFill/>
                    </a:lnL>
                    <a:lnR>
                      <a:noFill/>
                    </a:lnR>
                    <a:lnT>
                      <a:noFill/>
                    </a:lnT>
                    <a:lnB>
                      <a:noFill/>
                    </a:lnB>
                    <a:solidFill>
                      <a:srgbClr val="FFEB67"/>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extLst>
                  <a:ext uri="{0D108BD9-81ED-4DB2-BD59-A6C34878D82A}">
                    <a16:rowId xmlns:a16="http://schemas.microsoft.com/office/drawing/2014/main" val="1802100654"/>
                  </a:ext>
                </a:extLst>
              </a:tr>
              <a:tr h="196413">
                <a:tc>
                  <a:txBody>
                    <a:bodyPr/>
                    <a:lstStyle/>
                    <a:p>
                      <a:pPr algn="l" fontAlgn="ctr"/>
                      <a:r>
                        <a:rPr lang="en-US" sz="1000" b="0" i="0" u="none" strike="noStrike">
                          <a:solidFill>
                            <a:srgbClr val="000000"/>
                          </a:solidFill>
                          <a:effectLst/>
                          <a:latin typeface="Arial" panose="020B0604020202020204" pitchFamily="34" charset="0"/>
                        </a:rPr>
                        <a:t>Kinase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BRAF</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0.73</a:t>
                      </a:r>
                    </a:p>
                  </a:txBody>
                  <a:tcPr marL="10448" marR="10448" marT="10448" marB="0" anchor="ctr">
                    <a:lnL>
                      <a:noFill/>
                    </a:lnL>
                    <a:lnR>
                      <a:noFill/>
                    </a:lnR>
                    <a:lnT>
                      <a:noFill/>
                    </a:lnT>
                    <a:lnB>
                      <a:noFill/>
                    </a:lnB>
                    <a:solidFill>
                      <a:srgbClr val="FFE467"/>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0.75</a:t>
                      </a:r>
                    </a:p>
                  </a:txBody>
                  <a:tcPr marL="10448" marR="10448" marT="10448" marB="0" anchor="ctr">
                    <a:lnL>
                      <a:noFill/>
                    </a:lnL>
                    <a:lnR>
                      <a:noFill/>
                    </a:lnR>
                    <a:lnT>
                      <a:noFill/>
                    </a:lnT>
                    <a:lnB>
                      <a:noFill/>
                    </a:lnB>
                    <a:solidFill>
                      <a:srgbClr val="FFEB67"/>
                    </a:solidFill>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ctr" fontAlgn="ctr"/>
                      <a:r>
                        <a:rPr lang="en-US" sz="1000" b="0" i="0" u="none" strike="noStrike">
                          <a:solidFill>
                            <a:srgbClr val="000000"/>
                          </a:solidFill>
                          <a:effectLst/>
                          <a:latin typeface="Arial" panose="020B0604020202020204" pitchFamily="34" charset="0"/>
                        </a:rPr>
                        <a:t>0.54</a:t>
                      </a:r>
                    </a:p>
                  </a:txBody>
                  <a:tcPr marL="10448" marR="10448" marT="10448" marB="0" anchor="ctr">
                    <a:lnL>
                      <a:noFill/>
                    </a:lnL>
                    <a:lnR>
                      <a:noFill/>
                    </a:lnR>
                    <a:lnT>
                      <a:noFill/>
                    </a:lnT>
                    <a:lnB>
                      <a:noFill/>
                    </a:lnB>
                    <a:solidFill>
                      <a:srgbClr val="FF9B68"/>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a:noFill/>
                    </a:lnT>
                    <a:lnB>
                      <a:noFill/>
                    </a:lnB>
                    <a:solidFill>
                      <a:srgbClr val="CCF170"/>
                    </a:solidFill>
                  </a:tcPr>
                </a:tc>
                <a:tc>
                  <a:txBody>
                    <a:bodyPr/>
                    <a:lstStyle/>
                    <a:p>
                      <a:pPr algn="ctr" fontAlgn="ctr"/>
                      <a:r>
                        <a:rPr lang="en-US" sz="1000" b="0" i="0" u="none" strike="noStrike">
                          <a:solidFill>
                            <a:srgbClr val="000000"/>
                          </a:solidFill>
                          <a:effectLst/>
                          <a:latin typeface="Arial" panose="020B0604020202020204" pitchFamily="34" charset="0"/>
                        </a:rPr>
                        <a:t>0.71</a:t>
                      </a:r>
                    </a:p>
                  </a:txBody>
                  <a:tcPr marL="10448" marR="10448" marT="10448" marB="0" anchor="ctr">
                    <a:lnL>
                      <a:noFill/>
                    </a:lnL>
                    <a:lnR>
                      <a:noFill/>
                    </a:lnR>
                    <a:lnT>
                      <a:noFill/>
                    </a:lnT>
                    <a:lnB>
                      <a:noFill/>
                    </a:lnB>
                    <a:solidFill>
                      <a:srgbClr val="FFDC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a:noFill/>
                    </a:lnT>
                    <a:lnB>
                      <a:noFill/>
                    </a:lnB>
                    <a:solidFill>
                      <a:srgbClr val="CCF170"/>
                    </a:solidFill>
                  </a:tcPr>
                </a:tc>
                <a:extLst>
                  <a:ext uri="{0D108BD9-81ED-4DB2-BD59-A6C34878D82A}">
                    <a16:rowId xmlns:a16="http://schemas.microsoft.com/office/drawing/2014/main" val="451378350"/>
                  </a:ext>
                </a:extLst>
              </a:tr>
              <a:tr h="196413">
                <a:tc>
                  <a:txBody>
                    <a:bodyPr/>
                    <a:lstStyle/>
                    <a:p>
                      <a:pPr algn="l" fontAlgn="ctr"/>
                      <a:r>
                        <a:rPr lang="en-US" sz="1000" b="0" i="0" u="none" strike="noStrike">
                          <a:solidFill>
                            <a:srgbClr val="000000"/>
                          </a:solidFill>
                          <a:effectLst/>
                          <a:latin typeface="Arial" panose="020B0604020202020204" pitchFamily="34" charset="0"/>
                        </a:rPr>
                        <a:t>Kinase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CDK2</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ctr" fontAlgn="ctr"/>
                      <a:r>
                        <a:rPr lang="en-US" sz="1000" b="0" i="0" u="none" strike="noStrike">
                          <a:solidFill>
                            <a:srgbClr val="000000"/>
                          </a:solidFill>
                          <a:effectLst/>
                          <a:latin typeface="Arial" panose="020B0604020202020204" pitchFamily="34" charset="0"/>
                        </a:rPr>
                        <a:t>0.61</a:t>
                      </a:r>
                    </a:p>
                  </a:txBody>
                  <a:tcPr marL="10448" marR="10448" marT="10448" marB="0" anchor="ctr">
                    <a:lnL>
                      <a:noFill/>
                    </a:lnL>
                    <a:lnR>
                      <a:noFill/>
                    </a:lnR>
                    <a:lnT>
                      <a:noFill/>
                    </a:lnT>
                    <a:lnB>
                      <a:noFill/>
                    </a:lnB>
                    <a:solidFill>
                      <a:srgbClr val="FFB667"/>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0.85</a:t>
                      </a:r>
                    </a:p>
                  </a:txBody>
                  <a:tcPr marL="10448" marR="10448" marT="10448" marB="0" anchor="ctr">
                    <a:lnL>
                      <a:noFill/>
                    </a:lnL>
                    <a:lnR>
                      <a:noFill/>
                    </a:lnR>
                    <a:lnT>
                      <a:noFill/>
                    </a:lnT>
                    <a:lnB>
                      <a:noFill/>
                    </a:lnB>
                    <a:solidFill>
                      <a:srgbClr val="D5F36E"/>
                    </a:solidFill>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0.71</a:t>
                      </a:r>
                    </a:p>
                  </a:txBody>
                  <a:tcPr marL="10448" marR="10448" marT="10448" marB="0" anchor="ctr">
                    <a:lnL>
                      <a:noFill/>
                    </a:lnL>
                    <a:lnR>
                      <a:noFill/>
                    </a:lnR>
                    <a:lnT>
                      <a:noFill/>
                    </a:lnT>
                    <a:lnB>
                      <a:noFill/>
                    </a:lnB>
                    <a:solidFill>
                      <a:srgbClr val="FFDC67"/>
                    </a:solidFill>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0.85</a:t>
                      </a:r>
                    </a:p>
                  </a:txBody>
                  <a:tcPr marL="10448" marR="10448" marT="10448" marB="0" anchor="ctr">
                    <a:lnL>
                      <a:noFill/>
                    </a:lnL>
                    <a:lnR>
                      <a:noFill/>
                    </a:lnR>
                    <a:lnT>
                      <a:noFill/>
                    </a:lnT>
                    <a:lnB>
                      <a:noFill/>
                    </a:lnB>
                    <a:solidFill>
                      <a:srgbClr val="D5F36E"/>
                    </a:solidFill>
                  </a:tcPr>
                </a:tc>
                <a:extLst>
                  <a:ext uri="{0D108BD9-81ED-4DB2-BD59-A6C34878D82A}">
                    <a16:rowId xmlns:a16="http://schemas.microsoft.com/office/drawing/2014/main" val="815445504"/>
                  </a:ext>
                </a:extLst>
              </a:tr>
              <a:tr h="196413">
                <a:tc>
                  <a:txBody>
                    <a:bodyPr/>
                    <a:lstStyle/>
                    <a:p>
                      <a:pPr algn="l" fontAlgn="ctr"/>
                      <a:r>
                        <a:rPr lang="en-US" sz="1000" b="0" i="0" u="none" strike="noStrike">
                          <a:solidFill>
                            <a:srgbClr val="000000"/>
                          </a:solidFill>
                          <a:effectLst/>
                          <a:latin typeface="Arial" panose="020B0604020202020204" pitchFamily="34" charset="0"/>
                        </a:rPr>
                        <a:t>Kinase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PLK1</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0.48</a:t>
                      </a:r>
                    </a:p>
                  </a:txBody>
                  <a:tcPr marL="10448" marR="10448" marT="10448" marB="0" anchor="ctr">
                    <a:lnL>
                      <a:noFill/>
                    </a:lnL>
                    <a:lnR>
                      <a:noFill/>
                    </a:lnR>
                    <a:lnT>
                      <a:noFill/>
                    </a:lnT>
                    <a:lnB>
                      <a:noFill/>
                    </a:lnB>
                    <a:solidFill>
                      <a:srgbClr val="FF8468"/>
                    </a:solidFill>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a:noFill/>
                    </a:lnT>
                    <a:lnB>
                      <a:noFill/>
                    </a:lnB>
                    <a:solidFill>
                      <a:srgbClr val="FFFF66"/>
                    </a:solidFill>
                  </a:tcPr>
                </a:tc>
                <a:tc>
                  <a:txBody>
                    <a:bodyPr/>
                    <a:lstStyle/>
                    <a:p>
                      <a:pPr algn="ctr" fontAlgn="ctr"/>
                      <a:r>
                        <a:rPr lang="en-US" sz="1000" b="0" i="0" u="none" strike="noStrike">
                          <a:solidFill>
                            <a:srgbClr val="000000"/>
                          </a:solidFill>
                          <a:effectLst/>
                          <a:latin typeface="Arial" panose="020B0604020202020204" pitchFamily="34" charset="0"/>
                        </a:rPr>
                        <a:t>0.75</a:t>
                      </a:r>
                    </a:p>
                  </a:txBody>
                  <a:tcPr marL="10448" marR="10448" marT="10448" marB="0" anchor="ctr">
                    <a:lnL>
                      <a:noFill/>
                    </a:lnL>
                    <a:lnR>
                      <a:noFill/>
                    </a:lnR>
                    <a:lnT>
                      <a:noFill/>
                    </a:lnT>
                    <a:lnB>
                      <a:noFill/>
                    </a:lnB>
                    <a:solidFill>
                      <a:srgbClr val="FFEB67"/>
                    </a:solidFill>
                  </a:tcPr>
                </a:tc>
                <a:tc>
                  <a:txBody>
                    <a:bodyPr/>
                    <a:lstStyle/>
                    <a:p>
                      <a:pPr algn="ctr" fontAlgn="ctr"/>
                      <a:r>
                        <a:rPr lang="en-US" sz="1000" b="0" i="0" u="none" strike="noStrike">
                          <a:solidFill>
                            <a:srgbClr val="000000"/>
                          </a:solidFill>
                          <a:effectLst/>
                          <a:latin typeface="Arial" panose="020B0604020202020204" pitchFamily="34" charset="0"/>
                        </a:rPr>
                        <a:t>0.65</a:t>
                      </a:r>
                    </a:p>
                  </a:txBody>
                  <a:tcPr marL="10448" marR="10448" marT="10448" marB="0" anchor="ctr">
                    <a:lnL>
                      <a:noFill/>
                    </a:lnL>
                    <a:lnR>
                      <a:noFill/>
                    </a:lnR>
                    <a:lnT>
                      <a:noFill/>
                    </a:lnT>
                    <a:lnB>
                      <a:noFill/>
                    </a:lnB>
                    <a:solidFill>
                      <a:srgbClr val="FFC567"/>
                    </a:solidFill>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tc>
                  <a:txBody>
                    <a:bodyPr/>
                    <a:lstStyle/>
                    <a:p>
                      <a:pPr algn="ctr" fontAlgn="ctr"/>
                      <a:r>
                        <a:rPr lang="en-US" sz="1000" b="0" i="0" u="none" strike="noStrike">
                          <a:solidFill>
                            <a:srgbClr val="000000"/>
                          </a:solidFill>
                          <a:effectLst/>
                          <a:latin typeface="Arial" panose="020B0604020202020204" pitchFamily="34" charset="0"/>
                        </a:rPr>
                        <a:t>0.57</a:t>
                      </a:r>
                    </a:p>
                  </a:txBody>
                  <a:tcPr marL="10448" marR="10448" marT="10448" marB="0" anchor="ctr">
                    <a:lnL>
                      <a:noFill/>
                    </a:lnL>
                    <a:lnR>
                      <a:noFill/>
                    </a:lnR>
                    <a:lnT>
                      <a:noFill/>
                    </a:lnT>
                    <a:lnB>
                      <a:noFill/>
                    </a:lnB>
                    <a:solidFill>
                      <a:srgbClr val="FFA768"/>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a:noFill/>
                    </a:lnT>
                    <a:lnB>
                      <a:noFill/>
                    </a:lnB>
                    <a:solidFill>
                      <a:srgbClr val="FFFF66"/>
                    </a:solidFill>
                  </a:tcPr>
                </a:tc>
                <a:extLst>
                  <a:ext uri="{0D108BD9-81ED-4DB2-BD59-A6C34878D82A}">
                    <a16:rowId xmlns:a16="http://schemas.microsoft.com/office/drawing/2014/main" val="2845285026"/>
                  </a:ext>
                </a:extLst>
              </a:tr>
              <a:tr h="196413">
                <a:tc>
                  <a:txBody>
                    <a:bodyPr/>
                    <a:lstStyle/>
                    <a:p>
                      <a:pPr algn="l" fontAlgn="ctr"/>
                      <a:r>
                        <a:rPr lang="en-US" sz="1000" b="0" i="0" u="none" strike="noStrike">
                          <a:solidFill>
                            <a:srgbClr val="000000"/>
                          </a:solidFill>
                          <a:effectLst/>
                          <a:latin typeface="Arial" panose="020B0604020202020204" pitchFamily="34" charset="0"/>
                        </a:rPr>
                        <a:t>Kinase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SRC</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0.65</a:t>
                      </a:r>
                    </a:p>
                  </a:txBody>
                  <a:tcPr marL="10448" marR="10448" marT="10448" marB="0" anchor="ctr">
                    <a:lnL>
                      <a:noFill/>
                    </a:lnL>
                    <a:lnR>
                      <a:noFill/>
                    </a:lnR>
                    <a:lnT>
                      <a:noFill/>
                    </a:lnT>
                    <a:lnB>
                      <a:noFill/>
                    </a:lnB>
                    <a:solidFill>
                      <a:srgbClr val="FFC567"/>
                    </a:solidFill>
                  </a:tcPr>
                </a:tc>
                <a:tc>
                  <a:txBody>
                    <a:bodyPr/>
                    <a:lstStyle/>
                    <a:p>
                      <a:pPr algn="ctr" fontAlgn="ctr"/>
                      <a:r>
                        <a:rPr lang="en-US" sz="1000" b="0" i="0" u="none" strike="noStrike">
                          <a:solidFill>
                            <a:srgbClr val="000000"/>
                          </a:solidFill>
                          <a:effectLst/>
                          <a:latin typeface="Arial" panose="020B0604020202020204" pitchFamily="34" charset="0"/>
                        </a:rPr>
                        <a:t>0.64</a:t>
                      </a:r>
                    </a:p>
                  </a:txBody>
                  <a:tcPr marL="10448" marR="10448" marT="10448" marB="0" anchor="ctr">
                    <a:lnL>
                      <a:noFill/>
                    </a:lnL>
                    <a:lnR>
                      <a:noFill/>
                    </a:lnR>
                    <a:lnT>
                      <a:noFill/>
                    </a:lnT>
                    <a:lnB>
                      <a:noFill/>
                    </a:lnB>
                    <a:solidFill>
                      <a:srgbClr val="FFC167"/>
                    </a:solidFill>
                  </a:tcPr>
                </a:tc>
                <a:tc>
                  <a:txBody>
                    <a:bodyPr/>
                    <a:lstStyle/>
                    <a:p>
                      <a:pPr algn="ctr" fontAlgn="ctr"/>
                      <a:r>
                        <a:rPr lang="en-US" sz="1000" b="0" i="0" u="none" strike="noStrike">
                          <a:solidFill>
                            <a:srgbClr val="000000"/>
                          </a:solidFill>
                          <a:effectLst/>
                          <a:latin typeface="Arial" panose="020B0604020202020204" pitchFamily="34" charset="0"/>
                        </a:rPr>
                        <a:t>0.65</a:t>
                      </a:r>
                    </a:p>
                  </a:txBody>
                  <a:tcPr marL="10448" marR="10448" marT="10448" marB="0" anchor="ctr">
                    <a:lnL>
                      <a:noFill/>
                    </a:lnL>
                    <a:lnR>
                      <a:noFill/>
                    </a:lnR>
                    <a:lnT>
                      <a:noFill/>
                    </a:lnT>
                    <a:lnB>
                      <a:noFill/>
                    </a:lnB>
                    <a:solidFill>
                      <a:srgbClr val="FFC5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ctr" fontAlgn="ctr"/>
                      <a:r>
                        <a:rPr lang="en-US" sz="1000" b="0" i="0" u="none" strike="noStrike">
                          <a:solidFill>
                            <a:srgbClr val="000000"/>
                          </a:solidFill>
                          <a:effectLst/>
                          <a:latin typeface="Arial" panose="020B0604020202020204" pitchFamily="34" charset="0"/>
                        </a:rPr>
                        <a:t>0.52</a:t>
                      </a:r>
                    </a:p>
                  </a:txBody>
                  <a:tcPr marL="10448" marR="10448" marT="10448" marB="0" anchor="ctr">
                    <a:lnL>
                      <a:noFill/>
                    </a:lnL>
                    <a:lnR>
                      <a:noFill/>
                    </a:lnR>
                    <a:lnT>
                      <a:noFill/>
                    </a:lnT>
                    <a:lnB>
                      <a:noFill/>
                    </a:lnB>
                    <a:solidFill>
                      <a:srgbClr val="FF9368"/>
                    </a:solidFill>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tc>
                  <a:txBody>
                    <a:bodyPr/>
                    <a:lstStyle/>
                    <a:p>
                      <a:pPr algn="ctr" fontAlgn="ctr"/>
                      <a:r>
                        <a:rPr lang="en-US" sz="1000" b="0" i="0" u="none" strike="noStrike">
                          <a:solidFill>
                            <a:srgbClr val="000000"/>
                          </a:solidFill>
                          <a:effectLst/>
                          <a:latin typeface="Arial" panose="020B0604020202020204" pitchFamily="34" charset="0"/>
                        </a:rPr>
                        <a:t>0.67</a:t>
                      </a:r>
                    </a:p>
                  </a:txBody>
                  <a:tcPr marL="10448" marR="10448" marT="10448" marB="0" anchor="ctr">
                    <a:lnL>
                      <a:noFill/>
                    </a:lnL>
                    <a:lnR>
                      <a:noFill/>
                    </a:lnR>
                    <a:lnT>
                      <a:noFill/>
                    </a:lnT>
                    <a:lnB>
                      <a:noFill/>
                    </a:lnB>
                    <a:solidFill>
                      <a:srgbClr val="FFCD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extLst>
                  <a:ext uri="{0D108BD9-81ED-4DB2-BD59-A6C34878D82A}">
                    <a16:rowId xmlns:a16="http://schemas.microsoft.com/office/drawing/2014/main" val="2379701219"/>
                  </a:ext>
                </a:extLst>
              </a:tr>
              <a:tr h="196413">
                <a:tc>
                  <a:txBody>
                    <a:bodyPr/>
                    <a:lstStyle/>
                    <a:p>
                      <a:pPr algn="l" fontAlgn="ctr"/>
                      <a:r>
                        <a:rPr lang="en-US" sz="1000" b="0" i="0" u="none" strike="noStrike">
                          <a:solidFill>
                            <a:srgbClr val="000000"/>
                          </a:solidFill>
                          <a:effectLst/>
                          <a:latin typeface="Arial" panose="020B0604020202020204" pitchFamily="34" charset="0"/>
                        </a:rPr>
                        <a:t>Miscellaneous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FABP4</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0.67</a:t>
                      </a:r>
                    </a:p>
                  </a:txBody>
                  <a:tcPr marL="10448" marR="10448" marT="10448" marB="0" anchor="ctr">
                    <a:lnL>
                      <a:noFill/>
                    </a:lnL>
                    <a:lnR>
                      <a:noFill/>
                    </a:lnR>
                    <a:lnT>
                      <a:noFill/>
                    </a:lnT>
                    <a:lnB>
                      <a:noFill/>
                    </a:lnB>
                    <a:solidFill>
                      <a:srgbClr val="FFCD67"/>
                    </a:solidFill>
                  </a:tcPr>
                </a:tc>
                <a:tc>
                  <a:txBody>
                    <a:bodyPr/>
                    <a:lstStyle/>
                    <a:p>
                      <a:pPr algn="ctr" fontAlgn="ctr"/>
                      <a:r>
                        <a:rPr lang="en-US" sz="1000" b="0" i="0" u="none" strike="noStrike">
                          <a:solidFill>
                            <a:srgbClr val="000000"/>
                          </a:solidFill>
                          <a:effectLst/>
                          <a:latin typeface="Arial" panose="020B0604020202020204" pitchFamily="34" charset="0"/>
                        </a:rPr>
                        <a:t>0.54</a:t>
                      </a:r>
                    </a:p>
                  </a:txBody>
                  <a:tcPr marL="10448" marR="10448" marT="10448" marB="0" anchor="ctr">
                    <a:lnL>
                      <a:noFill/>
                    </a:lnL>
                    <a:lnR>
                      <a:noFill/>
                    </a:lnR>
                    <a:lnT>
                      <a:noFill/>
                    </a:lnT>
                    <a:lnB>
                      <a:noFill/>
                    </a:lnB>
                    <a:solidFill>
                      <a:srgbClr val="FF9B68"/>
                    </a:solidFill>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tc>
                  <a:txBody>
                    <a:bodyPr/>
                    <a:lstStyle/>
                    <a:p>
                      <a:pPr algn="ctr" fontAlgn="ctr"/>
                      <a:r>
                        <a:rPr lang="en-US" sz="1000" b="0" i="0" u="none" strike="noStrike">
                          <a:solidFill>
                            <a:srgbClr val="000000"/>
                          </a:solidFill>
                          <a:effectLst/>
                          <a:latin typeface="Arial" panose="020B0604020202020204" pitchFamily="34" charset="0"/>
                        </a:rPr>
                        <a:t>0.82</a:t>
                      </a:r>
                    </a:p>
                  </a:txBody>
                  <a:tcPr marL="10448" marR="10448" marT="10448" marB="0" anchor="ctr">
                    <a:lnL>
                      <a:noFill/>
                    </a:lnL>
                    <a:lnR>
                      <a:noFill/>
                    </a:lnR>
                    <a:lnT>
                      <a:noFill/>
                    </a:lnT>
                    <a:lnB>
                      <a:noFill/>
                    </a:lnB>
                    <a:solidFill>
                      <a:srgbClr val="EEFB69"/>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extLst>
                  <a:ext uri="{0D108BD9-81ED-4DB2-BD59-A6C34878D82A}">
                    <a16:rowId xmlns:a16="http://schemas.microsoft.com/office/drawing/2014/main" val="2667575863"/>
                  </a:ext>
                </a:extLst>
              </a:tr>
              <a:tr h="196413">
                <a:tc>
                  <a:txBody>
                    <a:bodyPr/>
                    <a:lstStyle/>
                    <a:p>
                      <a:pPr algn="l" fontAlgn="ctr"/>
                      <a:r>
                        <a:rPr lang="en-US" sz="1000" b="0" i="0" u="none" strike="noStrike">
                          <a:solidFill>
                            <a:srgbClr val="000000"/>
                          </a:solidFill>
                          <a:effectLst/>
                          <a:latin typeface="Arial" panose="020B0604020202020204" pitchFamily="34" charset="0"/>
                        </a:rPr>
                        <a:t>Receptor</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ESR1</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0.82</a:t>
                      </a:r>
                    </a:p>
                  </a:txBody>
                  <a:tcPr marL="10448" marR="10448" marT="10448" marB="0" anchor="ctr">
                    <a:lnL>
                      <a:noFill/>
                    </a:lnL>
                    <a:lnR>
                      <a:noFill/>
                    </a:lnR>
                    <a:lnT>
                      <a:noFill/>
                    </a:lnT>
                    <a:lnB>
                      <a:noFill/>
                    </a:lnB>
                    <a:solidFill>
                      <a:srgbClr val="EEFB69"/>
                    </a:solidFill>
                  </a:tcPr>
                </a:tc>
                <a:tc>
                  <a:txBody>
                    <a:bodyPr/>
                    <a:lstStyle/>
                    <a:p>
                      <a:pPr algn="ctr" fontAlgn="ctr"/>
                      <a:r>
                        <a:rPr lang="en-US" sz="1000" b="0" i="0" u="none" strike="noStrike">
                          <a:solidFill>
                            <a:srgbClr val="000000"/>
                          </a:solidFill>
                          <a:effectLst/>
                          <a:latin typeface="Arial" panose="020B0604020202020204" pitchFamily="34" charset="0"/>
                        </a:rPr>
                        <a:t>0.54</a:t>
                      </a:r>
                    </a:p>
                  </a:txBody>
                  <a:tcPr marL="10448" marR="10448" marT="10448" marB="0" anchor="ctr">
                    <a:lnL>
                      <a:noFill/>
                    </a:lnL>
                    <a:lnR>
                      <a:noFill/>
                    </a:lnR>
                    <a:lnT>
                      <a:noFill/>
                    </a:lnT>
                    <a:lnB>
                      <a:noFill/>
                    </a:lnB>
                    <a:solidFill>
                      <a:srgbClr val="FF9B68"/>
                    </a:solidFill>
                  </a:tcPr>
                </a:tc>
                <a:tc>
                  <a:txBody>
                    <a:bodyPr/>
                    <a:lstStyle/>
                    <a:p>
                      <a:pPr algn="ctr" fontAlgn="ctr"/>
                      <a:r>
                        <a:rPr lang="en-US" sz="1000" b="0" i="0" u="none" strike="noStrike">
                          <a:solidFill>
                            <a:srgbClr val="000000"/>
                          </a:solidFill>
                          <a:effectLst/>
                          <a:latin typeface="Arial" panose="020B0604020202020204" pitchFamily="34" charset="0"/>
                        </a:rPr>
                        <a:t>0.88</a:t>
                      </a:r>
                    </a:p>
                  </a:txBody>
                  <a:tcPr marL="10448" marR="10448" marT="10448" marB="0" anchor="ctr">
                    <a:lnL>
                      <a:noFill/>
                    </a:lnL>
                    <a:lnR>
                      <a:noFill/>
                    </a:lnR>
                    <a:lnT>
                      <a:noFill/>
                    </a:lnT>
                    <a:lnB>
                      <a:noFill/>
                    </a:lnB>
                    <a:solidFill>
                      <a:srgbClr val="BBEC74"/>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0.87</a:t>
                      </a:r>
                    </a:p>
                  </a:txBody>
                  <a:tcPr marL="10448" marR="10448" marT="10448" marB="0" anchor="ctr">
                    <a:lnL>
                      <a:noFill/>
                    </a:lnL>
                    <a:lnR>
                      <a:noFill/>
                    </a:lnR>
                    <a:lnT>
                      <a:noFill/>
                    </a:lnT>
                    <a:lnB>
                      <a:noFill/>
                    </a:lnB>
                    <a:solidFill>
                      <a:srgbClr val="C3EE72"/>
                    </a:solidFill>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a:noFill/>
                    </a:lnT>
                    <a:lnB>
                      <a:noFill/>
                    </a:lnB>
                    <a:solidFill>
                      <a:srgbClr val="CCF170"/>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0.88</a:t>
                      </a:r>
                    </a:p>
                  </a:txBody>
                  <a:tcPr marL="10448" marR="10448" marT="10448" marB="0" anchor="ctr">
                    <a:lnL>
                      <a:noFill/>
                    </a:lnL>
                    <a:lnR>
                      <a:noFill/>
                    </a:lnR>
                    <a:lnT>
                      <a:noFill/>
                    </a:lnT>
                    <a:lnB>
                      <a:noFill/>
                    </a:lnB>
                    <a:solidFill>
                      <a:srgbClr val="BBEC74"/>
                    </a:solidFill>
                  </a:tcPr>
                </a:tc>
                <a:extLst>
                  <a:ext uri="{0D108BD9-81ED-4DB2-BD59-A6C34878D82A}">
                    <a16:rowId xmlns:a16="http://schemas.microsoft.com/office/drawing/2014/main" val="2882501790"/>
                  </a:ext>
                </a:extLst>
              </a:tr>
              <a:tr h="196413">
                <a:tc>
                  <a:txBody>
                    <a:bodyPr/>
                    <a:lstStyle/>
                    <a:p>
                      <a:pPr algn="l" fontAlgn="ctr"/>
                      <a:r>
                        <a:rPr lang="en-US" sz="1000" b="0" i="0" u="none" strike="noStrike">
                          <a:solidFill>
                            <a:srgbClr val="000000"/>
                          </a:solidFill>
                          <a:effectLst/>
                          <a:latin typeface="Arial" panose="020B0604020202020204" pitchFamily="34" charset="0"/>
                        </a:rPr>
                        <a:t>Receptor</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ESR2</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0.48</a:t>
                      </a:r>
                    </a:p>
                  </a:txBody>
                  <a:tcPr marL="10448" marR="10448" marT="10448" marB="0" anchor="ctr">
                    <a:lnL>
                      <a:noFill/>
                    </a:lnL>
                    <a:lnR>
                      <a:noFill/>
                    </a:lnR>
                    <a:lnT>
                      <a:noFill/>
                    </a:lnT>
                    <a:lnB>
                      <a:noFill/>
                    </a:lnB>
                    <a:solidFill>
                      <a:srgbClr val="FF8468"/>
                    </a:solidFill>
                  </a:tcPr>
                </a:tc>
                <a:tc>
                  <a:txBody>
                    <a:bodyPr/>
                    <a:lstStyle/>
                    <a:p>
                      <a:pPr algn="ctr" fontAlgn="ctr"/>
                      <a:r>
                        <a:rPr lang="en-US" sz="1000" b="0" i="0" u="none" strike="noStrike">
                          <a:solidFill>
                            <a:srgbClr val="000000"/>
                          </a:solidFill>
                          <a:effectLst/>
                          <a:latin typeface="Arial" panose="020B0604020202020204" pitchFamily="34" charset="0"/>
                        </a:rPr>
                        <a:t>0.89</a:t>
                      </a:r>
                    </a:p>
                  </a:txBody>
                  <a:tcPr marL="10448" marR="10448" marT="10448" marB="0" anchor="ctr">
                    <a:lnL>
                      <a:noFill/>
                    </a:lnL>
                    <a:lnR>
                      <a:noFill/>
                    </a:lnR>
                    <a:lnT>
                      <a:noFill/>
                    </a:lnT>
                    <a:lnB>
                      <a:noFill/>
                    </a:lnB>
                    <a:solidFill>
                      <a:srgbClr val="B2E976"/>
                    </a:solidFill>
                  </a:tcPr>
                </a:tc>
                <a:tc>
                  <a:txBody>
                    <a:bodyPr/>
                    <a:lstStyle/>
                    <a:p>
                      <a:pPr algn="ctr" fontAlgn="ctr"/>
                      <a:r>
                        <a:rPr lang="en-US" sz="1000" b="0" i="0" u="none" strike="noStrike">
                          <a:solidFill>
                            <a:srgbClr val="000000"/>
                          </a:solidFill>
                          <a:effectLst/>
                          <a:latin typeface="Arial" panose="020B0604020202020204" pitchFamily="34" charset="0"/>
                        </a:rPr>
                        <a:t>0.89</a:t>
                      </a:r>
                    </a:p>
                  </a:txBody>
                  <a:tcPr marL="10448" marR="10448" marT="10448" marB="0" anchor="ctr">
                    <a:lnL>
                      <a:noFill/>
                    </a:lnL>
                    <a:lnR>
                      <a:noFill/>
                    </a:lnR>
                    <a:lnT>
                      <a:noFill/>
                    </a:lnT>
                    <a:lnB>
                      <a:noFill/>
                    </a:lnB>
                    <a:solidFill>
                      <a:srgbClr val="B2E976"/>
                    </a:solidFill>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a:noFill/>
                    </a:lnT>
                    <a:lnB>
                      <a:noFill/>
                    </a:lnB>
                    <a:solidFill>
                      <a:srgbClr val="FFFF66"/>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0.89</a:t>
                      </a:r>
                    </a:p>
                  </a:txBody>
                  <a:tcPr marL="10448" marR="10448" marT="10448" marB="0" anchor="ctr">
                    <a:lnL>
                      <a:noFill/>
                    </a:lnL>
                    <a:lnR>
                      <a:noFill/>
                    </a:lnR>
                    <a:lnT>
                      <a:noFill/>
                    </a:lnT>
                    <a:lnB>
                      <a:noFill/>
                    </a:lnB>
                    <a:solidFill>
                      <a:srgbClr val="B2E976"/>
                    </a:solidFill>
                  </a:tcPr>
                </a:tc>
                <a:extLst>
                  <a:ext uri="{0D108BD9-81ED-4DB2-BD59-A6C34878D82A}">
                    <a16:rowId xmlns:a16="http://schemas.microsoft.com/office/drawing/2014/main" val="3096295804"/>
                  </a:ext>
                </a:extLst>
              </a:tr>
              <a:tr h="196413">
                <a:tc>
                  <a:txBody>
                    <a:bodyPr/>
                    <a:lstStyle/>
                    <a:p>
                      <a:pPr algn="l" fontAlgn="ctr"/>
                      <a:r>
                        <a:rPr lang="en-US" sz="1000" b="0" i="0" u="none" strike="noStrike">
                          <a:solidFill>
                            <a:srgbClr val="000000"/>
                          </a:solidFill>
                          <a:effectLst/>
                          <a:latin typeface="Arial" panose="020B0604020202020204" pitchFamily="34" charset="0"/>
                        </a:rPr>
                        <a:t>Other Enzymes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ACE</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a:noFill/>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0.72</a:t>
                      </a:r>
                    </a:p>
                  </a:txBody>
                  <a:tcPr marL="10448" marR="10448" marT="10448" marB="0" anchor="ctr">
                    <a:lnL>
                      <a:noFill/>
                    </a:lnL>
                    <a:lnR>
                      <a:noFill/>
                    </a:lnR>
                    <a:lnT>
                      <a:noFill/>
                    </a:lnT>
                    <a:lnB>
                      <a:noFill/>
                    </a:lnB>
                    <a:solidFill>
                      <a:srgbClr val="FFE067"/>
                    </a:solidFill>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a:noFill/>
                    </a:lnT>
                    <a:lnB>
                      <a:noFill/>
                    </a:lnB>
                    <a:solidFill>
                      <a:srgbClr val="FFFF66"/>
                    </a:solidFill>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tc>
                  <a:txBody>
                    <a:bodyPr/>
                    <a:lstStyle/>
                    <a:p>
                      <a:pPr algn="ctr" fontAlgn="ctr"/>
                      <a:r>
                        <a:rPr lang="en-US" sz="1000" b="0" i="0" u="none" strike="noStrike">
                          <a:solidFill>
                            <a:srgbClr val="000000"/>
                          </a:solidFill>
                          <a:effectLst/>
                          <a:latin typeface="Arial" panose="020B0604020202020204" pitchFamily="34" charset="0"/>
                        </a:rPr>
                        <a:t>0.62</a:t>
                      </a:r>
                    </a:p>
                  </a:txBody>
                  <a:tcPr marL="10448" marR="10448" marT="10448" marB="0" anchor="ctr">
                    <a:lnL>
                      <a:noFill/>
                    </a:lnL>
                    <a:lnR>
                      <a:noFill/>
                    </a:lnR>
                    <a:lnT>
                      <a:noFill/>
                    </a:lnT>
                    <a:lnB>
                      <a:noFill/>
                    </a:lnB>
                    <a:solidFill>
                      <a:srgbClr val="FFBA67"/>
                    </a:solidFill>
                  </a:tcPr>
                </a:tc>
                <a:tc>
                  <a:txBody>
                    <a:bodyPr/>
                    <a:lstStyle/>
                    <a:p>
                      <a:pPr algn="ctr" fontAlgn="ctr"/>
                      <a:r>
                        <a:rPr lang="en-US" sz="1000" b="0" i="0" u="none" strike="noStrike">
                          <a:solidFill>
                            <a:srgbClr val="000000"/>
                          </a:solidFill>
                          <a:effectLst/>
                          <a:latin typeface="Arial" panose="020B0604020202020204" pitchFamily="34" charset="0"/>
                        </a:rPr>
                        <a:t>0.61</a:t>
                      </a:r>
                    </a:p>
                  </a:txBody>
                  <a:tcPr marL="10448" marR="10448" marT="10448" marB="0" anchor="ctr">
                    <a:lnL>
                      <a:noFill/>
                    </a:lnL>
                    <a:lnR>
                      <a:noFill/>
                    </a:lnR>
                    <a:lnT>
                      <a:noFill/>
                    </a:lnT>
                    <a:lnB>
                      <a:noFill/>
                    </a:lnB>
                    <a:solidFill>
                      <a:srgbClr val="FFB667"/>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extLst>
                  <a:ext uri="{0D108BD9-81ED-4DB2-BD59-A6C34878D82A}">
                    <a16:rowId xmlns:a16="http://schemas.microsoft.com/office/drawing/2014/main" val="641418864"/>
                  </a:ext>
                </a:extLst>
              </a:tr>
              <a:tr h="196413">
                <a:tc>
                  <a:txBody>
                    <a:bodyPr/>
                    <a:lstStyle/>
                    <a:p>
                      <a:pPr algn="l" fontAlgn="ctr"/>
                      <a:r>
                        <a:rPr lang="en-US" sz="1000" b="0" i="0" u="none" strike="noStrike">
                          <a:solidFill>
                            <a:srgbClr val="000000"/>
                          </a:solidFill>
                          <a:effectLst/>
                          <a:latin typeface="Arial" panose="020B0604020202020204" pitchFamily="34" charset="0"/>
                        </a:rPr>
                        <a:t>Other Enzymes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GLCM</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0.55</a:t>
                      </a:r>
                    </a:p>
                  </a:txBody>
                  <a:tcPr marL="10448" marR="10448" marT="10448" marB="0" anchor="ctr">
                    <a:lnL>
                      <a:noFill/>
                    </a:lnL>
                    <a:lnR>
                      <a:noFill/>
                    </a:lnR>
                    <a:lnT>
                      <a:noFill/>
                    </a:lnT>
                    <a:lnB>
                      <a:noFill/>
                    </a:lnB>
                    <a:solidFill>
                      <a:srgbClr val="FF9F68"/>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0.70</a:t>
                      </a:r>
                    </a:p>
                  </a:txBody>
                  <a:tcPr marL="10448" marR="10448" marT="10448" marB="0" anchor="ctr">
                    <a:lnL>
                      <a:noFill/>
                    </a:lnL>
                    <a:lnR>
                      <a:noFill/>
                    </a:lnR>
                    <a:lnT>
                      <a:noFill/>
                    </a:lnT>
                    <a:lnB>
                      <a:noFill/>
                    </a:lnB>
                    <a:solidFill>
                      <a:srgbClr val="FFD867"/>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0.64</a:t>
                      </a:r>
                    </a:p>
                  </a:txBody>
                  <a:tcPr marL="10448" marR="10448" marT="10448" marB="0" anchor="ctr">
                    <a:lnL>
                      <a:noFill/>
                    </a:lnL>
                    <a:lnR>
                      <a:noFill/>
                    </a:lnR>
                    <a:lnT>
                      <a:noFill/>
                    </a:lnT>
                    <a:lnB>
                      <a:noFill/>
                    </a:lnB>
                    <a:solidFill>
                      <a:srgbClr val="FFC167"/>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0.51</a:t>
                      </a:r>
                    </a:p>
                  </a:txBody>
                  <a:tcPr marL="10448" marR="10448" marT="10448" marB="0" anchor="ctr">
                    <a:lnL>
                      <a:noFill/>
                    </a:lnL>
                    <a:lnR>
                      <a:noFill/>
                    </a:lnR>
                    <a:lnT>
                      <a:noFill/>
                    </a:lnT>
                    <a:lnB>
                      <a:noFill/>
                    </a:lnB>
                    <a:solidFill>
                      <a:srgbClr val="FF9068"/>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extLst>
                  <a:ext uri="{0D108BD9-81ED-4DB2-BD59-A6C34878D82A}">
                    <a16:rowId xmlns:a16="http://schemas.microsoft.com/office/drawing/2014/main" val="307315568"/>
                  </a:ext>
                </a:extLst>
              </a:tr>
              <a:tr h="196413">
                <a:tc>
                  <a:txBody>
                    <a:bodyPr/>
                    <a:lstStyle/>
                    <a:p>
                      <a:pPr algn="l" fontAlgn="ctr"/>
                      <a:r>
                        <a:rPr lang="en-US" sz="1000" b="0" i="0" u="none" strike="noStrike">
                          <a:solidFill>
                            <a:srgbClr val="000000"/>
                          </a:solidFill>
                          <a:effectLst/>
                          <a:latin typeface="Arial" panose="020B0604020202020204" pitchFamily="34" charset="0"/>
                        </a:rPr>
                        <a:t>Other Enzymes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HDAC8</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0.70</a:t>
                      </a:r>
                    </a:p>
                  </a:txBody>
                  <a:tcPr marL="10448" marR="10448" marT="10448" marB="0" anchor="ctr">
                    <a:lnL>
                      <a:noFill/>
                    </a:lnL>
                    <a:lnR>
                      <a:noFill/>
                    </a:lnR>
                    <a:lnT>
                      <a:noFill/>
                    </a:lnT>
                    <a:lnB>
                      <a:noFill/>
                    </a:lnB>
                    <a:solidFill>
                      <a:srgbClr val="FFD867"/>
                    </a:solidFill>
                  </a:tcPr>
                </a:tc>
                <a:tc>
                  <a:txBody>
                    <a:bodyPr/>
                    <a:lstStyle/>
                    <a:p>
                      <a:pPr algn="ctr" fontAlgn="ctr"/>
                      <a:r>
                        <a:rPr lang="en-US" sz="1000" b="0" i="0" u="none" strike="noStrike">
                          <a:solidFill>
                            <a:srgbClr val="000000"/>
                          </a:solidFill>
                          <a:effectLst/>
                          <a:latin typeface="Arial" panose="020B0604020202020204" pitchFamily="34" charset="0"/>
                        </a:rPr>
                        <a:t>0.90</a:t>
                      </a:r>
                    </a:p>
                  </a:txBody>
                  <a:tcPr marL="10448" marR="10448" marT="10448" marB="0" anchor="ctr">
                    <a:lnL>
                      <a:noFill/>
                    </a:lnL>
                    <a:lnR>
                      <a:noFill/>
                    </a:lnR>
                    <a:lnT>
                      <a:noFill/>
                    </a:lnT>
                    <a:lnB>
                      <a:noFill/>
                    </a:lnB>
                    <a:solidFill>
                      <a:srgbClr val="A9E678"/>
                    </a:solidFill>
                  </a:tcPr>
                </a:tc>
                <a:tc>
                  <a:txBody>
                    <a:bodyPr/>
                    <a:lstStyle/>
                    <a:p>
                      <a:pPr algn="ctr" fontAlgn="ctr"/>
                      <a:r>
                        <a:rPr lang="en-US" sz="1000" b="0" i="0" u="none" strike="noStrike">
                          <a:solidFill>
                            <a:srgbClr val="000000"/>
                          </a:solidFill>
                          <a:effectLst/>
                          <a:latin typeface="Arial" panose="020B0604020202020204" pitchFamily="34" charset="0"/>
                        </a:rPr>
                        <a:t>0.87</a:t>
                      </a:r>
                    </a:p>
                  </a:txBody>
                  <a:tcPr marL="10448" marR="10448" marT="10448" marB="0" anchor="ctr">
                    <a:lnL>
                      <a:noFill/>
                    </a:lnL>
                    <a:lnR>
                      <a:noFill/>
                    </a:lnR>
                    <a:lnT>
                      <a:noFill/>
                    </a:lnT>
                    <a:lnB>
                      <a:noFill/>
                    </a:lnB>
                    <a:solidFill>
                      <a:srgbClr val="C3EE72"/>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ctr" fontAlgn="ctr"/>
                      <a:r>
                        <a:rPr lang="en-US" sz="1000" b="0" i="0" u="none" strike="noStrike">
                          <a:solidFill>
                            <a:srgbClr val="000000"/>
                          </a:solidFill>
                          <a:effectLst/>
                          <a:latin typeface="Arial" panose="020B0604020202020204" pitchFamily="34" charset="0"/>
                        </a:rPr>
                        <a:t>0.82</a:t>
                      </a:r>
                    </a:p>
                  </a:txBody>
                  <a:tcPr marL="10448" marR="10448" marT="10448" marB="0" anchor="ctr">
                    <a:lnL>
                      <a:noFill/>
                    </a:lnL>
                    <a:lnR>
                      <a:noFill/>
                    </a:lnR>
                    <a:lnT>
                      <a:noFill/>
                    </a:lnT>
                    <a:lnB>
                      <a:noFill/>
                    </a:lnB>
                    <a:solidFill>
                      <a:srgbClr val="EEFB69"/>
                    </a:solidFill>
                  </a:tcPr>
                </a:tc>
                <a:tc>
                  <a:txBody>
                    <a:bodyPr/>
                    <a:lstStyle/>
                    <a:p>
                      <a:pPr algn="ctr" fontAlgn="ctr"/>
                      <a:r>
                        <a:rPr lang="en-US" sz="1000" b="0" i="0" u="none" strike="noStrike">
                          <a:solidFill>
                            <a:srgbClr val="000000"/>
                          </a:solidFill>
                          <a:effectLst/>
                          <a:latin typeface="Arial" panose="020B0604020202020204" pitchFamily="34" charset="0"/>
                        </a:rPr>
                        <a:t>0.71</a:t>
                      </a:r>
                    </a:p>
                  </a:txBody>
                  <a:tcPr marL="10448" marR="10448" marT="10448" marB="0" anchor="ctr">
                    <a:lnL>
                      <a:noFill/>
                    </a:lnL>
                    <a:lnR>
                      <a:noFill/>
                    </a:lnR>
                    <a:lnT>
                      <a:noFill/>
                    </a:lnT>
                    <a:lnB>
                      <a:noFill/>
                    </a:lnB>
                    <a:solidFill>
                      <a:srgbClr val="FFDC67"/>
                    </a:solidFill>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a:noFill/>
                    </a:lnT>
                    <a:lnB>
                      <a:noFill/>
                    </a:lnB>
                    <a:solidFill>
                      <a:srgbClr val="CCF170"/>
                    </a:solidFill>
                  </a:tcPr>
                </a:tc>
                <a:tc>
                  <a:txBody>
                    <a:bodyPr/>
                    <a:lstStyle/>
                    <a:p>
                      <a:pPr algn="ctr" fontAlgn="ctr"/>
                      <a:r>
                        <a:rPr lang="en-US" sz="1000" b="0" i="0" u="none" strike="noStrike">
                          <a:solidFill>
                            <a:srgbClr val="000000"/>
                          </a:solidFill>
                          <a:effectLst/>
                          <a:latin typeface="Arial" panose="020B0604020202020204" pitchFamily="34" charset="0"/>
                        </a:rPr>
                        <a:t>0.83</a:t>
                      </a:r>
                    </a:p>
                  </a:txBody>
                  <a:tcPr marL="10448" marR="10448" marT="10448" marB="0" anchor="ctr">
                    <a:lnL>
                      <a:noFill/>
                    </a:lnL>
                    <a:lnR>
                      <a:noFill/>
                    </a:lnR>
                    <a:lnT>
                      <a:noFill/>
                    </a:lnT>
                    <a:lnB>
                      <a:noFill/>
                    </a:lnB>
                    <a:solidFill>
                      <a:srgbClr val="E6F86B"/>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0.90</a:t>
                      </a:r>
                    </a:p>
                  </a:txBody>
                  <a:tcPr marL="10448" marR="10448" marT="10448" marB="0" anchor="ctr">
                    <a:lnL>
                      <a:noFill/>
                    </a:lnL>
                    <a:lnR>
                      <a:noFill/>
                    </a:lnR>
                    <a:lnT>
                      <a:noFill/>
                    </a:lnT>
                    <a:lnB>
                      <a:noFill/>
                    </a:lnB>
                    <a:solidFill>
                      <a:srgbClr val="A9E678"/>
                    </a:solidFill>
                  </a:tcPr>
                </a:tc>
                <a:extLst>
                  <a:ext uri="{0D108BD9-81ED-4DB2-BD59-A6C34878D82A}">
                    <a16:rowId xmlns:a16="http://schemas.microsoft.com/office/drawing/2014/main" val="537695342"/>
                  </a:ext>
                </a:extLst>
              </a:tr>
              <a:tr h="196413">
                <a:tc>
                  <a:txBody>
                    <a:bodyPr/>
                    <a:lstStyle/>
                    <a:p>
                      <a:pPr algn="l" fontAlgn="ctr"/>
                      <a:r>
                        <a:rPr lang="en-US" sz="1000" b="0" i="0" u="none" strike="noStrike">
                          <a:solidFill>
                            <a:srgbClr val="000000"/>
                          </a:solidFill>
                          <a:effectLst/>
                          <a:latin typeface="Arial" panose="020B0604020202020204" pitchFamily="34" charset="0"/>
                        </a:rPr>
                        <a:t>Other Enzymes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HIVINT</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0.54</a:t>
                      </a:r>
                    </a:p>
                  </a:txBody>
                  <a:tcPr marL="10448" marR="10448" marT="10448" marB="0" anchor="ctr">
                    <a:lnL>
                      <a:noFill/>
                    </a:lnL>
                    <a:lnR>
                      <a:noFill/>
                    </a:lnR>
                    <a:lnT>
                      <a:noFill/>
                    </a:lnT>
                    <a:lnB>
                      <a:noFill/>
                    </a:lnB>
                    <a:solidFill>
                      <a:srgbClr val="FF9B68"/>
                    </a:solidFill>
                  </a:tcPr>
                </a:tc>
                <a:tc>
                  <a:txBody>
                    <a:bodyPr/>
                    <a:lstStyle/>
                    <a:p>
                      <a:pPr algn="ctr" fontAlgn="ctr"/>
                      <a:r>
                        <a:rPr lang="en-US" sz="1000" b="0" i="0" u="none" strike="noStrike">
                          <a:solidFill>
                            <a:srgbClr val="000000"/>
                          </a:solidFill>
                          <a:effectLst/>
                          <a:latin typeface="Arial" panose="020B0604020202020204" pitchFamily="34" charset="0"/>
                        </a:rPr>
                        <a:t>0.65</a:t>
                      </a:r>
                    </a:p>
                  </a:txBody>
                  <a:tcPr marL="10448" marR="10448" marT="10448" marB="0" anchor="ctr">
                    <a:lnL>
                      <a:noFill/>
                    </a:lnL>
                    <a:lnR>
                      <a:noFill/>
                    </a:lnR>
                    <a:lnT>
                      <a:noFill/>
                    </a:lnT>
                    <a:lnB>
                      <a:noFill/>
                    </a:lnB>
                    <a:solidFill>
                      <a:srgbClr val="FFC567"/>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ctr" fontAlgn="ctr"/>
                      <a:r>
                        <a:rPr lang="en-US" sz="1000" b="0" i="0" u="none" strike="noStrike">
                          <a:solidFill>
                            <a:srgbClr val="000000"/>
                          </a:solidFill>
                          <a:effectLst/>
                          <a:latin typeface="Arial" panose="020B0604020202020204" pitchFamily="34" charset="0"/>
                        </a:rPr>
                        <a:t>0.67</a:t>
                      </a:r>
                    </a:p>
                  </a:txBody>
                  <a:tcPr marL="10448" marR="10448" marT="10448" marB="0" anchor="ctr">
                    <a:lnL>
                      <a:noFill/>
                    </a:lnL>
                    <a:lnR>
                      <a:noFill/>
                    </a:lnR>
                    <a:lnT>
                      <a:noFill/>
                    </a:lnT>
                    <a:lnB>
                      <a:noFill/>
                    </a:lnB>
                    <a:solidFill>
                      <a:srgbClr val="FFCD67"/>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extLst>
                  <a:ext uri="{0D108BD9-81ED-4DB2-BD59-A6C34878D82A}">
                    <a16:rowId xmlns:a16="http://schemas.microsoft.com/office/drawing/2014/main" val="124628353"/>
                  </a:ext>
                </a:extLst>
              </a:tr>
              <a:tr h="196413">
                <a:tc>
                  <a:txBody>
                    <a:bodyPr/>
                    <a:lstStyle/>
                    <a:p>
                      <a:pPr algn="l" fontAlgn="ctr"/>
                      <a:r>
                        <a:rPr lang="en-US" sz="1000" b="0" i="0" u="none" strike="noStrike">
                          <a:solidFill>
                            <a:srgbClr val="000000"/>
                          </a:solidFill>
                          <a:effectLst/>
                          <a:latin typeface="Arial" panose="020B0604020202020204" pitchFamily="34" charset="0"/>
                        </a:rPr>
                        <a:t>Other Enzymes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PDE5A</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0.68</a:t>
                      </a:r>
                    </a:p>
                  </a:txBody>
                  <a:tcPr marL="10448" marR="10448" marT="10448" marB="0" anchor="ctr">
                    <a:lnL>
                      <a:noFill/>
                    </a:lnL>
                    <a:lnR>
                      <a:noFill/>
                    </a:lnR>
                    <a:lnT>
                      <a:noFill/>
                    </a:lnT>
                    <a:lnB>
                      <a:noFill/>
                    </a:lnB>
                    <a:solidFill>
                      <a:srgbClr val="FFD167"/>
                    </a:solidFill>
                  </a:tcPr>
                </a:tc>
                <a:tc>
                  <a:txBody>
                    <a:bodyPr/>
                    <a:lstStyle/>
                    <a:p>
                      <a:pPr algn="ctr" fontAlgn="ctr"/>
                      <a:r>
                        <a:rPr lang="en-US" sz="1000" b="0" i="0" u="none" strike="noStrike">
                          <a:solidFill>
                            <a:srgbClr val="000000"/>
                          </a:solidFill>
                          <a:effectLst/>
                          <a:latin typeface="Arial" panose="020B0604020202020204" pitchFamily="34" charset="0"/>
                        </a:rPr>
                        <a:t>0.65</a:t>
                      </a:r>
                    </a:p>
                  </a:txBody>
                  <a:tcPr marL="10448" marR="10448" marT="10448" marB="0" anchor="ctr">
                    <a:lnL>
                      <a:noFill/>
                    </a:lnL>
                    <a:lnR>
                      <a:noFill/>
                    </a:lnR>
                    <a:lnT>
                      <a:noFill/>
                    </a:lnT>
                    <a:lnB>
                      <a:noFill/>
                    </a:lnB>
                    <a:solidFill>
                      <a:srgbClr val="FFC567"/>
                    </a:solidFill>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tc>
                  <a:txBody>
                    <a:bodyPr/>
                    <a:lstStyle/>
                    <a:p>
                      <a:pPr algn="ctr" fontAlgn="ctr"/>
                      <a:r>
                        <a:rPr lang="en-US" sz="1000" b="0" i="0" u="none" strike="noStrike">
                          <a:solidFill>
                            <a:srgbClr val="000000"/>
                          </a:solidFill>
                          <a:effectLst/>
                          <a:latin typeface="Arial" panose="020B0604020202020204" pitchFamily="34" charset="0"/>
                        </a:rPr>
                        <a:t>0.82</a:t>
                      </a:r>
                    </a:p>
                  </a:txBody>
                  <a:tcPr marL="10448" marR="10448" marT="10448" marB="0" anchor="ctr">
                    <a:lnL>
                      <a:noFill/>
                    </a:lnL>
                    <a:lnR>
                      <a:noFill/>
                    </a:lnR>
                    <a:lnT>
                      <a:noFill/>
                    </a:lnT>
                    <a:lnB>
                      <a:noFill/>
                    </a:lnB>
                    <a:solidFill>
                      <a:srgbClr val="EEFB69"/>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a:noFill/>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extLst>
                  <a:ext uri="{0D108BD9-81ED-4DB2-BD59-A6C34878D82A}">
                    <a16:rowId xmlns:a16="http://schemas.microsoft.com/office/drawing/2014/main" val="3293073309"/>
                  </a:ext>
                </a:extLst>
              </a:tr>
              <a:tr h="196413">
                <a:tc>
                  <a:txBody>
                    <a:bodyPr/>
                    <a:lstStyle/>
                    <a:p>
                      <a:pPr algn="l" fontAlgn="ctr"/>
                      <a:r>
                        <a:rPr lang="en-US" sz="1000" b="0" i="0" u="none" strike="noStrike">
                          <a:solidFill>
                            <a:srgbClr val="000000"/>
                          </a:solidFill>
                          <a:effectLst/>
                          <a:latin typeface="Arial" panose="020B0604020202020204" pitchFamily="34" charset="0"/>
                        </a:rPr>
                        <a:t>Other Enzymes</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PTN1</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a:noFill/>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0.72</a:t>
                      </a:r>
                    </a:p>
                  </a:txBody>
                  <a:tcPr marL="10448" marR="10448" marT="10448" marB="0" anchor="ctr">
                    <a:lnL>
                      <a:noFill/>
                    </a:lnL>
                    <a:lnR>
                      <a:noFill/>
                    </a:lnR>
                    <a:lnT>
                      <a:noFill/>
                    </a:lnT>
                    <a:lnB>
                      <a:noFill/>
                    </a:lnB>
                    <a:solidFill>
                      <a:srgbClr val="FFE067"/>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ctr" fontAlgn="ctr"/>
                      <a:r>
                        <a:rPr lang="en-US" sz="1000" b="0" i="0" u="none" strike="noStrike">
                          <a:solidFill>
                            <a:srgbClr val="000000"/>
                          </a:solidFill>
                          <a:effectLst/>
                          <a:latin typeface="Arial" panose="020B0604020202020204" pitchFamily="34" charset="0"/>
                        </a:rPr>
                        <a:t>0.88</a:t>
                      </a:r>
                    </a:p>
                  </a:txBody>
                  <a:tcPr marL="10448" marR="10448" marT="10448" marB="0" anchor="ctr">
                    <a:lnL>
                      <a:noFill/>
                    </a:lnL>
                    <a:lnR>
                      <a:noFill/>
                    </a:lnR>
                    <a:lnT>
                      <a:noFill/>
                    </a:lnT>
                    <a:lnB>
                      <a:noFill/>
                    </a:lnB>
                    <a:solidFill>
                      <a:srgbClr val="BBEC74"/>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0.88</a:t>
                      </a:r>
                    </a:p>
                  </a:txBody>
                  <a:tcPr marL="10448" marR="10448" marT="10448" marB="0" anchor="ctr">
                    <a:lnL>
                      <a:noFill/>
                    </a:lnL>
                    <a:lnR>
                      <a:noFill/>
                    </a:lnR>
                    <a:lnT>
                      <a:noFill/>
                    </a:lnT>
                    <a:lnB>
                      <a:noFill/>
                    </a:lnB>
                    <a:solidFill>
                      <a:srgbClr val="BBEC74"/>
                    </a:solidFill>
                  </a:tcPr>
                </a:tc>
                <a:extLst>
                  <a:ext uri="{0D108BD9-81ED-4DB2-BD59-A6C34878D82A}">
                    <a16:rowId xmlns:a16="http://schemas.microsoft.com/office/drawing/2014/main" val="671374970"/>
                  </a:ext>
                </a:extLst>
              </a:tr>
              <a:tr h="196413">
                <a:tc>
                  <a:txBody>
                    <a:bodyPr/>
                    <a:lstStyle/>
                    <a:p>
                      <a:pPr algn="l" fontAlgn="ctr"/>
                      <a:r>
                        <a:rPr lang="en-US" sz="1000" b="0" i="0" u="none" strike="noStrike">
                          <a:solidFill>
                            <a:srgbClr val="000000"/>
                          </a:solidFill>
                          <a:effectLst/>
                          <a:latin typeface="Arial" panose="020B0604020202020204" pitchFamily="34" charset="0"/>
                        </a:rPr>
                        <a:t>Protease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ADA17</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0.51</a:t>
                      </a:r>
                    </a:p>
                  </a:txBody>
                  <a:tcPr marL="10448" marR="10448" marT="10448" marB="0" anchor="ctr">
                    <a:lnL>
                      <a:noFill/>
                    </a:lnL>
                    <a:lnR>
                      <a:noFill/>
                    </a:lnR>
                    <a:lnT>
                      <a:noFill/>
                    </a:lnT>
                    <a:lnB>
                      <a:noFill/>
                    </a:lnB>
                    <a:solidFill>
                      <a:srgbClr val="FF9068"/>
                    </a:solidFill>
                  </a:tcPr>
                </a:tc>
                <a:tc>
                  <a:txBody>
                    <a:bodyPr/>
                    <a:lstStyle/>
                    <a:p>
                      <a:pPr algn="ctr" fontAlgn="ctr"/>
                      <a:r>
                        <a:rPr lang="en-US" sz="1000" b="0" i="0" u="none" strike="noStrike">
                          <a:solidFill>
                            <a:srgbClr val="000000"/>
                          </a:solidFill>
                          <a:effectLst/>
                          <a:latin typeface="Arial" panose="020B0604020202020204" pitchFamily="34" charset="0"/>
                        </a:rPr>
                        <a:t>0.40</a:t>
                      </a:r>
                    </a:p>
                  </a:txBody>
                  <a:tcPr marL="10448" marR="10448" marT="10448" marB="0" anchor="ctr">
                    <a:lnL>
                      <a:noFill/>
                    </a:lnL>
                    <a:lnR>
                      <a:noFill/>
                    </a:lnR>
                    <a:lnT>
                      <a:noFill/>
                    </a:lnT>
                    <a:lnB>
                      <a:noFill/>
                    </a:lnB>
                    <a:solidFill>
                      <a:srgbClr val="FF6668"/>
                    </a:solidFill>
                  </a:tcPr>
                </a:tc>
                <a:tc>
                  <a:txBody>
                    <a:bodyPr/>
                    <a:lstStyle/>
                    <a:p>
                      <a:pPr algn="ctr" fontAlgn="ctr"/>
                      <a:r>
                        <a:rPr lang="en-US" sz="1000" b="0" i="0" u="none" strike="noStrike">
                          <a:solidFill>
                            <a:srgbClr val="000000"/>
                          </a:solidFill>
                          <a:effectLst/>
                          <a:latin typeface="Arial" panose="020B0604020202020204" pitchFamily="34" charset="0"/>
                        </a:rPr>
                        <a:t>0.59</a:t>
                      </a:r>
                    </a:p>
                  </a:txBody>
                  <a:tcPr marL="10448" marR="10448" marT="10448" marB="0" anchor="ctr">
                    <a:lnL>
                      <a:noFill/>
                    </a:lnL>
                    <a:lnR>
                      <a:noFill/>
                    </a:lnR>
                    <a:lnT>
                      <a:noFill/>
                    </a:lnT>
                    <a:lnB>
                      <a:noFill/>
                    </a:lnB>
                    <a:solidFill>
                      <a:srgbClr val="FFAE68"/>
                    </a:solidFill>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ctr" fontAlgn="ctr"/>
                      <a:r>
                        <a:rPr lang="en-US" sz="1000" b="0" i="0" u="none" strike="noStrike">
                          <a:solidFill>
                            <a:srgbClr val="000000"/>
                          </a:solidFill>
                          <a:effectLst/>
                          <a:latin typeface="Arial" panose="020B0604020202020204" pitchFamily="34" charset="0"/>
                        </a:rPr>
                        <a:t>0.58</a:t>
                      </a:r>
                    </a:p>
                  </a:txBody>
                  <a:tcPr marL="10448" marR="10448" marT="10448" marB="0" anchor="ctr">
                    <a:lnL>
                      <a:noFill/>
                    </a:lnL>
                    <a:lnR>
                      <a:noFill/>
                    </a:lnR>
                    <a:lnT>
                      <a:noFill/>
                    </a:lnT>
                    <a:lnB>
                      <a:noFill/>
                    </a:lnB>
                    <a:solidFill>
                      <a:srgbClr val="FFAA68"/>
                    </a:solidFill>
                  </a:tcPr>
                </a:tc>
                <a:tc>
                  <a:txBody>
                    <a:bodyPr/>
                    <a:lstStyle/>
                    <a:p>
                      <a:pPr algn="ctr" fontAlgn="ctr"/>
                      <a:r>
                        <a:rPr lang="en-US" sz="1000" b="0" i="0" u="none" strike="noStrike">
                          <a:solidFill>
                            <a:srgbClr val="000000"/>
                          </a:solidFill>
                          <a:effectLst/>
                          <a:latin typeface="Arial" panose="020B0604020202020204" pitchFamily="34" charset="0"/>
                        </a:rPr>
                        <a:t>0.58</a:t>
                      </a:r>
                    </a:p>
                  </a:txBody>
                  <a:tcPr marL="10448" marR="10448" marT="10448" marB="0" anchor="ctr">
                    <a:lnL>
                      <a:noFill/>
                    </a:lnL>
                    <a:lnR>
                      <a:noFill/>
                    </a:lnR>
                    <a:lnT>
                      <a:noFill/>
                    </a:lnT>
                    <a:lnB>
                      <a:noFill/>
                    </a:lnB>
                    <a:solidFill>
                      <a:srgbClr val="FFAA68"/>
                    </a:solidFill>
                  </a:tcPr>
                </a:tc>
                <a:tc>
                  <a:txBody>
                    <a:bodyPr/>
                    <a:lstStyle/>
                    <a:p>
                      <a:pPr algn="ctr" fontAlgn="ctr"/>
                      <a:r>
                        <a:rPr lang="en-US" sz="1000" b="0" i="0" u="none" strike="noStrike">
                          <a:solidFill>
                            <a:srgbClr val="000000"/>
                          </a:solidFill>
                          <a:effectLst/>
                          <a:latin typeface="Arial" panose="020B0604020202020204" pitchFamily="34" charset="0"/>
                        </a:rPr>
                        <a:t>0.54</a:t>
                      </a:r>
                    </a:p>
                  </a:txBody>
                  <a:tcPr marL="10448" marR="10448" marT="10448" marB="0" anchor="ctr">
                    <a:lnL>
                      <a:noFill/>
                    </a:lnL>
                    <a:lnR>
                      <a:noFill/>
                    </a:lnR>
                    <a:lnT>
                      <a:noFill/>
                    </a:lnT>
                    <a:lnB>
                      <a:noFill/>
                    </a:lnB>
                    <a:solidFill>
                      <a:srgbClr val="FF9B68"/>
                    </a:solidFill>
                  </a:tcPr>
                </a:tc>
                <a:tc>
                  <a:txBody>
                    <a:bodyPr/>
                    <a:lstStyle/>
                    <a:p>
                      <a:pPr algn="ctr" fontAlgn="ctr"/>
                      <a:r>
                        <a:rPr lang="en-US" sz="1000" b="0" i="0" u="none" strike="noStrike">
                          <a:solidFill>
                            <a:srgbClr val="000000"/>
                          </a:solidFill>
                          <a:effectLst/>
                          <a:latin typeface="Arial" panose="020B0604020202020204" pitchFamily="34" charset="0"/>
                        </a:rPr>
                        <a:t>0.70</a:t>
                      </a:r>
                    </a:p>
                  </a:txBody>
                  <a:tcPr marL="10448" marR="10448" marT="10448" marB="0" anchor="ctr">
                    <a:lnL>
                      <a:noFill/>
                    </a:lnL>
                    <a:lnR>
                      <a:noFill/>
                    </a:lnR>
                    <a:lnT>
                      <a:noFill/>
                    </a:lnT>
                    <a:lnB>
                      <a:noFill/>
                    </a:lnB>
                    <a:solidFill>
                      <a:srgbClr val="FFD8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0.70</a:t>
                      </a:r>
                    </a:p>
                  </a:txBody>
                  <a:tcPr marL="10448" marR="10448" marT="10448" marB="0" anchor="ctr">
                    <a:lnL>
                      <a:noFill/>
                    </a:lnL>
                    <a:lnR>
                      <a:noFill/>
                    </a:lnR>
                    <a:lnT>
                      <a:noFill/>
                    </a:lnT>
                    <a:lnB>
                      <a:noFill/>
                    </a:lnB>
                    <a:solidFill>
                      <a:srgbClr val="FFD867"/>
                    </a:solidFill>
                  </a:tcPr>
                </a:tc>
                <a:extLst>
                  <a:ext uri="{0D108BD9-81ED-4DB2-BD59-A6C34878D82A}">
                    <a16:rowId xmlns:a16="http://schemas.microsoft.com/office/drawing/2014/main" val="33132798"/>
                  </a:ext>
                </a:extLst>
              </a:tr>
              <a:tr h="196413">
                <a:tc>
                  <a:txBody>
                    <a:bodyPr/>
                    <a:lstStyle/>
                    <a:p>
                      <a:pPr algn="l" fontAlgn="ctr"/>
                      <a:r>
                        <a:rPr lang="en-US" sz="1000" b="0" i="0" u="none" strike="noStrike">
                          <a:solidFill>
                            <a:srgbClr val="000000"/>
                          </a:solidFill>
                          <a:effectLst/>
                          <a:latin typeface="Arial" panose="020B0604020202020204" pitchFamily="34" charset="0"/>
                        </a:rPr>
                        <a:t>Protease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FA10</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0.86</a:t>
                      </a:r>
                    </a:p>
                  </a:txBody>
                  <a:tcPr marL="10448" marR="10448" marT="10448" marB="0" anchor="ctr">
                    <a:lnL>
                      <a:noFill/>
                    </a:lnL>
                    <a:lnR>
                      <a:noFill/>
                    </a:lnR>
                    <a:lnT>
                      <a:noFill/>
                    </a:lnT>
                    <a:lnB>
                      <a:noFill/>
                    </a:lnB>
                    <a:solidFill>
                      <a:srgbClr val="CCF170"/>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0.82</a:t>
                      </a:r>
                    </a:p>
                  </a:txBody>
                  <a:tcPr marL="10448" marR="10448" marT="10448" marB="0" anchor="ctr">
                    <a:lnL>
                      <a:noFill/>
                    </a:lnL>
                    <a:lnR>
                      <a:noFill/>
                    </a:lnR>
                    <a:lnT>
                      <a:noFill/>
                    </a:lnT>
                    <a:lnB>
                      <a:noFill/>
                    </a:lnB>
                    <a:solidFill>
                      <a:srgbClr val="EEFB69"/>
                    </a:solidFill>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a:noFill/>
                    </a:lnT>
                    <a:lnB>
                      <a:noFill/>
                    </a:lnB>
                    <a:solidFill>
                      <a:srgbClr val="FFFF66"/>
                    </a:solidFill>
                  </a:tcPr>
                </a:tc>
                <a:tc>
                  <a:txBody>
                    <a:bodyPr/>
                    <a:lstStyle/>
                    <a:p>
                      <a:pPr algn="ctr" fontAlgn="ctr"/>
                      <a:r>
                        <a:rPr lang="en-US" sz="1000" b="0" i="0" u="none" strike="noStrike">
                          <a:solidFill>
                            <a:srgbClr val="000000"/>
                          </a:solidFill>
                          <a:effectLst/>
                          <a:latin typeface="Arial" panose="020B0604020202020204" pitchFamily="34" charset="0"/>
                        </a:rPr>
                        <a:t>0.90</a:t>
                      </a:r>
                    </a:p>
                  </a:txBody>
                  <a:tcPr marL="10448" marR="10448" marT="10448" marB="0" anchor="ctr">
                    <a:lnL>
                      <a:noFill/>
                    </a:lnL>
                    <a:lnR>
                      <a:noFill/>
                    </a:lnR>
                    <a:lnT>
                      <a:noFill/>
                    </a:lnT>
                    <a:lnB>
                      <a:noFill/>
                    </a:lnB>
                    <a:solidFill>
                      <a:srgbClr val="A9E678"/>
                    </a:solidFill>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0.90</a:t>
                      </a:r>
                    </a:p>
                  </a:txBody>
                  <a:tcPr marL="10448" marR="10448" marT="10448" marB="0" anchor="ctr">
                    <a:lnL>
                      <a:noFill/>
                    </a:lnL>
                    <a:lnR>
                      <a:noFill/>
                    </a:lnR>
                    <a:lnT>
                      <a:noFill/>
                    </a:lnT>
                    <a:lnB>
                      <a:noFill/>
                    </a:lnB>
                    <a:solidFill>
                      <a:srgbClr val="A9E678"/>
                    </a:solidFill>
                  </a:tcPr>
                </a:tc>
                <a:extLst>
                  <a:ext uri="{0D108BD9-81ED-4DB2-BD59-A6C34878D82A}">
                    <a16:rowId xmlns:a16="http://schemas.microsoft.com/office/drawing/2014/main" val="3952056075"/>
                  </a:ext>
                </a:extLst>
              </a:tr>
              <a:tr h="196413">
                <a:tc>
                  <a:txBody>
                    <a:bodyPr/>
                    <a:lstStyle/>
                    <a:p>
                      <a:pPr algn="l" fontAlgn="ctr"/>
                      <a:r>
                        <a:rPr lang="en-US" sz="1000" b="0" i="0" u="none" strike="noStrike">
                          <a:solidFill>
                            <a:srgbClr val="000000"/>
                          </a:solidFill>
                          <a:effectLst/>
                          <a:latin typeface="Arial" panose="020B0604020202020204" pitchFamily="34" charset="0"/>
                        </a:rPr>
                        <a:t>Protease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HIVPR</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0.63</a:t>
                      </a:r>
                    </a:p>
                  </a:txBody>
                  <a:tcPr marL="10448" marR="10448" marT="10448" marB="0" anchor="ctr">
                    <a:lnL>
                      <a:noFill/>
                    </a:lnL>
                    <a:lnR>
                      <a:noFill/>
                    </a:lnR>
                    <a:lnT>
                      <a:noFill/>
                    </a:lnT>
                    <a:lnB>
                      <a:noFill/>
                    </a:lnB>
                    <a:solidFill>
                      <a:srgbClr val="FFBD67"/>
                    </a:solidFill>
                  </a:tcPr>
                </a:tc>
                <a:tc>
                  <a:txBody>
                    <a:bodyPr/>
                    <a:lstStyle/>
                    <a:p>
                      <a:pPr algn="ctr" fontAlgn="ctr"/>
                      <a:r>
                        <a:rPr lang="en-US" sz="1000" b="0" i="0" u="none" strike="noStrike">
                          <a:solidFill>
                            <a:srgbClr val="000000"/>
                          </a:solidFill>
                          <a:effectLst/>
                          <a:latin typeface="Arial" panose="020B0604020202020204" pitchFamily="34" charset="0"/>
                        </a:rPr>
                        <a:t>0.66</a:t>
                      </a:r>
                    </a:p>
                  </a:txBody>
                  <a:tcPr marL="10448" marR="10448" marT="10448" marB="0" anchor="ctr">
                    <a:lnL>
                      <a:noFill/>
                    </a:lnL>
                    <a:lnR>
                      <a:noFill/>
                    </a:lnR>
                    <a:lnT>
                      <a:noFill/>
                    </a:lnT>
                    <a:lnB>
                      <a:noFill/>
                    </a:lnB>
                    <a:solidFill>
                      <a:srgbClr val="FFC967"/>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a:noFill/>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0.64</a:t>
                      </a:r>
                    </a:p>
                  </a:txBody>
                  <a:tcPr marL="10448" marR="10448" marT="10448" marB="0" anchor="ctr">
                    <a:lnL>
                      <a:noFill/>
                    </a:lnL>
                    <a:lnR>
                      <a:noFill/>
                    </a:lnR>
                    <a:lnT>
                      <a:noFill/>
                    </a:lnT>
                    <a:lnB>
                      <a:noFill/>
                    </a:lnB>
                    <a:solidFill>
                      <a:srgbClr val="FFC167"/>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extLst>
                  <a:ext uri="{0D108BD9-81ED-4DB2-BD59-A6C34878D82A}">
                    <a16:rowId xmlns:a16="http://schemas.microsoft.com/office/drawing/2014/main" val="3515606970"/>
                  </a:ext>
                </a:extLst>
              </a:tr>
              <a:tr h="196413">
                <a:tc>
                  <a:txBody>
                    <a:bodyPr/>
                    <a:lstStyle/>
                    <a:p>
                      <a:pPr algn="l" fontAlgn="ctr"/>
                      <a:r>
                        <a:rPr lang="en-US" sz="1000" b="0" i="0" u="none" strike="noStrike">
                          <a:solidFill>
                            <a:srgbClr val="000000"/>
                          </a:solidFill>
                          <a:effectLst/>
                          <a:latin typeface="Arial" panose="020B0604020202020204" pitchFamily="34" charset="0"/>
                        </a:rPr>
                        <a:t>Protease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MMP13</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0.67</a:t>
                      </a:r>
                    </a:p>
                  </a:txBody>
                  <a:tcPr marL="10448" marR="10448" marT="10448" marB="0" anchor="ctr">
                    <a:lnL>
                      <a:noFill/>
                    </a:lnL>
                    <a:lnR>
                      <a:noFill/>
                    </a:lnR>
                    <a:lnT>
                      <a:noFill/>
                    </a:lnT>
                    <a:lnB>
                      <a:noFill/>
                    </a:lnB>
                    <a:solidFill>
                      <a:srgbClr val="FFCD67"/>
                    </a:solidFill>
                  </a:tcPr>
                </a:tc>
                <a:tc>
                  <a:txBody>
                    <a:bodyPr/>
                    <a:lstStyle/>
                    <a:p>
                      <a:pPr algn="ctr" fontAlgn="ctr"/>
                      <a:r>
                        <a:rPr lang="en-US" sz="1000" b="0" i="0" u="none" strike="noStrike">
                          <a:solidFill>
                            <a:srgbClr val="000000"/>
                          </a:solidFill>
                          <a:effectLst/>
                          <a:latin typeface="Arial" panose="020B0604020202020204" pitchFamily="34" charset="0"/>
                        </a:rPr>
                        <a:t>0.60</a:t>
                      </a:r>
                    </a:p>
                  </a:txBody>
                  <a:tcPr marL="10448" marR="10448" marT="10448" marB="0" anchor="ctr">
                    <a:lnL>
                      <a:noFill/>
                    </a:lnL>
                    <a:lnR>
                      <a:noFill/>
                    </a:lnR>
                    <a:lnT>
                      <a:noFill/>
                    </a:lnT>
                    <a:lnB>
                      <a:noFill/>
                    </a:lnB>
                    <a:solidFill>
                      <a:srgbClr val="FFB268"/>
                    </a:solidFill>
                  </a:tcPr>
                </a:tc>
                <a:tc>
                  <a:txBody>
                    <a:bodyPr/>
                    <a:lstStyle/>
                    <a:p>
                      <a:pPr algn="ctr" fontAlgn="ctr"/>
                      <a:r>
                        <a:rPr lang="en-US" sz="1000" b="0" i="0" u="none" strike="noStrike">
                          <a:solidFill>
                            <a:srgbClr val="000000"/>
                          </a:solidFill>
                          <a:effectLst/>
                          <a:latin typeface="Arial" panose="020B0604020202020204" pitchFamily="34" charset="0"/>
                        </a:rPr>
                        <a:t>0.77</a:t>
                      </a:r>
                    </a:p>
                  </a:txBody>
                  <a:tcPr marL="10448" marR="10448" marT="10448" marB="0" anchor="ctr">
                    <a:lnL>
                      <a:noFill/>
                    </a:lnL>
                    <a:lnR>
                      <a:noFill/>
                    </a:lnR>
                    <a:lnT>
                      <a:noFill/>
                    </a:lnT>
                    <a:lnB>
                      <a:noFill/>
                    </a:lnB>
                    <a:solidFill>
                      <a:srgbClr val="FFF367"/>
                    </a:solidFill>
                  </a:tcPr>
                </a:tc>
                <a:tc>
                  <a:txBody>
                    <a:bodyPr/>
                    <a:lstStyle/>
                    <a:p>
                      <a:pPr algn="ctr" fontAlgn="ctr"/>
                      <a:r>
                        <a:rPr lang="en-US" sz="1000" b="0" i="0" u="none" strike="noStrike">
                          <a:solidFill>
                            <a:srgbClr val="000000"/>
                          </a:solidFill>
                          <a:effectLst/>
                          <a:latin typeface="Arial" panose="020B0604020202020204" pitchFamily="34" charset="0"/>
                        </a:rPr>
                        <a:t>0.87</a:t>
                      </a:r>
                    </a:p>
                  </a:txBody>
                  <a:tcPr marL="10448" marR="10448" marT="10448" marB="0" anchor="ctr">
                    <a:lnL>
                      <a:noFill/>
                    </a:lnL>
                    <a:lnR>
                      <a:noFill/>
                    </a:lnR>
                    <a:lnT>
                      <a:noFill/>
                    </a:lnT>
                    <a:lnB>
                      <a:noFill/>
                    </a:lnB>
                    <a:solidFill>
                      <a:srgbClr val="C3EE72"/>
                    </a:solidFill>
                  </a:tcPr>
                </a:tc>
                <a:tc>
                  <a:txBody>
                    <a:bodyPr/>
                    <a:lstStyle/>
                    <a:p>
                      <a:pPr algn="ctr" fontAlgn="ctr"/>
                      <a:r>
                        <a:rPr lang="en-US" sz="1000" b="0" i="0" u="none" strike="noStrike">
                          <a:solidFill>
                            <a:srgbClr val="000000"/>
                          </a:solidFill>
                          <a:effectLst/>
                          <a:latin typeface="Arial" panose="020B0604020202020204" pitchFamily="34" charset="0"/>
                        </a:rPr>
                        <a:t>0.71</a:t>
                      </a:r>
                    </a:p>
                  </a:txBody>
                  <a:tcPr marL="10448" marR="10448" marT="10448" marB="0" anchor="ctr">
                    <a:lnL>
                      <a:noFill/>
                    </a:lnL>
                    <a:lnR>
                      <a:noFill/>
                    </a:lnR>
                    <a:lnT>
                      <a:noFill/>
                    </a:lnT>
                    <a:lnB>
                      <a:noFill/>
                    </a:lnB>
                    <a:solidFill>
                      <a:srgbClr val="FFDC67"/>
                    </a:solidFill>
                  </a:tcPr>
                </a:tc>
                <a:tc>
                  <a:txBody>
                    <a:bodyPr/>
                    <a:lstStyle/>
                    <a:p>
                      <a:pPr algn="ctr" fontAlgn="ctr"/>
                      <a:r>
                        <a:rPr lang="en-US" sz="1000" b="0" i="0" u="none" strike="noStrike">
                          <a:solidFill>
                            <a:srgbClr val="000000"/>
                          </a:solidFill>
                          <a:effectLst/>
                          <a:latin typeface="Arial" panose="020B0604020202020204" pitchFamily="34" charset="0"/>
                        </a:rPr>
                        <a:t>0.67</a:t>
                      </a:r>
                    </a:p>
                  </a:txBody>
                  <a:tcPr marL="10448" marR="10448" marT="10448" marB="0" anchor="ctr">
                    <a:lnL>
                      <a:noFill/>
                    </a:lnL>
                    <a:lnR>
                      <a:noFill/>
                    </a:lnR>
                    <a:lnT>
                      <a:noFill/>
                    </a:lnT>
                    <a:lnB>
                      <a:noFill/>
                    </a:lnB>
                    <a:solidFill>
                      <a:srgbClr val="FFCD67"/>
                    </a:solidFill>
                  </a:tcPr>
                </a:tc>
                <a:tc>
                  <a:txBody>
                    <a:bodyPr/>
                    <a:lstStyle/>
                    <a:p>
                      <a:pPr algn="ctr" fontAlgn="ctr"/>
                      <a:r>
                        <a:rPr lang="en-US" sz="1000" b="0" i="0" u="none" strike="noStrike">
                          <a:solidFill>
                            <a:srgbClr val="000000"/>
                          </a:solidFill>
                          <a:effectLst/>
                          <a:latin typeface="Arial" panose="020B0604020202020204" pitchFamily="34" charset="0"/>
                        </a:rPr>
                        <a:t>0.67</a:t>
                      </a:r>
                    </a:p>
                  </a:txBody>
                  <a:tcPr marL="10448" marR="10448" marT="10448" marB="0" anchor="ctr">
                    <a:lnL>
                      <a:noFill/>
                    </a:lnL>
                    <a:lnR>
                      <a:noFill/>
                    </a:lnR>
                    <a:lnT>
                      <a:noFill/>
                    </a:lnT>
                    <a:lnB>
                      <a:noFill/>
                    </a:lnB>
                    <a:solidFill>
                      <a:srgbClr val="FFCD67"/>
                    </a:solidFill>
                  </a:tcPr>
                </a:tc>
                <a:tc>
                  <a:txBody>
                    <a:bodyPr/>
                    <a:lstStyle/>
                    <a:p>
                      <a:pPr algn="ctr" fontAlgn="ctr"/>
                      <a:r>
                        <a:rPr lang="en-US" sz="1000" b="0" i="0" u="none" strike="noStrike">
                          <a:solidFill>
                            <a:srgbClr val="000000"/>
                          </a:solidFill>
                          <a:effectLst/>
                          <a:latin typeface="Arial" panose="020B0604020202020204" pitchFamily="34" charset="0"/>
                        </a:rPr>
                        <a:t>0.76</a:t>
                      </a:r>
                    </a:p>
                  </a:txBody>
                  <a:tcPr marL="10448" marR="10448" marT="10448" marB="0" anchor="ctr">
                    <a:lnL>
                      <a:noFill/>
                    </a:lnL>
                    <a:lnR>
                      <a:noFill/>
                    </a:lnR>
                    <a:lnT>
                      <a:noFill/>
                    </a:lnT>
                    <a:lnB>
                      <a:noFill/>
                    </a:lnB>
                    <a:solidFill>
                      <a:srgbClr val="FFEF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0.87</a:t>
                      </a:r>
                    </a:p>
                  </a:txBody>
                  <a:tcPr marL="10448" marR="10448" marT="10448" marB="0" anchor="ctr">
                    <a:lnL>
                      <a:noFill/>
                    </a:lnL>
                    <a:lnR>
                      <a:noFill/>
                    </a:lnR>
                    <a:lnT>
                      <a:noFill/>
                    </a:lnT>
                    <a:lnB>
                      <a:noFill/>
                    </a:lnB>
                    <a:solidFill>
                      <a:srgbClr val="C3EE72"/>
                    </a:solidFill>
                  </a:tcPr>
                </a:tc>
                <a:extLst>
                  <a:ext uri="{0D108BD9-81ED-4DB2-BD59-A6C34878D82A}">
                    <a16:rowId xmlns:a16="http://schemas.microsoft.com/office/drawing/2014/main" val="147820354"/>
                  </a:ext>
                </a:extLst>
              </a:tr>
              <a:tr h="196413">
                <a:tc>
                  <a:txBody>
                    <a:bodyPr/>
                    <a:lstStyle/>
                    <a:p>
                      <a:pPr algn="l" fontAlgn="ctr"/>
                      <a:r>
                        <a:rPr lang="en-US" sz="1000" b="0" i="0" u="none" strike="noStrike">
                          <a:solidFill>
                            <a:srgbClr val="000000"/>
                          </a:solidFill>
                          <a:effectLst/>
                          <a:latin typeface="Arial" panose="020B0604020202020204" pitchFamily="34" charset="0"/>
                        </a:rPr>
                        <a:t>Protease</a:t>
                      </a: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TRY1</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0.79</a:t>
                      </a:r>
                    </a:p>
                  </a:txBody>
                  <a:tcPr marL="10448" marR="10448" marT="10448" marB="0" anchor="ctr">
                    <a:lnL>
                      <a:noFill/>
                    </a:lnL>
                    <a:lnR>
                      <a:noFill/>
                    </a:lnR>
                    <a:lnT>
                      <a:noFill/>
                    </a:lnT>
                    <a:lnB>
                      <a:noFill/>
                    </a:lnB>
                    <a:solidFill>
                      <a:srgbClr val="FFFB67"/>
                    </a:solidFill>
                  </a:tcPr>
                </a:tc>
                <a:tc>
                  <a:txBody>
                    <a:bodyPr/>
                    <a:lstStyle/>
                    <a:p>
                      <a:pPr algn="ctr" fontAlgn="ctr"/>
                      <a:r>
                        <a:rPr lang="en-US" sz="1000" b="0" i="0" u="none" strike="noStrike">
                          <a:solidFill>
                            <a:srgbClr val="000000"/>
                          </a:solidFill>
                          <a:effectLst/>
                          <a:latin typeface="Arial" panose="020B0604020202020204" pitchFamily="34" charset="0"/>
                        </a:rPr>
                        <a:t>0.82</a:t>
                      </a:r>
                    </a:p>
                  </a:txBody>
                  <a:tcPr marL="10448" marR="10448" marT="10448" marB="0" anchor="ctr">
                    <a:lnL>
                      <a:noFill/>
                    </a:lnL>
                    <a:lnR>
                      <a:noFill/>
                    </a:lnR>
                    <a:lnT>
                      <a:noFill/>
                    </a:lnT>
                    <a:lnB>
                      <a:noFill/>
                    </a:lnB>
                    <a:solidFill>
                      <a:srgbClr val="EEFB69"/>
                    </a:solidFill>
                  </a:tcPr>
                </a:tc>
                <a:tc>
                  <a:txBody>
                    <a:bodyPr/>
                    <a:lstStyle/>
                    <a:p>
                      <a:pPr algn="ctr" fontAlgn="ctr"/>
                      <a:r>
                        <a:rPr lang="en-US" sz="1000" b="0" i="0" u="none" strike="noStrike">
                          <a:solidFill>
                            <a:srgbClr val="000000"/>
                          </a:solidFill>
                          <a:effectLst/>
                          <a:latin typeface="Arial" panose="020B0604020202020204" pitchFamily="34" charset="0"/>
                        </a:rPr>
                        <a:t>0.80</a:t>
                      </a:r>
                    </a:p>
                  </a:txBody>
                  <a:tcPr marL="10448" marR="10448" marT="10448" marB="0" anchor="ctr">
                    <a:lnL>
                      <a:noFill/>
                    </a:lnL>
                    <a:lnR>
                      <a:noFill/>
                    </a:lnR>
                    <a:lnT>
                      <a:noFill/>
                    </a:lnT>
                    <a:lnB>
                      <a:noFill/>
                    </a:lnB>
                    <a:solidFill>
                      <a:srgbClr val="FFFF66"/>
                    </a:solidFill>
                  </a:tcPr>
                </a:tc>
                <a:tc>
                  <a:txBody>
                    <a:bodyPr/>
                    <a:lstStyle/>
                    <a:p>
                      <a:pPr algn="ctr" fontAlgn="ctr"/>
                      <a:r>
                        <a:rPr lang="en-US" sz="1000" b="0" i="0" u="none" strike="noStrike">
                          <a:solidFill>
                            <a:srgbClr val="000000"/>
                          </a:solidFill>
                          <a:effectLst/>
                          <a:latin typeface="Arial" panose="020B0604020202020204" pitchFamily="34" charset="0"/>
                        </a:rPr>
                        <a:t>0.83</a:t>
                      </a:r>
                    </a:p>
                  </a:txBody>
                  <a:tcPr marL="10448" marR="10448" marT="10448" marB="0" anchor="ctr">
                    <a:lnL>
                      <a:noFill/>
                    </a:lnL>
                    <a:lnR>
                      <a:noFill/>
                    </a:lnR>
                    <a:lnT>
                      <a:noFill/>
                    </a:lnT>
                    <a:lnB>
                      <a:noFill/>
                    </a:lnB>
                    <a:solidFill>
                      <a:srgbClr val="E6F86B"/>
                    </a:solidFill>
                  </a:tcPr>
                </a:tc>
                <a:tc>
                  <a:txBody>
                    <a:bodyPr/>
                    <a:lstStyle/>
                    <a:p>
                      <a:pPr algn="ctr" fontAlgn="ctr"/>
                      <a:r>
                        <a:rPr lang="en-US" sz="1000" b="0" i="0" u="none" strike="noStrike">
                          <a:solidFill>
                            <a:srgbClr val="000000"/>
                          </a:solidFill>
                          <a:effectLst/>
                          <a:latin typeface="Arial" panose="020B0604020202020204" pitchFamily="34" charset="0"/>
                        </a:rPr>
                        <a:t>0.81</a:t>
                      </a:r>
                    </a:p>
                  </a:txBody>
                  <a:tcPr marL="10448" marR="10448" marT="10448" marB="0" anchor="ctr">
                    <a:lnL>
                      <a:noFill/>
                    </a:lnL>
                    <a:lnR>
                      <a:noFill/>
                    </a:lnR>
                    <a:lnT>
                      <a:noFill/>
                    </a:lnT>
                    <a:lnB>
                      <a:noFill/>
                    </a:lnB>
                    <a:solidFill>
                      <a:srgbClr val="F7FD67"/>
                    </a:solidFill>
                  </a:tcPr>
                </a:tc>
                <a:tc>
                  <a:txBody>
                    <a:bodyPr/>
                    <a:lstStyle/>
                    <a:p>
                      <a:pPr algn="ctr" fontAlgn="ctr"/>
                      <a:r>
                        <a:rPr lang="en-US" sz="1000" b="0" i="0" u="none" strike="noStrike">
                          <a:solidFill>
                            <a:srgbClr val="000000"/>
                          </a:solidFill>
                          <a:effectLst/>
                          <a:latin typeface="Arial" panose="020B0604020202020204" pitchFamily="34" charset="0"/>
                        </a:rPr>
                        <a:t>0.74</a:t>
                      </a:r>
                    </a:p>
                  </a:txBody>
                  <a:tcPr marL="10448" marR="10448" marT="10448" marB="0" anchor="ctr">
                    <a:lnL>
                      <a:noFill/>
                    </a:lnL>
                    <a:lnR>
                      <a:noFill/>
                    </a:lnR>
                    <a:lnT>
                      <a:noFill/>
                    </a:lnT>
                    <a:lnB>
                      <a:noFill/>
                    </a:lnB>
                    <a:solidFill>
                      <a:srgbClr val="FFE867"/>
                    </a:solidFill>
                  </a:tcPr>
                </a:tc>
                <a:tc>
                  <a:txBody>
                    <a:bodyPr/>
                    <a:lstStyle/>
                    <a:p>
                      <a:pPr algn="ctr" fontAlgn="ctr"/>
                      <a:r>
                        <a:rPr lang="en-US" sz="1000" b="0" i="0" u="none" strike="noStrike">
                          <a:solidFill>
                            <a:srgbClr val="000000"/>
                          </a:solidFill>
                          <a:effectLst/>
                          <a:latin typeface="Arial" panose="020B0604020202020204" pitchFamily="34" charset="0"/>
                        </a:rPr>
                        <a:t>0.75</a:t>
                      </a:r>
                    </a:p>
                  </a:txBody>
                  <a:tcPr marL="10448" marR="10448" marT="10448" marB="0" anchor="ctr">
                    <a:lnL>
                      <a:noFill/>
                    </a:lnL>
                    <a:lnR>
                      <a:noFill/>
                    </a:lnR>
                    <a:lnT>
                      <a:noFill/>
                    </a:lnT>
                    <a:lnB>
                      <a:noFill/>
                    </a:lnB>
                    <a:solidFill>
                      <a:srgbClr val="FFEB67"/>
                    </a:solidFill>
                  </a:tcPr>
                </a:tc>
                <a:tc>
                  <a:txBody>
                    <a:bodyPr/>
                    <a:lstStyle/>
                    <a:p>
                      <a:pPr algn="ctr" fontAlgn="ctr"/>
                      <a:r>
                        <a:rPr lang="en-US" sz="1000" b="0" i="0" u="none" strike="noStrike">
                          <a:solidFill>
                            <a:srgbClr val="000000"/>
                          </a:solidFill>
                          <a:effectLst/>
                          <a:latin typeface="Arial" panose="020B0604020202020204" pitchFamily="34" charset="0"/>
                        </a:rPr>
                        <a:t>0.93</a:t>
                      </a:r>
                    </a:p>
                  </a:txBody>
                  <a:tcPr marL="10448" marR="10448" marT="10448" marB="0" anchor="ctr">
                    <a:lnL>
                      <a:noFill/>
                    </a:lnL>
                    <a:lnR>
                      <a:noFill/>
                    </a:lnR>
                    <a:lnT>
                      <a:noFill/>
                    </a:lnT>
                    <a:lnB>
                      <a:noFill/>
                    </a:lnB>
                    <a:solidFill>
                      <a:srgbClr val="90DF7D"/>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0.93</a:t>
                      </a:r>
                    </a:p>
                  </a:txBody>
                  <a:tcPr marL="10448" marR="10448" marT="10448" marB="0" anchor="ctr">
                    <a:lnL>
                      <a:noFill/>
                    </a:lnL>
                    <a:lnR>
                      <a:noFill/>
                    </a:lnR>
                    <a:lnT>
                      <a:noFill/>
                    </a:lnT>
                    <a:lnB>
                      <a:noFill/>
                    </a:lnB>
                    <a:solidFill>
                      <a:srgbClr val="90DF7D"/>
                    </a:solidFill>
                  </a:tcPr>
                </a:tc>
                <a:extLst>
                  <a:ext uri="{0D108BD9-81ED-4DB2-BD59-A6C34878D82A}">
                    <a16:rowId xmlns:a16="http://schemas.microsoft.com/office/drawing/2014/main" val="2729472065"/>
                  </a:ext>
                </a:extLst>
              </a:tr>
              <a:tr h="217076">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10448" marR="10448" marT="10448" marB="0" anchor="b">
                    <a:lnL>
                      <a:noFill/>
                    </a:lnL>
                    <a:lnR>
                      <a:noFill/>
                    </a:lnR>
                    <a:lnT>
                      <a:noFill/>
                    </a:lnT>
                    <a:lnB>
                      <a:noFill/>
                    </a:lnB>
                  </a:tcPr>
                </a:tc>
                <a:extLst>
                  <a:ext uri="{0D108BD9-81ED-4DB2-BD59-A6C34878D82A}">
                    <a16:rowId xmlns:a16="http://schemas.microsoft.com/office/drawing/2014/main" val="46652070"/>
                  </a:ext>
                </a:extLst>
              </a:tr>
              <a:tr h="196413">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mean</a:t>
                      </a: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0.69</a:t>
                      </a:r>
                    </a:p>
                  </a:txBody>
                  <a:tcPr marL="10448" marR="10448" marT="10448" marB="0" anchor="ctr">
                    <a:lnL>
                      <a:noFill/>
                    </a:lnL>
                    <a:lnR>
                      <a:noFill/>
                    </a:lnR>
                    <a:lnT>
                      <a:noFill/>
                    </a:lnT>
                    <a:lnB>
                      <a:noFill/>
                    </a:lnB>
                    <a:solidFill>
                      <a:srgbClr val="FFD467"/>
                    </a:solidFill>
                  </a:tcPr>
                </a:tc>
                <a:tc>
                  <a:txBody>
                    <a:bodyPr/>
                    <a:lstStyle/>
                    <a:p>
                      <a:pPr algn="ctr" fontAlgn="ctr"/>
                      <a:r>
                        <a:rPr lang="en-US" sz="1000" b="0" i="0" u="none" strike="noStrike">
                          <a:solidFill>
                            <a:srgbClr val="000000"/>
                          </a:solidFill>
                          <a:effectLst/>
                          <a:latin typeface="Arial" panose="020B0604020202020204" pitchFamily="34" charset="0"/>
                        </a:rPr>
                        <a:t>0.64</a:t>
                      </a:r>
                    </a:p>
                  </a:txBody>
                  <a:tcPr marL="10448" marR="10448" marT="10448" marB="0" anchor="ctr">
                    <a:lnL>
                      <a:noFill/>
                    </a:lnL>
                    <a:lnR>
                      <a:noFill/>
                    </a:lnR>
                    <a:lnT>
                      <a:noFill/>
                    </a:lnT>
                    <a:lnB>
                      <a:noFill/>
                    </a:lnB>
                    <a:solidFill>
                      <a:srgbClr val="FFC167"/>
                    </a:solidFill>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a:noFill/>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0.78</a:t>
                      </a:r>
                    </a:p>
                  </a:txBody>
                  <a:tcPr marL="10448" marR="10448" marT="10448" marB="0" anchor="ctr">
                    <a:lnL>
                      <a:noFill/>
                    </a:lnL>
                    <a:lnR>
                      <a:noFill/>
                    </a:lnR>
                    <a:lnT>
                      <a:noFill/>
                    </a:lnT>
                    <a:lnB>
                      <a:noFill/>
                    </a:lnB>
                    <a:solidFill>
                      <a:srgbClr val="FFF767"/>
                    </a:solidFill>
                  </a:tcPr>
                </a:tc>
                <a:tc>
                  <a:txBody>
                    <a:bodyPr/>
                    <a:lstStyle/>
                    <a:p>
                      <a:pPr algn="ctr" fontAlgn="ctr"/>
                      <a:r>
                        <a:rPr lang="en-US" sz="1000" b="0" i="0" u="none" strike="noStrike">
                          <a:solidFill>
                            <a:srgbClr val="000000"/>
                          </a:solidFill>
                          <a:effectLst/>
                          <a:latin typeface="Arial" panose="020B0604020202020204" pitchFamily="34" charset="0"/>
                        </a:rPr>
                        <a:t>0.72</a:t>
                      </a:r>
                    </a:p>
                  </a:txBody>
                  <a:tcPr marL="10448" marR="10448" marT="10448" marB="0" anchor="ctr">
                    <a:lnL>
                      <a:noFill/>
                    </a:lnL>
                    <a:lnR>
                      <a:noFill/>
                    </a:lnR>
                    <a:lnT>
                      <a:noFill/>
                    </a:lnT>
                    <a:lnB>
                      <a:noFill/>
                    </a:lnB>
                    <a:solidFill>
                      <a:srgbClr val="FFE067"/>
                    </a:solidFill>
                  </a:tcPr>
                </a:tc>
                <a:tc>
                  <a:txBody>
                    <a:bodyPr/>
                    <a:lstStyle/>
                    <a:p>
                      <a:pPr algn="ctr" fontAlgn="ctr"/>
                      <a:r>
                        <a:rPr lang="en-US" sz="1000" b="0" i="0" u="none" strike="noStrike">
                          <a:solidFill>
                            <a:srgbClr val="000000"/>
                          </a:solidFill>
                          <a:effectLst/>
                          <a:latin typeface="Arial" panose="020B0604020202020204" pitchFamily="34" charset="0"/>
                        </a:rPr>
                        <a:t>0.73</a:t>
                      </a:r>
                    </a:p>
                  </a:txBody>
                  <a:tcPr marL="10448" marR="10448" marT="10448" marB="0" anchor="ctr">
                    <a:lnL>
                      <a:noFill/>
                    </a:lnL>
                    <a:lnR>
                      <a:noFill/>
                    </a:lnR>
                    <a:lnT>
                      <a:noFill/>
                    </a:lnT>
                    <a:lnB>
                      <a:noFill/>
                    </a:lnB>
                    <a:solidFill>
                      <a:srgbClr val="FFE467"/>
                    </a:solidFill>
                  </a:tcPr>
                </a:tc>
                <a:tc>
                  <a:txBody>
                    <a:bodyPr/>
                    <a:lstStyle/>
                    <a:p>
                      <a:pPr algn="ctr" fontAlgn="ctr"/>
                      <a:r>
                        <a:rPr lang="en-US" sz="1000" b="0" i="0" u="none" strike="noStrike">
                          <a:solidFill>
                            <a:srgbClr val="000000"/>
                          </a:solidFill>
                          <a:effectLst/>
                          <a:latin typeface="Arial" panose="020B0604020202020204" pitchFamily="34" charset="0"/>
                        </a:rPr>
                        <a:t>0.72</a:t>
                      </a:r>
                    </a:p>
                  </a:txBody>
                  <a:tcPr marL="10448" marR="10448" marT="10448" marB="0" anchor="ctr">
                    <a:lnL>
                      <a:noFill/>
                    </a:lnL>
                    <a:lnR>
                      <a:noFill/>
                    </a:lnR>
                    <a:lnT>
                      <a:noFill/>
                    </a:lnT>
                    <a:lnB>
                      <a:noFill/>
                    </a:lnB>
                    <a:solidFill>
                      <a:srgbClr val="FFE067"/>
                    </a:solidFill>
                  </a:tcPr>
                </a:tc>
                <a:tc>
                  <a:txBody>
                    <a:bodyPr/>
                    <a:lstStyle/>
                    <a:p>
                      <a:pPr algn="ctr" fontAlgn="ctr"/>
                      <a:r>
                        <a:rPr lang="en-US" sz="1000" b="0" i="0" u="none" strike="noStrike">
                          <a:solidFill>
                            <a:srgbClr val="000000"/>
                          </a:solidFill>
                          <a:effectLst/>
                          <a:latin typeface="Arial" panose="020B0604020202020204" pitchFamily="34" charset="0"/>
                        </a:rPr>
                        <a:t>0.75</a:t>
                      </a:r>
                    </a:p>
                  </a:txBody>
                  <a:tcPr marL="10448" marR="10448" marT="10448" marB="0" anchor="ctr">
                    <a:lnL>
                      <a:noFill/>
                    </a:lnL>
                    <a:lnR>
                      <a:noFill/>
                    </a:lnR>
                    <a:lnT>
                      <a:noFill/>
                    </a:lnT>
                    <a:lnB>
                      <a:noFill/>
                    </a:lnB>
                    <a:solidFill>
                      <a:srgbClr val="FFEB67"/>
                    </a:solidFill>
                  </a:tcPr>
                </a:tc>
                <a:tc>
                  <a:txBody>
                    <a:bodyPr/>
                    <a:lstStyle/>
                    <a:p>
                      <a:pPr algn="l" fontAlgn="ctr"/>
                      <a:endParaRPr lang="en-US" sz="1000" b="0" i="0" u="none" strike="noStrike">
                        <a:solidFill>
                          <a:srgbClr val="000000"/>
                        </a:solidFill>
                        <a:effectLst/>
                        <a:latin typeface="Arial" panose="020B0604020202020204" pitchFamily="34" charset="0"/>
                      </a:endParaRPr>
                    </a:p>
                  </a:txBody>
                  <a:tcPr marL="10448" marR="10448" marT="10448" marB="0" anchor="ctr">
                    <a:lnL>
                      <a:noFill/>
                    </a:lnL>
                    <a:lnR>
                      <a:noFill/>
                    </a:lnR>
                    <a:lnT>
                      <a:noFill/>
                    </a:lnT>
                    <a:lnB>
                      <a:noFill/>
                    </a:lnB>
                  </a:tcPr>
                </a:tc>
                <a:tc>
                  <a:txBody>
                    <a:bodyPr/>
                    <a:lstStyle/>
                    <a:p>
                      <a:pPr algn="ctr" fontAlgn="ctr"/>
                      <a:r>
                        <a:rPr lang="en-US" sz="1000" b="0" i="0" u="none" strike="noStrike">
                          <a:solidFill>
                            <a:srgbClr val="000000"/>
                          </a:solidFill>
                          <a:effectLst/>
                          <a:latin typeface="Arial" panose="020B0604020202020204" pitchFamily="34" charset="0"/>
                        </a:rPr>
                        <a:t>0.84</a:t>
                      </a:r>
                    </a:p>
                  </a:txBody>
                  <a:tcPr marL="10448" marR="10448" marT="10448" marB="0" anchor="ctr">
                    <a:lnL>
                      <a:noFill/>
                    </a:lnL>
                    <a:lnR>
                      <a:noFill/>
                    </a:lnR>
                    <a:lnT>
                      <a:noFill/>
                    </a:lnT>
                    <a:lnB>
                      <a:noFill/>
                    </a:lnB>
                    <a:solidFill>
                      <a:srgbClr val="DDF66D"/>
                    </a:solidFill>
                  </a:tcPr>
                </a:tc>
                <a:extLst>
                  <a:ext uri="{0D108BD9-81ED-4DB2-BD59-A6C34878D82A}">
                    <a16:rowId xmlns:a16="http://schemas.microsoft.com/office/drawing/2014/main" val="1006751738"/>
                  </a:ext>
                </a:extLst>
              </a:tr>
              <a:tr h="196413">
                <a:tc>
                  <a:txBody>
                    <a:bodyPr/>
                    <a:lstStyle/>
                    <a:p>
                      <a:pPr algn="l" fontAlgn="ctr"/>
                      <a:r>
                        <a:rPr lang="en-US" sz="1000" b="0" i="0" u="none" strike="noStrike">
                          <a:solidFill>
                            <a:srgbClr val="000000"/>
                          </a:solidFill>
                          <a:effectLst/>
                          <a:latin typeface="Arial" panose="020B0604020202020204" pitchFamily="34" charset="0"/>
                        </a:rPr>
                        <a:t> </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std. dev. </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0.09</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0.12</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0.07</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0.08</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0.10</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0.09</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0.10</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0.08</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 </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0.06</a:t>
                      </a:r>
                    </a:p>
                  </a:txBody>
                  <a:tcPr marL="10448" marR="10448" marT="10448"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399651"/>
                  </a:ext>
                </a:extLst>
              </a:tr>
            </a:tbl>
          </a:graphicData>
        </a:graphic>
      </p:graphicFrame>
    </p:spTree>
    <p:extLst>
      <p:ext uri="{BB962C8B-B14F-4D97-AF65-F5344CB8AC3E}">
        <p14:creationId xmlns:p14="http://schemas.microsoft.com/office/powerpoint/2010/main" val="1202087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CF9A39-74D2-CF4B-A241-28DD5723215E}"/>
              </a:ext>
            </a:extLst>
          </p:cNvPr>
          <p:cNvPicPr>
            <a:picLocks noChangeAspect="1"/>
          </p:cNvPicPr>
          <p:nvPr/>
        </p:nvPicPr>
        <p:blipFill>
          <a:blip r:embed="rId2"/>
          <a:stretch>
            <a:fillRect/>
          </a:stretch>
        </p:blipFill>
        <p:spPr>
          <a:xfrm>
            <a:off x="220198" y="117847"/>
            <a:ext cx="4377683" cy="6611936"/>
          </a:xfrm>
          <a:prstGeom prst="rect">
            <a:avLst/>
          </a:prstGeom>
        </p:spPr>
      </p:pic>
      <p:pic>
        <p:nvPicPr>
          <p:cNvPr id="8" name="Picture 7">
            <a:extLst>
              <a:ext uri="{FF2B5EF4-FFF2-40B4-BE49-F238E27FC236}">
                <a16:creationId xmlns:a16="http://schemas.microsoft.com/office/drawing/2014/main" id="{A7EE03FD-D6FA-B24D-8E65-E2CABB8BE6FB}"/>
              </a:ext>
            </a:extLst>
          </p:cNvPr>
          <p:cNvPicPr>
            <a:picLocks noChangeAspect="1"/>
          </p:cNvPicPr>
          <p:nvPr/>
        </p:nvPicPr>
        <p:blipFill>
          <a:blip r:embed="rId3"/>
          <a:stretch>
            <a:fillRect/>
          </a:stretch>
        </p:blipFill>
        <p:spPr>
          <a:xfrm>
            <a:off x="4859137" y="117847"/>
            <a:ext cx="4377432" cy="6611935"/>
          </a:xfrm>
          <a:prstGeom prst="rect">
            <a:avLst/>
          </a:prstGeom>
        </p:spPr>
      </p:pic>
      <p:sp>
        <p:nvSpPr>
          <p:cNvPr id="16" name="Content Placeholder 2">
            <a:extLst>
              <a:ext uri="{FF2B5EF4-FFF2-40B4-BE49-F238E27FC236}">
                <a16:creationId xmlns:a16="http://schemas.microsoft.com/office/drawing/2014/main" id="{9C40E505-2B88-E040-A083-4359DE070573}"/>
              </a:ext>
            </a:extLst>
          </p:cNvPr>
          <p:cNvSpPr>
            <a:spLocks noGrp="1"/>
          </p:cNvSpPr>
          <p:nvPr>
            <p:ph idx="1"/>
          </p:nvPr>
        </p:nvSpPr>
        <p:spPr>
          <a:xfrm>
            <a:off x="9277627" y="1208337"/>
            <a:ext cx="2694175" cy="2796116"/>
          </a:xfrm>
          <a:solidFill>
            <a:schemeClr val="bg1"/>
          </a:solidFill>
        </p:spPr>
        <p:txBody>
          <a:bodyPr>
            <a:normAutofit fontScale="77500" lnSpcReduction="20000"/>
          </a:bodyPr>
          <a:lstStyle/>
          <a:p>
            <a:r>
              <a:rPr lang="en-US" dirty="0">
                <a:latin typeface="Tw Cen MT" panose="020B0602020104020603" pitchFamily="34" charset="0"/>
              </a:rPr>
              <a:t>Score distribution of actives (red) is shifted relative to </a:t>
            </a:r>
            <a:r>
              <a:rPr lang="en-US" dirty="0" err="1">
                <a:latin typeface="Tw Cen MT" panose="020B0602020104020603" pitchFamily="34" charset="0"/>
              </a:rPr>
              <a:t>inactives</a:t>
            </a:r>
            <a:r>
              <a:rPr lang="en-US" dirty="0">
                <a:latin typeface="Tw Cen MT" panose="020B0602020104020603" pitchFamily="34" charset="0"/>
              </a:rPr>
              <a:t> (blue).</a:t>
            </a:r>
          </a:p>
          <a:p>
            <a:pPr marL="0" indent="0">
              <a:buNone/>
            </a:pPr>
            <a:endParaRPr lang="en-US" dirty="0">
              <a:latin typeface="Tw Cen MT" panose="020B0602020104020603" pitchFamily="34" charset="0"/>
            </a:endParaRPr>
          </a:p>
          <a:p>
            <a:r>
              <a:rPr lang="en-US" dirty="0">
                <a:latin typeface="Tw Cen MT" panose="020B0602020104020603" pitchFamily="34" charset="0"/>
              </a:rPr>
              <a:t>Interestingly, the standard deviation in scores was also higher for actives than for decoys</a:t>
            </a:r>
          </a:p>
          <a:p>
            <a:endParaRPr lang="en-US" dirty="0"/>
          </a:p>
        </p:txBody>
      </p:sp>
      <p:sp>
        <p:nvSpPr>
          <p:cNvPr id="5" name="TextBox 4">
            <a:extLst>
              <a:ext uri="{FF2B5EF4-FFF2-40B4-BE49-F238E27FC236}">
                <a16:creationId xmlns:a16="http://schemas.microsoft.com/office/drawing/2014/main" id="{32C4BEA7-2596-46D0-93B8-B244AEC55691}"/>
              </a:ext>
            </a:extLst>
          </p:cNvPr>
          <p:cNvSpPr txBox="1"/>
          <p:nvPr/>
        </p:nvSpPr>
        <p:spPr>
          <a:xfrm>
            <a:off x="9400843" y="5898785"/>
            <a:ext cx="29410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Ericksen et al.,  J. Chem. Inf. Model.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2017</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57, 7, 1579-1590        DOI: 10.1021/acs.jcim.7b00153</a:t>
            </a:r>
          </a:p>
        </p:txBody>
      </p:sp>
    </p:spTree>
    <p:extLst>
      <p:ext uri="{BB962C8B-B14F-4D97-AF65-F5344CB8AC3E}">
        <p14:creationId xmlns:p14="http://schemas.microsoft.com/office/powerpoint/2010/main" val="24570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BD8F94F4-45F0-47B8-950A-10007FA51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04" y="3649462"/>
            <a:ext cx="9051025" cy="3208538"/>
          </a:xfrm>
          <a:prstGeom prst="rect">
            <a:avLst/>
          </a:prstGeom>
        </p:spPr>
      </p:pic>
      <p:pic>
        <p:nvPicPr>
          <p:cNvPr id="5" name="Picture 4" descr="Chart, histogram&#10;&#10;Description automatically generated">
            <a:extLst>
              <a:ext uri="{FF2B5EF4-FFF2-40B4-BE49-F238E27FC236}">
                <a16:creationId xmlns:a16="http://schemas.microsoft.com/office/drawing/2014/main" id="{9D5799A4-1FEB-4678-B05A-B92E9AD04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04" y="220462"/>
            <a:ext cx="9051025" cy="3208538"/>
          </a:xfrm>
          <a:prstGeom prst="rect">
            <a:avLst/>
          </a:prstGeom>
        </p:spPr>
      </p:pic>
      <p:sp>
        <p:nvSpPr>
          <p:cNvPr id="6" name="TextBox 5">
            <a:extLst>
              <a:ext uri="{FF2B5EF4-FFF2-40B4-BE49-F238E27FC236}">
                <a16:creationId xmlns:a16="http://schemas.microsoft.com/office/drawing/2014/main" id="{C9B76018-94C7-4DF6-8C64-A1EF8BE47832}"/>
              </a:ext>
            </a:extLst>
          </p:cNvPr>
          <p:cNvSpPr txBox="1"/>
          <p:nvPr/>
        </p:nvSpPr>
        <p:spPr>
          <a:xfrm>
            <a:off x="10017457" y="1596788"/>
            <a:ext cx="7152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smina</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F6C10A97-30FD-42CE-87A8-954F199DA07A}"/>
              </a:ext>
            </a:extLst>
          </p:cNvPr>
          <p:cNvSpPr txBox="1"/>
          <p:nvPr/>
        </p:nvSpPr>
        <p:spPr>
          <a:xfrm>
            <a:off x="10017457" y="4884399"/>
            <a:ext cx="1133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consensus</a:t>
            </a:r>
          </a:p>
        </p:txBody>
      </p:sp>
      <p:sp>
        <p:nvSpPr>
          <p:cNvPr id="8" name="TextBox 7">
            <a:extLst>
              <a:ext uri="{FF2B5EF4-FFF2-40B4-BE49-F238E27FC236}">
                <a16:creationId xmlns:a16="http://schemas.microsoft.com/office/drawing/2014/main" id="{E5F385F9-4F20-4BBF-A90C-9125A92F6AE3}"/>
              </a:ext>
            </a:extLst>
          </p:cNvPr>
          <p:cNvSpPr txBox="1"/>
          <p:nvPr/>
        </p:nvSpPr>
        <p:spPr>
          <a:xfrm>
            <a:off x="3346490" y="35796"/>
            <a:ext cx="2036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HDAC8 benchmark</a:t>
            </a:r>
          </a:p>
        </p:txBody>
      </p:sp>
    </p:spTree>
    <p:extLst>
      <p:ext uri="{BB962C8B-B14F-4D97-AF65-F5344CB8AC3E}">
        <p14:creationId xmlns:p14="http://schemas.microsoft.com/office/powerpoint/2010/main" val="2271324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2293-7510-4559-9325-80B78ACB1FEA}"/>
              </a:ext>
            </a:extLst>
          </p:cNvPr>
          <p:cNvSpPr>
            <a:spLocks noGrp="1"/>
          </p:cNvSpPr>
          <p:nvPr>
            <p:ph type="title"/>
          </p:nvPr>
        </p:nvSpPr>
        <p:spPr>
          <a:xfrm>
            <a:off x="263434" y="208371"/>
            <a:ext cx="3041625" cy="1016422"/>
          </a:xfrm>
        </p:spPr>
        <p:txBody>
          <a:bodyPr>
            <a:normAutofit/>
          </a:bodyPr>
          <a:lstStyle/>
          <a:p>
            <a:r>
              <a:rPr lang="en-US" sz="2800" dirty="0">
                <a:latin typeface="Arial" panose="020B0604020202020204" pitchFamily="34" charset="0"/>
                <a:cs typeface="Arial" panose="020B0604020202020204" pitchFamily="34" charset="0"/>
              </a:rPr>
              <a:t>Scaffold diversity</a:t>
            </a:r>
            <a:br>
              <a:rPr lang="en-US" sz="2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“in-stock” vs. “on-demand”</a:t>
            </a:r>
          </a:p>
        </p:txBody>
      </p:sp>
      <p:pic>
        <p:nvPicPr>
          <p:cNvPr id="5" name="Picture 4" descr="Chart, scatter chart&#10;&#10;Description automatically generated">
            <a:extLst>
              <a:ext uri="{FF2B5EF4-FFF2-40B4-BE49-F238E27FC236}">
                <a16:creationId xmlns:a16="http://schemas.microsoft.com/office/drawing/2014/main" id="{1E2BFA42-F4FC-4FE3-936F-CA1A91BCB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057" y="193857"/>
            <a:ext cx="8057241" cy="6539376"/>
          </a:xfrm>
          <a:prstGeom prst="rect">
            <a:avLst/>
          </a:prstGeom>
        </p:spPr>
      </p:pic>
      <p:sp>
        <p:nvSpPr>
          <p:cNvPr id="7" name="TextBox 6">
            <a:extLst>
              <a:ext uri="{FF2B5EF4-FFF2-40B4-BE49-F238E27FC236}">
                <a16:creationId xmlns:a16="http://schemas.microsoft.com/office/drawing/2014/main" id="{640DEB4C-3611-464F-8387-3934726DAA99}"/>
              </a:ext>
            </a:extLst>
          </p:cNvPr>
          <p:cNvSpPr txBox="1"/>
          <p:nvPr/>
        </p:nvSpPr>
        <p:spPr>
          <a:xfrm>
            <a:off x="135099" y="5079969"/>
            <a:ext cx="24629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Irwin JJ et al., “ZINC20—A Free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Ultralarge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-Scale Chemical Database for Ligand Discovery.”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J. Chem. Inf. Model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2020,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60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6065-6075.</a:t>
            </a:r>
          </a:p>
        </p:txBody>
      </p:sp>
      <p:sp>
        <p:nvSpPr>
          <p:cNvPr id="6" name="TextBox 5">
            <a:extLst>
              <a:ext uri="{FF2B5EF4-FFF2-40B4-BE49-F238E27FC236}">
                <a16:creationId xmlns:a16="http://schemas.microsoft.com/office/drawing/2014/main" id="{AB0E516F-C765-406E-9637-B908B09ACFCE}"/>
              </a:ext>
            </a:extLst>
          </p:cNvPr>
          <p:cNvSpPr txBox="1"/>
          <p:nvPr/>
        </p:nvSpPr>
        <p:spPr>
          <a:xfrm>
            <a:off x="11231672" y="551543"/>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5E8</a:t>
            </a:r>
          </a:p>
        </p:txBody>
      </p:sp>
      <p:sp>
        <p:nvSpPr>
          <p:cNvPr id="8" name="TextBox 7">
            <a:extLst>
              <a:ext uri="{FF2B5EF4-FFF2-40B4-BE49-F238E27FC236}">
                <a16:creationId xmlns:a16="http://schemas.microsoft.com/office/drawing/2014/main" id="{4ADC797E-7B39-4C5F-994A-8715CB9C34BA}"/>
              </a:ext>
            </a:extLst>
          </p:cNvPr>
          <p:cNvSpPr txBox="1"/>
          <p:nvPr/>
        </p:nvSpPr>
        <p:spPr>
          <a:xfrm>
            <a:off x="11231671" y="1035839"/>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5E5</a:t>
            </a:r>
          </a:p>
        </p:txBody>
      </p:sp>
      <p:sp>
        <p:nvSpPr>
          <p:cNvPr id="9" name="TextBox 8">
            <a:extLst>
              <a:ext uri="{FF2B5EF4-FFF2-40B4-BE49-F238E27FC236}">
                <a16:creationId xmlns:a16="http://schemas.microsoft.com/office/drawing/2014/main" id="{71AE00F3-38B7-46B0-960F-C7956E946344}"/>
              </a:ext>
            </a:extLst>
          </p:cNvPr>
          <p:cNvSpPr txBox="1"/>
          <p:nvPr/>
        </p:nvSpPr>
        <p:spPr>
          <a:xfrm>
            <a:off x="11231671" y="1517574"/>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6E6</a:t>
            </a:r>
          </a:p>
        </p:txBody>
      </p:sp>
      <p:sp>
        <p:nvSpPr>
          <p:cNvPr id="10" name="TextBox 9">
            <a:extLst>
              <a:ext uri="{FF2B5EF4-FFF2-40B4-BE49-F238E27FC236}">
                <a16:creationId xmlns:a16="http://schemas.microsoft.com/office/drawing/2014/main" id="{2D324025-B99C-4644-BCE4-D72C185855D8}"/>
              </a:ext>
            </a:extLst>
          </p:cNvPr>
          <p:cNvSpPr txBox="1"/>
          <p:nvPr/>
        </p:nvSpPr>
        <p:spPr>
          <a:xfrm>
            <a:off x="11231671" y="1999309"/>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4E5</a:t>
            </a:r>
          </a:p>
        </p:txBody>
      </p:sp>
    </p:spTree>
    <p:extLst>
      <p:ext uri="{BB962C8B-B14F-4D97-AF65-F5344CB8AC3E}">
        <p14:creationId xmlns:p14="http://schemas.microsoft.com/office/powerpoint/2010/main" val="575060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1B06-F23D-419C-B010-A2E74FC1DD61}"/>
              </a:ext>
            </a:extLst>
          </p:cNvPr>
          <p:cNvSpPr>
            <a:spLocks noGrp="1"/>
          </p:cNvSpPr>
          <p:nvPr>
            <p:ph type="title"/>
          </p:nvPr>
        </p:nvSpPr>
        <p:spPr/>
        <p:txBody>
          <a:bodyPr/>
          <a:lstStyle/>
          <a:p>
            <a:r>
              <a:rPr lang="en-US" dirty="0"/>
              <a:t>LBVS on Ultra-Large Virtual Chemical Library</a:t>
            </a:r>
          </a:p>
        </p:txBody>
      </p:sp>
      <p:sp>
        <p:nvSpPr>
          <p:cNvPr id="3" name="Content Placeholder 2">
            <a:extLst>
              <a:ext uri="{FF2B5EF4-FFF2-40B4-BE49-F238E27FC236}">
                <a16:creationId xmlns:a16="http://schemas.microsoft.com/office/drawing/2014/main" id="{E3C8D4BB-20B1-4C18-8F3E-6E1B196200FD}"/>
              </a:ext>
            </a:extLst>
          </p:cNvPr>
          <p:cNvSpPr>
            <a:spLocks noGrp="1"/>
          </p:cNvSpPr>
          <p:nvPr>
            <p:ph idx="1"/>
          </p:nvPr>
        </p:nvSpPr>
        <p:spPr>
          <a:xfrm>
            <a:off x="838200" y="1687513"/>
            <a:ext cx="10515600" cy="4351338"/>
          </a:xfrm>
        </p:spPr>
        <p:txBody>
          <a:bodyPr>
            <a:normAutofit fontScale="55000" lnSpcReduction="20000"/>
          </a:bodyPr>
          <a:lstStyle/>
          <a:p>
            <a:r>
              <a:rPr lang="en-US" dirty="0"/>
              <a:t>After scoring, request pricing info on top 10,000 ranked </a:t>
            </a:r>
            <a:r>
              <a:rPr lang="en-US" dirty="0" err="1"/>
              <a:t>cpds</a:t>
            </a:r>
            <a:endParaRPr lang="en-US" dirty="0"/>
          </a:p>
          <a:p>
            <a:r>
              <a:rPr lang="en-US" dirty="0"/>
              <a:t>Reduce list to 5620 </a:t>
            </a:r>
            <a:r>
              <a:rPr lang="en-US" dirty="0" err="1"/>
              <a:t>cpds</a:t>
            </a:r>
            <a:r>
              <a:rPr lang="en-US" dirty="0"/>
              <a:t> based on availability</a:t>
            </a:r>
          </a:p>
          <a:p>
            <a:r>
              <a:rPr lang="en-US" dirty="0"/>
              <a:t>Clustered the 100,000 </a:t>
            </a:r>
            <a:r>
              <a:rPr lang="en-US" dirty="0" err="1"/>
              <a:t>LifeChem</a:t>
            </a:r>
            <a:r>
              <a:rPr lang="en-US" dirty="0"/>
              <a:t>, 1024 </a:t>
            </a:r>
            <a:r>
              <a:rPr lang="en-US" dirty="0" err="1"/>
              <a:t>cpds</a:t>
            </a:r>
            <a:r>
              <a:rPr lang="en-US" dirty="0"/>
              <a:t> from AMS, and 5620 Enamine REAL </a:t>
            </a:r>
            <a:r>
              <a:rPr lang="en-US" dirty="0" err="1"/>
              <a:t>cpds</a:t>
            </a:r>
            <a:r>
              <a:rPr lang="en-US" dirty="0"/>
              <a:t>.</a:t>
            </a:r>
          </a:p>
          <a:p>
            <a:r>
              <a:rPr lang="en-US" dirty="0"/>
              <a:t>Use clusters to select a final list for purchase—predicted to be highly active, chemically diverse, chemically dissimilar from known actives in training set. Keep only Enamine clusters that did not contain an active </a:t>
            </a:r>
            <a:r>
              <a:rPr lang="en-US" dirty="0" err="1"/>
              <a:t>cpds</a:t>
            </a:r>
            <a:r>
              <a:rPr lang="en-US" dirty="0"/>
              <a:t> from training set or AMS set. (5620</a:t>
            </a:r>
            <a:r>
              <a:rPr lang="en-US" dirty="0">
                <a:sym typeface="Wingdings" panose="05000000000000000000" pitchFamily="2" charset="2"/>
              </a:rPr>
              <a:t></a:t>
            </a:r>
            <a:r>
              <a:rPr lang="en-US" dirty="0"/>
              <a:t>2679 </a:t>
            </a:r>
            <a:r>
              <a:rPr lang="en-US" dirty="0" err="1"/>
              <a:t>cpds</a:t>
            </a:r>
            <a:r>
              <a:rPr lang="en-US" dirty="0"/>
              <a:t>)</a:t>
            </a:r>
          </a:p>
          <a:p>
            <a:r>
              <a:rPr lang="en-US" dirty="0"/>
              <a:t>Run the following PAINS (</a:t>
            </a:r>
            <a:r>
              <a:rPr lang="en-US" dirty="0" err="1"/>
              <a:t>RDKit</a:t>
            </a:r>
            <a:r>
              <a:rPr lang="en-US" dirty="0"/>
              <a:t>), </a:t>
            </a:r>
            <a:r>
              <a:rPr lang="en-US" dirty="0" err="1"/>
              <a:t>Inpharmatic</a:t>
            </a:r>
            <a:r>
              <a:rPr lang="en-US" dirty="0"/>
              <a:t>, and Lipinski filters (2679</a:t>
            </a:r>
            <a:r>
              <a:rPr lang="en-US" dirty="0">
                <a:sym typeface="Wingdings" panose="05000000000000000000" pitchFamily="2" charset="2"/>
              </a:rPr>
              <a:t>1604)</a:t>
            </a:r>
            <a:endParaRPr lang="en-US" dirty="0"/>
          </a:p>
          <a:p>
            <a:r>
              <a:rPr lang="en-US" dirty="0"/>
              <a:t>Retain only </a:t>
            </a:r>
            <a:r>
              <a:rPr lang="en-US" dirty="0" err="1"/>
              <a:t>cpds</a:t>
            </a:r>
            <a:r>
              <a:rPr lang="en-US" dirty="0"/>
              <a:t> with &gt;= 0.35 </a:t>
            </a:r>
            <a:r>
              <a:rPr lang="en-US" dirty="0" err="1"/>
              <a:t>Tanimoto</a:t>
            </a:r>
            <a:r>
              <a:rPr lang="en-US" dirty="0"/>
              <a:t> distance from closest training active (and AMS active) (1604 </a:t>
            </a:r>
            <a:r>
              <a:rPr lang="en-US" dirty="0">
                <a:sym typeface="Wingdings" panose="05000000000000000000" pitchFamily="2" charset="2"/>
              </a:rPr>
              <a:t> </a:t>
            </a:r>
            <a:r>
              <a:rPr lang="en-US" dirty="0"/>
              <a:t>1354 </a:t>
            </a:r>
            <a:r>
              <a:rPr lang="en-US" dirty="0" err="1"/>
              <a:t>cpds</a:t>
            </a:r>
            <a:r>
              <a:rPr lang="en-US" dirty="0"/>
              <a:t>).</a:t>
            </a:r>
          </a:p>
          <a:p>
            <a:r>
              <a:rPr lang="en-US" dirty="0"/>
              <a:t>Take best scoring rep from remaining clusters (1354</a:t>
            </a:r>
            <a:r>
              <a:rPr lang="en-US" dirty="0">
                <a:sym typeface="Wingdings" panose="05000000000000000000" pitchFamily="2" charset="2"/>
              </a:rPr>
              <a:t>311 </a:t>
            </a:r>
            <a:r>
              <a:rPr lang="en-US" dirty="0" err="1">
                <a:sym typeface="Wingdings" panose="05000000000000000000" pitchFamily="2" charset="2"/>
              </a:rPr>
              <a:t>cpds</a:t>
            </a:r>
            <a:r>
              <a:rPr lang="en-US" dirty="0">
                <a:sym typeface="Wingdings" panose="05000000000000000000" pitchFamily="2" charset="2"/>
              </a:rPr>
              <a:t>)</a:t>
            </a:r>
          </a:p>
          <a:p>
            <a:r>
              <a:rPr lang="en-US" dirty="0">
                <a:sym typeface="Wingdings" panose="05000000000000000000" pitchFamily="2" charset="2"/>
              </a:rPr>
              <a:t>Select 100 diverse </a:t>
            </a:r>
            <a:r>
              <a:rPr lang="en-US" dirty="0" err="1">
                <a:sym typeface="Wingdings" panose="05000000000000000000" pitchFamily="2" charset="2"/>
              </a:rPr>
              <a:t>cpds</a:t>
            </a:r>
            <a:r>
              <a:rPr lang="en-US" dirty="0">
                <a:sym typeface="Wingdings" panose="05000000000000000000" pitchFamily="2" charset="2"/>
              </a:rPr>
              <a:t> from 311 using iterative </a:t>
            </a:r>
            <a:r>
              <a:rPr lang="en-US" dirty="0" err="1">
                <a:sym typeface="Wingdings" panose="05000000000000000000" pitchFamily="2" charset="2"/>
              </a:rPr>
              <a:t>Tanmioto</a:t>
            </a:r>
            <a:r>
              <a:rPr lang="en-US" dirty="0">
                <a:sym typeface="Wingdings" panose="05000000000000000000" pitchFamily="2" charset="2"/>
              </a:rPr>
              <a:t> distance selection. 1</a:t>
            </a:r>
            <a:r>
              <a:rPr lang="en-US" baseline="30000" dirty="0">
                <a:sym typeface="Wingdings" panose="05000000000000000000" pitchFamily="2" charset="2"/>
              </a:rPr>
              <a:t>st</a:t>
            </a:r>
            <a:r>
              <a:rPr lang="en-US" dirty="0">
                <a:sym typeface="Wingdings" panose="05000000000000000000" pitchFamily="2" charset="2"/>
              </a:rPr>
              <a:t> selection as one with highest score. Second selection is the most distant from first. Continue selections of </a:t>
            </a:r>
            <a:r>
              <a:rPr lang="en-US" dirty="0" err="1">
                <a:sym typeface="Wingdings" panose="05000000000000000000" pitchFamily="2" charset="2"/>
              </a:rPr>
              <a:t>cpds</a:t>
            </a:r>
            <a:r>
              <a:rPr lang="en-US" dirty="0">
                <a:sym typeface="Wingdings" panose="05000000000000000000" pitchFamily="2" charset="2"/>
              </a:rPr>
              <a:t> most distant from the prior selections (mean or sum). </a:t>
            </a:r>
          </a:p>
          <a:p>
            <a:r>
              <a:rPr lang="en-US" dirty="0">
                <a:sym typeface="Wingdings" panose="05000000000000000000" pitchFamily="2" charset="2"/>
              </a:rPr>
              <a:t>Update quote for these 100, 90 are still available with pricing info. Other 10 required custom chemistry ($$$ and longer time)</a:t>
            </a:r>
          </a:p>
          <a:p>
            <a:r>
              <a:rPr lang="en-US" dirty="0">
                <a:sym typeface="Wingdings" panose="05000000000000000000" pitchFamily="2" charset="2"/>
              </a:rPr>
              <a:t>Ordered 90, synthesis failed on 22. Tested the 68 delivered in dose-response using 8 concentrations (in quadruplicate). </a:t>
            </a:r>
          </a:p>
          <a:p>
            <a:r>
              <a:rPr lang="en-US" dirty="0">
                <a:sym typeface="Wingdings" panose="05000000000000000000" pitchFamily="2" charset="2"/>
              </a:rPr>
              <a:t>31 of 68 </a:t>
            </a:r>
            <a:r>
              <a:rPr lang="en-US" dirty="0" err="1">
                <a:sym typeface="Wingdings" panose="05000000000000000000" pitchFamily="2" charset="2"/>
              </a:rPr>
              <a:t>cpds</a:t>
            </a:r>
            <a:r>
              <a:rPr lang="en-US" dirty="0">
                <a:sym typeface="Wingdings" panose="05000000000000000000" pitchFamily="2" charset="2"/>
              </a:rPr>
              <a:t> tested were hits! (45.6%  hit rate)</a:t>
            </a:r>
            <a:endParaRPr lang="en-US" dirty="0"/>
          </a:p>
        </p:txBody>
      </p:sp>
      <p:sp>
        <p:nvSpPr>
          <p:cNvPr id="4" name="TextBox 3">
            <a:extLst>
              <a:ext uri="{FF2B5EF4-FFF2-40B4-BE49-F238E27FC236}">
                <a16:creationId xmlns:a16="http://schemas.microsoft.com/office/drawing/2014/main" id="{EC9FFA12-8654-4396-B24E-615D6924CB69}"/>
              </a:ext>
            </a:extLst>
          </p:cNvPr>
          <p:cNvSpPr txBox="1"/>
          <p:nvPr/>
        </p:nvSpPr>
        <p:spPr>
          <a:xfrm>
            <a:off x="287266" y="6386230"/>
            <a:ext cx="11904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Gitter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Alnammi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 et al., “Scalable supervised learning for synthesize-on-demand chemical libraries.” manuscript in prep</a:t>
            </a:r>
          </a:p>
        </p:txBody>
      </p:sp>
    </p:spTree>
    <p:extLst>
      <p:ext uri="{BB962C8B-B14F-4D97-AF65-F5344CB8AC3E}">
        <p14:creationId xmlns:p14="http://schemas.microsoft.com/office/powerpoint/2010/main" val="3065453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a:spLocks noGrp="1"/>
          </p:cNvSpPr>
          <p:nvPr>
            <p:ph type="title" idx="4294967295"/>
          </p:nvPr>
        </p:nvSpPr>
        <p:spPr>
          <a:xfrm>
            <a:off x="833002" y="365125"/>
            <a:ext cx="10520702" cy="1325563"/>
          </a:xfrm>
        </p:spPr>
        <p:txBody>
          <a:bodyPr vert="horz" lIns="91440" tIns="45720" rIns="91440" bIns="45720" rtlCol="0" anchor="ctr">
            <a:normAutofit/>
          </a:bodyPr>
          <a:lstStyle/>
          <a:p>
            <a:pPr lvl="0"/>
            <a:r>
              <a:rPr lang="en-US" kern="1200" dirty="0">
                <a:solidFill>
                  <a:srgbClr val="FFFFFF"/>
                </a:solidFill>
                <a:latin typeface="+mj-lt"/>
                <a:ea typeface="+mj-ea"/>
                <a:cs typeface="+mj-cs"/>
              </a:rPr>
              <a:t>How do we scale LBVS to HTC resources?</a:t>
            </a:r>
          </a:p>
        </p:txBody>
      </p:sp>
      <p:sp>
        <p:nvSpPr>
          <p:cNvPr id="3" name="Text Placeholder 2"/>
          <p:cNvSpPr txBox="1">
            <a:spLocks noGrp="1"/>
          </p:cNvSpPr>
          <p:nvPr>
            <p:ph type="body" idx="4294967295"/>
          </p:nvPr>
        </p:nvSpPr>
        <p:spPr>
          <a:xfrm>
            <a:off x="838200" y="2022601"/>
            <a:ext cx="10948553" cy="4154361"/>
          </a:xfrm>
        </p:spPr>
        <p:txBody>
          <a:bodyPr vert="horz" lIns="91440" tIns="45720" rIns="91440" bIns="45720" rtlCol="0">
            <a:normAutofit/>
          </a:bodyPr>
          <a:lstStyle/>
          <a:p>
            <a:pPr marL="311079">
              <a:buSzPct val="45000"/>
            </a:pPr>
            <a:r>
              <a:rPr lang="en-US" sz="2000" dirty="0">
                <a:solidFill>
                  <a:srgbClr val="FFFFFF"/>
                </a:solidFill>
              </a:rPr>
              <a:t>Each RF-based compound evaluation is independent--</a:t>
            </a:r>
            <a:r>
              <a:rPr lang="en-US" sz="2000" i="1" dirty="0">
                <a:solidFill>
                  <a:srgbClr val="FFFFFF"/>
                </a:solidFill>
              </a:rPr>
              <a:t>pleasantly parallelizable</a:t>
            </a:r>
            <a:r>
              <a:rPr lang="en-US" sz="2000" dirty="0">
                <a:solidFill>
                  <a:srgbClr val="FFFFFF"/>
                </a:solidFill>
              </a:rPr>
              <a:t>!</a:t>
            </a:r>
          </a:p>
          <a:p>
            <a:pPr marL="311079">
              <a:buSzPct val="45000"/>
            </a:pPr>
            <a:r>
              <a:rPr lang="en-US" sz="2000" dirty="0">
                <a:solidFill>
                  <a:srgbClr val="FFFFFF"/>
                </a:solidFill>
              </a:rPr>
              <a:t>Evaluation with pre-trained RF doesn’t benefit from specialized hardware or multiple cores.</a:t>
            </a:r>
          </a:p>
          <a:p>
            <a:pPr marL="82479" indent="0">
              <a:buSzPct val="45000"/>
              <a:buNone/>
            </a:pPr>
            <a:endParaRPr lang="en-US" sz="2000" dirty="0">
              <a:solidFill>
                <a:srgbClr val="FFFFFF"/>
              </a:solidFill>
            </a:endParaRPr>
          </a:p>
          <a:p>
            <a:pPr marL="311079">
              <a:buSzPct val="45000"/>
            </a:pPr>
            <a:r>
              <a:rPr lang="en-US" sz="2000" dirty="0">
                <a:solidFill>
                  <a:srgbClr val="FFFFFF"/>
                </a:solidFill>
              </a:rPr>
              <a:t>To maximize throughput:</a:t>
            </a:r>
            <a:endParaRPr lang="en-US" dirty="0">
              <a:solidFill>
                <a:srgbClr val="FFFFFF"/>
              </a:solidFill>
            </a:endParaRPr>
          </a:p>
          <a:p>
            <a:pPr lvl="2">
              <a:spcBef>
                <a:spcPts val="0"/>
              </a:spcBef>
              <a:spcAft>
                <a:spcPts val="1286"/>
              </a:spcAft>
              <a:buSzPct val="75000"/>
            </a:pPr>
            <a:r>
              <a:rPr lang="en-US" dirty="0">
                <a:solidFill>
                  <a:srgbClr val="FFFFFF"/>
                </a:solidFill>
              </a:rPr>
              <a:t>Split compound library up into chunks. </a:t>
            </a:r>
          </a:p>
          <a:p>
            <a:pPr lvl="3">
              <a:spcBef>
                <a:spcPts val="0"/>
              </a:spcBef>
              <a:spcAft>
                <a:spcPts val="1286"/>
              </a:spcAft>
              <a:buSzPct val="75000"/>
            </a:pPr>
            <a:r>
              <a:rPr lang="en-US" dirty="0">
                <a:solidFill>
                  <a:srgbClr val="FFFFFF"/>
                </a:solidFill>
              </a:rPr>
              <a:t>Each chunk should run in ~2hr (to efficiently use OSG/off-campus resources).</a:t>
            </a:r>
          </a:p>
          <a:p>
            <a:pPr lvl="3">
              <a:spcBef>
                <a:spcPts val="0"/>
              </a:spcBef>
              <a:spcAft>
                <a:spcPts val="1286"/>
              </a:spcAft>
              <a:buSzPct val="75000"/>
            </a:pPr>
            <a:r>
              <a:rPr lang="en-US" dirty="0">
                <a:solidFill>
                  <a:srgbClr val="FFFFFF"/>
                </a:solidFill>
              </a:rPr>
              <a:t>We split 1,077,562,987 cpds into 18 chunks of ~60 million (mean runtime=53.2 </a:t>
            </a:r>
            <a:r>
              <a:rPr lang="en-US" dirty="0" err="1">
                <a:solidFill>
                  <a:srgbClr val="FFFFFF"/>
                </a:solidFill>
              </a:rPr>
              <a:t>hrs</a:t>
            </a:r>
            <a:r>
              <a:rPr lang="en-US" dirty="0">
                <a:solidFill>
                  <a:srgbClr val="FFFFFF"/>
                </a:solidFill>
              </a:rPr>
              <a:t>, </a:t>
            </a:r>
            <a:r>
              <a:rPr lang="en-US" dirty="0" err="1">
                <a:solidFill>
                  <a:srgbClr val="FFFFFF"/>
                </a:solidFill>
              </a:rPr>
              <a:t>stdev</a:t>
            </a:r>
            <a:r>
              <a:rPr lang="en-US" dirty="0">
                <a:solidFill>
                  <a:srgbClr val="FFFFFF"/>
                </a:solidFill>
              </a:rPr>
              <a:t>=6.4 </a:t>
            </a:r>
            <a:r>
              <a:rPr lang="en-US" dirty="0" err="1">
                <a:solidFill>
                  <a:srgbClr val="FFFFFF"/>
                </a:solidFill>
              </a:rPr>
              <a:t>hrs</a:t>
            </a:r>
            <a:r>
              <a:rPr lang="en-US" dirty="0">
                <a:solidFill>
                  <a:srgbClr val="FFFFFF"/>
                </a:solidFill>
              </a:rPr>
              <a:t>)</a:t>
            </a:r>
          </a:p>
          <a:p>
            <a:pPr lvl="2">
              <a:spcBef>
                <a:spcPts val="0"/>
              </a:spcBef>
              <a:spcAft>
                <a:spcPts val="1286"/>
              </a:spcAft>
              <a:buSzPct val="75000"/>
            </a:pPr>
            <a:r>
              <a:rPr lang="en-US" dirty="0">
                <a:solidFill>
                  <a:srgbClr val="FFFFFF"/>
                </a:solidFill>
              </a:rPr>
              <a:t>Dock each chunk on a single slot to scavenge ANY open slots. Dock compounds in chunk serially.</a:t>
            </a:r>
          </a:p>
          <a:p>
            <a:pPr lvl="2">
              <a:spcBef>
                <a:spcPts val="0"/>
              </a:spcBef>
              <a:spcAft>
                <a:spcPts val="1286"/>
              </a:spcAft>
              <a:buSzPct val="75000"/>
            </a:pPr>
            <a:r>
              <a:rPr lang="en-US" dirty="0">
                <a:solidFill>
                  <a:srgbClr val="FFFFFF"/>
                </a:solidFill>
              </a:rPr>
              <a:t>Checkpointing is enabled and a wrapper script is used to track the compounds completed in case job is evicted and migrates to another node.</a:t>
            </a:r>
          </a:p>
        </p:txBody>
      </p:sp>
    </p:spTree>
    <p:extLst>
      <p:ext uri="{BB962C8B-B14F-4D97-AF65-F5344CB8AC3E}">
        <p14:creationId xmlns:p14="http://schemas.microsoft.com/office/powerpoint/2010/main" val="24846565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Diagram&#10;&#10;Description automatically generated">
            <a:extLst>
              <a:ext uri="{FF2B5EF4-FFF2-40B4-BE49-F238E27FC236}">
                <a16:creationId xmlns:a16="http://schemas.microsoft.com/office/drawing/2014/main" id="{1EB7B447-C7EC-4EA5-8A75-BF7A5474165F}"/>
              </a:ext>
            </a:extLst>
          </p:cNvPr>
          <p:cNvPicPr>
            <a:picLocks noChangeAspect="1"/>
          </p:cNvPicPr>
          <p:nvPr/>
        </p:nvPicPr>
        <p:blipFill rotWithShape="1">
          <a:blip r:embed="rId2"/>
          <a:srcRect t="10720" r="3333" b="21131"/>
          <a:stretch/>
        </p:blipFill>
        <p:spPr>
          <a:xfrm>
            <a:off x="203200" y="1042852"/>
            <a:ext cx="11785600" cy="4673600"/>
          </a:xfrm>
          <a:prstGeom prst="rect">
            <a:avLst/>
          </a:prstGeom>
        </p:spPr>
      </p:pic>
      <p:sp>
        <p:nvSpPr>
          <p:cNvPr id="58" name="TextBox 57">
            <a:extLst>
              <a:ext uri="{FF2B5EF4-FFF2-40B4-BE49-F238E27FC236}">
                <a16:creationId xmlns:a16="http://schemas.microsoft.com/office/drawing/2014/main" id="{B2C07411-2999-427A-94AB-8783CB2D23EC}"/>
              </a:ext>
            </a:extLst>
          </p:cNvPr>
          <p:cNvSpPr txBox="1"/>
          <p:nvPr/>
        </p:nvSpPr>
        <p:spPr>
          <a:xfrm>
            <a:off x="2300314" y="223235"/>
            <a:ext cx="75913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Ligand-Based VS—a ML hit-finding model</a:t>
            </a:r>
            <a:endParaRPr kumimoji="0" lang="en-US" sz="32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54" name="TextBox 53">
            <a:extLst>
              <a:ext uri="{FF2B5EF4-FFF2-40B4-BE49-F238E27FC236}">
                <a16:creationId xmlns:a16="http://schemas.microsoft.com/office/drawing/2014/main" id="{100E6F8D-AB09-43D1-A8E7-AE4D3E0D585F}"/>
              </a:ext>
            </a:extLst>
          </p:cNvPr>
          <p:cNvSpPr txBox="1"/>
          <p:nvPr/>
        </p:nvSpPr>
        <p:spPr>
          <a:xfrm>
            <a:off x="0" y="5970691"/>
            <a:ext cx="72508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Liu, et al., “</a:t>
            </a:r>
            <a:r>
              <a:rPr kumimoji="0" lang="en-US" sz="1600" b="1" i="0" u="none" strike="noStrike" kern="1200" cap="none" spc="0" normalizeH="0" baseline="0" noProof="0" dirty="0">
                <a:ln>
                  <a:noFill/>
                </a:ln>
                <a:solidFill>
                  <a:srgbClr val="000000"/>
                </a:solidFill>
                <a:effectLst/>
                <a:uLnTx/>
                <a:uFillTx/>
                <a:latin typeface="Roboto"/>
                <a:ea typeface="+mn-ea"/>
                <a:cs typeface="+mn-cs"/>
              </a:rPr>
              <a:t>Practical Model Selection for Prospective Virtual Screening.” </a:t>
            </a:r>
            <a:r>
              <a:rPr kumimoji="0" lang="en-US" sz="1600" b="0" i="1" u="none" strike="noStrike" kern="1200" cap="none" spc="0" normalizeH="0" baseline="0" noProof="0" dirty="0">
                <a:ln>
                  <a:noFill/>
                </a:ln>
                <a:solidFill>
                  <a:srgbClr val="000000"/>
                </a:solidFill>
                <a:effectLst/>
                <a:uLnTx/>
                <a:uFillTx/>
                <a:latin typeface="Roboto"/>
                <a:ea typeface="+mn-ea"/>
                <a:cs typeface="+mn-cs"/>
              </a:rPr>
              <a:t>J. Chem. Inf. Model.</a:t>
            </a:r>
            <a:r>
              <a:rPr kumimoji="0" lang="en-US" sz="1600" b="0" i="0" u="none" strike="noStrike" kern="1200" cap="none" spc="0" normalizeH="0" baseline="0" noProof="0" dirty="0">
                <a:ln>
                  <a:noFill/>
                </a:ln>
                <a:solidFill>
                  <a:srgbClr val="000000"/>
                </a:solidFill>
                <a:effectLst/>
                <a:uLnTx/>
                <a:uFillTx/>
                <a:latin typeface="Roboto"/>
                <a:ea typeface="+mn-ea"/>
                <a:cs typeface="+mn-cs"/>
              </a:rPr>
              <a:t> 2019, 59, 1, 282–293. </a:t>
            </a:r>
            <a:r>
              <a:rPr kumimoji="0" lang="en-US" sz="1600" b="0" i="0" u="none" strike="noStrike" kern="1200" cap="none" spc="0" normalizeH="0" baseline="0" noProof="0" dirty="0">
                <a:ln>
                  <a:noFill/>
                </a:ln>
                <a:solidFill>
                  <a:srgbClr val="000000"/>
                </a:solidFill>
                <a:effectLst/>
                <a:uLnTx/>
                <a:uFillTx/>
                <a:latin typeface="Roboto"/>
                <a:ea typeface="+mn-ea"/>
                <a:cs typeface="+mn-cs"/>
                <a:hlinkClick r:id="rId3" tooltip="DOI URL"/>
              </a:rPr>
              <a:t>https://doi.org/10.1021/acs.jcim.8b00363</a:t>
            </a:r>
            <a:endParaRPr kumimoji="0" lang="en-US" sz="1600" b="0" i="0" u="none" strike="noStrike" kern="1200" cap="none" spc="0" normalizeH="0" baseline="0" noProof="0" dirty="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AE0210-4752-4ACD-BDBF-7B3F1ADD1953}"/>
              </a:ext>
            </a:extLst>
          </p:cNvPr>
          <p:cNvSpPr txBox="1"/>
          <p:nvPr/>
        </p:nvSpPr>
        <p:spPr>
          <a:xfrm>
            <a:off x="7621738" y="4643243"/>
            <a:ext cx="453989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Recently applied on Jim Keck’s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PriA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-SSB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AMS library (8 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Purchased/tested 701, observed 337 hits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Enamine REAL database (1.1 billion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cpds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Purchased/tested 68, observed 31 hits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365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ubble chart&#10;&#10;Description automatically generated">
            <a:extLst>
              <a:ext uri="{FF2B5EF4-FFF2-40B4-BE49-F238E27FC236}">
                <a16:creationId xmlns:a16="http://schemas.microsoft.com/office/drawing/2014/main" id="{DC69D39B-AF2B-48CF-B092-8E6C81756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171" y="29875"/>
            <a:ext cx="8175172" cy="6828126"/>
          </a:xfrm>
          <a:prstGeom prst="rect">
            <a:avLst/>
          </a:prstGeom>
        </p:spPr>
      </p:pic>
      <p:sp>
        <p:nvSpPr>
          <p:cNvPr id="6" name="TextBox 5">
            <a:extLst>
              <a:ext uri="{FF2B5EF4-FFF2-40B4-BE49-F238E27FC236}">
                <a16:creationId xmlns:a16="http://schemas.microsoft.com/office/drawing/2014/main" id="{9E87FCBF-8158-4FDF-9C99-452EC9F34CF0}"/>
              </a:ext>
            </a:extLst>
          </p:cNvPr>
          <p:cNvSpPr txBox="1"/>
          <p:nvPr/>
        </p:nvSpPr>
        <p:spPr>
          <a:xfrm>
            <a:off x="9731829" y="135581"/>
            <a:ext cx="246017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Hoffmann &amp;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Gastreich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 next level in chemical space navigation: going far beyond enumerable compound libraries.”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Drug Discovery Today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 24, 5, 1148-1156. </a:t>
            </a:r>
          </a:p>
        </p:txBody>
      </p:sp>
      <p:sp>
        <p:nvSpPr>
          <p:cNvPr id="4" name="Title 6">
            <a:extLst>
              <a:ext uri="{FF2B5EF4-FFF2-40B4-BE49-F238E27FC236}">
                <a16:creationId xmlns:a16="http://schemas.microsoft.com/office/drawing/2014/main" id="{87AB78A3-F12B-4F5C-908B-92E32F48729F}"/>
              </a:ext>
            </a:extLst>
          </p:cNvPr>
          <p:cNvSpPr>
            <a:spLocks noGrp="1"/>
          </p:cNvSpPr>
          <p:nvPr>
            <p:ph type="title"/>
          </p:nvPr>
        </p:nvSpPr>
        <p:spPr>
          <a:xfrm>
            <a:off x="0" y="0"/>
            <a:ext cx="3107598" cy="1325563"/>
          </a:xfrm>
        </p:spPr>
        <p:txBody>
          <a:bodyPr>
            <a:normAutofit/>
          </a:bodyPr>
          <a:lstStyle/>
          <a:p>
            <a:r>
              <a:rPr lang="en-US" sz="2400" b="1" dirty="0">
                <a:latin typeface="Tw Cen MT" panose="020B0602020104020603" pitchFamily="34" charset="0"/>
              </a:rPr>
              <a:t>Size Comparison of Virtual and Physical </a:t>
            </a:r>
            <a:br>
              <a:rPr lang="en-US" sz="2400" b="1" dirty="0">
                <a:latin typeface="Tw Cen MT" panose="020B0602020104020603" pitchFamily="34" charset="0"/>
              </a:rPr>
            </a:br>
            <a:r>
              <a:rPr lang="en-US" sz="2400" b="1" dirty="0">
                <a:latin typeface="Tw Cen MT" panose="020B0602020104020603" pitchFamily="34" charset="0"/>
              </a:rPr>
              <a:t>Chemical Libraries</a:t>
            </a:r>
          </a:p>
        </p:txBody>
      </p:sp>
      <p:sp>
        <p:nvSpPr>
          <p:cNvPr id="3" name="TextBox 2">
            <a:extLst>
              <a:ext uri="{FF2B5EF4-FFF2-40B4-BE49-F238E27FC236}">
                <a16:creationId xmlns:a16="http://schemas.microsoft.com/office/drawing/2014/main" id="{5D8091F6-BBA5-476E-A7C1-45B21DA5D35D}"/>
              </a:ext>
            </a:extLst>
          </p:cNvPr>
          <p:cNvSpPr txBox="1"/>
          <p:nvPr/>
        </p:nvSpPr>
        <p:spPr>
          <a:xfrm>
            <a:off x="6472348" y="6550223"/>
            <a:ext cx="5779787" cy="307777"/>
          </a:xfrm>
          <a:prstGeom prst="rect">
            <a:avLst/>
          </a:prstGeom>
          <a:noFill/>
        </p:spPr>
        <p:txBody>
          <a:bodyPr wrap="none" rtlCol="0">
            <a:spAutoFit/>
          </a:bodyPr>
          <a:lstStyle/>
          <a:p>
            <a:r>
              <a:rPr lang="en-US" sz="1400" dirty="0"/>
              <a:t>Walters P. “Virtual Chemical Libraries.” </a:t>
            </a:r>
            <a:r>
              <a:rPr lang="en-US" sz="1400" i="1" dirty="0"/>
              <a:t>J. Med. Chem</a:t>
            </a:r>
            <a:r>
              <a:rPr lang="en-US" sz="1400" dirty="0"/>
              <a:t>. 2019, 62, 3, 1116-1124</a:t>
            </a:r>
          </a:p>
        </p:txBody>
      </p:sp>
      <p:sp>
        <p:nvSpPr>
          <p:cNvPr id="2" name="Oval 1">
            <a:extLst>
              <a:ext uri="{FF2B5EF4-FFF2-40B4-BE49-F238E27FC236}">
                <a16:creationId xmlns:a16="http://schemas.microsoft.com/office/drawing/2014/main" id="{275F10E1-965A-4010-9120-153603750D9F}"/>
              </a:ext>
            </a:extLst>
          </p:cNvPr>
          <p:cNvSpPr/>
          <p:nvPr/>
        </p:nvSpPr>
        <p:spPr>
          <a:xfrm rot="19403858">
            <a:off x="4528869" y="4186211"/>
            <a:ext cx="2309138" cy="1677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98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Rectangle 3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ackground of blue mesh and nodes">
            <a:extLst>
              <a:ext uri="{FF2B5EF4-FFF2-40B4-BE49-F238E27FC236}">
                <a16:creationId xmlns:a16="http://schemas.microsoft.com/office/drawing/2014/main" id="{3DA44D80-EC52-4305-AD9C-CB978B3E0529}"/>
              </a:ext>
            </a:extLst>
          </p:cNvPr>
          <p:cNvPicPr>
            <a:picLocks noChangeAspect="1"/>
          </p:cNvPicPr>
          <p:nvPr/>
        </p:nvPicPr>
        <p:blipFill rotWithShape="1">
          <a:blip r:embed="rId2"/>
          <a:srcRect l="33244"/>
          <a:stretch/>
        </p:blipFill>
        <p:spPr>
          <a:xfrm>
            <a:off x="4038599" y="10"/>
            <a:ext cx="8160026" cy="6875809"/>
          </a:xfrm>
          <a:prstGeom prst="rect">
            <a:avLst/>
          </a:prstGeom>
        </p:spPr>
      </p:pic>
      <p:sp>
        <p:nvSpPr>
          <p:cNvPr id="50" name="Freeform: Shape 4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E913998-6E27-48F0-9B4C-00FDDE1C2685}"/>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hangingPunct="1">
              <a:lnSpc>
                <a:spcPct val="90000"/>
              </a:lnSpc>
              <a:spcBef>
                <a:spcPct val="0"/>
              </a:spcBef>
            </a:pPr>
            <a:r>
              <a:rPr lang="en-US" sz="4000">
                <a:solidFill>
                  <a:srgbClr val="FFFFFF"/>
                </a:solidFill>
                <a:latin typeface="+mj-lt"/>
                <a:ea typeface="+mj-ea"/>
                <a:cs typeface="+mj-cs"/>
              </a:rPr>
              <a:t>SBVS</a:t>
            </a:r>
          </a:p>
        </p:txBody>
      </p:sp>
      <p:sp>
        <p:nvSpPr>
          <p:cNvPr id="3" name="Text Placeholder 2">
            <a:extLst>
              <a:ext uri="{FF2B5EF4-FFF2-40B4-BE49-F238E27FC236}">
                <a16:creationId xmlns:a16="http://schemas.microsoft.com/office/drawing/2014/main" id="{A65BD445-4448-4A55-951E-33808253DEC7}"/>
              </a:ext>
            </a:extLst>
          </p:cNvPr>
          <p:cNvSpPr>
            <a:spLocks noGrp="1"/>
          </p:cNvSpPr>
          <p:nvPr>
            <p:ph type="body" idx="1"/>
          </p:nvPr>
        </p:nvSpPr>
        <p:spPr>
          <a:xfrm>
            <a:off x="777922" y="743803"/>
            <a:ext cx="2808844" cy="1382392"/>
          </a:xfrm>
        </p:spPr>
        <p:txBody>
          <a:bodyPr vert="horz" lIns="91440" tIns="45720" rIns="91440" bIns="45720" rtlCol="0" anchor="b">
            <a:normAutofit/>
          </a:bodyPr>
          <a:lstStyle/>
          <a:p>
            <a:pPr algn="r" hangingPunct="1">
              <a:lnSpc>
                <a:spcPct val="90000"/>
              </a:lnSpc>
              <a:spcBef>
                <a:spcPts val="1000"/>
              </a:spcBef>
            </a:pPr>
            <a:r>
              <a:rPr lang="en-US" sz="2000">
                <a:solidFill>
                  <a:srgbClr val="FFFFFF"/>
                </a:solidFill>
                <a:latin typeface="+mn-lt"/>
                <a:ea typeface="+mn-ea"/>
                <a:cs typeface="+mn-cs"/>
              </a:rPr>
              <a:t>Structure-based virtual screening</a:t>
            </a:r>
          </a:p>
        </p:txBody>
      </p:sp>
    </p:spTree>
    <p:extLst>
      <p:ext uri="{BB962C8B-B14F-4D97-AF65-F5344CB8AC3E}">
        <p14:creationId xmlns:p14="http://schemas.microsoft.com/office/powerpoint/2010/main" val="132234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805543" y="157547"/>
            <a:ext cx="5712824" cy="1325563"/>
          </a:xfrm>
        </p:spPr>
        <p:txBody>
          <a:bodyPr vert="horz" lIns="91440" tIns="45720" rIns="91440" bIns="45720" rtlCol="0" anchor="ctr">
            <a:normAutofit/>
          </a:bodyPr>
          <a:lstStyle/>
          <a:p>
            <a:pPr lvl="0" algn="l" hangingPunct="1">
              <a:lnSpc>
                <a:spcPct val="90000"/>
              </a:lnSpc>
              <a:spcBef>
                <a:spcPct val="0"/>
              </a:spcBef>
            </a:pPr>
            <a:r>
              <a:rPr lang="en-US" sz="4400" b="1" kern="1200" dirty="0">
                <a:solidFill>
                  <a:schemeClr val="tx1"/>
                </a:solidFill>
                <a:latin typeface="Tw Cen MT" panose="020B0602020104020603" pitchFamily="34" charset="0"/>
                <a:ea typeface="+mj-ea"/>
                <a:cs typeface="+mj-cs"/>
              </a:rPr>
              <a:t>What is docking?</a:t>
            </a:r>
          </a:p>
        </p:txBody>
      </p:sp>
      <p:sp>
        <p:nvSpPr>
          <p:cNvPr id="2" name="Text Placeholder 1"/>
          <p:cNvSpPr txBox="1">
            <a:spLocks noGrp="1"/>
          </p:cNvSpPr>
          <p:nvPr>
            <p:ph type="body" idx="4294967295"/>
          </p:nvPr>
        </p:nvSpPr>
        <p:spPr>
          <a:xfrm>
            <a:off x="126609" y="1483110"/>
            <a:ext cx="4741605" cy="5374890"/>
          </a:xfrm>
        </p:spPr>
        <p:txBody>
          <a:bodyPr vert="horz" lIns="91440" tIns="45720" rIns="91440" bIns="45720" rtlCol="0" anchor="t">
            <a:noAutofit/>
          </a:bodyPr>
          <a:lstStyle/>
          <a:p>
            <a:pPr marL="414772" indent="-228600" algn="l" hangingPunct="1">
              <a:lnSpc>
                <a:spcPct val="90000"/>
              </a:lnSpc>
              <a:buSzPct val="45000"/>
              <a:buFont typeface="Arial" panose="020B0604020202020204" pitchFamily="34" charset="0"/>
              <a:buChar char="•"/>
            </a:pPr>
            <a:r>
              <a:rPr lang="en-US" sz="2400" dirty="0">
                <a:solidFill>
                  <a:schemeClr val="tx1"/>
                </a:solidFill>
                <a:latin typeface="Tw Cen MT" panose="020B0602020104020603" pitchFamily="34" charset="0"/>
                <a:ea typeface="+mn-ea"/>
                <a:cs typeface="+mn-cs"/>
              </a:rPr>
              <a:t>Docking uses 3D molecular models to find best fit of molecule to active site of target.</a:t>
            </a:r>
          </a:p>
          <a:p>
            <a:pPr marL="414772" indent="-228600" algn="l" hangingPunct="1">
              <a:lnSpc>
                <a:spcPct val="90000"/>
              </a:lnSpc>
              <a:buSzPct val="45000"/>
              <a:buFont typeface="Arial" panose="020B0604020202020204" pitchFamily="34" charset="0"/>
              <a:buChar char="•"/>
            </a:pPr>
            <a:r>
              <a:rPr lang="en-US" sz="2400" dirty="0">
                <a:solidFill>
                  <a:schemeClr val="tx1"/>
                </a:solidFill>
                <a:latin typeface="Tw Cen MT" panose="020B0602020104020603" pitchFamily="34" charset="0"/>
                <a:ea typeface="+mn-ea"/>
                <a:cs typeface="+mn-cs"/>
              </a:rPr>
              <a:t>Search guided by a scoring function that evaluates favorability of each sampled configuration.</a:t>
            </a:r>
          </a:p>
          <a:p>
            <a:pPr marL="414772" indent="-228600" algn="l" hangingPunct="1">
              <a:lnSpc>
                <a:spcPct val="90000"/>
              </a:lnSpc>
              <a:buSzPct val="45000"/>
              <a:buFont typeface="Arial" panose="020B0604020202020204" pitchFamily="34" charset="0"/>
              <a:buChar char="•"/>
            </a:pPr>
            <a:r>
              <a:rPr lang="en-US" sz="2400" dirty="0">
                <a:solidFill>
                  <a:schemeClr val="tx1"/>
                </a:solidFill>
                <a:latin typeface="Tw Cen MT" panose="020B0602020104020603" pitchFamily="34" charset="0"/>
                <a:ea typeface="+mn-ea"/>
                <a:cs typeface="+mn-cs"/>
              </a:rPr>
              <a:t>Many docking programs are available.</a:t>
            </a:r>
          </a:p>
          <a:p>
            <a:pPr marL="414772" indent="-228600" algn="l" hangingPunct="1">
              <a:lnSpc>
                <a:spcPct val="90000"/>
              </a:lnSpc>
              <a:buSzPct val="45000"/>
              <a:buFont typeface="Arial" panose="020B0604020202020204" pitchFamily="34" charset="0"/>
              <a:buChar char="•"/>
            </a:pPr>
            <a:r>
              <a:rPr lang="en-US" sz="2400" dirty="0">
                <a:solidFill>
                  <a:schemeClr val="tx1"/>
                </a:solidFill>
                <a:latin typeface="Tw Cen MT" panose="020B0602020104020603" pitchFamily="34" charset="0"/>
                <a:ea typeface="+mn-ea"/>
                <a:cs typeface="+mn-cs"/>
              </a:rPr>
              <a:t>Docking score is crude estimate of binding favorability for a given compound.</a:t>
            </a:r>
          </a:p>
        </p:txBody>
      </p:sp>
      <p:sp>
        <p:nvSpPr>
          <p:cNvPr id="27" name="Oval 26">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28">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571" r="6432" b="3"/>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777" r="808" b="-1"/>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49" name="Freeform: Shape 3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805" r="-3" b="-3"/>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Line 1"/>
          <p:cNvSpPr/>
          <p:nvPr/>
        </p:nvSpPr>
        <p:spPr>
          <a:xfrm>
            <a:off x="4927209" y="3771119"/>
            <a:ext cx="1715613" cy="1"/>
          </a:xfrm>
          <a:prstGeom prst="line">
            <a:avLst/>
          </a:prstGeom>
          <a:ln w="38160">
            <a:tailEnd type="triangle"/>
          </a:ln>
        </p:spPr>
        <p:style>
          <a:lnRef idx="1">
            <a:schemeClr val="dk1"/>
          </a:lnRef>
          <a:fillRef idx="0">
            <a:schemeClr val="dk1"/>
          </a:fillRef>
          <a:effectRef idx="0">
            <a:schemeClr val="dk1"/>
          </a:effectRef>
          <a:fontRef idx="minor"/>
        </p:style>
        <p:txBody>
          <a:bodyPr/>
          <a:lstStyle/>
          <a:p>
            <a:endParaRPr lang="en-US"/>
          </a:p>
        </p:txBody>
      </p:sp>
      <p:sp>
        <p:nvSpPr>
          <p:cNvPr id="73" name="Line 32"/>
          <p:cNvSpPr/>
          <p:nvPr/>
        </p:nvSpPr>
        <p:spPr>
          <a:xfrm>
            <a:off x="9176214" y="4583498"/>
            <a:ext cx="2332135" cy="13991"/>
          </a:xfrm>
          <a:prstGeom prst="line">
            <a:avLst/>
          </a:prstGeom>
          <a:ln w="15875">
            <a:solidFill>
              <a:schemeClr val="tx1"/>
            </a:solidFill>
          </a:ln>
        </p:spPr>
        <p:style>
          <a:lnRef idx="1">
            <a:schemeClr val="accent1"/>
          </a:lnRef>
          <a:fillRef idx="0">
            <a:schemeClr val="accent1"/>
          </a:fillRef>
          <a:effectRef idx="0">
            <a:schemeClr val="accent1"/>
          </a:effectRef>
          <a:fontRef idx="minor"/>
        </p:style>
        <p:txBody>
          <a:bodyPr/>
          <a:lstStyle/>
          <a:p>
            <a:endParaRPr lang="en-US"/>
          </a:p>
        </p:txBody>
      </p:sp>
      <p:sp>
        <p:nvSpPr>
          <p:cNvPr id="74" name="CustomShape 33"/>
          <p:cNvSpPr/>
          <p:nvPr/>
        </p:nvSpPr>
        <p:spPr>
          <a:xfrm>
            <a:off x="9601226" y="3891775"/>
            <a:ext cx="1335427" cy="709163"/>
          </a:xfrm>
          <a:custGeom>
            <a:avLst/>
            <a:gdLst/>
            <a:ahLst/>
            <a:cxnLst/>
            <a:rect l="l" t="t" r="r" b="b"/>
            <a:pathLst>
              <a:path w="1079796" h="879761">
                <a:moveTo>
                  <a:pt x="0" y="863605"/>
                </a:moveTo>
                <a:cubicBezTo>
                  <a:pt x="94191" y="872071"/>
                  <a:pt x="188383" y="880538"/>
                  <a:pt x="279400" y="736605"/>
                </a:cubicBezTo>
                <a:cubicBezTo>
                  <a:pt x="370417" y="592672"/>
                  <a:pt x="465667" y="-2112"/>
                  <a:pt x="546100" y="5"/>
                </a:cubicBezTo>
                <a:cubicBezTo>
                  <a:pt x="626533" y="2122"/>
                  <a:pt x="681567" y="605372"/>
                  <a:pt x="762000" y="749305"/>
                </a:cubicBezTo>
                <a:cubicBezTo>
                  <a:pt x="842433" y="893238"/>
                  <a:pt x="975783" y="842438"/>
                  <a:pt x="1028700" y="863605"/>
                </a:cubicBezTo>
                <a:cubicBezTo>
                  <a:pt x="1081617" y="884772"/>
                  <a:pt x="1080558" y="880538"/>
                  <a:pt x="1079500" y="876305"/>
                </a:cubicBezTo>
              </a:path>
            </a:pathLst>
          </a:custGeom>
          <a:solidFill>
            <a:srgbClr val="FF0000">
              <a:alpha val="20000"/>
            </a:srgbClr>
          </a:solidFill>
          <a:ln w="25560">
            <a:solidFill>
              <a:schemeClr val="tx1"/>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5" name="CustomShape 34"/>
          <p:cNvSpPr/>
          <p:nvPr/>
        </p:nvSpPr>
        <p:spPr>
          <a:xfrm>
            <a:off x="9955932" y="3295308"/>
            <a:ext cx="1335427" cy="1295185"/>
          </a:xfrm>
          <a:custGeom>
            <a:avLst/>
            <a:gdLst/>
            <a:ahLst/>
            <a:cxnLst/>
            <a:rect l="l" t="t" r="r" b="b"/>
            <a:pathLst>
              <a:path w="1079796" h="879761">
                <a:moveTo>
                  <a:pt x="0" y="863605"/>
                </a:moveTo>
                <a:cubicBezTo>
                  <a:pt x="94191" y="872071"/>
                  <a:pt x="188383" y="880538"/>
                  <a:pt x="279400" y="736605"/>
                </a:cubicBezTo>
                <a:cubicBezTo>
                  <a:pt x="370417" y="592672"/>
                  <a:pt x="465667" y="-2112"/>
                  <a:pt x="546100" y="5"/>
                </a:cubicBezTo>
                <a:cubicBezTo>
                  <a:pt x="626533" y="2122"/>
                  <a:pt x="681567" y="605372"/>
                  <a:pt x="762000" y="749305"/>
                </a:cubicBezTo>
                <a:cubicBezTo>
                  <a:pt x="842433" y="893238"/>
                  <a:pt x="975783" y="842438"/>
                  <a:pt x="1028700" y="863605"/>
                </a:cubicBezTo>
                <a:cubicBezTo>
                  <a:pt x="1081617" y="884772"/>
                  <a:pt x="1080558" y="880538"/>
                  <a:pt x="1079500" y="876305"/>
                </a:cubicBezTo>
              </a:path>
            </a:pathLst>
          </a:custGeom>
          <a:solidFill>
            <a:srgbClr val="00B050">
              <a:alpha val="43000"/>
            </a:srgbClr>
          </a:solidFill>
          <a:ln w="25560">
            <a:solidFill>
              <a:srgbClr val="0070C0"/>
            </a:solid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 name="TextBox 3"/>
          <p:cNvSpPr txBox="1"/>
          <p:nvPr/>
        </p:nvSpPr>
        <p:spPr>
          <a:xfrm>
            <a:off x="4841737" y="2753328"/>
            <a:ext cx="1835750" cy="929870"/>
          </a:xfrm>
          <a:prstGeom prst="rect">
            <a:avLst/>
          </a:prstGeom>
          <a:noFill/>
        </p:spPr>
        <p:txBody>
          <a:bodyPr wrap="square" rtlCol="0">
            <a:spAutoFit/>
          </a:bodyPr>
          <a:lstStyle/>
          <a:p>
            <a:pPr algn="ctr"/>
            <a:r>
              <a:rPr lang="en-US" sz="1814" b="1" dirty="0">
                <a:latin typeface="Tw Cen MT" panose="020B0602020104020603" pitchFamily="34" charset="0"/>
              </a:rPr>
              <a:t>Sort Compounds by Docking Scores</a:t>
            </a:r>
          </a:p>
        </p:txBody>
      </p:sp>
      <p:sp>
        <p:nvSpPr>
          <p:cNvPr id="5" name="TextBox 4"/>
          <p:cNvSpPr txBox="1"/>
          <p:nvPr/>
        </p:nvSpPr>
        <p:spPr>
          <a:xfrm>
            <a:off x="9267601" y="2176109"/>
            <a:ext cx="2240748" cy="371512"/>
          </a:xfrm>
          <a:prstGeom prst="rect">
            <a:avLst/>
          </a:prstGeom>
          <a:noFill/>
        </p:spPr>
        <p:txBody>
          <a:bodyPr wrap="square" rtlCol="0">
            <a:spAutoFit/>
          </a:bodyPr>
          <a:lstStyle/>
          <a:p>
            <a:r>
              <a:rPr lang="en-US" sz="1814" b="1" dirty="0">
                <a:latin typeface="Tw Cen MT" panose="020B0602020104020603" pitchFamily="34" charset="0"/>
              </a:rPr>
              <a:t>Score Distributions</a:t>
            </a:r>
          </a:p>
        </p:txBody>
      </p:sp>
      <p:sp>
        <p:nvSpPr>
          <p:cNvPr id="6" name="TextBox 5"/>
          <p:cNvSpPr txBox="1"/>
          <p:nvPr/>
        </p:nvSpPr>
        <p:spPr>
          <a:xfrm>
            <a:off x="10367432" y="2902489"/>
            <a:ext cx="1103580" cy="300082"/>
          </a:xfrm>
          <a:prstGeom prst="rect">
            <a:avLst/>
          </a:prstGeom>
          <a:noFill/>
        </p:spPr>
        <p:txBody>
          <a:bodyPr wrap="square" rtlCol="0">
            <a:spAutoFit/>
          </a:bodyPr>
          <a:lstStyle/>
          <a:p>
            <a:r>
              <a:rPr lang="en-US" sz="1350" b="1" dirty="0" err="1">
                <a:solidFill>
                  <a:srgbClr val="00B050"/>
                </a:solidFill>
              </a:rPr>
              <a:t>Inactives</a:t>
            </a:r>
            <a:endParaRPr lang="en-US" sz="1350" b="1" dirty="0">
              <a:solidFill>
                <a:srgbClr val="00B050"/>
              </a:solidFill>
            </a:endParaRPr>
          </a:p>
        </p:txBody>
      </p:sp>
      <p:sp>
        <p:nvSpPr>
          <p:cNvPr id="7" name="TextBox 6"/>
          <p:cNvSpPr txBox="1"/>
          <p:nvPr/>
        </p:nvSpPr>
        <p:spPr>
          <a:xfrm>
            <a:off x="9485261" y="3662880"/>
            <a:ext cx="1099741" cy="300082"/>
          </a:xfrm>
          <a:prstGeom prst="rect">
            <a:avLst/>
          </a:prstGeom>
          <a:noFill/>
        </p:spPr>
        <p:txBody>
          <a:bodyPr wrap="square" rtlCol="0">
            <a:spAutoFit/>
          </a:bodyPr>
          <a:lstStyle/>
          <a:p>
            <a:r>
              <a:rPr lang="en-US" sz="1350" dirty="0">
                <a:solidFill>
                  <a:srgbClr val="FF0000"/>
                </a:solidFill>
              </a:rPr>
              <a:t>Actives</a:t>
            </a:r>
          </a:p>
        </p:txBody>
      </p:sp>
      <p:sp>
        <p:nvSpPr>
          <p:cNvPr id="8" name="TextBox 7"/>
          <p:cNvSpPr txBox="1"/>
          <p:nvPr/>
        </p:nvSpPr>
        <p:spPr>
          <a:xfrm>
            <a:off x="2709812" y="328996"/>
            <a:ext cx="6521401" cy="650819"/>
          </a:xfrm>
          <a:prstGeom prst="rect">
            <a:avLst/>
          </a:prstGeom>
          <a:noFill/>
        </p:spPr>
        <p:txBody>
          <a:bodyPr wrap="none" rtlCol="0">
            <a:spAutoFit/>
          </a:bodyPr>
          <a:lstStyle/>
          <a:p>
            <a:r>
              <a:rPr lang="en-US" sz="3629" b="1" dirty="0">
                <a:latin typeface="Tw Cen MT" panose="020B0602020104020603" pitchFamily="34" charset="0"/>
              </a:rPr>
              <a:t>Structure-based virtual screening</a:t>
            </a:r>
          </a:p>
        </p:txBody>
      </p:sp>
      <p:sp>
        <p:nvSpPr>
          <p:cNvPr id="110" name="TextBox 109"/>
          <p:cNvSpPr txBox="1"/>
          <p:nvPr/>
        </p:nvSpPr>
        <p:spPr>
          <a:xfrm>
            <a:off x="9970974" y="4698755"/>
            <a:ext cx="1028254" cy="300082"/>
          </a:xfrm>
          <a:prstGeom prst="rect">
            <a:avLst/>
          </a:prstGeom>
          <a:noFill/>
        </p:spPr>
        <p:txBody>
          <a:bodyPr wrap="square" rtlCol="0">
            <a:spAutoFit/>
          </a:bodyPr>
          <a:lstStyle/>
          <a:p>
            <a:r>
              <a:rPr lang="en-US" sz="1350" dirty="0"/>
              <a:t>Scores</a:t>
            </a:r>
          </a:p>
        </p:txBody>
      </p:sp>
      <p:cxnSp>
        <p:nvCxnSpPr>
          <p:cNvPr id="10" name="Straight Connector 9"/>
          <p:cNvCxnSpPr/>
          <p:nvPr/>
        </p:nvCxnSpPr>
        <p:spPr>
          <a:xfrm>
            <a:off x="9161130" y="2951826"/>
            <a:ext cx="15474" cy="16269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55272" y="3543828"/>
            <a:ext cx="1060066" cy="507831"/>
          </a:xfrm>
          <a:prstGeom prst="rect">
            <a:avLst/>
          </a:prstGeom>
          <a:noFill/>
        </p:spPr>
        <p:txBody>
          <a:bodyPr wrap="square" rtlCol="0">
            <a:spAutoFit/>
          </a:bodyPr>
          <a:lstStyle/>
          <a:p>
            <a:pPr algn="ctr"/>
            <a:r>
              <a:rPr lang="en-US" sz="1350" dirty="0"/>
              <a:t>Number of</a:t>
            </a:r>
          </a:p>
          <a:p>
            <a:pPr algn="ctr"/>
            <a:r>
              <a:rPr lang="en-US" sz="1350" dirty="0"/>
              <a:t>Compounds</a:t>
            </a:r>
          </a:p>
        </p:txBody>
      </p:sp>
      <p:graphicFrame>
        <p:nvGraphicFramePr>
          <p:cNvPr id="18" name="Table 17"/>
          <p:cNvGraphicFramePr>
            <a:graphicFrameLocks noGrp="1"/>
          </p:cNvGraphicFramePr>
          <p:nvPr/>
        </p:nvGraphicFramePr>
        <p:xfrm>
          <a:off x="3637968" y="1601225"/>
          <a:ext cx="906173" cy="4432279"/>
        </p:xfrm>
        <a:graphic>
          <a:graphicData uri="http://schemas.openxmlformats.org/drawingml/2006/table">
            <a:tbl>
              <a:tblPr/>
              <a:tblGrid>
                <a:gridCol w="495890">
                  <a:extLst>
                    <a:ext uri="{9D8B030D-6E8A-4147-A177-3AD203B41FA5}">
                      <a16:colId xmlns:a16="http://schemas.microsoft.com/office/drawing/2014/main" val="20000"/>
                    </a:ext>
                  </a:extLst>
                </a:gridCol>
                <a:gridCol w="35994">
                  <a:extLst>
                    <a:ext uri="{9D8B030D-6E8A-4147-A177-3AD203B41FA5}">
                      <a16:colId xmlns:a16="http://schemas.microsoft.com/office/drawing/2014/main" val="20001"/>
                    </a:ext>
                  </a:extLst>
                </a:gridCol>
                <a:gridCol w="374289">
                  <a:extLst>
                    <a:ext uri="{9D8B030D-6E8A-4147-A177-3AD203B41FA5}">
                      <a16:colId xmlns:a16="http://schemas.microsoft.com/office/drawing/2014/main" val="20002"/>
                    </a:ext>
                  </a:extLst>
                </a:gridCol>
              </a:tblGrid>
              <a:tr h="124861">
                <a:tc>
                  <a:txBody>
                    <a:bodyPr/>
                    <a:lstStyle/>
                    <a:p>
                      <a:pPr algn="l" fontAlgn="b"/>
                      <a:r>
                        <a:rPr lang="en-US" sz="700" b="1" i="0" u="none" strike="noStrike">
                          <a:solidFill>
                            <a:srgbClr val="000000"/>
                          </a:solidFill>
                          <a:effectLst/>
                          <a:latin typeface="Calibri" panose="020F0502020204030204" pitchFamily="34" charset="0"/>
                        </a:rPr>
                        <a:t>MOLID</a:t>
                      </a:r>
                    </a:p>
                  </a:txBody>
                  <a:tcPr marL="3567" marR="3567" marT="3567"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SCORE</a:t>
                      </a:r>
                    </a:p>
                  </a:txBody>
                  <a:tcPr marL="3567" marR="3567" marT="3567" marB="0" anchor="b">
                    <a:lnL>
                      <a:noFill/>
                    </a:lnL>
                    <a:lnR>
                      <a:noFill/>
                    </a:lnR>
                    <a:lnT>
                      <a:noFill/>
                    </a:lnT>
                    <a:lnB>
                      <a:noFill/>
                    </a:lnB>
                  </a:tcPr>
                </a:tc>
                <a:extLst>
                  <a:ext uri="{0D108BD9-81ED-4DB2-BD59-A6C34878D82A}">
                    <a16:rowId xmlns:a16="http://schemas.microsoft.com/office/drawing/2014/main" val="10000"/>
                  </a:ext>
                </a:extLst>
              </a:tr>
              <a:tr h="72694">
                <a:tc>
                  <a:txBody>
                    <a:bodyPr/>
                    <a:lstStyle/>
                    <a:p>
                      <a:pPr algn="l" fontAlgn="b"/>
                      <a:r>
                        <a:rPr lang="en-US" sz="500" b="0" i="0" u="none" strike="noStrike">
                          <a:solidFill>
                            <a:srgbClr val="000000"/>
                          </a:solidFill>
                          <a:effectLst/>
                          <a:latin typeface="Calibri" panose="020F0502020204030204" pitchFamily="34" charset="0"/>
                        </a:rPr>
                        <a:t>ZINC36206438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58.63</a:t>
                      </a:r>
                    </a:p>
                  </a:txBody>
                  <a:tcPr marL="3567" marR="3567" marT="3567" marB="0" anchor="b">
                    <a:lnL>
                      <a:noFill/>
                    </a:lnL>
                    <a:lnR>
                      <a:noFill/>
                    </a:lnR>
                    <a:lnT>
                      <a:noFill/>
                    </a:lnT>
                    <a:lnB>
                      <a:noFill/>
                    </a:lnB>
                    <a:solidFill>
                      <a:srgbClr val="EFE784"/>
                    </a:solidFill>
                  </a:tcPr>
                </a:tc>
                <a:extLst>
                  <a:ext uri="{0D108BD9-81ED-4DB2-BD59-A6C34878D82A}">
                    <a16:rowId xmlns:a16="http://schemas.microsoft.com/office/drawing/2014/main" val="10001"/>
                  </a:ext>
                </a:extLst>
              </a:tr>
              <a:tr h="72694">
                <a:tc>
                  <a:txBody>
                    <a:bodyPr/>
                    <a:lstStyle/>
                    <a:p>
                      <a:pPr algn="l" fontAlgn="b"/>
                      <a:r>
                        <a:rPr lang="en-US" sz="500" b="0" i="0" u="none" strike="noStrike">
                          <a:solidFill>
                            <a:srgbClr val="000000"/>
                          </a:solidFill>
                          <a:effectLst/>
                          <a:latin typeface="Calibri" panose="020F0502020204030204" pitchFamily="34" charset="0"/>
                        </a:rPr>
                        <a:t>ZINC59310217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58.72</a:t>
                      </a:r>
                    </a:p>
                  </a:txBody>
                  <a:tcPr marL="3567" marR="3567" marT="3567" marB="0" anchor="b">
                    <a:lnL>
                      <a:noFill/>
                    </a:lnL>
                    <a:lnR>
                      <a:noFill/>
                    </a:lnR>
                    <a:lnT>
                      <a:noFill/>
                    </a:lnT>
                    <a:lnB>
                      <a:noFill/>
                    </a:lnB>
                    <a:solidFill>
                      <a:srgbClr val="EEE683"/>
                    </a:solidFill>
                  </a:tcPr>
                </a:tc>
                <a:extLst>
                  <a:ext uri="{0D108BD9-81ED-4DB2-BD59-A6C34878D82A}">
                    <a16:rowId xmlns:a16="http://schemas.microsoft.com/office/drawing/2014/main" val="10002"/>
                  </a:ext>
                </a:extLst>
              </a:tr>
              <a:tr h="72694">
                <a:tc>
                  <a:txBody>
                    <a:bodyPr/>
                    <a:lstStyle/>
                    <a:p>
                      <a:pPr algn="l" fontAlgn="b"/>
                      <a:r>
                        <a:rPr lang="en-US" sz="500" b="0" i="0" u="none" strike="noStrike">
                          <a:solidFill>
                            <a:srgbClr val="000000"/>
                          </a:solidFill>
                          <a:effectLst/>
                          <a:latin typeface="Calibri" panose="020F0502020204030204" pitchFamily="34" charset="0"/>
                        </a:rPr>
                        <a:t>ZINC61596674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56.35</a:t>
                      </a:r>
                    </a:p>
                  </a:txBody>
                  <a:tcPr marL="3567" marR="3567" marT="3567" marB="0" anchor="b">
                    <a:lnL>
                      <a:noFill/>
                    </a:lnL>
                    <a:lnR>
                      <a:noFill/>
                    </a:lnR>
                    <a:lnT>
                      <a:noFill/>
                    </a:lnT>
                    <a:lnB>
                      <a:noFill/>
                    </a:lnB>
                    <a:solidFill>
                      <a:srgbClr val="FEE883"/>
                    </a:solidFill>
                  </a:tcPr>
                </a:tc>
                <a:extLst>
                  <a:ext uri="{0D108BD9-81ED-4DB2-BD59-A6C34878D82A}">
                    <a16:rowId xmlns:a16="http://schemas.microsoft.com/office/drawing/2014/main" val="10003"/>
                  </a:ext>
                </a:extLst>
              </a:tr>
              <a:tr h="72694">
                <a:tc>
                  <a:txBody>
                    <a:bodyPr/>
                    <a:lstStyle/>
                    <a:p>
                      <a:pPr algn="l" fontAlgn="b"/>
                      <a:r>
                        <a:rPr lang="en-US" sz="500" b="0" i="0" u="none" strike="noStrike">
                          <a:solidFill>
                            <a:srgbClr val="000000"/>
                          </a:solidFill>
                          <a:effectLst/>
                          <a:latin typeface="Calibri" panose="020F0502020204030204" pitchFamily="34" charset="0"/>
                        </a:rPr>
                        <a:t>ZINC67458535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47.40</a:t>
                      </a:r>
                    </a:p>
                  </a:txBody>
                  <a:tcPr marL="3567" marR="3567" marT="3567" marB="0" anchor="b">
                    <a:lnL>
                      <a:noFill/>
                    </a:lnL>
                    <a:lnR>
                      <a:noFill/>
                    </a:lnR>
                    <a:lnT>
                      <a:noFill/>
                    </a:lnT>
                    <a:lnB>
                      <a:noFill/>
                    </a:lnB>
                    <a:solidFill>
                      <a:srgbClr val="FBAA77"/>
                    </a:solidFill>
                  </a:tcPr>
                </a:tc>
                <a:extLst>
                  <a:ext uri="{0D108BD9-81ED-4DB2-BD59-A6C34878D82A}">
                    <a16:rowId xmlns:a16="http://schemas.microsoft.com/office/drawing/2014/main" val="10004"/>
                  </a:ext>
                </a:extLst>
              </a:tr>
              <a:tr h="72694">
                <a:tc>
                  <a:txBody>
                    <a:bodyPr/>
                    <a:lstStyle/>
                    <a:p>
                      <a:pPr algn="l" fontAlgn="b"/>
                      <a:r>
                        <a:rPr lang="en-US" sz="500" b="0" i="0" u="none" strike="noStrike">
                          <a:solidFill>
                            <a:srgbClr val="000000"/>
                          </a:solidFill>
                          <a:effectLst/>
                          <a:latin typeface="Calibri" panose="020F0502020204030204" pitchFamily="34" charset="0"/>
                        </a:rPr>
                        <a:t>CHEMBL1221861</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60.66</a:t>
                      </a:r>
                    </a:p>
                  </a:txBody>
                  <a:tcPr marL="3567" marR="3567" marT="3567" marB="0" anchor="b">
                    <a:lnL>
                      <a:noFill/>
                    </a:lnL>
                    <a:lnR>
                      <a:noFill/>
                    </a:lnR>
                    <a:lnT>
                      <a:noFill/>
                    </a:lnT>
                    <a:lnB>
                      <a:noFill/>
                    </a:lnB>
                    <a:solidFill>
                      <a:srgbClr val="DEE283"/>
                    </a:solidFill>
                  </a:tcPr>
                </a:tc>
                <a:extLst>
                  <a:ext uri="{0D108BD9-81ED-4DB2-BD59-A6C34878D82A}">
                    <a16:rowId xmlns:a16="http://schemas.microsoft.com/office/drawing/2014/main" val="10005"/>
                  </a:ext>
                </a:extLst>
              </a:tr>
              <a:tr h="72694">
                <a:tc>
                  <a:txBody>
                    <a:bodyPr/>
                    <a:lstStyle/>
                    <a:p>
                      <a:pPr algn="l" fontAlgn="b"/>
                      <a:r>
                        <a:rPr lang="en-US" sz="500" b="0" i="0" u="none" strike="noStrike">
                          <a:solidFill>
                            <a:srgbClr val="000000"/>
                          </a:solidFill>
                          <a:effectLst/>
                          <a:latin typeface="Calibri" panose="020F0502020204030204" pitchFamily="34" charset="0"/>
                        </a:rPr>
                        <a:t>ZINC10123401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52.39</a:t>
                      </a:r>
                    </a:p>
                  </a:txBody>
                  <a:tcPr marL="3567" marR="3567" marT="3567" marB="0" anchor="b">
                    <a:lnL>
                      <a:noFill/>
                    </a:lnL>
                    <a:lnR>
                      <a:noFill/>
                    </a:lnR>
                    <a:lnT>
                      <a:noFill/>
                    </a:lnT>
                    <a:lnB>
                      <a:noFill/>
                    </a:lnB>
                    <a:solidFill>
                      <a:srgbClr val="FDCD7E"/>
                    </a:solidFill>
                  </a:tcPr>
                </a:tc>
                <a:extLst>
                  <a:ext uri="{0D108BD9-81ED-4DB2-BD59-A6C34878D82A}">
                    <a16:rowId xmlns:a16="http://schemas.microsoft.com/office/drawing/2014/main" val="10006"/>
                  </a:ext>
                </a:extLst>
              </a:tr>
              <a:tr h="72694">
                <a:tc>
                  <a:txBody>
                    <a:bodyPr/>
                    <a:lstStyle/>
                    <a:p>
                      <a:pPr algn="l" fontAlgn="b"/>
                      <a:r>
                        <a:rPr lang="en-US" sz="500" b="0" i="0" u="none" strike="noStrike">
                          <a:solidFill>
                            <a:srgbClr val="000000"/>
                          </a:solidFill>
                          <a:effectLst/>
                          <a:latin typeface="Calibri" panose="020F0502020204030204" pitchFamily="34" charset="0"/>
                        </a:rPr>
                        <a:t>ZINC64526095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66.13</a:t>
                      </a:r>
                    </a:p>
                  </a:txBody>
                  <a:tcPr marL="3567" marR="3567" marT="3567" marB="0" anchor="b">
                    <a:lnL>
                      <a:noFill/>
                    </a:lnL>
                    <a:lnR>
                      <a:noFill/>
                    </a:lnR>
                    <a:lnT>
                      <a:noFill/>
                    </a:lnT>
                    <a:lnB>
                      <a:noFill/>
                    </a:lnB>
                    <a:solidFill>
                      <a:srgbClr val="AFD480"/>
                    </a:solidFill>
                  </a:tcPr>
                </a:tc>
                <a:extLst>
                  <a:ext uri="{0D108BD9-81ED-4DB2-BD59-A6C34878D82A}">
                    <a16:rowId xmlns:a16="http://schemas.microsoft.com/office/drawing/2014/main" val="10007"/>
                  </a:ext>
                </a:extLst>
              </a:tr>
              <a:tr h="72694">
                <a:tc>
                  <a:txBody>
                    <a:bodyPr/>
                    <a:lstStyle/>
                    <a:p>
                      <a:pPr algn="l" fontAlgn="b"/>
                      <a:r>
                        <a:rPr lang="en-US" sz="500" b="0" i="0" u="none" strike="noStrike">
                          <a:solidFill>
                            <a:srgbClr val="000000"/>
                          </a:solidFill>
                          <a:effectLst/>
                          <a:latin typeface="Calibri" panose="020F0502020204030204" pitchFamily="34" charset="0"/>
                        </a:rPr>
                        <a:t>ZINC24002103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56.72</a:t>
                      </a:r>
                    </a:p>
                  </a:txBody>
                  <a:tcPr marL="3567" marR="3567" marT="3567" marB="0" anchor="b">
                    <a:lnL>
                      <a:noFill/>
                    </a:lnL>
                    <a:lnR>
                      <a:noFill/>
                    </a:lnR>
                    <a:lnT>
                      <a:noFill/>
                    </a:lnT>
                    <a:lnB>
                      <a:noFill/>
                    </a:lnB>
                    <a:solidFill>
                      <a:srgbClr val="FFEB84"/>
                    </a:solidFill>
                  </a:tcPr>
                </a:tc>
                <a:extLst>
                  <a:ext uri="{0D108BD9-81ED-4DB2-BD59-A6C34878D82A}">
                    <a16:rowId xmlns:a16="http://schemas.microsoft.com/office/drawing/2014/main" val="10008"/>
                  </a:ext>
                </a:extLst>
              </a:tr>
              <a:tr h="72694">
                <a:tc>
                  <a:txBody>
                    <a:bodyPr/>
                    <a:lstStyle/>
                    <a:p>
                      <a:pPr algn="l" fontAlgn="b"/>
                      <a:r>
                        <a:rPr lang="en-US" sz="500" b="0" i="0" u="none" strike="noStrike">
                          <a:solidFill>
                            <a:srgbClr val="000000"/>
                          </a:solidFill>
                          <a:effectLst/>
                          <a:latin typeface="Calibri" panose="020F0502020204030204" pitchFamily="34" charset="0"/>
                        </a:rPr>
                        <a:t>ZINC09612655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58.84</a:t>
                      </a:r>
                    </a:p>
                  </a:txBody>
                  <a:tcPr marL="3567" marR="3567" marT="3567" marB="0" anchor="b">
                    <a:lnL>
                      <a:noFill/>
                    </a:lnL>
                    <a:lnR>
                      <a:noFill/>
                    </a:lnR>
                    <a:lnT>
                      <a:noFill/>
                    </a:lnT>
                    <a:lnB>
                      <a:noFill/>
                    </a:lnB>
                    <a:solidFill>
                      <a:srgbClr val="EDE683"/>
                    </a:solidFill>
                  </a:tcPr>
                </a:tc>
                <a:extLst>
                  <a:ext uri="{0D108BD9-81ED-4DB2-BD59-A6C34878D82A}">
                    <a16:rowId xmlns:a16="http://schemas.microsoft.com/office/drawing/2014/main" val="10009"/>
                  </a:ext>
                </a:extLst>
              </a:tr>
              <a:tr h="72694">
                <a:tc>
                  <a:txBody>
                    <a:bodyPr/>
                    <a:lstStyle/>
                    <a:p>
                      <a:pPr algn="l" fontAlgn="b"/>
                      <a:r>
                        <a:rPr lang="en-US" sz="500" b="0" i="0" u="none" strike="noStrike">
                          <a:solidFill>
                            <a:srgbClr val="000000"/>
                          </a:solidFill>
                          <a:effectLst/>
                          <a:latin typeface="Calibri" panose="020F0502020204030204" pitchFamily="34" charset="0"/>
                        </a:rPr>
                        <a:t>ZINC24002105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38.95</a:t>
                      </a:r>
                    </a:p>
                  </a:txBody>
                  <a:tcPr marL="3567" marR="3567" marT="3567" marB="0" anchor="b">
                    <a:lnL>
                      <a:noFill/>
                    </a:lnL>
                    <a:lnR>
                      <a:noFill/>
                    </a:lnR>
                    <a:lnT>
                      <a:noFill/>
                    </a:lnT>
                    <a:lnB>
                      <a:noFill/>
                    </a:lnB>
                    <a:solidFill>
                      <a:srgbClr val="F86F6C"/>
                    </a:solidFill>
                  </a:tcPr>
                </a:tc>
                <a:extLst>
                  <a:ext uri="{0D108BD9-81ED-4DB2-BD59-A6C34878D82A}">
                    <a16:rowId xmlns:a16="http://schemas.microsoft.com/office/drawing/2014/main" val="10010"/>
                  </a:ext>
                </a:extLst>
              </a:tr>
              <a:tr h="72694">
                <a:tc>
                  <a:txBody>
                    <a:bodyPr/>
                    <a:lstStyle/>
                    <a:p>
                      <a:pPr algn="l" fontAlgn="b"/>
                      <a:r>
                        <a:rPr lang="en-US" sz="500" b="0" i="0" u="none" strike="noStrike">
                          <a:solidFill>
                            <a:srgbClr val="000000"/>
                          </a:solidFill>
                          <a:effectLst/>
                          <a:latin typeface="Calibri" panose="020F0502020204030204" pitchFamily="34" charset="0"/>
                        </a:rPr>
                        <a:t>CHEMBL38532</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74.19</a:t>
                      </a:r>
                    </a:p>
                  </a:txBody>
                  <a:tcPr marL="3567" marR="3567" marT="3567" marB="0" anchor="b">
                    <a:lnL>
                      <a:noFill/>
                    </a:lnL>
                    <a:lnR>
                      <a:noFill/>
                    </a:lnR>
                    <a:lnT>
                      <a:noFill/>
                    </a:lnT>
                    <a:lnB>
                      <a:noFill/>
                    </a:lnB>
                    <a:solidFill>
                      <a:srgbClr val="6AC07C"/>
                    </a:solidFill>
                  </a:tcPr>
                </a:tc>
                <a:extLst>
                  <a:ext uri="{0D108BD9-81ED-4DB2-BD59-A6C34878D82A}">
                    <a16:rowId xmlns:a16="http://schemas.microsoft.com/office/drawing/2014/main" val="10011"/>
                  </a:ext>
                </a:extLst>
              </a:tr>
              <a:tr h="72694">
                <a:tc>
                  <a:txBody>
                    <a:bodyPr/>
                    <a:lstStyle/>
                    <a:p>
                      <a:pPr algn="l" fontAlgn="b"/>
                      <a:r>
                        <a:rPr lang="en-US" sz="500" b="0" i="0" u="none" strike="noStrike">
                          <a:solidFill>
                            <a:srgbClr val="000000"/>
                          </a:solidFill>
                          <a:effectLst/>
                          <a:latin typeface="Calibri" panose="020F0502020204030204" pitchFamily="34" charset="0"/>
                        </a:rPr>
                        <a:t>ZINC40824467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50.10</a:t>
                      </a:r>
                    </a:p>
                  </a:txBody>
                  <a:tcPr marL="3567" marR="3567" marT="3567" marB="0" anchor="b">
                    <a:lnL>
                      <a:noFill/>
                    </a:lnL>
                    <a:lnR>
                      <a:noFill/>
                    </a:lnR>
                    <a:lnT>
                      <a:noFill/>
                    </a:lnT>
                    <a:lnB>
                      <a:noFill/>
                    </a:lnB>
                    <a:solidFill>
                      <a:srgbClr val="FCBD7B"/>
                    </a:solidFill>
                  </a:tcPr>
                </a:tc>
                <a:extLst>
                  <a:ext uri="{0D108BD9-81ED-4DB2-BD59-A6C34878D82A}">
                    <a16:rowId xmlns:a16="http://schemas.microsoft.com/office/drawing/2014/main" val="10012"/>
                  </a:ext>
                </a:extLst>
              </a:tr>
              <a:tr h="72694">
                <a:tc>
                  <a:txBody>
                    <a:bodyPr/>
                    <a:lstStyle/>
                    <a:p>
                      <a:pPr algn="l" fontAlgn="b"/>
                      <a:r>
                        <a:rPr lang="en-US" sz="500" b="0" i="0" u="none" strike="noStrike">
                          <a:solidFill>
                            <a:srgbClr val="000000"/>
                          </a:solidFill>
                          <a:effectLst/>
                          <a:latin typeface="Calibri" panose="020F0502020204030204" pitchFamily="34" charset="0"/>
                        </a:rPr>
                        <a:t>ZINC59829723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58.29</a:t>
                      </a:r>
                    </a:p>
                  </a:txBody>
                  <a:tcPr marL="3567" marR="3567" marT="3567" marB="0" anchor="b">
                    <a:lnL>
                      <a:noFill/>
                    </a:lnL>
                    <a:lnR>
                      <a:noFill/>
                    </a:lnR>
                    <a:lnT>
                      <a:noFill/>
                    </a:lnT>
                    <a:lnB>
                      <a:noFill/>
                    </a:lnB>
                    <a:solidFill>
                      <a:srgbClr val="F2E884"/>
                    </a:solidFill>
                  </a:tcPr>
                </a:tc>
                <a:extLst>
                  <a:ext uri="{0D108BD9-81ED-4DB2-BD59-A6C34878D82A}">
                    <a16:rowId xmlns:a16="http://schemas.microsoft.com/office/drawing/2014/main" val="10013"/>
                  </a:ext>
                </a:extLst>
              </a:tr>
              <a:tr h="72694">
                <a:tc>
                  <a:txBody>
                    <a:bodyPr/>
                    <a:lstStyle/>
                    <a:p>
                      <a:pPr algn="l" fontAlgn="b"/>
                      <a:r>
                        <a:rPr lang="en-US" sz="500" b="0" i="0" u="none" strike="noStrike">
                          <a:solidFill>
                            <a:srgbClr val="000000"/>
                          </a:solidFill>
                          <a:effectLst/>
                          <a:latin typeface="Calibri" panose="020F0502020204030204" pitchFamily="34" charset="0"/>
                        </a:rPr>
                        <a:t>ZINC37520295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44.78</a:t>
                      </a:r>
                    </a:p>
                  </a:txBody>
                  <a:tcPr marL="3567" marR="3567" marT="3567" marB="0" anchor="b">
                    <a:lnL>
                      <a:noFill/>
                    </a:lnL>
                    <a:lnR>
                      <a:noFill/>
                    </a:lnR>
                    <a:lnT>
                      <a:noFill/>
                    </a:lnT>
                    <a:lnB>
                      <a:noFill/>
                    </a:lnB>
                    <a:solidFill>
                      <a:srgbClr val="FA9874"/>
                    </a:solidFill>
                  </a:tcPr>
                </a:tc>
                <a:extLst>
                  <a:ext uri="{0D108BD9-81ED-4DB2-BD59-A6C34878D82A}">
                    <a16:rowId xmlns:a16="http://schemas.microsoft.com/office/drawing/2014/main" val="10014"/>
                  </a:ext>
                </a:extLst>
              </a:tr>
              <a:tr h="72694">
                <a:tc>
                  <a:txBody>
                    <a:bodyPr/>
                    <a:lstStyle/>
                    <a:p>
                      <a:pPr algn="l" fontAlgn="b"/>
                      <a:r>
                        <a:rPr lang="en-US" sz="500" b="0" i="0" u="none" strike="noStrike">
                          <a:solidFill>
                            <a:srgbClr val="000000"/>
                          </a:solidFill>
                          <a:effectLst/>
                          <a:latin typeface="Calibri" panose="020F0502020204030204" pitchFamily="34" charset="0"/>
                        </a:rPr>
                        <a:t>ZINC49812309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38.01</a:t>
                      </a:r>
                    </a:p>
                  </a:txBody>
                  <a:tcPr marL="3567" marR="3567" marT="3567" marB="0" anchor="b">
                    <a:lnL>
                      <a:noFill/>
                    </a:lnL>
                    <a:lnR>
                      <a:noFill/>
                    </a:lnR>
                    <a:lnT>
                      <a:noFill/>
                    </a:lnT>
                    <a:lnB>
                      <a:noFill/>
                    </a:lnB>
                    <a:solidFill>
                      <a:srgbClr val="F8696B"/>
                    </a:solidFill>
                  </a:tcPr>
                </a:tc>
                <a:extLst>
                  <a:ext uri="{0D108BD9-81ED-4DB2-BD59-A6C34878D82A}">
                    <a16:rowId xmlns:a16="http://schemas.microsoft.com/office/drawing/2014/main" val="10015"/>
                  </a:ext>
                </a:extLst>
              </a:tr>
              <a:tr h="72694">
                <a:tc>
                  <a:txBody>
                    <a:bodyPr/>
                    <a:lstStyle/>
                    <a:p>
                      <a:pPr algn="l" fontAlgn="b"/>
                      <a:r>
                        <a:rPr lang="en-US" sz="500" b="0" i="0" u="none" strike="noStrike">
                          <a:solidFill>
                            <a:srgbClr val="000000"/>
                          </a:solidFill>
                          <a:effectLst/>
                          <a:latin typeface="Calibri" panose="020F0502020204030204" pitchFamily="34" charset="0"/>
                        </a:rPr>
                        <a:t>ZINC14558020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53.31</a:t>
                      </a:r>
                    </a:p>
                  </a:txBody>
                  <a:tcPr marL="3567" marR="3567" marT="3567" marB="0" anchor="b">
                    <a:lnL>
                      <a:noFill/>
                    </a:lnL>
                    <a:lnR>
                      <a:noFill/>
                    </a:lnR>
                    <a:lnT>
                      <a:noFill/>
                    </a:lnT>
                    <a:lnB>
                      <a:noFill/>
                    </a:lnB>
                    <a:solidFill>
                      <a:srgbClr val="FDD37F"/>
                    </a:solidFill>
                  </a:tcPr>
                </a:tc>
                <a:extLst>
                  <a:ext uri="{0D108BD9-81ED-4DB2-BD59-A6C34878D82A}">
                    <a16:rowId xmlns:a16="http://schemas.microsoft.com/office/drawing/2014/main" val="10016"/>
                  </a:ext>
                </a:extLst>
              </a:tr>
              <a:tr h="72694">
                <a:tc>
                  <a:txBody>
                    <a:bodyPr/>
                    <a:lstStyle/>
                    <a:p>
                      <a:pPr algn="l" fontAlgn="b"/>
                      <a:r>
                        <a:rPr lang="en-US" sz="500" b="0" i="0" u="none" strike="noStrike">
                          <a:solidFill>
                            <a:srgbClr val="000000"/>
                          </a:solidFill>
                          <a:effectLst/>
                          <a:latin typeface="Calibri" panose="020F0502020204030204" pitchFamily="34" charset="0"/>
                        </a:rPr>
                        <a:t>CHEMBL472090</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58.71</a:t>
                      </a:r>
                    </a:p>
                  </a:txBody>
                  <a:tcPr marL="3567" marR="3567" marT="3567" marB="0" anchor="b">
                    <a:lnL>
                      <a:noFill/>
                    </a:lnL>
                    <a:lnR>
                      <a:noFill/>
                    </a:lnR>
                    <a:lnT>
                      <a:noFill/>
                    </a:lnT>
                    <a:lnB>
                      <a:noFill/>
                    </a:lnB>
                    <a:solidFill>
                      <a:srgbClr val="EEE683"/>
                    </a:solidFill>
                  </a:tcPr>
                </a:tc>
                <a:extLst>
                  <a:ext uri="{0D108BD9-81ED-4DB2-BD59-A6C34878D82A}">
                    <a16:rowId xmlns:a16="http://schemas.microsoft.com/office/drawing/2014/main" val="10017"/>
                  </a:ext>
                </a:extLst>
              </a:tr>
              <a:tr h="72694">
                <a:tc>
                  <a:txBody>
                    <a:bodyPr/>
                    <a:lstStyle/>
                    <a:p>
                      <a:pPr algn="l" fontAlgn="b"/>
                      <a:r>
                        <a:rPr lang="en-US" sz="500" b="0" i="0" u="none" strike="noStrike">
                          <a:solidFill>
                            <a:srgbClr val="000000"/>
                          </a:solidFill>
                          <a:effectLst/>
                          <a:latin typeface="Calibri" panose="020F0502020204030204" pitchFamily="34" charset="0"/>
                        </a:rPr>
                        <a:t>ZINC36207525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69.07</a:t>
                      </a:r>
                    </a:p>
                  </a:txBody>
                  <a:tcPr marL="3567" marR="3567" marT="3567" marB="0" anchor="b">
                    <a:lnL>
                      <a:noFill/>
                    </a:lnL>
                    <a:lnR>
                      <a:noFill/>
                    </a:lnR>
                    <a:lnT>
                      <a:noFill/>
                    </a:lnT>
                    <a:lnB>
                      <a:noFill/>
                    </a:lnB>
                    <a:solidFill>
                      <a:srgbClr val="96CD7E"/>
                    </a:solidFill>
                  </a:tcPr>
                </a:tc>
                <a:extLst>
                  <a:ext uri="{0D108BD9-81ED-4DB2-BD59-A6C34878D82A}">
                    <a16:rowId xmlns:a16="http://schemas.microsoft.com/office/drawing/2014/main" val="10018"/>
                  </a:ext>
                </a:extLst>
              </a:tr>
              <a:tr h="72694">
                <a:tc>
                  <a:txBody>
                    <a:bodyPr/>
                    <a:lstStyle/>
                    <a:p>
                      <a:pPr algn="l" fontAlgn="b"/>
                      <a:r>
                        <a:rPr lang="en-US" sz="500" b="0" i="0" u="none" strike="noStrike">
                          <a:solidFill>
                            <a:srgbClr val="000000"/>
                          </a:solidFill>
                          <a:effectLst/>
                          <a:latin typeface="Calibri" panose="020F0502020204030204" pitchFamily="34" charset="0"/>
                        </a:rPr>
                        <a:t>ZINC14010625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68.48</a:t>
                      </a:r>
                    </a:p>
                  </a:txBody>
                  <a:tcPr marL="3567" marR="3567" marT="3567" marB="0" anchor="b">
                    <a:lnL>
                      <a:noFill/>
                    </a:lnL>
                    <a:lnR>
                      <a:noFill/>
                    </a:lnR>
                    <a:lnT>
                      <a:noFill/>
                    </a:lnT>
                    <a:lnB>
                      <a:noFill/>
                    </a:lnB>
                    <a:solidFill>
                      <a:srgbClr val="9BCE7F"/>
                    </a:solidFill>
                  </a:tcPr>
                </a:tc>
                <a:extLst>
                  <a:ext uri="{0D108BD9-81ED-4DB2-BD59-A6C34878D82A}">
                    <a16:rowId xmlns:a16="http://schemas.microsoft.com/office/drawing/2014/main" val="10019"/>
                  </a:ext>
                </a:extLst>
              </a:tr>
              <a:tr h="72694">
                <a:tc>
                  <a:txBody>
                    <a:bodyPr/>
                    <a:lstStyle/>
                    <a:p>
                      <a:pPr algn="l" fontAlgn="b"/>
                      <a:r>
                        <a:rPr lang="en-US" sz="500" b="0" i="0" u="none" strike="noStrike">
                          <a:solidFill>
                            <a:srgbClr val="000000"/>
                          </a:solidFill>
                          <a:effectLst/>
                          <a:latin typeface="Calibri" panose="020F0502020204030204" pitchFamily="34" charset="0"/>
                        </a:rPr>
                        <a:t>CHEMBL274782</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63.97</a:t>
                      </a:r>
                    </a:p>
                  </a:txBody>
                  <a:tcPr marL="3567" marR="3567" marT="3567" marB="0" anchor="b">
                    <a:lnL>
                      <a:noFill/>
                    </a:lnL>
                    <a:lnR>
                      <a:noFill/>
                    </a:lnR>
                    <a:lnT>
                      <a:noFill/>
                    </a:lnT>
                    <a:lnB>
                      <a:noFill/>
                    </a:lnB>
                    <a:solidFill>
                      <a:srgbClr val="C1DA81"/>
                    </a:solidFill>
                  </a:tcPr>
                </a:tc>
                <a:extLst>
                  <a:ext uri="{0D108BD9-81ED-4DB2-BD59-A6C34878D82A}">
                    <a16:rowId xmlns:a16="http://schemas.microsoft.com/office/drawing/2014/main" val="10020"/>
                  </a:ext>
                </a:extLst>
              </a:tr>
              <a:tr h="72694">
                <a:tc>
                  <a:txBody>
                    <a:bodyPr/>
                    <a:lstStyle/>
                    <a:p>
                      <a:pPr algn="l" fontAlgn="b"/>
                      <a:r>
                        <a:rPr lang="en-US" sz="500" b="0" i="0" u="none" strike="noStrike">
                          <a:solidFill>
                            <a:srgbClr val="000000"/>
                          </a:solidFill>
                          <a:effectLst/>
                          <a:latin typeface="Calibri" panose="020F0502020204030204" pitchFamily="34" charset="0"/>
                        </a:rPr>
                        <a:t>ZINC63949457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55.35</a:t>
                      </a:r>
                    </a:p>
                  </a:txBody>
                  <a:tcPr marL="3567" marR="3567" marT="3567" marB="0" anchor="b">
                    <a:lnL>
                      <a:noFill/>
                    </a:lnL>
                    <a:lnR>
                      <a:noFill/>
                    </a:lnR>
                    <a:lnT>
                      <a:noFill/>
                    </a:lnT>
                    <a:lnB>
                      <a:noFill/>
                    </a:lnB>
                    <a:solidFill>
                      <a:srgbClr val="FEE182"/>
                    </a:solidFill>
                  </a:tcPr>
                </a:tc>
                <a:extLst>
                  <a:ext uri="{0D108BD9-81ED-4DB2-BD59-A6C34878D82A}">
                    <a16:rowId xmlns:a16="http://schemas.microsoft.com/office/drawing/2014/main" val="10021"/>
                  </a:ext>
                </a:extLst>
              </a:tr>
              <a:tr h="72694">
                <a:tc>
                  <a:txBody>
                    <a:bodyPr/>
                    <a:lstStyle/>
                    <a:p>
                      <a:pPr algn="l" fontAlgn="b"/>
                      <a:r>
                        <a:rPr lang="en-US" sz="500" b="0" i="0" u="none" strike="noStrike">
                          <a:solidFill>
                            <a:srgbClr val="000000"/>
                          </a:solidFill>
                          <a:effectLst/>
                          <a:latin typeface="Calibri" panose="020F0502020204030204" pitchFamily="34" charset="0"/>
                        </a:rPr>
                        <a:t>ZINC39657146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48.74</a:t>
                      </a:r>
                    </a:p>
                  </a:txBody>
                  <a:tcPr marL="3567" marR="3567" marT="3567" marB="0" anchor="b">
                    <a:lnL>
                      <a:noFill/>
                    </a:lnL>
                    <a:lnR>
                      <a:noFill/>
                    </a:lnR>
                    <a:lnT>
                      <a:noFill/>
                    </a:lnT>
                    <a:lnB>
                      <a:noFill/>
                    </a:lnB>
                    <a:solidFill>
                      <a:srgbClr val="FCB379"/>
                    </a:solidFill>
                  </a:tcPr>
                </a:tc>
                <a:extLst>
                  <a:ext uri="{0D108BD9-81ED-4DB2-BD59-A6C34878D82A}">
                    <a16:rowId xmlns:a16="http://schemas.microsoft.com/office/drawing/2014/main" val="10022"/>
                  </a:ext>
                </a:extLst>
              </a:tr>
              <a:tr h="72694">
                <a:tc>
                  <a:txBody>
                    <a:bodyPr/>
                    <a:lstStyle/>
                    <a:p>
                      <a:pPr algn="l" fontAlgn="b"/>
                      <a:r>
                        <a:rPr lang="en-US" sz="500" b="0" i="0" u="none" strike="noStrike">
                          <a:solidFill>
                            <a:srgbClr val="000000"/>
                          </a:solidFill>
                          <a:effectLst/>
                          <a:latin typeface="Calibri" panose="020F0502020204030204" pitchFamily="34" charset="0"/>
                        </a:rPr>
                        <a:t>ZINC23197109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58.72</a:t>
                      </a:r>
                    </a:p>
                  </a:txBody>
                  <a:tcPr marL="3567" marR="3567" marT="3567" marB="0" anchor="b">
                    <a:lnL>
                      <a:noFill/>
                    </a:lnL>
                    <a:lnR>
                      <a:noFill/>
                    </a:lnR>
                    <a:lnT>
                      <a:noFill/>
                    </a:lnT>
                    <a:lnB>
                      <a:noFill/>
                    </a:lnB>
                    <a:solidFill>
                      <a:srgbClr val="EEE683"/>
                    </a:solidFill>
                  </a:tcPr>
                </a:tc>
                <a:extLst>
                  <a:ext uri="{0D108BD9-81ED-4DB2-BD59-A6C34878D82A}">
                    <a16:rowId xmlns:a16="http://schemas.microsoft.com/office/drawing/2014/main" val="10023"/>
                  </a:ext>
                </a:extLst>
              </a:tr>
              <a:tr h="72694">
                <a:tc>
                  <a:txBody>
                    <a:bodyPr/>
                    <a:lstStyle/>
                    <a:p>
                      <a:pPr algn="l" fontAlgn="b"/>
                      <a:r>
                        <a:rPr lang="en-US" sz="500" b="0" i="0" u="none" strike="noStrike">
                          <a:solidFill>
                            <a:srgbClr val="000000"/>
                          </a:solidFill>
                          <a:effectLst/>
                          <a:latin typeface="Calibri" panose="020F0502020204030204" pitchFamily="34" charset="0"/>
                        </a:rPr>
                        <a:t>ZINC25520953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63.14</a:t>
                      </a:r>
                    </a:p>
                  </a:txBody>
                  <a:tcPr marL="3567" marR="3567" marT="3567" marB="0" anchor="b">
                    <a:lnL>
                      <a:noFill/>
                    </a:lnL>
                    <a:lnR>
                      <a:noFill/>
                    </a:lnR>
                    <a:lnT>
                      <a:noFill/>
                    </a:lnT>
                    <a:lnB>
                      <a:noFill/>
                    </a:lnB>
                    <a:solidFill>
                      <a:srgbClr val="C8DC81"/>
                    </a:solidFill>
                  </a:tcPr>
                </a:tc>
                <a:extLst>
                  <a:ext uri="{0D108BD9-81ED-4DB2-BD59-A6C34878D82A}">
                    <a16:rowId xmlns:a16="http://schemas.microsoft.com/office/drawing/2014/main" val="10024"/>
                  </a:ext>
                </a:extLst>
              </a:tr>
              <a:tr h="72694">
                <a:tc>
                  <a:txBody>
                    <a:bodyPr/>
                    <a:lstStyle/>
                    <a:p>
                      <a:pPr algn="l" fontAlgn="b"/>
                      <a:r>
                        <a:rPr lang="en-US" sz="500" b="0" i="0" u="none" strike="noStrike">
                          <a:solidFill>
                            <a:srgbClr val="000000"/>
                          </a:solidFill>
                          <a:effectLst/>
                          <a:latin typeface="Calibri" panose="020F0502020204030204" pitchFamily="34" charset="0"/>
                        </a:rPr>
                        <a:t>ZINC09282496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43.71</a:t>
                      </a:r>
                    </a:p>
                  </a:txBody>
                  <a:tcPr marL="3567" marR="3567" marT="3567" marB="0" anchor="b">
                    <a:lnL>
                      <a:noFill/>
                    </a:lnL>
                    <a:lnR>
                      <a:noFill/>
                    </a:lnR>
                    <a:lnT>
                      <a:noFill/>
                    </a:lnT>
                    <a:lnB>
                      <a:noFill/>
                    </a:lnB>
                    <a:solidFill>
                      <a:srgbClr val="FA9072"/>
                    </a:solidFill>
                  </a:tcPr>
                </a:tc>
                <a:extLst>
                  <a:ext uri="{0D108BD9-81ED-4DB2-BD59-A6C34878D82A}">
                    <a16:rowId xmlns:a16="http://schemas.microsoft.com/office/drawing/2014/main" val="10025"/>
                  </a:ext>
                </a:extLst>
              </a:tr>
              <a:tr h="72694">
                <a:tc>
                  <a:txBody>
                    <a:bodyPr/>
                    <a:lstStyle/>
                    <a:p>
                      <a:pPr algn="l" fontAlgn="b"/>
                      <a:r>
                        <a:rPr lang="en-US" sz="500" b="0" i="0" u="none" strike="noStrike">
                          <a:solidFill>
                            <a:srgbClr val="000000"/>
                          </a:solidFill>
                          <a:effectLst/>
                          <a:latin typeface="Calibri" panose="020F0502020204030204" pitchFamily="34" charset="0"/>
                        </a:rPr>
                        <a:t>ZINC60343267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62.18</a:t>
                      </a:r>
                    </a:p>
                  </a:txBody>
                  <a:tcPr marL="3567" marR="3567" marT="3567" marB="0" anchor="b">
                    <a:lnL>
                      <a:noFill/>
                    </a:lnL>
                    <a:lnR>
                      <a:noFill/>
                    </a:lnR>
                    <a:lnT>
                      <a:noFill/>
                    </a:lnT>
                    <a:lnB>
                      <a:noFill/>
                    </a:lnB>
                    <a:solidFill>
                      <a:srgbClr val="D0DE82"/>
                    </a:solidFill>
                  </a:tcPr>
                </a:tc>
                <a:extLst>
                  <a:ext uri="{0D108BD9-81ED-4DB2-BD59-A6C34878D82A}">
                    <a16:rowId xmlns:a16="http://schemas.microsoft.com/office/drawing/2014/main" val="10026"/>
                  </a:ext>
                </a:extLst>
              </a:tr>
              <a:tr h="72694">
                <a:tc>
                  <a:txBody>
                    <a:bodyPr/>
                    <a:lstStyle/>
                    <a:p>
                      <a:pPr algn="l" fontAlgn="b"/>
                      <a:r>
                        <a:rPr lang="en-US" sz="500" b="0" i="0" u="none" strike="noStrike">
                          <a:solidFill>
                            <a:srgbClr val="000000"/>
                          </a:solidFill>
                          <a:effectLst/>
                          <a:latin typeface="Calibri" panose="020F0502020204030204" pitchFamily="34" charset="0"/>
                        </a:rPr>
                        <a:t>ZINC58790750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62.53</a:t>
                      </a:r>
                    </a:p>
                  </a:txBody>
                  <a:tcPr marL="3567" marR="3567" marT="3567" marB="0" anchor="b">
                    <a:lnL>
                      <a:noFill/>
                    </a:lnL>
                    <a:lnR>
                      <a:noFill/>
                    </a:lnR>
                    <a:lnT>
                      <a:noFill/>
                    </a:lnT>
                    <a:lnB>
                      <a:noFill/>
                    </a:lnB>
                    <a:solidFill>
                      <a:srgbClr val="CEDD82"/>
                    </a:solidFill>
                  </a:tcPr>
                </a:tc>
                <a:extLst>
                  <a:ext uri="{0D108BD9-81ED-4DB2-BD59-A6C34878D82A}">
                    <a16:rowId xmlns:a16="http://schemas.microsoft.com/office/drawing/2014/main" val="10027"/>
                  </a:ext>
                </a:extLst>
              </a:tr>
              <a:tr h="72694">
                <a:tc>
                  <a:txBody>
                    <a:bodyPr/>
                    <a:lstStyle/>
                    <a:p>
                      <a:pPr algn="l" fontAlgn="b"/>
                      <a:r>
                        <a:rPr lang="en-US" sz="500" b="0" i="0" u="none" strike="noStrike">
                          <a:solidFill>
                            <a:srgbClr val="000000"/>
                          </a:solidFill>
                          <a:effectLst/>
                          <a:latin typeface="Calibri" panose="020F0502020204030204" pitchFamily="34" charset="0"/>
                        </a:rPr>
                        <a:t>CHEMBL400392</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65.96</a:t>
                      </a:r>
                    </a:p>
                  </a:txBody>
                  <a:tcPr marL="3567" marR="3567" marT="3567" marB="0" anchor="b">
                    <a:lnL>
                      <a:noFill/>
                    </a:lnL>
                    <a:lnR>
                      <a:noFill/>
                    </a:lnR>
                    <a:lnT>
                      <a:noFill/>
                    </a:lnT>
                    <a:lnB>
                      <a:noFill/>
                    </a:lnB>
                    <a:solidFill>
                      <a:srgbClr val="B0D580"/>
                    </a:solidFill>
                  </a:tcPr>
                </a:tc>
                <a:extLst>
                  <a:ext uri="{0D108BD9-81ED-4DB2-BD59-A6C34878D82A}">
                    <a16:rowId xmlns:a16="http://schemas.microsoft.com/office/drawing/2014/main" val="10028"/>
                  </a:ext>
                </a:extLst>
              </a:tr>
              <a:tr h="72694">
                <a:tc>
                  <a:txBody>
                    <a:bodyPr/>
                    <a:lstStyle/>
                    <a:p>
                      <a:pPr algn="l" fontAlgn="b"/>
                      <a:r>
                        <a:rPr lang="en-US" sz="500" b="0" i="0" u="none" strike="noStrike">
                          <a:solidFill>
                            <a:srgbClr val="000000"/>
                          </a:solidFill>
                          <a:effectLst/>
                          <a:latin typeface="Calibri" panose="020F0502020204030204" pitchFamily="34" charset="0"/>
                        </a:rPr>
                        <a:t>ZINC52096905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49.96</a:t>
                      </a:r>
                    </a:p>
                  </a:txBody>
                  <a:tcPr marL="3567" marR="3567" marT="3567" marB="0" anchor="b">
                    <a:lnL>
                      <a:noFill/>
                    </a:lnL>
                    <a:lnR>
                      <a:noFill/>
                    </a:lnR>
                    <a:lnT>
                      <a:noFill/>
                    </a:lnT>
                    <a:lnB>
                      <a:noFill/>
                    </a:lnB>
                    <a:solidFill>
                      <a:srgbClr val="FCBC7B"/>
                    </a:solidFill>
                  </a:tcPr>
                </a:tc>
                <a:extLst>
                  <a:ext uri="{0D108BD9-81ED-4DB2-BD59-A6C34878D82A}">
                    <a16:rowId xmlns:a16="http://schemas.microsoft.com/office/drawing/2014/main" val="10029"/>
                  </a:ext>
                </a:extLst>
              </a:tr>
              <a:tr h="72694">
                <a:tc>
                  <a:txBody>
                    <a:bodyPr/>
                    <a:lstStyle/>
                    <a:p>
                      <a:pPr algn="l" fontAlgn="b"/>
                      <a:r>
                        <a:rPr lang="en-US" sz="500" b="0" i="0" u="none" strike="noStrike">
                          <a:solidFill>
                            <a:srgbClr val="000000"/>
                          </a:solidFill>
                          <a:effectLst/>
                          <a:latin typeface="Calibri" panose="020F0502020204030204" pitchFamily="34" charset="0"/>
                        </a:rPr>
                        <a:t>ZINC48922871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49.59</a:t>
                      </a:r>
                    </a:p>
                  </a:txBody>
                  <a:tcPr marL="3567" marR="3567" marT="3567" marB="0" anchor="b">
                    <a:lnL>
                      <a:noFill/>
                    </a:lnL>
                    <a:lnR>
                      <a:noFill/>
                    </a:lnR>
                    <a:lnT>
                      <a:noFill/>
                    </a:lnT>
                    <a:lnB>
                      <a:noFill/>
                    </a:lnB>
                    <a:solidFill>
                      <a:srgbClr val="FCB97A"/>
                    </a:solidFill>
                  </a:tcPr>
                </a:tc>
                <a:extLst>
                  <a:ext uri="{0D108BD9-81ED-4DB2-BD59-A6C34878D82A}">
                    <a16:rowId xmlns:a16="http://schemas.microsoft.com/office/drawing/2014/main" val="10030"/>
                  </a:ext>
                </a:extLst>
              </a:tr>
              <a:tr h="72694">
                <a:tc>
                  <a:txBody>
                    <a:bodyPr/>
                    <a:lstStyle/>
                    <a:p>
                      <a:pPr algn="l" fontAlgn="b"/>
                      <a:r>
                        <a:rPr lang="en-US" sz="500" b="0" i="0" u="none" strike="noStrike">
                          <a:solidFill>
                            <a:srgbClr val="000000"/>
                          </a:solidFill>
                          <a:effectLst/>
                          <a:latin typeface="Calibri" panose="020F0502020204030204" pitchFamily="34" charset="0"/>
                        </a:rPr>
                        <a:t>ZINC33058380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45.11</a:t>
                      </a:r>
                    </a:p>
                  </a:txBody>
                  <a:tcPr marL="3567" marR="3567" marT="3567" marB="0" anchor="b">
                    <a:lnL>
                      <a:noFill/>
                    </a:lnL>
                    <a:lnR>
                      <a:noFill/>
                    </a:lnR>
                    <a:lnT>
                      <a:noFill/>
                    </a:lnT>
                    <a:lnB>
                      <a:noFill/>
                    </a:lnB>
                    <a:solidFill>
                      <a:srgbClr val="FA9A74"/>
                    </a:solidFill>
                  </a:tcPr>
                </a:tc>
                <a:extLst>
                  <a:ext uri="{0D108BD9-81ED-4DB2-BD59-A6C34878D82A}">
                    <a16:rowId xmlns:a16="http://schemas.microsoft.com/office/drawing/2014/main" val="10031"/>
                  </a:ext>
                </a:extLst>
              </a:tr>
              <a:tr h="72694">
                <a:tc>
                  <a:txBody>
                    <a:bodyPr/>
                    <a:lstStyle/>
                    <a:p>
                      <a:pPr algn="l" fontAlgn="b"/>
                      <a:r>
                        <a:rPr lang="en-US" sz="500" b="0" i="0" u="none" strike="noStrike">
                          <a:solidFill>
                            <a:srgbClr val="000000"/>
                          </a:solidFill>
                          <a:effectLst/>
                          <a:latin typeface="Calibri" panose="020F0502020204030204" pitchFamily="34" charset="0"/>
                        </a:rPr>
                        <a:t>ZINC64684798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56.64</a:t>
                      </a:r>
                    </a:p>
                  </a:txBody>
                  <a:tcPr marL="3567" marR="3567" marT="3567" marB="0" anchor="b">
                    <a:lnL>
                      <a:noFill/>
                    </a:lnL>
                    <a:lnR>
                      <a:noFill/>
                    </a:lnR>
                    <a:lnT>
                      <a:noFill/>
                    </a:lnT>
                    <a:lnB>
                      <a:noFill/>
                    </a:lnB>
                    <a:solidFill>
                      <a:srgbClr val="FEEA83"/>
                    </a:solidFill>
                  </a:tcPr>
                </a:tc>
                <a:extLst>
                  <a:ext uri="{0D108BD9-81ED-4DB2-BD59-A6C34878D82A}">
                    <a16:rowId xmlns:a16="http://schemas.microsoft.com/office/drawing/2014/main" val="10032"/>
                  </a:ext>
                </a:extLst>
              </a:tr>
              <a:tr h="72694">
                <a:tc>
                  <a:txBody>
                    <a:bodyPr/>
                    <a:lstStyle/>
                    <a:p>
                      <a:pPr algn="l" fontAlgn="b"/>
                      <a:r>
                        <a:rPr lang="en-US" sz="500" b="0" i="0" u="none" strike="noStrike">
                          <a:solidFill>
                            <a:srgbClr val="000000"/>
                          </a:solidFill>
                          <a:effectLst/>
                          <a:latin typeface="Calibri" panose="020F0502020204030204" pitchFamily="34" charset="0"/>
                        </a:rPr>
                        <a:t>ZINC21076300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68.36</a:t>
                      </a:r>
                    </a:p>
                  </a:txBody>
                  <a:tcPr marL="3567" marR="3567" marT="3567" marB="0" anchor="b">
                    <a:lnL>
                      <a:noFill/>
                    </a:lnL>
                    <a:lnR>
                      <a:noFill/>
                    </a:lnR>
                    <a:lnT>
                      <a:noFill/>
                    </a:lnT>
                    <a:lnB>
                      <a:noFill/>
                    </a:lnB>
                    <a:solidFill>
                      <a:srgbClr val="9CCF7F"/>
                    </a:solidFill>
                  </a:tcPr>
                </a:tc>
                <a:extLst>
                  <a:ext uri="{0D108BD9-81ED-4DB2-BD59-A6C34878D82A}">
                    <a16:rowId xmlns:a16="http://schemas.microsoft.com/office/drawing/2014/main" val="10033"/>
                  </a:ext>
                </a:extLst>
              </a:tr>
              <a:tr h="72694">
                <a:tc>
                  <a:txBody>
                    <a:bodyPr/>
                    <a:lstStyle/>
                    <a:p>
                      <a:pPr algn="l" fontAlgn="b"/>
                      <a:r>
                        <a:rPr lang="en-US" sz="500" b="0" i="0" u="none" strike="noStrike">
                          <a:solidFill>
                            <a:srgbClr val="000000"/>
                          </a:solidFill>
                          <a:effectLst/>
                          <a:latin typeface="Calibri" panose="020F0502020204030204" pitchFamily="34" charset="0"/>
                        </a:rPr>
                        <a:t>ZINC29461868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50.65</a:t>
                      </a:r>
                    </a:p>
                  </a:txBody>
                  <a:tcPr marL="3567" marR="3567" marT="3567" marB="0" anchor="b">
                    <a:lnL>
                      <a:noFill/>
                    </a:lnL>
                    <a:lnR>
                      <a:noFill/>
                    </a:lnR>
                    <a:lnT>
                      <a:noFill/>
                    </a:lnT>
                    <a:lnB>
                      <a:noFill/>
                    </a:lnB>
                    <a:solidFill>
                      <a:srgbClr val="FCC17B"/>
                    </a:solidFill>
                  </a:tcPr>
                </a:tc>
                <a:extLst>
                  <a:ext uri="{0D108BD9-81ED-4DB2-BD59-A6C34878D82A}">
                    <a16:rowId xmlns:a16="http://schemas.microsoft.com/office/drawing/2014/main" val="10034"/>
                  </a:ext>
                </a:extLst>
              </a:tr>
              <a:tr h="72694">
                <a:tc>
                  <a:txBody>
                    <a:bodyPr/>
                    <a:lstStyle/>
                    <a:p>
                      <a:pPr algn="l" fontAlgn="b"/>
                      <a:r>
                        <a:rPr lang="en-US" sz="500" b="0" i="0" u="none" strike="noStrike">
                          <a:solidFill>
                            <a:srgbClr val="000000"/>
                          </a:solidFill>
                          <a:effectLst/>
                          <a:latin typeface="Calibri" panose="020F0502020204030204" pitchFamily="34" charset="0"/>
                        </a:rPr>
                        <a:t>CHEMBL26183</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58.56</a:t>
                      </a:r>
                    </a:p>
                  </a:txBody>
                  <a:tcPr marL="3567" marR="3567" marT="3567" marB="0" anchor="b">
                    <a:lnL>
                      <a:noFill/>
                    </a:lnL>
                    <a:lnR>
                      <a:noFill/>
                    </a:lnR>
                    <a:lnT>
                      <a:noFill/>
                    </a:lnT>
                    <a:lnB>
                      <a:noFill/>
                    </a:lnB>
                    <a:solidFill>
                      <a:srgbClr val="EFE784"/>
                    </a:solidFill>
                  </a:tcPr>
                </a:tc>
                <a:extLst>
                  <a:ext uri="{0D108BD9-81ED-4DB2-BD59-A6C34878D82A}">
                    <a16:rowId xmlns:a16="http://schemas.microsoft.com/office/drawing/2014/main" val="10035"/>
                  </a:ext>
                </a:extLst>
              </a:tr>
              <a:tr h="72694">
                <a:tc>
                  <a:txBody>
                    <a:bodyPr/>
                    <a:lstStyle/>
                    <a:p>
                      <a:pPr algn="l" fontAlgn="b"/>
                      <a:r>
                        <a:rPr lang="en-US" sz="500" b="0" i="0" u="none" strike="noStrike">
                          <a:solidFill>
                            <a:srgbClr val="000000"/>
                          </a:solidFill>
                          <a:effectLst/>
                          <a:latin typeface="Calibri" panose="020F0502020204030204" pitchFamily="34" charset="0"/>
                        </a:rPr>
                        <a:t>ZINC61908006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66.40</a:t>
                      </a:r>
                    </a:p>
                  </a:txBody>
                  <a:tcPr marL="3567" marR="3567" marT="3567" marB="0" anchor="b">
                    <a:lnL>
                      <a:noFill/>
                    </a:lnL>
                    <a:lnR>
                      <a:noFill/>
                    </a:lnR>
                    <a:lnT>
                      <a:noFill/>
                    </a:lnT>
                    <a:lnB>
                      <a:noFill/>
                    </a:lnB>
                    <a:solidFill>
                      <a:srgbClr val="ACD480"/>
                    </a:solidFill>
                  </a:tcPr>
                </a:tc>
                <a:extLst>
                  <a:ext uri="{0D108BD9-81ED-4DB2-BD59-A6C34878D82A}">
                    <a16:rowId xmlns:a16="http://schemas.microsoft.com/office/drawing/2014/main" val="10036"/>
                  </a:ext>
                </a:extLst>
              </a:tr>
              <a:tr h="72694">
                <a:tc>
                  <a:txBody>
                    <a:bodyPr/>
                    <a:lstStyle/>
                    <a:p>
                      <a:pPr algn="l" fontAlgn="b"/>
                      <a:r>
                        <a:rPr lang="en-US" sz="500" b="0" i="0" u="none" strike="noStrike">
                          <a:solidFill>
                            <a:srgbClr val="000000"/>
                          </a:solidFill>
                          <a:effectLst/>
                          <a:latin typeface="Calibri" panose="020F0502020204030204" pitchFamily="34" charset="0"/>
                        </a:rPr>
                        <a:t>ZINC15429053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54.10</a:t>
                      </a:r>
                    </a:p>
                  </a:txBody>
                  <a:tcPr marL="3567" marR="3567" marT="3567" marB="0" anchor="b">
                    <a:lnL>
                      <a:noFill/>
                    </a:lnL>
                    <a:lnR>
                      <a:noFill/>
                    </a:lnR>
                    <a:lnT>
                      <a:noFill/>
                    </a:lnT>
                    <a:lnB>
                      <a:noFill/>
                    </a:lnB>
                    <a:solidFill>
                      <a:srgbClr val="FED980"/>
                    </a:solidFill>
                  </a:tcPr>
                </a:tc>
                <a:extLst>
                  <a:ext uri="{0D108BD9-81ED-4DB2-BD59-A6C34878D82A}">
                    <a16:rowId xmlns:a16="http://schemas.microsoft.com/office/drawing/2014/main" val="10037"/>
                  </a:ext>
                </a:extLst>
              </a:tr>
              <a:tr h="72694">
                <a:tc>
                  <a:txBody>
                    <a:bodyPr/>
                    <a:lstStyle/>
                    <a:p>
                      <a:pPr algn="l" fontAlgn="b"/>
                      <a:r>
                        <a:rPr lang="en-US" sz="500" b="0" i="0" u="none" strike="noStrike">
                          <a:solidFill>
                            <a:srgbClr val="000000"/>
                          </a:solidFill>
                          <a:effectLst/>
                          <a:latin typeface="Calibri" panose="020F0502020204030204" pitchFamily="34" charset="0"/>
                        </a:rPr>
                        <a:t>CHEMBL323258</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74.94</a:t>
                      </a:r>
                    </a:p>
                  </a:txBody>
                  <a:tcPr marL="3567" marR="3567" marT="3567" marB="0" anchor="b">
                    <a:lnL>
                      <a:noFill/>
                    </a:lnL>
                    <a:lnR>
                      <a:noFill/>
                    </a:lnR>
                    <a:lnT>
                      <a:noFill/>
                    </a:lnT>
                    <a:lnB>
                      <a:noFill/>
                    </a:lnB>
                    <a:solidFill>
                      <a:srgbClr val="63BE7B"/>
                    </a:solidFill>
                  </a:tcPr>
                </a:tc>
                <a:extLst>
                  <a:ext uri="{0D108BD9-81ED-4DB2-BD59-A6C34878D82A}">
                    <a16:rowId xmlns:a16="http://schemas.microsoft.com/office/drawing/2014/main" val="10038"/>
                  </a:ext>
                </a:extLst>
              </a:tr>
              <a:tr h="72694">
                <a:tc>
                  <a:txBody>
                    <a:bodyPr/>
                    <a:lstStyle/>
                    <a:p>
                      <a:pPr algn="l" fontAlgn="b"/>
                      <a:r>
                        <a:rPr lang="en-US" sz="500" b="0" i="0" u="none" strike="noStrike">
                          <a:solidFill>
                            <a:srgbClr val="000000"/>
                          </a:solidFill>
                          <a:effectLst/>
                          <a:latin typeface="Calibri" panose="020F0502020204030204" pitchFamily="34" charset="0"/>
                        </a:rPr>
                        <a:t>ZINC05091951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58.47</a:t>
                      </a:r>
                    </a:p>
                  </a:txBody>
                  <a:tcPr marL="3567" marR="3567" marT="3567" marB="0" anchor="b">
                    <a:lnL>
                      <a:noFill/>
                    </a:lnL>
                    <a:lnR>
                      <a:noFill/>
                    </a:lnR>
                    <a:lnT>
                      <a:noFill/>
                    </a:lnT>
                    <a:lnB>
                      <a:noFill/>
                    </a:lnB>
                    <a:solidFill>
                      <a:srgbClr val="F0E784"/>
                    </a:solidFill>
                  </a:tcPr>
                </a:tc>
                <a:extLst>
                  <a:ext uri="{0D108BD9-81ED-4DB2-BD59-A6C34878D82A}">
                    <a16:rowId xmlns:a16="http://schemas.microsoft.com/office/drawing/2014/main" val="10039"/>
                  </a:ext>
                </a:extLst>
              </a:tr>
              <a:tr h="72694">
                <a:tc>
                  <a:txBody>
                    <a:bodyPr/>
                    <a:lstStyle/>
                    <a:p>
                      <a:pPr algn="l" fontAlgn="b"/>
                      <a:r>
                        <a:rPr lang="en-US" sz="500" b="0" i="0" u="none" strike="noStrike">
                          <a:solidFill>
                            <a:srgbClr val="000000"/>
                          </a:solidFill>
                          <a:effectLst/>
                          <a:latin typeface="Calibri" panose="020F0502020204030204" pitchFamily="34" charset="0"/>
                        </a:rPr>
                        <a:t>ZINC02759924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48.25</a:t>
                      </a:r>
                    </a:p>
                  </a:txBody>
                  <a:tcPr marL="3567" marR="3567" marT="3567" marB="0" anchor="b">
                    <a:lnL>
                      <a:noFill/>
                    </a:lnL>
                    <a:lnR>
                      <a:noFill/>
                    </a:lnR>
                    <a:lnT>
                      <a:noFill/>
                    </a:lnT>
                    <a:lnB>
                      <a:noFill/>
                    </a:lnB>
                    <a:solidFill>
                      <a:srgbClr val="FBB078"/>
                    </a:solidFill>
                  </a:tcPr>
                </a:tc>
                <a:extLst>
                  <a:ext uri="{0D108BD9-81ED-4DB2-BD59-A6C34878D82A}">
                    <a16:rowId xmlns:a16="http://schemas.microsoft.com/office/drawing/2014/main" val="10040"/>
                  </a:ext>
                </a:extLst>
              </a:tr>
              <a:tr h="72694">
                <a:tc>
                  <a:txBody>
                    <a:bodyPr/>
                    <a:lstStyle/>
                    <a:p>
                      <a:pPr algn="l" fontAlgn="b"/>
                      <a:r>
                        <a:rPr lang="en-US" sz="500" b="0" i="0" u="none" strike="noStrike">
                          <a:solidFill>
                            <a:srgbClr val="000000"/>
                          </a:solidFill>
                          <a:effectLst/>
                          <a:latin typeface="Calibri" panose="020F0502020204030204" pitchFamily="34" charset="0"/>
                        </a:rPr>
                        <a:t>ZINC54596097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42.68</a:t>
                      </a:r>
                    </a:p>
                  </a:txBody>
                  <a:tcPr marL="3567" marR="3567" marT="3567" marB="0" anchor="b">
                    <a:lnL>
                      <a:noFill/>
                    </a:lnL>
                    <a:lnR>
                      <a:noFill/>
                    </a:lnR>
                    <a:lnT>
                      <a:noFill/>
                    </a:lnT>
                    <a:lnB>
                      <a:noFill/>
                    </a:lnB>
                    <a:solidFill>
                      <a:srgbClr val="F98971"/>
                    </a:solidFill>
                  </a:tcPr>
                </a:tc>
                <a:extLst>
                  <a:ext uri="{0D108BD9-81ED-4DB2-BD59-A6C34878D82A}">
                    <a16:rowId xmlns:a16="http://schemas.microsoft.com/office/drawing/2014/main" val="10041"/>
                  </a:ext>
                </a:extLst>
              </a:tr>
              <a:tr h="72694">
                <a:tc>
                  <a:txBody>
                    <a:bodyPr/>
                    <a:lstStyle/>
                    <a:p>
                      <a:pPr algn="l" fontAlgn="b"/>
                      <a:r>
                        <a:rPr lang="en-US" sz="500" b="0" i="0" u="none" strike="noStrike">
                          <a:solidFill>
                            <a:srgbClr val="000000"/>
                          </a:solidFill>
                          <a:effectLst/>
                          <a:latin typeface="Calibri" panose="020F0502020204030204" pitchFamily="34" charset="0"/>
                        </a:rPr>
                        <a:t>ZINC19899314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65.54</a:t>
                      </a:r>
                    </a:p>
                  </a:txBody>
                  <a:tcPr marL="3567" marR="3567" marT="3567" marB="0" anchor="b">
                    <a:lnL>
                      <a:noFill/>
                    </a:lnL>
                    <a:lnR>
                      <a:noFill/>
                    </a:lnR>
                    <a:lnT>
                      <a:noFill/>
                    </a:lnT>
                    <a:lnB>
                      <a:noFill/>
                    </a:lnB>
                    <a:solidFill>
                      <a:srgbClr val="B4D680"/>
                    </a:solidFill>
                  </a:tcPr>
                </a:tc>
                <a:extLst>
                  <a:ext uri="{0D108BD9-81ED-4DB2-BD59-A6C34878D82A}">
                    <a16:rowId xmlns:a16="http://schemas.microsoft.com/office/drawing/2014/main" val="10042"/>
                  </a:ext>
                </a:extLst>
              </a:tr>
              <a:tr h="72694">
                <a:tc>
                  <a:txBody>
                    <a:bodyPr/>
                    <a:lstStyle/>
                    <a:p>
                      <a:pPr algn="l" fontAlgn="b"/>
                      <a:r>
                        <a:rPr lang="en-US" sz="500" b="0" i="0" u="none" strike="noStrike">
                          <a:solidFill>
                            <a:srgbClr val="000000"/>
                          </a:solidFill>
                          <a:effectLst/>
                          <a:latin typeface="Calibri" panose="020F0502020204030204" pitchFamily="34" charset="0"/>
                        </a:rPr>
                        <a:t>ZINC53113244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38.99</a:t>
                      </a:r>
                    </a:p>
                  </a:txBody>
                  <a:tcPr marL="3567" marR="3567" marT="3567" marB="0" anchor="b">
                    <a:lnL>
                      <a:noFill/>
                    </a:lnL>
                    <a:lnR>
                      <a:noFill/>
                    </a:lnR>
                    <a:lnT>
                      <a:noFill/>
                    </a:lnT>
                    <a:lnB>
                      <a:noFill/>
                    </a:lnB>
                    <a:solidFill>
                      <a:srgbClr val="F86F6C"/>
                    </a:solidFill>
                  </a:tcPr>
                </a:tc>
                <a:extLst>
                  <a:ext uri="{0D108BD9-81ED-4DB2-BD59-A6C34878D82A}">
                    <a16:rowId xmlns:a16="http://schemas.microsoft.com/office/drawing/2014/main" val="10043"/>
                  </a:ext>
                </a:extLst>
              </a:tr>
              <a:tr h="72694">
                <a:tc>
                  <a:txBody>
                    <a:bodyPr/>
                    <a:lstStyle/>
                    <a:p>
                      <a:pPr algn="l" fontAlgn="b"/>
                      <a:r>
                        <a:rPr lang="en-US" sz="500" b="0" i="0" u="none" strike="noStrike">
                          <a:solidFill>
                            <a:srgbClr val="000000"/>
                          </a:solidFill>
                          <a:effectLst/>
                          <a:latin typeface="Calibri" panose="020F0502020204030204" pitchFamily="34" charset="0"/>
                        </a:rPr>
                        <a:t>ZINC40947055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61.87</a:t>
                      </a:r>
                    </a:p>
                  </a:txBody>
                  <a:tcPr marL="3567" marR="3567" marT="3567" marB="0" anchor="b">
                    <a:lnL>
                      <a:noFill/>
                    </a:lnL>
                    <a:lnR>
                      <a:noFill/>
                    </a:lnR>
                    <a:lnT>
                      <a:noFill/>
                    </a:lnT>
                    <a:lnB>
                      <a:noFill/>
                    </a:lnB>
                    <a:solidFill>
                      <a:srgbClr val="D3DF82"/>
                    </a:solidFill>
                  </a:tcPr>
                </a:tc>
                <a:extLst>
                  <a:ext uri="{0D108BD9-81ED-4DB2-BD59-A6C34878D82A}">
                    <a16:rowId xmlns:a16="http://schemas.microsoft.com/office/drawing/2014/main" val="10044"/>
                  </a:ext>
                </a:extLst>
              </a:tr>
              <a:tr h="72694">
                <a:tc>
                  <a:txBody>
                    <a:bodyPr/>
                    <a:lstStyle/>
                    <a:p>
                      <a:pPr algn="l" fontAlgn="b"/>
                      <a:r>
                        <a:rPr lang="en-US" sz="500" b="0" i="0" u="none" strike="noStrike">
                          <a:solidFill>
                            <a:srgbClr val="000000"/>
                          </a:solidFill>
                          <a:effectLst/>
                          <a:latin typeface="Calibri" panose="020F0502020204030204" pitchFamily="34" charset="0"/>
                        </a:rPr>
                        <a:t>ZINC36611787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60.04</a:t>
                      </a:r>
                    </a:p>
                  </a:txBody>
                  <a:tcPr marL="3567" marR="3567" marT="3567" marB="0" anchor="b">
                    <a:lnL>
                      <a:noFill/>
                    </a:lnL>
                    <a:lnR>
                      <a:noFill/>
                    </a:lnR>
                    <a:lnT>
                      <a:noFill/>
                    </a:lnT>
                    <a:lnB>
                      <a:noFill/>
                    </a:lnB>
                    <a:solidFill>
                      <a:srgbClr val="E3E383"/>
                    </a:solidFill>
                  </a:tcPr>
                </a:tc>
                <a:extLst>
                  <a:ext uri="{0D108BD9-81ED-4DB2-BD59-A6C34878D82A}">
                    <a16:rowId xmlns:a16="http://schemas.microsoft.com/office/drawing/2014/main" val="10045"/>
                  </a:ext>
                </a:extLst>
              </a:tr>
              <a:tr h="72694">
                <a:tc>
                  <a:txBody>
                    <a:bodyPr/>
                    <a:lstStyle/>
                    <a:p>
                      <a:pPr algn="l" fontAlgn="b"/>
                      <a:r>
                        <a:rPr lang="en-US" sz="500" b="0" i="0" u="none" strike="noStrike">
                          <a:solidFill>
                            <a:srgbClr val="000000"/>
                          </a:solidFill>
                          <a:effectLst/>
                          <a:latin typeface="Calibri" panose="020F0502020204030204" pitchFamily="34" charset="0"/>
                        </a:rPr>
                        <a:t>CHEMBL419085</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65.96</a:t>
                      </a:r>
                    </a:p>
                  </a:txBody>
                  <a:tcPr marL="3567" marR="3567" marT="3567" marB="0" anchor="b">
                    <a:lnL>
                      <a:noFill/>
                    </a:lnL>
                    <a:lnR>
                      <a:noFill/>
                    </a:lnR>
                    <a:lnT>
                      <a:noFill/>
                    </a:lnT>
                    <a:lnB>
                      <a:noFill/>
                    </a:lnB>
                    <a:solidFill>
                      <a:srgbClr val="B0D580"/>
                    </a:solidFill>
                  </a:tcPr>
                </a:tc>
                <a:extLst>
                  <a:ext uri="{0D108BD9-81ED-4DB2-BD59-A6C34878D82A}">
                    <a16:rowId xmlns:a16="http://schemas.microsoft.com/office/drawing/2014/main" val="10046"/>
                  </a:ext>
                </a:extLst>
              </a:tr>
              <a:tr h="72694">
                <a:tc>
                  <a:txBody>
                    <a:bodyPr/>
                    <a:lstStyle/>
                    <a:p>
                      <a:pPr algn="l" fontAlgn="b"/>
                      <a:r>
                        <a:rPr lang="en-US" sz="500" b="0" i="0" u="none" strike="noStrike">
                          <a:solidFill>
                            <a:srgbClr val="000000"/>
                          </a:solidFill>
                          <a:effectLst/>
                          <a:latin typeface="Calibri" panose="020F0502020204030204" pitchFamily="34" charset="0"/>
                        </a:rPr>
                        <a:t>ZINC35844701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58.57</a:t>
                      </a:r>
                    </a:p>
                  </a:txBody>
                  <a:tcPr marL="3567" marR="3567" marT="3567" marB="0" anchor="b">
                    <a:lnL>
                      <a:noFill/>
                    </a:lnL>
                    <a:lnR>
                      <a:noFill/>
                    </a:lnR>
                    <a:lnT>
                      <a:noFill/>
                    </a:lnT>
                    <a:lnB>
                      <a:noFill/>
                    </a:lnB>
                    <a:solidFill>
                      <a:srgbClr val="EFE784"/>
                    </a:solidFill>
                  </a:tcPr>
                </a:tc>
                <a:extLst>
                  <a:ext uri="{0D108BD9-81ED-4DB2-BD59-A6C34878D82A}">
                    <a16:rowId xmlns:a16="http://schemas.microsoft.com/office/drawing/2014/main" val="10047"/>
                  </a:ext>
                </a:extLst>
              </a:tr>
              <a:tr h="72694">
                <a:tc>
                  <a:txBody>
                    <a:bodyPr/>
                    <a:lstStyle/>
                    <a:p>
                      <a:pPr algn="l" fontAlgn="b"/>
                      <a:r>
                        <a:rPr lang="en-US" sz="500" b="0" i="0" u="none" strike="noStrike">
                          <a:solidFill>
                            <a:srgbClr val="000000"/>
                          </a:solidFill>
                          <a:effectLst/>
                          <a:latin typeface="Calibri" panose="020F0502020204030204" pitchFamily="34" charset="0"/>
                        </a:rPr>
                        <a:t>ZINC01296699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39.07</a:t>
                      </a:r>
                    </a:p>
                  </a:txBody>
                  <a:tcPr marL="3567" marR="3567" marT="3567" marB="0" anchor="b">
                    <a:lnL>
                      <a:noFill/>
                    </a:lnL>
                    <a:lnR>
                      <a:noFill/>
                    </a:lnR>
                    <a:lnT>
                      <a:noFill/>
                    </a:lnT>
                    <a:lnB>
                      <a:noFill/>
                    </a:lnB>
                    <a:solidFill>
                      <a:srgbClr val="F8706C"/>
                    </a:solidFill>
                  </a:tcPr>
                </a:tc>
                <a:extLst>
                  <a:ext uri="{0D108BD9-81ED-4DB2-BD59-A6C34878D82A}">
                    <a16:rowId xmlns:a16="http://schemas.microsoft.com/office/drawing/2014/main" val="10048"/>
                  </a:ext>
                </a:extLst>
              </a:tr>
              <a:tr h="72694">
                <a:tc>
                  <a:txBody>
                    <a:bodyPr/>
                    <a:lstStyle/>
                    <a:p>
                      <a:pPr algn="l" fontAlgn="b"/>
                      <a:r>
                        <a:rPr lang="en-US" sz="500" b="0" i="0" u="none" strike="noStrike">
                          <a:solidFill>
                            <a:srgbClr val="000000"/>
                          </a:solidFill>
                          <a:effectLst/>
                          <a:latin typeface="Calibri" panose="020F0502020204030204" pitchFamily="34" charset="0"/>
                        </a:rPr>
                        <a:t>ZINC39914438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49.68</a:t>
                      </a:r>
                    </a:p>
                  </a:txBody>
                  <a:tcPr marL="3567" marR="3567" marT="3567" marB="0" anchor="b">
                    <a:lnL>
                      <a:noFill/>
                    </a:lnL>
                    <a:lnR>
                      <a:noFill/>
                    </a:lnR>
                    <a:lnT>
                      <a:noFill/>
                    </a:lnT>
                    <a:lnB>
                      <a:noFill/>
                    </a:lnB>
                    <a:solidFill>
                      <a:srgbClr val="FCBA7A"/>
                    </a:solidFill>
                  </a:tcPr>
                </a:tc>
                <a:extLst>
                  <a:ext uri="{0D108BD9-81ED-4DB2-BD59-A6C34878D82A}">
                    <a16:rowId xmlns:a16="http://schemas.microsoft.com/office/drawing/2014/main" val="10049"/>
                  </a:ext>
                </a:extLst>
              </a:tr>
              <a:tr h="72694">
                <a:tc>
                  <a:txBody>
                    <a:bodyPr/>
                    <a:lstStyle/>
                    <a:p>
                      <a:pPr algn="l" fontAlgn="b"/>
                      <a:r>
                        <a:rPr lang="en-US" sz="500" b="0" i="0" u="none" strike="noStrike">
                          <a:solidFill>
                            <a:srgbClr val="000000"/>
                          </a:solidFill>
                          <a:effectLst/>
                          <a:latin typeface="Calibri" panose="020F0502020204030204" pitchFamily="34" charset="0"/>
                        </a:rPr>
                        <a:t>ZINC00706129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48.34</a:t>
                      </a:r>
                    </a:p>
                  </a:txBody>
                  <a:tcPr marL="3567" marR="3567" marT="3567" marB="0" anchor="b">
                    <a:lnL>
                      <a:noFill/>
                    </a:lnL>
                    <a:lnR>
                      <a:noFill/>
                    </a:lnR>
                    <a:lnT>
                      <a:noFill/>
                    </a:lnT>
                    <a:lnB>
                      <a:noFill/>
                    </a:lnB>
                    <a:solidFill>
                      <a:srgbClr val="FBB078"/>
                    </a:solidFill>
                  </a:tcPr>
                </a:tc>
                <a:extLst>
                  <a:ext uri="{0D108BD9-81ED-4DB2-BD59-A6C34878D82A}">
                    <a16:rowId xmlns:a16="http://schemas.microsoft.com/office/drawing/2014/main" val="10050"/>
                  </a:ext>
                </a:extLst>
              </a:tr>
              <a:tr h="72694">
                <a:tc>
                  <a:txBody>
                    <a:bodyPr/>
                    <a:lstStyle/>
                    <a:p>
                      <a:pPr algn="l" fontAlgn="b"/>
                      <a:r>
                        <a:rPr lang="en-US" sz="500" b="0" i="0" u="none" strike="noStrike">
                          <a:solidFill>
                            <a:srgbClr val="000000"/>
                          </a:solidFill>
                          <a:effectLst/>
                          <a:latin typeface="Calibri" panose="020F0502020204030204" pitchFamily="34" charset="0"/>
                        </a:rPr>
                        <a:t>ZINC34747432</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52.55</a:t>
                      </a:r>
                    </a:p>
                  </a:txBody>
                  <a:tcPr marL="3567" marR="3567" marT="3567" marB="0" anchor="b">
                    <a:lnL>
                      <a:noFill/>
                    </a:lnL>
                    <a:lnR>
                      <a:noFill/>
                    </a:lnR>
                    <a:lnT>
                      <a:noFill/>
                    </a:lnT>
                    <a:lnB>
                      <a:noFill/>
                    </a:lnB>
                    <a:solidFill>
                      <a:srgbClr val="FDCE7E"/>
                    </a:solidFill>
                  </a:tcPr>
                </a:tc>
                <a:extLst>
                  <a:ext uri="{0D108BD9-81ED-4DB2-BD59-A6C34878D82A}">
                    <a16:rowId xmlns:a16="http://schemas.microsoft.com/office/drawing/2014/main" val="10051"/>
                  </a:ext>
                </a:extLst>
              </a:tr>
              <a:tr h="72694">
                <a:tc>
                  <a:txBody>
                    <a:bodyPr/>
                    <a:lstStyle/>
                    <a:p>
                      <a:pPr algn="l" fontAlgn="b"/>
                      <a:r>
                        <a:rPr lang="en-US" sz="500" b="0" i="0" u="none" strike="noStrike">
                          <a:solidFill>
                            <a:srgbClr val="000000"/>
                          </a:solidFill>
                          <a:effectLst/>
                          <a:latin typeface="Calibri" panose="020F0502020204030204" pitchFamily="34" charset="0"/>
                        </a:rPr>
                        <a:t>ZINC43220997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47.45</a:t>
                      </a:r>
                    </a:p>
                  </a:txBody>
                  <a:tcPr marL="3567" marR="3567" marT="3567" marB="0" anchor="b">
                    <a:lnL>
                      <a:noFill/>
                    </a:lnL>
                    <a:lnR>
                      <a:noFill/>
                    </a:lnR>
                    <a:lnT>
                      <a:noFill/>
                    </a:lnT>
                    <a:lnB>
                      <a:noFill/>
                    </a:lnB>
                    <a:solidFill>
                      <a:srgbClr val="FBAA77"/>
                    </a:solidFill>
                  </a:tcPr>
                </a:tc>
                <a:extLst>
                  <a:ext uri="{0D108BD9-81ED-4DB2-BD59-A6C34878D82A}">
                    <a16:rowId xmlns:a16="http://schemas.microsoft.com/office/drawing/2014/main" val="10052"/>
                  </a:ext>
                </a:extLst>
              </a:tr>
              <a:tr h="72694">
                <a:tc>
                  <a:txBody>
                    <a:bodyPr/>
                    <a:lstStyle/>
                    <a:p>
                      <a:pPr algn="l" fontAlgn="b"/>
                      <a:r>
                        <a:rPr lang="en-US" sz="500" b="0" i="0" u="none" strike="noStrike">
                          <a:solidFill>
                            <a:srgbClr val="000000"/>
                          </a:solidFill>
                          <a:effectLst/>
                          <a:latin typeface="Calibri" panose="020F0502020204030204" pitchFamily="34" charset="0"/>
                        </a:rPr>
                        <a:t>ZINC37619890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54.49</a:t>
                      </a:r>
                    </a:p>
                  </a:txBody>
                  <a:tcPr marL="3567" marR="3567" marT="3567" marB="0" anchor="b">
                    <a:lnL>
                      <a:noFill/>
                    </a:lnL>
                    <a:lnR>
                      <a:noFill/>
                    </a:lnR>
                    <a:lnT>
                      <a:noFill/>
                    </a:lnT>
                    <a:lnB>
                      <a:noFill/>
                    </a:lnB>
                    <a:solidFill>
                      <a:srgbClr val="FEDB81"/>
                    </a:solidFill>
                  </a:tcPr>
                </a:tc>
                <a:extLst>
                  <a:ext uri="{0D108BD9-81ED-4DB2-BD59-A6C34878D82A}">
                    <a16:rowId xmlns:a16="http://schemas.microsoft.com/office/drawing/2014/main" val="10053"/>
                  </a:ext>
                </a:extLst>
              </a:tr>
              <a:tr h="72694">
                <a:tc>
                  <a:txBody>
                    <a:bodyPr/>
                    <a:lstStyle/>
                    <a:p>
                      <a:pPr algn="l" fontAlgn="b"/>
                      <a:r>
                        <a:rPr lang="en-US" sz="500" b="0" i="0" u="none" strike="noStrike">
                          <a:solidFill>
                            <a:srgbClr val="000000"/>
                          </a:solidFill>
                          <a:effectLst/>
                          <a:latin typeface="Calibri" panose="020F0502020204030204" pitchFamily="34" charset="0"/>
                        </a:rPr>
                        <a:t>ZINC15666896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55.50</a:t>
                      </a:r>
                    </a:p>
                  </a:txBody>
                  <a:tcPr marL="3567" marR="3567" marT="3567" marB="0" anchor="b">
                    <a:lnL>
                      <a:noFill/>
                    </a:lnL>
                    <a:lnR>
                      <a:noFill/>
                    </a:lnR>
                    <a:lnT>
                      <a:noFill/>
                    </a:lnT>
                    <a:lnB>
                      <a:noFill/>
                    </a:lnB>
                    <a:solidFill>
                      <a:srgbClr val="FEE282"/>
                    </a:solidFill>
                  </a:tcPr>
                </a:tc>
                <a:extLst>
                  <a:ext uri="{0D108BD9-81ED-4DB2-BD59-A6C34878D82A}">
                    <a16:rowId xmlns:a16="http://schemas.microsoft.com/office/drawing/2014/main" val="10054"/>
                  </a:ext>
                </a:extLst>
              </a:tr>
            </a:tbl>
          </a:graphicData>
        </a:graphic>
      </p:graphicFrame>
      <p:graphicFrame>
        <p:nvGraphicFramePr>
          <p:cNvPr id="19" name="Table 18"/>
          <p:cNvGraphicFramePr>
            <a:graphicFrameLocks noGrp="1"/>
          </p:cNvGraphicFramePr>
          <p:nvPr/>
        </p:nvGraphicFramePr>
        <p:xfrm>
          <a:off x="6925639" y="1607084"/>
          <a:ext cx="981480" cy="4432279"/>
        </p:xfrm>
        <a:graphic>
          <a:graphicData uri="http://schemas.openxmlformats.org/drawingml/2006/table">
            <a:tbl>
              <a:tblPr/>
              <a:tblGrid>
                <a:gridCol w="514008">
                  <a:extLst>
                    <a:ext uri="{9D8B030D-6E8A-4147-A177-3AD203B41FA5}">
                      <a16:colId xmlns:a16="http://schemas.microsoft.com/office/drawing/2014/main" val="20004"/>
                    </a:ext>
                  </a:extLst>
                </a:gridCol>
                <a:gridCol w="37309">
                  <a:extLst>
                    <a:ext uri="{9D8B030D-6E8A-4147-A177-3AD203B41FA5}">
                      <a16:colId xmlns:a16="http://schemas.microsoft.com/office/drawing/2014/main" val="20005"/>
                    </a:ext>
                  </a:extLst>
                </a:gridCol>
                <a:gridCol w="430163">
                  <a:extLst>
                    <a:ext uri="{9D8B030D-6E8A-4147-A177-3AD203B41FA5}">
                      <a16:colId xmlns:a16="http://schemas.microsoft.com/office/drawing/2014/main" val="20006"/>
                    </a:ext>
                  </a:extLst>
                </a:gridCol>
              </a:tblGrid>
              <a:tr h="124861">
                <a:tc>
                  <a:txBody>
                    <a:bodyPr/>
                    <a:lstStyle/>
                    <a:p>
                      <a:pPr algn="l" fontAlgn="b"/>
                      <a:r>
                        <a:rPr lang="en-US" sz="700" b="1" i="0" u="none" strike="noStrike" dirty="0">
                          <a:solidFill>
                            <a:srgbClr val="000000"/>
                          </a:solidFill>
                          <a:effectLst/>
                          <a:latin typeface="Calibri" panose="020F0502020204030204" pitchFamily="34" charset="0"/>
                        </a:rPr>
                        <a:t>MOLID</a:t>
                      </a:r>
                    </a:p>
                  </a:txBody>
                  <a:tcPr marL="3567" marR="3567" marT="3567"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700" b="1" i="0" u="none" strike="noStrike">
                          <a:solidFill>
                            <a:srgbClr val="000000"/>
                          </a:solidFill>
                          <a:effectLst/>
                          <a:latin typeface="Calibri" panose="020F0502020204030204" pitchFamily="34" charset="0"/>
                        </a:rPr>
                        <a:t>SCORE</a:t>
                      </a:r>
                    </a:p>
                  </a:txBody>
                  <a:tcPr marL="3567" marR="3567" marT="3567" marB="0" anchor="b">
                    <a:lnL>
                      <a:noFill/>
                    </a:lnL>
                    <a:lnR>
                      <a:noFill/>
                    </a:lnR>
                    <a:lnT>
                      <a:noFill/>
                    </a:lnT>
                    <a:lnB>
                      <a:noFill/>
                    </a:lnB>
                  </a:tcPr>
                </a:tc>
                <a:extLst>
                  <a:ext uri="{0D108BD9-81ED-4DB2-BD59-A6C34878D82A}">
                    <a16:rowId xmlns:a16="http://schemas.microsoft.com/office/drawing/2014/main" val="10000"/>
                  </a:ext>
                </a:extLst>
              </a:tr>
              <a:tr h="72694">
                <a:tc>
                  <a:txBody>
                    <a:bodyPr/>
                    <a:lstStyle/>
                    <a:p>
                      <a:pPr algn="l" fontAlgn="b"/>
                      <a:r>
                        <a:rPr lang="en-US" sz="500" b="0" i="0" u="none" strike="noStrike">
                          <a:solidFill>
                            <a:srgbClr val="000000"/>
                          </a:solidFill>
                          <a:effectLst/>
                          <a:latin typeface="Calibri" panose="020F0502020204030204" pitchFamily="34" charset="0"/>
                        </a:rPr>
                        <a:t>CHEMBL323258</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74.94</a:t>
                      </a:r>
                    </a:p>
                  </a:txBody>
                  <a:tcPr marL="3567" marR="3567" marT="3567" marB="0" anchor="b">
                    <a:lnL>
                      <a:noFill/>
                    </a:lnL>
                    <a:lnR>
                      <a:noFill/>
                    </a:lnR>
                    <a:lnT>
                      <a:noFill/>
                    </a:lnT>
                    <a:lnB>
                      <a:noFill/>
                    </a:lnB>
                    <a:solidFill>
                      <a:srgbClr val="63BE7B"/>
                    </a:solidFill>
                  </a:tcPr>
                </a:tc>
                <a:extLst>
                  <a:ext uri="{0D108BD9-81ED-4DB2-BD59-A6C34878D82A}">
                    <a16:rowId xmlns:a16="http://schemas.microsoft.com/office/drawing/2014/main" val="10001"/>
                  </a:ext>
                </a:extLst>
              </a:tr>
              <a:tr h="72694">
                <a:tc>
                  <a:txBody>
                    <a:bodyPr/>
                    <a:lstStyle/>
                    <a:p>
                      <a:pPr algn="l" fontAlgn="b"/>
                      <a:r>
                        <a:rPr lang="en-US" sz="500" b="0" i="0" u="none" strike="noStrike" dirty="0">
                          <a:solidFill>
                            <a:srgbClr val="000000"/>
                          </a:solidFill>
                          <a:effectLst/>
                          <a:latin typeface="Calibri" panose="020F0502020204030204" pitchFamily="34" charset="0"/>
                        </a:rPr>
                        <a:t>CHEMBL38532</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74.19</a:t>
                      </a:r>
                    </a:p>
                  </a:txBody>
                  <a:tcPr marL="3567" marR="3567" marT="3567" marB="0" anchor="b">
                    <a:lnL>
                      <a:noFill/>
                    </a:lnL>
                    <a:lnR>
                      <a:noFill/>
                    </a:lnR>
                    <a:lnT>
                      <a:noFill/>
                    </a:lnT>
                    <a:lnB>
                      <a:noFill/>
                    </a:lnB>
                    <a:solidFill>
                      <a:srgbClr val="6AC07C"/>
                    </a:solidFill>
                  </a:tcPr>
                </a:tc>
                <a:extLst>
                  <a:ext uri="{0D108BD9-81ED-4DB2-BD59-A6C34878D82A}">
                    <a16:rowId xmlns:a16="http://schemas.microsoft.com/office/drawing/2014/main" val="10002"/>
                  </a:ext>
                </a:extLst>
              </a:tr>
              <a:tr h="72694">
                <a:tc>
                  <a:txBody>
                    <a:bodyPr/>
                    <a:lstStyle/>
                    <a:p>
                      <a:pPr algn="l" fontAlgn="b"/>
                      <a:r>
                        <a:rPr lang="en-US" sz="500" b="0" i="0" u="none" strike="noStrike">
                          <a:solidFill>
                            <a:srgbClr val="000000"/>
                          </a:solidFill>
                          <a:effectLst/>
                          <a:latin typeface="Calibri" panose="020F0502020204030204" pitchFamily="34" charset="0"/>
                        </a:rPr>
                        <a:t>ZINC36207525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69.07</a:t>
                      </a:r>
                    </a:p>
                  </a:txBody>
                  <a:tcPr marL="3567" marR="3567" marT="3567" marB="0" anchor="b">
                    <a:lnL>
                      <a:noFill/>
                    </a:lnL>
                    <a:lnR>
                      <a:noFill/>
                    </a:lnR>
                    <a:lnT>
                      <a:noFill/>
                    </a:lnT>
                    <a:lnB>
                      <a:noFill/>
                    </a:lnB>
                    <a:solidFill>
                      <a:srgbClr val="96CD7E"/>
                    </a:solidFill>
                  </a:tcPr>
                </a:tc>
                <a:extLst>
                  <a:ext uri="{0D108BD9-81ED-4DB2-BD59-A6C34878D82A}">
                    <a16:rowId xmlns:a16="http://schemas.microsoft.com/office/drawing/2014/main" val="10003"/>
                  </a:ext>
                </a:extLst>
              </a:tr>
              <a:tr h="72694">
                <a:tc>
                  <a:txBody>
                    <a:bodyPr/>
                    <a:lstStyle/>
                    <a:p>
                      <a:pPr algn="l" fontAlgn="b"/>
                      <a:r>
                        <a:rPr lang="en-US" sz="500" b="0" i="0" u="none" strike="noStrike">
                          <a:solidFill>
                            <a:srgbClr val="000000"/>
                          </a:solidFill>
                          <a:effectLst/>
                          <a:latin typeface="Calibri" panose="020F0502020204030204" pitchFamily="34" charset="0"/>
                        </a:rPr>
                        <a:t>ZINC14010625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68.48</a:t>
                      </a:r>
                    </a:p>
                  </a:txBody>
                  <a:tcPr marL="3567" marR="3567" marT="3567" marB="0" anchor="b">
                    <a:lnL>
                      <a:noFill/>
                    </a:lnL>
                    <a:lnR>
                      <a:noFill/>
                    </a:lnR>
                    <a:lnT>
                      <a:noFill/>
                    </a:lnT>
                    <a:lnB>
                      <a:noFill/>
                    </a:lnB>
                    <a:solidFill>
                      <a:srgbClr val="9BCE7F"/>
                    </a:solidFill>
                  </a:tcPr>
                </a:tc>
                <a:extLst>
                  <a:ext uri="{0D108BD9-81ED-4DB2-BD59-A6C34878D82A}">
                    <a16:rowId xmlns:a16="http://schemas.microsoft.com/office/drawing/2014/main" val="10004"/>
                  </a:ext>
                </a:extLst>
              </a:tr>
              <a:tr h="72694">
                <a:tc>
                  <a:txBody>
                    <a:bodyPr/>
                    <a:lstStyle/>
                    <a:p>
                      <a:pPr algn="l" fontAlgn="b"/>
                      <a:r>
                        <a:rPr lang="en-US" sz="500" b="0" i="0" u="none" strike="noStrike" dirty="0">
                          <a:solidFill>
                            <a:srgbClr val="000000"/>
                          </a:solidFill>
                          <a:effectLst/>
                          <a:latin typeface="Calibri" panose="020F0502020204030204" pitchFamily="34" charset="0"/>
                        </a:rPr>
                        <a:t>ZINC21076300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68.36</a:t>
                      </a:r>
                    </a:p>
                  </a:txBody>
                  <a:tcPr marL="3567" marR="3567" marT="3567" marB="0" anchor="b">
                    <a:lnL>
                      <a:noFill/>
                    </a:lnL>
                    <a:lnR>
                      <a:noFill/>
                    </a:lnR>
                    <a:lnT>
                      <a:noFill/>
                    </a:lnT>
                    <a:lnB>
                      <a:noFill/>
                    </a:lnB>
                    <a:solidFill>
                      <a:srgbClr val="9CCF7F"/>
                    </a:solidFill>
                  </a:tcPr>
                </a:tc>
                <a:extLst>
                  <a:ext uri="{0D108BD9-81ED-4DB2-BD59-A6C34878D82A}">
                    <a16:rowId xmlns:a16="http://schemas.microsoft.com/office/drawing/2014/main" val="10005"/>
                  </a:ext>
                </a:extLst>
              </a:tr>
              <a:tr h="72694">
                <a:tc>
                  <a:txBody>
                    <a:bodyPr/>
                    <a:lstStyle/>
                    <a:p>
                      <a:pPr algn="l" fontAlgn="b"/>
                      <a:r>
                        <a:rPr lang="en-US" sz="500" b="0" i="0" u="none" strike="noStrike" dirty="0">
                          <a:solidFill>
                            <a:srgbClr val="000000"/>
                          </a:solidFill>
                          <a:effectLst/>
                          <a:latin typeface="Calibri" panose="020F0502020204030204" pitchFamily="34" charset="0"/>
                        </a:rPr>
                        <a:t>ZINC61908006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66.40</a:t>
                      </a:r>
                    </a:p>
                  </a:txBody>
                  <a:tcPr marL="3567" marR="3567" marT="3567" marB="0" anchor="b">
                    <a:lnL>
                      <a:noFill/>
                    </a:lnL>
                    <a:lnR>
                      <a:noFill/>
                    </a:lnR>
                    <a:lnT>
                      <a:noFill/>
                    </a:lnT>
                    <a:lnB>
                      <a:noFill/>
                    </a:lnB>
                    <a:solidFill>
                      <a:srgbClr val="ACD480"/>
                    </a:solidFill>
                  </a:tcPr>
                </a:tc>
                <a:extLst>
                  <a:ext uri="{0D108BD9-81ED-4DB2-BD59-A6C34878D82A}">
                    <a16:rowId xmlns:a16="http://schemas.microsoft.com/office/drawing/2014/main" val="10006"/>
                  </a:ext>
                </a:extLst>
              </a:tr>
              <a:tr h="72694">
                <a:tc>
                  <a:txBody>
                    <a:bodyPr/>
                    <a:lstStyle/>
                    <a:p>
                      <a:pPr algn="l" fontAlgn="b"/>
                      <a:r>
                        <a:rPr lang="en-US" sz="500" b="0" i="0" u="none" strike="noStrike" dirty="0">
                          <a:solidFill>
                            <a:srgbClr val="000000"/>
                          </a:solidFill>
                          <a:effectLst/>
                          <a:latin typeface="Calibri" panose="020F0502020204030204" pitchFamily="34" charset="0"/>
                        </a:rPr>
                        <a:t>ZINC64526095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66.13</a:t>
                      </a:r>
                    </a:p>
                  </a:txBody>
                  <a:tcPr marL="3567" marR="3567" marT="3567" marB="0" anchor="b">
                    <a:lnL>
                      <a:noFill/>
                    </a:lnL>
                    <a:lnR>
                      <a:noFill/>
                    </a:lnR>
                    <a:lnT>
                      <a:noFill/>
                    </a:lnT>
                    <a:lnB>
                      <a:noFill/>
                    </a:lnB>
                    <a:solidFill>
                      <a:srgbClr val="AFD480"/>
                    </a:solidFill>
                  </a:tcPr>
                </a:tc>
                <a:extLst>
                  <a:ext uri="{0D108BD9-81ED-4DB2-BD59-A6C34878D82A}">
                    <a16:rowId xmlns:a16="http://schemas.microsoft.com/office/drawing/2014/main" val="10007"/>
                  </a:ext>
                </a:extLst>
              </a:tr>
              <a:tr h="72694">
                <a:tc>
                  <a:txBody>
                    <a:bodyPr/>
                    <a:lstStyle/>
                    <a:p>
                      <a:pPr algn="l" fontAlgn="b"/>
                      <a:r>
                        <a:rPr lang="en-US" sz="500" b="0" i="0" u="none" strike="noStrike" dirty="0">
                          <a:solidFill>
                            <a:srgbClr val="000000"/>
                          </a:solidFill>
                          <a:effectLst/>
                          <a:latin typeface="Calibri" panose="020F0502020204030204" pitchFamily="34" charset="0"/>
                        </a:rPr>
                        <a:t>CHEMBL419085</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65.96</a:t>
                      </a:r>
                    </a:p>
                  </a:txBody>
                  <a:tcPr marL="3567" marR="3567" marT="3567" marB="0" anchor="b">
                    <a:lnL>
                      <a:noFill/>
                    </a:lnL>
                    <a:lnR>
                      <a:noFill/>
                    </a:lnR>
                    <a:lnT>
                      <a:noFill/>
                    </a:lnT>
                    <a:lnB>
                      <a:noFill/>
                    </a:lnB>
                    <a:solidFill>
                      <a:srgbClr val="B0D580"/>
                    </a:solidFill>
                  </a:tcPr>
                </a:tc>
                <a:extLst>
                  <a:ext uri="{0D108BD9-81ED-4DB2-BD59-A6C34878D82A}">
                    <a16:rowId xmlns:a16="http://schemas.microsoft.com/office/drawing/2014/main" val="10008"/>
                  </a:ext>
                </a:extLst>
              </a:tr>
              <a:tr h="72694">
                <a:tc>
                  <a:txBody>
                    <a:bodyPr/>
                    <a:lstStyle/>
                    <a:p>
                      <a:pPr algn="l" fontAlgn="b"/>
                      <a:r>
                        <a:rPr lang="en-US" sz="500" b="0" i="0" u="none" strike="noStrike">
                          <a:solidFill>
                            <a:srgbClr val="000000"/>
                          </a:solidFill>
                          <a:effectLst/>
                          <a:latin typeface="Calibri" panose="020F0502020204030204" pitchFamily="34" charset="0"/>
                        </a:rPr>
                        <a:t>CHEMBL400392</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65.96</a:t>
                      </a:r>
                    </a:p>
                  </a:txBody>
                  <a:tcPr marL="3567" marR="3567" marT="3567" marB="0" anchor="b">
                    <a:lnL>
                      <a:noFill/>
                    </a:lnL>
                    <a:lnR>
                      <a:noFill/>
                    </a:lnR>
                    <a:lnT>
                      <a:noFill/>
                    </a:lnT>
                    <a:lnB>
                      <a:noFill/>
                    </a:lnB>
                    <a:solidFill>
                      <a:srgbClr val="B0D580"/>
                    </a:solidFill>
                  </a:tcPr>
                </a:tc>
                <a:extLst>
                  <a:ext uri="{0D108BD9-81ED-4DB2-BD59-A6C34878D82A}">
                    <a16:rowId xmlns:a16="http://schemas.microsoft.com/office/drawing/2014/main" val="10009"/>
                  </a:ext>
                </a:extLst>
              </a:tr>
              <a:tr h="72694">
                <a:tc>
                  <a:txBody>
                    <a:bodyPr/>
                    <a:lstStyle/>
                    <a:p>
                      <a:pPr algn="l" fontAlgn="b"/>
                      <a:r>
                        <a:rPr lang="en-US" sz="500" b="0" i="0" u="none" strike="noStrike">
                          <a:solidFill>
                            <a:srgbClr val="000000"/>
                          </a:solidFill>
                          <a:effectLst/>
                          <a:latin typeface="Calibri" panose="020F0502020204030204" pitchFamily="34" charset="0"/>
                        </a:rPr>
                        <a:t>ZINC19899314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65.54</a:t>
                      </a:r>
                    </a:p>
                  </a:txBody>
                  <a:tcPr marL="3567" marR="3567" marT="3567" marB="0" anchor="b">
                    <a:lnL>
                      <a:noFill/>
                    </a:lnL>
                    <a:lnR>
                      <a:noFill/>
                    </a:lnR>
                    <a:lnT>
                      <a:noFill/>
                    </a:lnT>
                    <a:lnB>
                      <a:noFill/>
                    </a:lnB>
                    <a:solidFill>
                      <a:srgbClr val="B4D680"/>
                    </a:solidFill>
                  </a:tcPr>
                </a:tc>
                <a:extLst>
                  <a:ext uri="{0D108BD9-81ED-4DB2-BD59-A6C34878D82A}">
                    <a16:rowId xmlns:a16="http://schemas.microsoft.com/office/drawing/2014/main" val="10010"/>
                  </a:ext>
                </a:extLst>
              </a:tr>
              <a:tr h="72694">
                <a:tc>
                  <a:txBody>
                    <a:bodyPr/>
                    <a:lstStyle/>
                    <a:p>
                      <a:pPr algn="l" fontAlgn="b"/>
                      <a:r>
                        <a:rPr lang="en-US" sz="500" b="0" i="0" u="none" strike="noStrike">
                          <a:solidFill>
                            <a:srgbClr val="000000"/>
                          </a:solidFill>
                          <a:effectLst/>
                          <a:latin typeface="Calibri" panose="020F0502020204030204" pitchFamily="34" charset="0"/>
                        </a:rPr>
                        <a:t>CHEMBL274782</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63.97</a:t>
                      </a:r>
                    </a:p>
                  </a:txBody>
                  <a:tcPr marL="3567" marR="3567" marT="3567" marB="0" anchor="b">
                    <a:lnL>
                      <a:noFill/>
                    </a:lnL>
                    <a:lnR>
                      <a:noFill/>
                    </a:lnR>
                    <a:lnT>
                      <a:noFill/>
                    </a:lnT>
                    <a:lnB>
                      <a:noFill/>
                    </a:lnB>
                    <a:solidFill>
                      <a:srgbClr val="C1DA81"/>
                    </a:solidFill>
                  </a:tcPr>
                </a:tc>
                <a:extLst>
                  <a:ext uri="{0D108BD9-81ED-4DB2-BD59-A6C34878D82A}">
                    <a16:rowId xmlns:a16="http://schemas.microsoft.com/office/drawing/2014/main" val="10011"/>
                  </a:ext>
                </a:extLst>
              </a:tr>
              <a:tr h="72694">
                <a:tc>
                  <a:txBody>
                    <a:bodyPr/>
                    <a:lstStyle/>
                    <a:p>
                      <a:pPr algn="l" fontAlgn="b"/>
                      <a:r>
                        <a:rPr lang="en-US" sz="500" b="0" i="0" u="none" strike="noStrike">
                          <a:solidFill>
                            <a:srgbClr val="000000"/>
                          </a:solidFill>
                          <a:effectLst/>
                          <a:latin typeface="Calibri" panose="020F0502020204030204" pitchFamily="34" charset="0"/>
                        </a:rPr>
                        <a:t>ZINC25520953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63.14</a:t>
                      </a:r>
                    </a:p>
                  </a:txBody>
                  <a:tcPr marL="3567" marR="3567" marT="3567" marB="0" anchor="b">
                    <a:lnL>
                      <a:noFill/>
                    </a:lnL>
                    <a:lnR>
                      <a:noFill/>
                    </a:lnR>
                    <a:lnT>
                      <a:noFill/>
                    </a:lnT>
                    <a:lnB>
                      <a:noFill/>
                    </a:lnB>
                    <a:solidFill>
                      <a:srgbClr val="C8DC81"/>
                    </a:solidFill>
                  </a:tcPr>
                </a:tc>
                <a:extLst>
                  <a:ext uri="{0D108BD9-81ED-4DB2-BD59-A6C34878D82A}">
                    <a16:rowId xmlns:a16="http://schemas.microsoft.com/office/drawing/2014/main" val="10012"/>
                  </a:ext>
                </a:extLst>
              </a:tr>
              <a:tr h="72694">
                <a:tc>
                  <a:txBody>
                    <a:bodyPr/>
                    <a:lstStyle/>
                    <a:p>
                      <a:pPr algn="l" fontAlgn="b"/>
                      <a:r>
                        <a:rPr lang="en-US" sz="500" b="0" i="0" u="none" strike="noStrike">
                          <a:solidFill>
                            <a:srgbClr val="000000"/>
                          </a:solidFill>
                          <a:effectLst/>
                          <a:latin typeface="Calibri" panose="020F0502020204030204" pitchFamily="34" charset="0"/>
                        </a:rPr>
                        <a:t>ZINC58790750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62.53</a:t>
                      </a:r>
                    </a:p>
                  </a:txBody>
                  <a:tcPr marL="3567" marR="3567" marT="3567" marB="0" anchor="b">
                    <a:lnL>
                      <a:noFill/>
                    </a:lnL>
                    <a:lnR>
                      <a:noFill/>
                    </a:lnR>
                    <a:lnT>
                      <a:noFill/>
                    </a:lnT>
                    <a:lnB>
                      <a:noFill/>
                    </a:lnB>
                    <a:solidFill>
                      <a:srgbClr val="CEDD82"/>
                    </a:solidFill>
                  </a:tcPr>
                </a:tc>
                <a:extLst>
                  <a:ext uri="{0D108BD9-81ED-4DB2-BD59-A6C34878D82A}">
                    <a16:rowId xmlns:a16="http://schemas.microsoft.com/office/drawing/2014/main" val="10013"/>
                  </a:ext>
                </a:extLst>
              </a:tr>
              <a:tr h="72694">
                <a:tc>
                  <a:txBody>
                    <a:bodyPr/>
                    <a:lstStyle/>
                    <a:p>
                      <a:pPr algn="l" fontAlgn="b"/>
                      <a:r>
                        <a:rPr lang="en-US" sz="500" b="0" i="0" u="none" strike="noStrike" dirty="0">
                          <a:solidFill>
                            <a:srgbClr val="000000"/>
                          </a:solidFill>
                          <a:effectLst/>
                          <a:latin typeface="Calibri" panose="020F0502020204030204" pitchFamily="34" charset="0"/>
                        </a:rPr>
                        <a:t>ZINC60343267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62.18</a:t>
                      </a:r>
                    </a:p>
                  </a:txBody>
                  <a:tcPr marL="3567" marR="3567" marT="3567" marB="0" anchor="b">
                    <a:lnL>
                      <a:noFill/>
                    </a:lnL>
                    <a:lnR>
                      <a:noFill/>
                    </a:lnR>
                    <a:lnT>
                      <a:noFill/>
                    </a:lnT>
                    <a:lnB>
                      <a:noFill/>
                    </a:lnB>
                    <a:solidFill>
                      <a:srgbClr val="D0DE82"/>
                    </a:solidFill>
                  </a:tcPr>
                </a:tc>
                <a:extLst>
                  <a:ext uri="{0D108BD9-81ED-4DB2-BD59-A6C34878D82A}">
                    <a16:rowId xmlns:a16="http://schemas.microsoft.com/office/drawing/2014/main" val="10014"/>
                  </a:ext>
                </a:extLst>
              </a:tr>
              <a:tr h="72694">
                <a:tc>
                  <a:txBody>
                    <a:bodyPr/>
                    <a:lstStyle/>
                    <a:p>
                      <a:pPr algn="l" fontAlgn="b"/>
                      <a:r>
                        <a:rPr lang="en-US" sz="500" b="0" i="0" u="none" strike="noStrike">
                          <a:solidFill>
                            <a:srgbClr val="000000"/>
                          </a:solidFill>
                          <a:effectLst/>
                          <a:latin typeface="Calibri" panose="020F0502020204030204" pitchFamily="34" charset="0"/>
                        </a:rPr>
                        <a:t>ZINC40947055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61.87</a:t>
                      </a:r>
                    </a:p>
                  </a:txBody>
                  <a:tcPr marL="3567" marR="3567" marT="3567" marB="0" anchor="b">
                    <a:lnL>
                      <a:noFill/>
                    </a:lnL>
                    <a:lnR>
                      <a:noFill/>
                    </a:lnR>
                    <a:lnT>
                      <a:noFill/>
                    </a:lnT>
                    <a:lnB>
                      <a:noFill/>
                    </a:lnB>
                    <a:solidFill>
                      <a:srgbClr val="D3DF82"/>
                    </a:solidFill>
                  </a:tcPr>
                </a:tc>
                <a:extLst>
                  <a:ext uri="{0D108BD9-81ED-4DB2-BD59-A6C34878D82A}">
                    <a16:rowId xmlns:a16="http://schemas.microsoft.com/office/drawing/2014/main" val="10015"/>
                  </a:ext>
                </a:extLst>
              </a:tr>
              <a:tr h="72694">
                <a:tc>
                  <a:txBody>
                    <a:bodyPr/>
                    <a:lstStyle/>
                    <a:p>
                      <a:pPr algn="l" fontAlgn="b"/>
                      <a:r>
                        <a:rPr lang="en-US" sz="500" b="0" i="0" u="none" strike="noStrike">
                          <a:solidFill>
                            <a:srgbClr val="000000"/>
                          </a:solidFill>
                          <a:effectLst/>
                          <a:latin typeface="Calibri" panose="020F0502020204030204" pitchFamily="34" charset="0"/>
                        </a:rPr>
                        <a:t>CHEMBL1221861</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60.66</a:t>
                      </a:r>
                    </a:p>
                  </a:txBody>
                  <a:tcPr marL="3567" marR="3567" marT="3567" marB="0" anchor="b">
                    <a:lnL>
                      <a:noFill/>
                    </a:lnL>
                    <a:lnR>
                      <a:noFill/>
                    </a:lnR>
                    <a:lnT>
                      <a:noFill/>
                    </a:lnT>
                    <a:lnB>
                      <a:noFill/>
                    </a:lnB>
                    <a:solidFill>
                      <a:srgbClr val="DEE283"/>
                    </a:solidFill>
                  </a:tcPr>
                </a:tc>
                <a:extLst>
                  <a:ext uri="{0D108BD9-81ED-4DB2-BD59-A6C34878D82A}">
                    <a16:rowId xmlns:a16="http://schemas.microsoft.com/office/drawing/2014/main" val="10016"/>
                  </a:ext>
                </a:extLst>
              </a:tr>
              <a:tr h="72694">
                <a:tc>
                  <a:txBody>
                    <a:bodyPr/>
                    <a:lstStyle/>
                    <a:p>
                      <a:pPr algn="l" fontAlgn="b"/>
                      <a:r>
                        <a:rPr lang="en-US" sz="500" b="0" i="0" u="none" strike="noStrike">
                          <a:solidFill>
                            <a:srgbClr val="000000"/>
                          </a:solidFill>
                          <a:effectLst/>
                          <a:latin typeface="Calibri" panose="020F0502020204030204" pitchFamily="34" charset="0"/>
                        </a:rPr>
                        <a:t>ZINC36611787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60.04</a:t>
                      </a:r>
                    </a:p>
                  </a:txBody>
                  <a:tcPr marL="3567" marR="3567" marT="3567" marB="0" anchor="b">
                    <a:lnL>
                      <a:noFill/>
                    </a:lnL>
                    <a:lnR>
                      <a:noFill/>
                    </a:lnR>
                    <a:lnT>
                      <a:noFill/>
                    </a:lnT>
                    <a:lnB>
                      <a:noFill/>
                    </a:lnB>
                    <a:solidFill>
                      <a:srgbClr val="E3E383"/>
                    </a:solidFill>
                  </a:tcPr>
                </a:tc>
                <a:extLst>
                  <a:ext uri="{0D108BD9-81ED-4DB2-BD59-A6C34878D82A}">
                    <a16:rowId xmlns:a16="http://schemas.microsoft.com/office/drawing/2014/main" val="10017"/>
                  </a:ext>
                </a:extLst>
              </a:tr>
              <a:tr h="72694">
                <a:tc>
                  <a:txBody>
                    <a:bodyPr/>
                    <a:lstStyle/>
                    <a:p>
                      <a:pPr algn="l" fontAlgn="b"/>
                      <a:r>
                        <a:rPr lang="en-US" sz="500" b="0" i="0" u="none" strike="noStrike">
                          <a:solidFill>
                            <a:srgbClr val="000000"/>
                          </a:solidFill>
                          <a:effectLst/>
                          <a:latin typeface="Calibri" panose="020F0502020204030204" pitchFamily="34" charset="0"/>
                        </a:rPr>
                        <a:t>ZINC09612655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58.84</a:t>
                      </a:r>
                    </a:p>
                  </a:txBody>
                  <a:tcPr marL="3567" marR="3567" marT="3567" marB="0" anchor="b">
                    <a:lnL>
                      <a:noFill/>
                    </a:lnL>
                    <a:lnR>
                      <a:noFill/>
                    </a:lnR>
                    <a:lnT>
                      <a:noFill/>
                    </a:lnT>
                    <a:lnB>
                      <a:noFill/>
                    </a:lnB>
                    <a:solidFill>
                      <a:srgbClr val="EDE683"/>
                    </a:solidFill>
                  </a:tcPr>
                </a:tc>
                <a:extLst>
                  <a:ext uri="{0D108BD9-81ED-4DB2-BD59-A6C34878D82A}">
                    <a16:rowId xmlns:a16="http://schemas.microsoft.com/office/drawing/2014/main" val="10018"/>
                  </a:ext>
                </a:extLst>
              </a:tr>
              <a:tr h="72694">
                <a:tc>
                  <a:txBody>
                    <a:bodyPr/>
                    <a:lstStyle/>
                    <a:p>
                      <a:pPr algn="l" fontAlgn="b"/>
                      <a:r>
                        <a:rPr lang="en-US" sz="500" b="0" i="0" u="none" strike="noStrike">
                          <a:solidFill>
                            <a:srgbClr val="000000"/>
                          </a:solidFill>
                          <a:effectLst/>
                          <a:latin typeface="Calibri" panose="020F0502020204030204" pitchFamily="34" charset="0"/>
                        </a:rPr>
                        <a:t>ZINC59310217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58.72</a:t>
                      </a:r>
                    </a:p>
                  </a:txBody>
                  <a:tcPr marL="3567" marR="3567" marT="3567" marB="0" anchor="b">
                    <a:lnL>
                      <a:noFill/>
                    </a:lnL>
                    <a:lnR>
                      <a:noFill/>
                    </a:lnR>
                    <a:lnT>
                      <a:noFill/>
                    </a:lnT>
                    <a:lnB>
                      <a:noFill/>
                    </a:lnB>
                    <a:solidFill>
                      <a:srgbClr val="EEE683"/>
                    </a:solidFill>
                  </a:tcPr>
                </a:tc>
                <a:extLst>
                  <a:ext uri="{0D108BD9-81ED-4DB2-BD59-A6C34878D82A}">
                    <a16:rowId xmlns:a16="http://schemas.microsoft.com/office/drawing/2014/main" val="10019"/>
                  </a:ext>
                </a:extLst>
              </a:tr>
              <a:tr h="72694">
                <a:tc>
                  <a:txBody>
                    <a:bodyPr/>
                    <a:lstStyle/>
                    <a:p>
                      <a:pPr algn="l" fontAlgn="b"/>
                      <a:r>
                        <a:rPr lang="en-US" sz="500" b="0" i="0" u="none" strike="noStrike">
                          <a:solidFill>
                            <a:srgbClr val="000000"/>
                          </a:solidFill>
                          <a:effectLst/>
                          <a:latin typeface="Calibri" panose="020F0502020204030204" pitchFamily="34" charset="0"/>
                        </a:rPr>
                        <a:t>ZINC23197109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58.72</a:t>
                      </a:r>
                    </a:p>
                  </a:txBody>
                  <a:tcPr marL="3567" marR="3567" marT="3567" marB="0" anchor="b">
                    <a:lnL>
                      <a:noFill/>
                    </a:lnL>
                    <a:lnR>
                      <a:noFill/>
                    </a:lnR>
                    <a:lnT>
                      <a:noFill/>
                    </a:lnT>
                    <a:lnB>
                      <a:noFill/>
                    </a:lnB>
                    <a:solidFill>
                      <a:srgbClr val="EEE683"/>
                    </a:solidFill>
                  </a:tcPr>
                </a:tc>
                <a:extLst>
                  <a:ext uri="{0D108BD9-81ED-4DB2-BD59-A6C34878D82A}">
                    <a16:rowId xmlns:a16="http://schemas.microsoft.com/office/drawing/2014/main" val="10020"/>
                  </a:ext>
                </a:extLst>
              </a:tr>
              <a:tr h="72694">
                <a:tc>
                  <a:txBody>
                    <a:bodyPr/>
                    <a:lstStyle/>
                    <a:p>
                      <a:pPr algn="l" fontAlgn="b"/>
                      <a:r>
                        <a:rPr lang="en-US" sz="500" b="0" i="0" u="none" strike="noStrike">
                          <a:solidFill>
                            <a:srgbClr val="000000"/>
                          </a:solidFill>
                          <a:effectLst/>
                          <a:latin typeface="Calibri" panose="020F0502020204030204" pitchFamily="34" charset="0"/>
                        </a:rPr>
                        <a:t>CHEMBL472090</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58.71</a:t>
                      </a:r>
                    </a:p>
                  </a:txBody>
                  <a:tcPr marL="3567" marR="3567" marT="3567" marB="0" anchor="b">
                    <a:lnL>
                      <a:noFill/>
                    </a:lnL>
                    <a:lnR>
                      <a:noFill/>
                    </a:lnR>
                    <a:lnT>
                      <a:noFill/>
                    </a:lnT>
                    <a:lnB>
                      <a:noFill/>
                    </a:lnB>
                    <a:solidFill>
                      <a:srgbClr val="EEE683"/>
                    </a:solidFill>
                  </a:tcPr>
                </a:tc>
                <a:extLst>
                  <a:ext uri="{0D108BD9-81ED-4DB2-BD59-A6C34878D82A}">
                    <a16:rowId xmlns:a16="http://schemas.microsoft.com/office/drawing/2014/main" val="10021"/>
                  </a:ext>
                </a:extLst>
              </a:tr>
              <a:tr h="72694">
                <a:tc>
                  <a:txBody>
                    <a:bodyPr/>
                    <a:lstStyle/>
                    <a:p>
                      <a:pPr algn="l" fontAlgn="b"/>
                      <a:r>
                        <a:rPr lang="en-US" sz="500" b="0" i="0" u="none" strike="noStrike">
                          <a:solidFill>
                            <a:srgbClr val="000000"/>
                          </a:solidFill>
                          <a:effectLst/>
                          <a:latin typeface="Calibri" panose="020F0502020204030204" pitchFamily="34" charset="0"/>
                        </a:rPr>
                        <a:t>ZINC36206438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58.63</a:t>
                      </a:r>
                    </a:p>
                  </a:txBody>
                  <a:tcPr marL="3567" marR="3567" marT="3567" marB="0" anchor="b">
                    <a:lnL>
                      <a:noFill/>
                    </a:lnL>
                    <a:lnR>
                      <a:noFill/>
                    </a:lnR>
                    <a:lnT>
                      <a:noFill/>
                    </a:lnT>
                    <a:lnB>
                      <a:noFill/>
                    </a:lnB>
                    <a:solidFill>
                      <a:srgbClr val="EFE784"/>
                    </a:solidFill>
                  </a:tcPr>
                </a:tc>
                <a:extLst>
                  <a:ext uri="{0D108BD9-81ED-4DB2-BD59-A6C34878D82A}">
                    <a16:rowId xmlns:a16="http://schemas.microsoft.com/office/drawing/2014/main" val="10022"/>
                  </a:ext>
                </a:extLst>
              </a:tr>
              <a:tr h="72694">
                <a:tc>
                  <a:txBody>
                    <a:bodyPr/>
                    <a:lstStyle/>
                    <a:p>
                      <a:pPr algn="l" fontAlgn="b"/>
                      <a:r>
                        <a:rPr lang="en-US" sz="500" b="0" i="0" u="none" strike="noStrike">
                          <a:solidFill>
                            <a:srgbClr val="000000"/>
                          </a:solidFill>
                          <a:effectLst/>
                          <a:latin typeface="Calibri" panose="020F0502020204030204" pitchFamily="34" charset="0"/>
                        </a:rPr>
                        <a:t>ZINC35844701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58.57</a:t>
                      </a:r>
                    </a:p>
                  </a:txBody>
                  <a:tcPr marL="3567" marR="3567" marT="3567" marB="0" anchor="b">
                    <a:lnL>
                      <a:noFill/>
                    </a:lnL>
                    <a:lnR>
                      <a:noFill/>
                    </a:lnR>
                    <a:lnT>
                      <a:noFill/>
                    </a:lnT>
                    <a:lnB>
                      <a:noFill/>
                    </a:lnB>
                    <a:solidFill>
                      <a:srgbClr val="EFE784"/>
                    </a:solidFill>
                  </a:tcPr>
                </a:tc>
                <a:extLst>
                  <a:ext uri="{0D108BD9-81ED-4DB2-BD59-A6C34878D82A}">
                    <a16:rowId xmlns:a16="http://schemas.microsoft.com/office/drawing/2014/main" val="10023"/>
                  </a:ext>
                </a:extLst>
              </a:tr>
              <a:tr h="72694">
                <a:tc>
                  <a:txBody>
                    <a:bodyPr/>
                    <a:lstStyle/>
                    <a:p>
                      <a:pPr algn="l" fontAlgn="b"/>
                      <a:r>
                        <a:rPr lang="en-US" sz="500" b="0" i="0" u="none" strike="noStrike">
                          <a:solidFill>
                            <a:srgbClr val="000000"/>
                          </a:solidFill>
                          <a:effectLst/>
                          <a:latin typeface="Calibri" panose="020F0502020204030204" pitchFamily="34" charset="0"/>
                        </a:rPr>
                        <a:t>CHEMBL26183</a:t>
                      </a:r>
                    </a:p>
                  </a:txBody>
                  <a:tcPr marL="3567" marR="3567" marT="3567" marB="0" anchor="b">
                    <a:lnL>
                      <a:noFill/>
                    </a:lnL>
                    <a:lnR>
                      <a:noFill/>
                    </a:lnR>
                    <a:lnT>
                      <a:noFill/>
                    </a:lnT>
                    <a:lnB>
                      <a:noFill/>
                    </a:lnB>
                    <a:solidFill>
                      <a:srgbClr val="9BC2E6"/>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58.56</a:t>
                      </a:r>
                    </a:p>
                  </a:txBody>
                  <a:tcPr marL="3567" marR="3567" marT="3567" marB="0" anchor="b">
                    <a:lnL>
                      <a:noFill/>
                    </a:lnL>
                    <a:lnR>
                      <a:noFill/>
                    </a:lnR>
                    <a:lnT>
                      <a:noFill/>
                    </a:lnT>
                    <a:lnB>
                      <a:noFill/>
                    </a:lnB>
                    <a:solidFill>
                      <a:srgbClr val="EFE784"/>
                    </a:solidFill>
                  </a:tcPr>
                </a:tc>
                <a:extLst>
                  <a:ext uri="{0D108BD9-81ED-4DB2-BD59-A6C34878D82A}">
                    <a16:rowId xmlns:a16="http://schemas.microsoft.com/office/drawing/2014/main" val="10024"/>
                  </a:ext>
                </a:extLst>
              </a:tr>
              <a:tr h="72694">
                <a:tc>
                  <a:txBody>
                    <a:bodyPr/>
                    <a:lstStyle/>
                    <a:p>
                      <a:pPr algn="l" fontAlgn="b"/>
                      <a:r>
                        <a:rPr lang="en-US" sz="500" b="0" i="0" u="none" strike="noStrike">
                          <a:solidFill>
                            <a:srgbClr val="000000"/>
                          </a:solidFill>
                          <a:effectLst/>
                          <a:latin typeface="Calibri" panose="020F0502020204030204" pitchFamily="34" charset="0"/>
                        </a:rPr>
                        <a:t>ZINC05091951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58.47</a:t>
                      </a:r>
                    </a:p>
                  </a:txBody>
                  <a:tcPr marL="3567" marR="3567" marT="3567" marB="0" anchor="b">
                    <a:lnL>
                      <a:noFill/>
                    </a:lnL>
                    <a:lnR>
                      <a:noFill/>
                    </a:lnR>
                    <a:lnT>
                      <a:noFill/>
                    </a:lnT>
                    <a:lnB>
                      <a:noFill/>
                    </a:lnB>
                    <a:solidFill>
                      <a:srgbClr val="F0E784"/>
                    </a:solidFill>
                  </a:tcPr>
                </a:tc>
                <a:extLst>
                  <a:ext uri="{0D108BD9-81ED-4DB2-BD59-A6C34878D82A}">
                    <a16:rowId xmlns:a16="http://schemas.microsoft.com/office/drawing/2014/main" val="10025"/>
                  </a:ext>
                </a:extLst>
              </a:tr>
              <a:tr h="72694">
                <a:tc>
                  <a:txBody>
                    <a:bodyPr/>
                    <a:lstStyle/>
                    <a:p>
                      <a:pPr algn="l" fontAlgn="b"/>
                      <a:r>
                        <a:rPr lang="en-US" sz="500" b="0" i="0" u="none" strike="noStrike">
                          <a:solidFill>
                            <a:srgbClr val="000000"/>
                          </a:solidFill>
                          <a:effectLst/>
                          <a:latin typeface="Calibri" panose="020F0502020204030204" pitchFamily="34" charset="0"/>
                        </a:rPr>
                        <a:t>ZINC59829723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58.29</a:t>
                      </a:r>
                    </a:p>
                  </a:txBody>
                  <a:tcPr marL="3567" marR="3567" marT="3567" marB="0" anchor="b">
                    <a:lnL>
                      <a:noFill/>
                    </a:lnL>
                    <a:lnR>
                      <a:noFill/>
                    </a:lnR>
                    <a:lnT>
                      <a:noFill/>
                    </a:lnT>
                    <a:lnB>
                      <a:noFill/>
                    </a:lnB>
                    <a:solidFill>
                      <a:srgbClr val="F2E884"/>
                    </a:solidFill>
                  </a:tcPr>
                </a:tc>
                <a:extLst>
                  <a:ext uri="{0D108BD9-81ED-4DB2-BD59-A6C34878D82A}">
                    <a16:rowId xmlns:a16="http://schemas.microsoft.com/office/drawing/2014/main" val="10026"/>
                  </a:ext>
                </a:extLst>
              </a:tr>
              <a:tr h="72694">
                <a:tc>
                  <a:txBody>
                    <a:bodyPr/>
                    <a:lstStyle/>
                    <a:p>
                      <a:pPr algn="l" fontAlgn="b"/>
                      <a:r>
                        <a:rPr lang="en-US" sz="500" b="0" i="0" u="none" strike="noStrike">
                          <a:solidFill>
                            <a:srgbClr val="000000"/>
                          </a:solidFill>
                          <a:effectLst/>
                          <a:latin typeface="Calibri" panose="020F0502020204030204" pitchFamily="34" charset="0"/>
                        </a:rPr>
                        <a:t>ZINC24002103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56.72</a:t>
                      </a:r>
                    </a:p>
                  </a:txBody>
                  <a:tcPr marL="3567" marR="3567" marT="3567" marB="0" anchor="b">
                    <a:lnL>
                      <a:noFill/>
                    </a:lnL>
                    <a:lnR>
                      <a:noFill/>
                    </a:lnR>
                    <a:lnT>
                      <a:noFill/>
                    </a:lnT>
                    <a:lnB>
                      <a:noFill/>
                    </a:lnB>
                    <a:solidFill>
                      <a:srgbClr val="FFEB84"/>
                    </a:solidFill>
                  </a:tcPr>
                </a:tc>
                <a:extLst>
                  <a:ext uri="{0D108BD9-81ED-4DB2-BD59-A6C34878D82A}">
                    <a16:rowId xmlns:a16="http://schemas.microsoft.com/office/drawing/2014/main" val="10027"/>
                  </a:ext>
                </a:extLst>
              </a:tr>
              <a:tr h="72694">
                <a:tc>
                  <a:txBody>
                    <a:bodyPr/>
                    <a:lstStyle/>
                    <a:p>
                      <a:pPr algn="l" fontAlgn="b"/>
                      <a:r>
                        <a:rPr lang="en-US" sz="500" b="0" i="0" u="none" strike="noStrike">
                          <a:solidFill>
                            <a:srgbClr val="000000"/>
                          </a:solidFill>
                          <a:effectLst/>
                          <a:latin typeface="Calibri" panose="020F0502020204030204" pitchFamily="34" charset="0"/>
                        </a:rPr>
                        <a:t>ZINC64684798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56.64</a:t>
                      </a:r>
                    </a:p>
                  </a:txBody>
                  <a:tcPr marL="3567" marR="3567" marT="3567" marB="0" anchor="b">
                    <a:lnL>
                      <a:noFill/>
                    </a:lnL>
                    <a:lnR>
                      <a:noFill/>
                    </a:lnR>
                    <a:lnT>
                      <a:noFill/>
                    </a:lnT>
                    <a:lnB>
                      <a:noFill/>
                    </a:lnB>
                    <a:solidFill>
                      <a:srgbClr val="FEEA83"/>
                    </a:solidFill>
                  </a:tcPr>
                </a:tc>
                <a:extLst>
                  <a:ext uri="{0D108BD9-81ED-4DB2-BD59-A6C34878D82A}">
                    <a16:rowId xmlns:a16="http://schemas.microsoft.com/office/drawing/2014/main" val="10028"/>
                  </a:ext>
                </a:extLst>
              </a:tr>
              <a:tr h="72694">
                <a:tc>
                  <a:txBody>
                    <a:bodyPr/>
                    <a:lstStyle/>
                    <a:p>
                      <a:pPr algn="l" fontAlgn="b"/>
                      <a:r>
                        <a:rPr lang="en-US" sz="500" b="0" i="0" u="none" strike="noStrike">
                          <a:solidFill>
                            <a:srgbClr val="000000"/>
                          </a:solidFill>
                          <a:effectLst/>
                          <a:latin typeface="Calibri" panose="020F0502020204030204" pitchFamily="34" charset="0"/>
                        </a:rPr>
                        <a:t>ZINC61596674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56.35</a:t>
                      </a:r>
                    </a:p>
                  </a:txBody>
                  <a:tcPr marL="3567" marR="3567" marT="3567" marB="0" anchor="b">
                    <a:lnL>
                      <a:noFill/>
                    </a:lnL>
                    <a:lnR>
                      <a:noFill/>
                    </a:lnR>
                    <a:lnT>
                      <a:noFill/>
                    </a:lnT>
                    <a:lnB>
                      <a:noFill/>
                    </a:lnB>
                    <a:solidFill>
                      <a:srgbClr val="FEE883"/>
                    </a:solidFill>
                  </a:tcPr>
                </a:tc>
                <a:extLst>
                  <a:ext uri="{0D108BD9-81ED-4DB2-BD59-A6C34878D82A}">
                    <a16:rowId xmlns:a16="http://schemas.microsoft.com/office/drawing/2014/main" val="10029"/>
                  </a:ext>
                </a:extLst>
              </a:tr>
              <a:tr h="72694">
                <a:tc>
                  <a:txBody>
                    <a:bodyPr/>
                    <a:lstStyle/>
                    <a:p>
                      <a:pPr algn="l" fontAlgn="b"/>
                      <a:r>
                        <a:rPr lang="en-US" sz="500" b="0" i="0" u="none" strike="noStrike">
                          <a:solidFill>
                            <a:srgbClr val="000000"/>
                          </a:solidFill>
                          <a:effectLst/>
                          <a:latin typeface="Calibri" panose="020F0502020204030204" pitchFamily="34" charset="0"/>
                        </a:rPr>
                        <a:t>ZINC15666896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55.50</a:t>
                      </a:r>
                    </a:p>
                  </a:txBody>
                  <a:tcPr marL="3567" marR="3567" marT="3567" marB="0" anchor="b">
                    <a:lnL>
                      <a:noFill/>
                    </a:lnL>
                    <a:lnR>
                      <a:noFill/>
                    </a:lnR>
                    <a:lnT>
                      <a:noFill/>
                    </a:lnT>
                    <a:lnB>
                      <a:noFill/>
                    </a:lnB>
                    <a:solidFill>
                      <a:srgbClr val="FEE282"/>
                    </a:solidFill>
                  </a:tcPr>
                </a:tc>
                <a:extLst>
                  <a:ext uri="{0D108BD9-81ED-4DB2-BD59-A6C34878D82A}">
                    <a16:rowId xmlns:a16="http://schemas.microsoft.com/office/drawing/2014/main" val="10030"/>
                  </a:ext>
                </a:extLst>
              </a:tr>
              <a:tr h="72694">
                <a:tc>
                  <a:txBody>
                    <a:bodyPr/>
                    <a:lstStyle/>
                    <a:p>
                      <a:pPr algn="l" fontAlgn="b"/>
                      <a:r>
                        <a:rPr lang="en-US" sz="500" b="0" i="0" u="none" strike="noStrike">
                          <a:solidFill>
                            <a:srgbClr val="000000"/>
                          </a:solidFill>
                          <a:effectLst/>
                          <a:latin typeface="Calibri" panose="020F0502020204030204" pitchFamily="34" charset="0"/>
                        </a:rPr>
                        <a:t>ZINC63949457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55.35</a:t>
                      </a:r>
                    </a:p>
                  </a:txBody>
                  <a:tcPr marL="3567" marR="3567" marT="3567" marB="0" anchor="b">
                    <a:lnL>
                      <a:noFill/>
                    </a:lnL>
                    <a:lnR>
                      <a:noFill/>
                    </a:lnR>
                    <a:lnT>
                      <a:noFill/>
                    </a:lnT>
                    <a:lnB>
                      <a:noFill/>
                    </a:lnB>
                    <a:solidFill>
                      <a:srgbClr val="FEE182"/>
                    </a:solidFill>
                  </a:tcPr>
                </a:tc>
                <a:extLst>
                  <a:ext uri="{0D108BD9-81ED-4DB2-BD59-A6C34878D82A}">
                    <a16:rowId xmlns:a16="http://schemas.microsoft.com/office/drawing/2014/main" val="10031"/>
                  </a:ext>
                </a:extLst>
              </a:tr>
              <a:tr h="72694">
                <a:tc>
                  <a:txBody>
                    <a:bodyPr/>
                    <a:lstStyle/>
                    <a:p>
                      <a:pPr algn="l" fontAlgn="b"/>
                      <a:r>
                        <a:rPr lang="en-US" sz="500" b="0" i="0" u="none" strike="noStrike">
                          <a:solidFill>
                            <a:srgbClr val="000000"/>
                          </a:solidFill>
                          <a:effectLst/>
                          <a:latin typeface="Calibri" panose="020F0502020204030204" pitchFamily="34" charset="0"/>
                        </a:rPr>
                        <a:t>ZINC37619890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54.49</a:t>
                      </a:r>
                    </a:p>
                  </a:txBody>
                  <a:tcPr marL="3567" marR="3567" marT="3567" marB="0" anchor="b">
                    <a:lnL>
                      <a:noFill/>
                    </a:lnL>
                    <a:lnR>
                      <a:noFill/>
                    </a:lnR>
                    <a:lnT>
                      <a:noFill/>
                    </a:lnT>
                    <a:lnB>
                      <a:noFill/>
                    </a:lnB>
                    <a:solidFill>
                      <a:srgbClr val="FEDB81"/>
                    </a:solidFill>
                  </a:tcPr>
                </a:tc>
                <a:extLst>
                  <a:ext uri="{0D108BD9-81ED-4DB2-BD59-A6C34878D82A}">
                    <a16:rowId xmlns:a16="http://schemas.microsoft.com/office/drawing/2014/main" val="10032"/>
                  </a:ext>
                </a:extLst>
              </a:tr>
              <a:tr h="72694">
                <a:tc>
                  <a:txBody>
                    <a:bodyPr/>
                    <a:lstStyle/>
                    <a:p>
                      <a:pPr algn="l" fontAlgn="b"/>
                      <a:r>
                        <a:rPr lang="en-US" sz="500" b="0" i="0" u="none" strike="noStrike">
                          <a:solidFill>
                            <a:srgbClr val="000000"/>
                          </a:solidFill>
                          <a:effectLst/>
                          <a:latin typeface="Calibri" panose="020F0502020204030204" pitchFamily="34" charset="0"/>
                        </a:rPr>
                        <a:t>ZINC15429053</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54.10</a:t>
                      </a:r>
                    </a:p>
                  </a:txBody>
                  <a:tcPr marL="3567" marR="3567" marT="3567" marB="0" anchor="b">
                    <a:lnL>
                      <a:noFill/>
                    </a:lnL>
                    <a:lnR>
                      <a:noFill/>
                    </a:lnR>
                    <a:lnT>
                      <a:noFill/>
                    </a:lnT>
                    <a:lnB>
                      <a:noFill/>
                    </a:lnB>
                    <a:solidFill>
                      <a:srgbClr val="FED980"/>
                    </a:solidFill>
                  </a:tcPr>
                </a:tc>
                <a:extLst>
                  <a:ext uri="{0D108BD9-81ED-4DB2-BD59-A6C34878D82A}">
                    <a16:rowId xmlns:a16="http://schemas.microsoft.com/office/drawing/2014/main" val="10033"/>
                  </a:ext>
                </a:extLst>
              </a:tr>
              <a:tr h="72694">
                <a:tc>
                  <a:txBody>
                    <a:bodyPr/>
                    <a:lstStyle/>
                    <a:p>
                      <a:pPr algn="l" fontAlgn="b"/>
                      <a:r>
                        <a:rPr lang="en-US" sz="500" b="0" i="0" u="none" strike="noStrike">
                          <a:solidFill>
                            <a:srgbClr val="000000"/>
                          </a:solidFill>
                          <a:effectLst/>
                          <a:latin typeface="Calibri" panose="020F0502020204030204" pitchFamily="34" charset="0"/>
                        </a:rPr>
                        <a:t>ZINC14558020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53.31</a:t>
                      </a:r>
                    </a:p>
                  </a:txBody>
                  <a:tcPr marL="3567" marR="3567" marT="3567" marB="0" anchor="b">
                    <a:lnL>
                      <a:noFill/>
                    </a:lnL>
                    <a:lnR>
                      <a:noFill/>
                    </a:lnR>
                    <a:lnT>
                      <a:noFill/>
                    </a:lnT>
                    <a:lnB>
                      <a:noFill/>
                    </a:lnB>
                    <a:solidFill>
                      <a:srgbClr val="FDD37F"/>
                    </a:solidFill>
                  </a:tcPr>
                </a:tc>
                <a:extLst>
                  <a:ext uri="{0D108BD9-81ED-4DB2-BD59-A6C34878D82A}">
                    <a16:rowId xmlns:a16="http://schemas.microsoft.com/office/drawing/2014/main" val="10034"/>
                  </a:ext>
                </a:extLst>
              </a:tr>
              <a:tr h="72694">
                <a:tc>
                  <a:txBody>
                    <a:bodyPr/>
                    <a:lstStyle/>
                    <a:p>
                      <a:pPr algn="l" fontAlgn="b"/>
                      <a:r>
                        <a:rPr lang="en-US" sz="500" b="0" i="0" u="none" strike="noStrike">
                          <a:solidFill>
                            <a:srgbClr val="000000"/>
                          </a:solidFill>
                          <a:effectLst/>
                          <a:latin typeface="Calibri" panose="020F0502020204030204" pitchFamily="34" charset="0"/>
                        </a:rPr>
                        <a:t>ZINC34747432</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52.55</a:t>
                      </a:r>
                    </a:p>
                  </a:txBody>
                  <a:tcPr marL="3567" marR="3567" marT="3567" marB="0" anchor="b">
                    <a:lnL>
                      <a:noFill/>
                    </a:lnL>
                    <a:lnR>
                      <a:noFill/>
                    </a:lnR>
                    <a:lnT>
                      <a:noFill/>
                    </a:lnT>
                    <a:lnB>
                      <a:noFill/>
                    </a:lnB>
                    <a:solidFill>
                      <a:srgbClr val="FDCE7E"/>
                    </a:solidFill>
                  </a:tcPr>
                </a:tc>
                <a:extLst>
                  <a:ext uri="{0D108BD9-81ED-4DB2-BD59-A6C34878D82A}">
                    <a16:rowId xmlns:a16="http://schemas.microsoft.com/office/drawing/2014/main" val="10035"/>
                  </a:ext>
                </a:extLst>
              </a:tr>
              <a:tr h="72694">
                <a:tc>
                  <a:txBody>
                    <a:bodyPr/>
                    <a:lstStyle/>
                    <a:p>
                      <a:pPr algn="l" fontAlgn="b"/>
                      <a:r>
                        <a:rPr lang="en-US" sz="500" b="0" i="0" u="none" strike="noStrike">
                          <a:solidFill>
                            <a:srgbClr val="000000"/>
                          </a:solidFill>
                          <a:effectLst/>
                          <a:latin typeface="Calibri" panose="020F0502020204030204" pitchFamily="34" charset="0"/>
                        </a:rPr>
                        <a:t>ZINC10123401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52.39</a:t>
                      </a:r>
                    </a:p>
                  </a:txBody>
                  <a:tcPr marL="3567" marR="3567" marT="3567" marB="0" anchor="b">
                    <a:lnL>
                      <a:noFill/>
                    </a:lnL>
                    <a:lnR>
                      <a:noFill/>
                    </a:lnR>
                    <a:lnT>
                      <a:noFill/>
                    </a:lnT>
                    <a:lnB>
                      <a:noFill/>
                    </a:lnB>
                    <a:solidFill>
                      <a:srgbClr val="FDCD7E"/>
                    </a:solidFill>
                  </a:tcPr>
                </a:tc>
                <a:extLst>
                  <a:ext uri="{0D108BD9-81ED-4DB2-BD59-A6C34878D82A}">
                    <a16:rowId xmlns:a16="http://schemas.microsoft.com/office/drawing/2014/main" val="10036"/>
                  </a:ext>
                </a:extLst>
              </a:tr>
              <a:tr h="72694">
                <a:tc>
                  <a:txBody>
                    <a:bodyPr/>
                    <a:lstStyle/>
                    <a:p>
                      <a:pPr algn="l" fontAlgn="b"/>
                      <a:r>
                        <a:rPr lang="en-US" sz="500" b="0" i="0" u="none" strike="noStrike">
                          <a:solidFill>
                            <a:srgbClr val="000000"/>
                          </a:solidFill>
                          <a:effectLst/>
                          <a:latin typeface="Calibri" panose="020F0502020204030204" pitchFamily="34" charset="0"/>
                        </a:rPr>
                        <a:t>ZINC29461868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50.65</a:t>
                      </a:r>
                    </a:p>
                  </a:txBody>
                  <a:tcPr marL="3567" marR="3567" marT="3567" marB="0" anchor="b">
                    <a:lnL>
                      <a:noFill/>
                    </a:lnL>
                    <a:lnR>
                      <a:noFill/>
                    </a:lnR>
                    <a:lnT>
                      <a:noFill/>
                    </a:lnT>
                    <a:lnB>
                      <a:noFill/>
                    </a:lnB>
                    <a:solidFill>
                      <a:srgbClr val="FCC17B"/>
                    </a:solidFill>
                  </a:tcPr>
                </a:tc>
                <a:extLst>
                  <a:ext uri="{0D108BD9-81ED-4DB2-BD59-A6C34878D82A}">
                    <a16:rowId xmlns:a16="http://schemas.microsoft.com/office/drawing/2014/main" val="10037"/>
                  </a:ext>
                </a:extLst>
              </a:tr>
              <a:tr h="72694">
                <a:tc>
                  <a:txBody>
                    <a:bodyPr/>
                    <a:lstStyle/>
                    <a:p>
                      <a:pPr algn="l" fontAlgn="b"/>
                      <a:r>
                        <a:rPr lang="en-US" sz="500" b="0" i="0" u="none" strike="noStrike">
                          <a:solidFill>
                            <a:srgbClr val="000000"/>
                          </a:solidFill>
                          <a:effectLst/>
                          <a:latin typeface="Calibri" panose="020F0502020204030204" pitchFamily="34" charset="0"/>
                        </a:rPr>
                        <a:t>ZINC40824467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50.10</a:t>
                      </a:r>
                    </a:p>
                  </a:txBody>
                  <a:tcPr marL="3567" marR="3567" marT="3567" marB="0" anchor="b">
                    <a:lnL>
                      <a:noFill/>
                    </a:lnL>
                    <a:lnR>
                      <a:noFill/>
                    </a:lnR>
                    <a:lnT>
                      <a:noFill/>
                    </a:lnT>
                    <a:lnB>
                      <a:noFill/>
                    </a:lnB>
                    <a:solidFill>
                      <a:srgbClr val="FCBD7B"/>
                    </a:solidFill>
                  </a:tcPr>
                </a:tc>
                <a:extLst>
                  <a:ext uri="{0D108BD9-81ED-4DB2-BD59-A6C34878D82A}">
                    <a16:rowId xmlns:a16="http://schemas.microsoft.com/office/drawing/2014/main" val="10038"/>
                  </a:ext>
                </a:extLst>
              </a:tr>
              <a:tr h="72694">
                <a:tc>
                  <a:txBody>
                    <a:bodyPr/>
                    <a:lstStyle/>
                    <a:p>
                      <a:pPr algn="l" fontAlgn="b"/>
                      <a:r>
                        <a:rPr lang="en-US" sz="500" b="0" i="0" u="none" strike="noStrike">
                          <a:solidFill>
                            <a:srgbClr val="000000"/>
                          </a:solidFill>
                          <a:effectLst/>
                          <a:latin typeface="Calibri" panose="020F0502020204030204" pitchFamily="34" charset="0"/>
                        </a:rPr>
                        <a:t>ZINC52096905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49.96</a:t>
                      </a:r>
                    </a:p>
                  </a:txBody>
                  <a:tcPr marL="3567" marR="3567" marT="3567" marB="0" anchor="b">
                    <a:lnL>
                      <a:noFill/>
                    </a:lnL>
                    <a:lnR>
                      <a:noFill/>
                    </a:lnR>
                    <a:lnT>
                      <a:noFill/>
                    </a:lnT>
                    <a:lnB>
                      <a:noFill/>
                    </a:lnB>
                    <a:solidFill>
                      <a:srgbClr val="FCBC7B"/>
                    </a:solidFill>
                  </a:tcPr>
                </a:tc>
                <a:extLst>
                  <a:ext uri="{0D108BD9-81ED-4DB2-BD59-A6C34878D82A}">
                    <a16:rowId xmlns:a16="http://schemas.microsoft.com/office/drawing/2014/main" val="10039"/>
                  </a:ext>
                </a:extLst>
              </a:tr>
              <a:tr h="72694">
                <a:tc>
                  <a:txBody>
                    <a:bodyPr/>
                    <a:lstStyle/>
                    <a:p>
                      <a:pPr algn="l" fontAlgn="b"/>
                      <a:r>
                        <a:rPr lang="en-US" sz="500" b="0" i="0" u="none" strike="noStrike">
                          <a:solidFill>
                            <a:srgbClr val="000000"/>
                          </a:solidFill>
                          <a:effectLst/>
                          <a:latin typeface="Calibri" panose="020F0502020204030204" pitchFamily="34" charset="0"/>
                        </a:rPr>
                        <a:t>ZINC39914438</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49.68</a:t>
                      </a:r>
                    </a:p>
                  </a:txBody>
                  <a:tcPr marL="3567" marR="3567" marT="3567" marB="0" anchor="b">
                    <a:lnL>
                      <a:noFill/>
                    </a:lnL>
                    <a:lnR>
                      <a:noFill/>
                    </a:lnR>
                    <a:lnT>
                      <a:noFill/>
                    </a:lnT>
                    <a:lnB>
                      <a:noFill/>
                    </a:lnB>
                    <a:solidFill>
                      <a:srgbClr val="FCBA7A"/>
                    </a:solidFill>
                  </a:tcPr>
                </a:tc>
                <a:extLst>
                  <a:ext uri="{0D108BD9-81ED-4DB2-BD59-A6C34878D82A}">
                    <a16:rowId xmlns:a16="http://schemas.microsoft.com/office/drawing/2014/main" val="10040"/>
                  </a:ext>
                </a:extLst>
              </a:tr>
              <a:tr h="72694">
                <a:tc>
                  <a:txBody>
                    <a:bodyPr/>
                    <a:lstStyle/>
                    <a:p>
                      <a:pPr algn="l" fontAlgn="b"/>
                      <a:r>
                        <a:rPr lang="en-US" sz="500" b="0" i="0" u="none" strike="noStrike">
                          <a:solidFill>
                            <a:srgbClr val="000000"/>
                          </a:solidFill>
                          <a:effectLst/>
                          <a:latin typeface="Calibri" panose="020F0502020204030204" pitchFamily="34" charset="0"/>
                        </a:rPr>
                        <a:t>ZINC48922871</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49.59</a:t>
                      </a:r>
                    </a:p>
                  </a:txBody>
                  <a:tcPr marL="3567" marR="3567" marT="3567" marB="0" anchor="b">
                    <a:lnL>
                      <a:noFill/>
                    </a:lnL>
                    <a:lnR>
                      <a:noFill/>
                    </a:lnR>
                    <a:lnT>
                      <a:noFill/>
                    </a:lnT>
                    <a:lnB>
                      <a:noFill/>
                    </a:lnB>
                    <a:solidFill>
                      <a:srgbClr val="FCB97A"/>
                    </a:solidFill>
                  </a:tcPr>
                </a:tc>
                <a:extLst>
                  <a:ext uri="{0D108BD9-81ED-4DB2-BD59-A6C34878D82A}">
                    <a16:rowId xmlns:a16="http://schemas.microsoft.com/office/drawing/2014/main" val="10041"/>
                  </a:ext>
                </a:extLst>
              </a:tr>
              <a:tr h="72694">
                <a:tc>
                  <a:txBody>
                    <a:bodyPr/>
                    <a:lstStyle/>
                    <a:p>
                      <a:pPr algn="l" fontAlgn="b"/>
                      <a:r>
                        <a:rPr lang="en-US" sz="500" b="0" i="0" u="none" strike="noStrike">
                          <a:solidFill>
                            <a:srgbClr val="000000"/>
                          </a:solidFill>
                          <a:effectLst/>
                          <a:latin typeface="Calibri" panose="020F0502020204030204" pitchFamily="34" charset="0"/>
                        </a:rPr>
                        <a:t>ZINC39657146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48.74</a:t>
                      </a:r>
                    </a:p>
                  </a:txBody>
                  <a:tcPr marL="3567" marR="3567" marT="3567" marB="0" anchor="b">
                    <a:lnL>
                      <a:noFill/>
                    </a:lnL>
                    <a:lnR>
                      <a:noFill/>
                    </a:lnR>
                    <a:lnT>
                      <a:noFill/>
                    </a:lnT>
                    <a:lnB>
                      <a:noFill/>
                    </a:lnB>
                    <a:solidFill>
                      <a:srgbClr val="FCB379"/>
                    </a:solidFill>
                  </a:tcPr>
                </a:tc>
                <a:extLst>
                  <a:ext uri="{0D108BD9-81ED-4DB2-BD59-A6C34878D82A}">
                    <a16:rowId xmlns:a16="http://schemas.microsoft.com/office/drawing/2014/main" val="10042"/>
                  </a:ext>
                </a:extLst>
              </a:tr>
              <a:tr h="72694">
                <a:tc>
                  <a:txBody>
                    <a:bodyPr/>
                    <a:lstStyle/>
                    <a:p>
                      <a:pPr algn="l" fontAlgn="b"/>
                      <a:r>
                        <a:rPr lang="en-US" sz="500" b="0" i="0" u="none" strike="noStrike">
                          <a:solidFill>
                            <a:srgbClr val="000000"/>
                          </a:solidFill>
                          <a:effectLst/>
                          <a:latin typeface="Calibri" panose="020F0502020204030204" pitchFamily="34" charset="0"/>
                        </a:rPr>
                        <a:t>ZINC00706129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48.34</a:t>
                      </a:r>
                    </a:p>
                  </a:txBody>
                  <a:tcPr marL="3567" marR="3567" marT="3567" marB="0" anchor="b">
                    <a:lnL>
                      <a:noFill/>
                    </a:lnL>
                    <a:lnR>
                      <a:noFill/>
                    </a:lnR>
                    <a:lnT>
                      <a:noFill/>
                    </a:lnT>
                    <a:lnB>
                      <a:noFill/>
                    </a:lnB>
                    <a:solidFill>
                      <a:srgbClr val="FBB078"/>
                    </a:solidFill>
                  </a:tcPr>
                </a:tc>
                <a:extLst>
                  <a:ext uri="{0D108BD9-81ED-4DB2-BD59-A6C34878D82A}">
                    <a16:rowId xmlns:a16="http://schemas.microsoft.com/office/drawing/2014/main" val="10043"/>
                  </a:ext>
                </a:extLst>
              </a:tr>
              <a:tr h="72694">
                <a:tc>
                  <a:txBody>
                    <a:bodyPr/>
                    <a:lstStyle/>
                    <a:p>
                      <a:pPr algn="l" fontAlgn="b"/>
                      <a:r>
                        <a:rPr lang="en-US" sz="500" b="0" i="0" u="none" strike="noStrike">
                          <a:solidFill>
                            <a:srgbClr val="000000"/>
                          </a:solidFill>
                          <a:effectLst/>
                          <a:latin typeface="Calibri" panose="020F0502020204030204" pitchFamily="34" charset="0"/>
                        </a:rPr>
                        <a:t>ZINC02759924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48.25</a:t>
                      </a:r>
                    </a:p>
                  </a:txBody>
                  <a:tcPr marL="3567" marR="3567" marT="3567" marB="0" anchor="b">
                    <a:lnL>
                      <a:noFill/>
                    </a:lnL>
                    <a:lnR>
                      <a:noFill/>
                    </a:lnR>
                    <a:lnT>
                      <a:noFill/>
                    </a:lnT>
                    <a:lnB>
                      <a:noFill/>
                    </a:lnB>
                    <a:solidFill>
                      <a:srgbClr val="FBB078"/>
                    </a:solidFill>
                  </a:tcPr>
                </a:tc>
                <a:extLst>
                  <a:ext uri="{0D108BD9-81ED-4DB2-BD59-A6C34878D82A}">
                    <a16:rowId xmlns:a16="http://schemas.microsoft.com/office/drawing/2014/main" val="10044"/>
                  </a:ext>
                </a:extLst>
              </a:tr>
              <a:tr h="72694">
                <a:tc>
                  <a:txBody>
                    <a:bodyPr/>
                    <a:lstStyle/>
                    <a:p>
                      <a:pPr algn="l" fontAlgn="b"/>
                      <a:r>
                        <a:rPr lang="en-US" sz="500" b="0" i="0" u="none" strike="noStrike">
                          <a:solidFill>
                            <a:srgbClr val="000000"/>
                          </a:solidFill>
                          <a:effectLst/>
                          <a:latin typeface="Calibri" panose="020F0502020204030204" pitchFamily="34" charset="0"/>
                        </a:rPr>
                        <a:t>ZINC43220997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47.45</a:t>
                      </a:r>
                    </a:p>
                  </a:txBody>
                  <a:tcPr marL="3567" marR="3567" marT="3567" marB="0" anchor="b">
                    <a:lnL>
                      <a:noFill/>
                    </a:lnL>
                    <a:lnR>
                      <a:noFill/>
                    </a:lnR>
                    <a:lnT>
                      <a:noFill/>
                    </a:lnT>
                    <a:lnB>
                      <a:noFill/>
                    </a:lnB>
                    <a:solidFill>
                      <a:srgbClr val="FBAA77"/>
                    </a:solidFill>
                  </a:tcPr>
                </a:tc>
                <a:extLst>
                  <a:ext uri="{0D108BD9-81ED-4DB2-BD59-A6C34878D82A}">
                    <a16:rowId xmlns:a16="http://schemas.microsoft.com/office/drawing/2014/main" val="10045"/>
                  </a:ext>
                </a:extLst>
              </a:tr>
              <a:tr h="72694">
                <a:tc>
                  <a:txBody>
                    <a:bodyPr/>
                    <a:lstStyle/>
                    <a:p>
                      <a:pPr algn="l" fontAlgn="b"/>
                      <a:r>
                        <a:rPr lang="en-US" sz="500" b="0" i="0" u="none" strike="noStrike">
                          <a:solidFill>
                            <a:srgbClr val="000000"/>
                          </a:solidFill>
                          <a:effectLst/>
                          <a:latin typeface="Calibri" panose="020F0502020204030204" pitchFamily="34" charset="0"/>
                        </a:rPr>
                        <a:t>ZINC67458535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47.40</a:t>
                      </a:r>
                    </a:p>
                  </a:txBody>
                  <a:tcPr marL="3567" marR="3567" marT="3567" marB="0" anchor="b">
                    <a:lnL>
                      <a:noFill/>
                    </a:lnL>
                    <a:lnR>
                      <a:noFill/>
                    </a:lnR>
                    <a:lnT>
                      <a:noFill/>
                    </a:lnT>
                    <a:lnB>
                      <a:noFill/>
                    </a:lnB>
                    <a:solidFill>
                      <a:srgbClr val="FBAA77"/>
                    </a:solidFill>
                  </a:tcPr>
                </a:tc>
                <a:extLst>
                  <a:ext uri="{0D108BD9-81ED-4DB2-BD59-A6C34878D82A}">
                    <a16:rowId xmlns:a16="http://schemas.microsoft.com/office/drawing/2014/main" val="10046"/>
                  </a:ext>
                </a:extLst>
              </a:tr>
              <a:tr h="72694">
                <a:tc>
                  <a:txBody>
                    <a:bodyPr/>
                    <a:lstStyle/>
                    <a:p>
                      <a:pPr algn="l" fontAlgn="b"/>
                      <a:r>
                        <a:rPr lang="en-US" sz="500" b="0" i="0" u="none" strike="noStrike">
                          <a:solidFill>
                            <a:srgbClr val="000000"/>
                          </a:solidFill>
                          <a:effectLst/>
                          <a:latin typeface="Calibri" panose="020F0502020204030204" pitchFamily="34" charset="0"/>
                        </a:rPr>
                        <a:t>ZINC33058380</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45.11</a:t>
                      </a:r>
                    </a:p>
                  </a:txBody>
                  <a:tcPr marL="3567" marR="3567" marT="3567" marB="0" anchor="b">
                    <a:lnL>
                      <a:noFill/>
                    </a:lnL>
                    <a:lnR>
                      <a:noFill/>
                    </a:lnR>
                    <a:lnT>
                      <a:noFill/>
                    </a:lnT>
                    <a:lnB>
                      <a:noFill/>
                    </a:lnB>
                    <a:solidFill>
                      <a:srgbClr val="FA9A74"/>
                    </a:solidFill>
                  </a:tcPr>
                </a:tc>
                <a:extLst>
                  <a:ext uri="{0D108BD9-81ED-4DB2-BD59-A6C34878D82A}">
                    <a16:rowId xmlns:a16="http://schemas.microsoft.com/office/drawing/2014/main" val="10047"/>
                  </a:ext>
                </a:extLst>
              </a:tr>
              <a:tr h="72694">
                <a:tc>
                  <a:txBody>
                    <a:bodyPr/>
                    <a:lstStyle/>
                    <a:p>
                      <a:pPr algn="l" fontAlgn="b"/>
                      <a:r>
                        <a:rPr lang="en-US" sz="500" b="0" i="0" u="none" strike="noStrike">
                          <a:solidFill>
                            <a:srgbClr val="000000"/>
                          </a:solidFill>
                          <a:effectLst/>
                          <a:latin typeface="Calibri" panose="020F0502020204030204" pitchFamily="34" charset="0"/>
                        </a:rPr>
                        <a:t>ZINC37520295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44.78</a:t>
                      </a:r>
                    </a:p>
                  </a:txBody>
                  <a:tcPr marL="3567" marR="3567" marT="3567" marB="0" anchor="b">
                    <a:lnL>
                      <a:noFill/>
                    </a:lnL>
                    <a:lnR>
                      <a:noFill/>
                    </a:lnR>
                    <a:lnT>
                      <a:noFill/>
                    </a:lnT>
                    <a:lnB>
                      <a:noFill/>
                    </a:lnB>
                    <a:solidFill>
                      <a:srgbClr val="FA9874"/>
                    </a:solidFill>
                  </a:tcPr>
                </a:tc>
                <a:extLst>
                  <a:ext uri="{0D108BD9-81ED-4DB2-BD59-A6C34878D82A}">
                    <a16:rowId xmlns:a16="http://schemas.microsoft.com/office/drawing/2014/main" val="10048"/>
                  </a:ext>
                </a:extLst>
              </a:tr>
              <a:tr h="72694">
                <a:tc>
                  <a:txBody>
                    <a:bodyPr/>
                    <a:lstStyle/>
                    <a:p>
                      <a:pPr algn="l" fontAlgn="b"/>
                      <a:r>
                        <a:rPr lang="en-US" sz="500" b="0" i="0" u="none" strike="noStrike">
                          <a:solidFill>
                            <a:srgbClr val="000000"/>
                          </a:solidFill>
                          <a:effectLst/>
                          <a:latin typeface="Calibri" panose="020F0502020204030204" pitchFamily="34" charset="0"/>
                        </a:rPr>
                        <a:t>ZINC09282496</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43.71</a:t>
                      </a:r>
                    </a:p>
                  </a:txBody>
                  <a:tcPr marL="3567" marR="3567" marT="3567" marB="0" anchor="b">
                    <a:lnL>
                      <a:noFill/>
                    </a:lnL>
                    <a:lnR>
                      <a:noFill/>
                    </a:lnR>
                    <a:lnT>
                      <a:noFill/>
                    </a:lnT>
                    <a:lnB>
                      <a:noFill/>
                    </a:lnB>
                    <a:solidFill>
                      <a:srgbClr val="FA9072"/>
                    </a:solidFill>
                  </a:tcPr>
                </a:tc>
                <a:extLst>
                  <a:ext uri="{0D108BD9-81ED-4DB2-BD59-A6C34878D82A}">
                    <a16:rowId xmlns:a16="http://schemas.microsoft.com/office/drawing/2014/main" val="10049"/>
                  </a:ext>
                </a:extLst>
              </a:tr>
              <a:tr h="72694">
                <a:tc>
                  <a:txBody>
                    <a:bodyPr/>
                    <a:lstStyle/>
                    <a:p>
                      <a:pPr algn="l" fontAlgn="b"/>
                      <a:r>
                        <a:rPr lang="en-US" sz="500" b="0" i="0" u="none" strike="noStrike">
                          <a:solidFill>
                            <a:srgbClr val="000000"/>
                          </a:solidFill>
                          <a:effectLst/>
                          <a:latin typeface="Calibri" panose="020F0502020204030204" pitchFamily="34" charset="0"/>
                        </a:rPr>
                        <a:t>ZINC54596097</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42.68</a:t>
                      </a:r>
                    </a:p>
                  </a:txBody>
                  <a:tcPr marL="3567" marR="3567" marT="3567" marB="0" anchor="b">
                    <a:lnL>
                      <a:noFill/>
                    </a:lnL>
                    <a:lnR>
                      <a:noFill/>
                    </a:lnR>
                    <a:lnT>
                      <a:noFill/>
                    </a:lnT>
                    <a:lnB>
                      <a:noFill/>
                    </a:lnB>
                    <a:solidFill>
                      <a:srgbClr val="F98971"/>
                    </a:solidFill>
                  </a:tcPr>
                </a:tc>
                <a:extLst>
                  <a:ext uri="{0D108BD9-81ED-4DB2-BD59-A6C34878D82A}">
                    <a16:rowId xmlns:a16="http://schemas.microsoft.com/office/drawing/2014/main" val="10050"/>
                  </a:ext>
                </a:extLst>
              </a:tr>
              <a:tr h="72694">
                <a:tc>
                  <a:txBody>
                    <a:bodyPr/>
                    <a:lstStyle/>
                    <a:p>
                      <a:pPr algn="l" fontAlgn="b"/>
                      <a:r>
                        <a:rPr lang="en-US" sz="500" b="0" i="0" u="none" strike="noStrike">
                          <a:solidFill>
                            <a:srgbClr val="000000"/>
                          </a:solidFill>
                          <a:effectLst/>
                          <a:latin typeface="Calibri" panose="020F0502020204030204" pitchFamily="34" charset="0"/>
                        </a:rPr>
                        <a:t>ZINC01296699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39.07</a:t>
                      </a:r>
                    </a:p>
                  </a:txBody>
                  <a:tcPr marL="3567" marR="3567" marT="3567" marB="0" anchor="b">
                    <a:lnL>
                      <a:noFill/>
                    </a:lnL>
                    <a:lnR>
                      <a:noFill/>
                    </a:lnR>
                    <a:lnT>
                      <a:noFill/>
                    </a:lnT>
                    <a:lnB>
                      <a:noFill/>
                    </a:lnB>
                    <a:solidFill>
                      <a:srgbClr val="F8706C"/>
                    </a:solidFill>
                  </a:tcPr>
                </a:tc>
                <a:extLst>
                  <a:ext uri="{0D108BD9-81ED-4DB2-BD59-A6C34878D82A}">
                    <a16:rowId xmlns:a16="http://schemas.microsoft.com/office/drawing/2014/main" val="10051"/>
                  </a:ext>
                </a:extLst>
              </a:tr>
              <a:tr h="72694">
                <a:tc>
                  <a:txBody>
                    <a:bodyPr/>
                    <a:lstStyle/>
                    <a:p>
                      <a:pPr algn="l" fontAlgn="b"/>
                      <a:r>
                        <a:rPr lang="en-US" sz="500" b="0" i="0" u="none" strike="noStrike">
                          <a:solidFill>
                            <a:srgbClr val="000000"/>
                          </a:solidFill>
                          <a:effectLst/>
                          <a:latin typeface="Calibri" panose="020F0502020204030204" pitchFamily="34" charset="0"/>
                        </a:rPr>
                        <a:t>ZINC53113244</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38.99</a:t>
                      </a:r>
                    </a:p>
                  </a:txBody>
                  <a:tcPr marL="3567" marR="3567" marT="3567" marB="0" anchor="b">
                    <a:lnL>
                      <a:noFill/>
                    </a:lnL>
                    <a:lnR>
                      <a:noFill/>
                    </a:lnR>
                    <a:lnT>
                      <a:noFill/>
                    </a:lnT>
                    <a:lnB>
                      <a:noFill/>
                    </a:lnB>
                    <a:solidFill>
                      <a:srgbClr val="F86F6C"/>
                    </a:solidFill>
                  </a:tcPr>
                </a:tc>
                <a:extLst>
                  <a:ext uri="{0D108BD9-81ED-4DB2-BD59-A6C34878D82A}">
                    <a16:rowId xmlns:a16="http://schemas.microsoft.com/office/drawing/2014/main" val="10052"/>
                  </a:ext>
                </a:extLst>
              </a:tr>
              <a:tr h="72694">
                <a:tc>
                  <a:txBody>
                    <a:bodyPr/>
                    <a:lstStyle/>
                    <a:p>
                      <a:pPr algn="l" fontAlgn="b"/>
                      <a:r>
                        <a:rPr lang="en-US" sz="500" b="0" i="0" u="none" strike="noStrike">
                          <a:solidFill>
                            <a:srgbClr val="000000"/>
                          </a:solidFill>
                          <a:effectLst/>
                          <a:latin typeface="Calibri" panose="020F0502020204030204" pitchFamily="34" charset="0"/>
                        </a:rPr>
                        <a:t>ZINC24002105</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a:solidFill>
                            <a:srgbClr val="000000"/>
                          </a:solidFill>
                          <a:effectLst/>
                          <a:latin typeface="Calibri" panose="020F0502020204030204" pitchFamily="34" charset="0"/>
                        </a:rPr>
                        <a:t>38.95</a:t>
                      </a:r>
                    </a:p>
                  </a:txBody>
                  <a:tcPr marL="3567" marR="3567" marT="3567" marB="0" anchor="b">
                    <a:lnL>
                      <a:noFill/>
                    </a:lnL>
                    <a:lnR>
                      <a:noFill/>
                    </a:lnR>
                    <a:lnT>
                      <a:noFill/>
                    </a:lnT>
                    <a:lnB>
                      <a:noFill/>
                    </a:lnB>
                    <a:solidFill>
                      <a:srgbClr val="F86F6C"/>
                    </a:solidFill>
                  </a:tcPr>
                </a:tc>
                <a:extLst>
                  <a:ext uri="{0D108BD9-81ED-4DB2-BD59-A6C34878D82A}">
                    <a16:rowId xmlns:a16="http://schemas.microsoft.com/office/drawing/2014/main" val="10053"/>
                  </a:ext>
                </a:extLst>
              </a:tr>
              <a:tr h="72694">
                <a:tc>
                  <a:txBody>
                    <a:bodyPr/>
                    <a:lstStyle/>
                    <a:p>
                      <a:pPr algn="l" fontAlgn="b"/>
                      <a:r>
                        <a:rPr lang="en-US" sz="500" b="0" i="0" u="none" strike="noStrike">
                          <a:solidFill>
                            <a:srgbClr val="000000"/>
                          </a:solidFill>
                          <a:effectLst/>
                          <a:latin typeface="Calibri" panose="020F0502020204030204" pitchFamily="34" charset="0"/>
                        </a:rPr>
                        <a:t>ZINC49812309</a:t>
                      </a:r>
                    </a:p>
                  </a:txBody>
                  <a:tcPr marL="3567" marR="3567" marT="3567"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3567" marR="3567" marT="3567" marB="0" anchor="b">
                    <a:lnL>
                      <a:noFill/>
                    </a:lnL>
                    <a:lnR>
                      <a:noFill/>
                    </a:lnR>
                    <a:lnT>
                      <a:noFill/>
                    </a:lnT>
                    <a:lnB>
                      <a:noFill/>
                    </a:lnB>
                  </a:tcPr>
                </a:tc>
                <a:tc>
                  <a:txBody>
                    <a:bodyPr/>
                    <a:lstStyle/>
                    <a:p>
                      <a:pPr algn="ctr" fontAlgn="b"/>
                      <a:r>
                        <a:rPr lang="en-US" sz="500" b="0" i="0" u="none" strike="noStrike" dirty="0">
                          <a:solidFill>
                            <a:srgbClr val="000000"/>
                          </a:solidFill>
                          <a:effectLst/>
                          <a:latin typeface="Calibri" panose="020F0502020204030204" pitchFamily="34" charset="0"/>
                        </a:rPr>
                        <a:t>38.01</a:t>
                      </a:r>
                    </a:p>
                  </a:txBody>
                  <a:tcPr marL="3567" marR="3567" marT="3567" marB="0" anchor="b">
                    <a:lnL>
                      <a:noFill/>
                    </a:lnL>
                    <a:lnR>
                      <a:noFill/>
                    </a:lnR>
                    <a:lnT>
                      <a:noFill/>
                    </a:lnT>
                    <a:lnB>
                      <a:noFill/>
                    </a:lnB>
                    <a:solidFill>
                      <a:srgbClr val="F8696B"/>
                    </a:solidFill>
                  </a:tcPr>
                </a:tc>
                <a:extLst>
                  <a:ext uri="{0D108BD9-81ED-4DB2-BD59-A6C34878D82A}">
                    <a16:rowId xmlns:a16="http://schemas.microsoft.com/office/drawing/2014/main" val="10054"/>
                  </a:ext>
                </a:extLst>
              </a:tr>
            </a:tbl>
          </a:graphicData>
        </a:graphic>
      </p:graphicFrame>
      <p:pic>
        <p:nvPicPr>
          <p:cNvPr id="12" name="ATase-molecul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518" r="8904" b="25780"/>
          <a:stretch/>
        </p:blipFill>
        <p:spPr>
          <a:xfrm>
            <a:off x="293271" y="2294078"/>
            <a:ext cx="3047101" cy="2778239"/>
          </a:xfrm>
          <a:prstGeom prst="rect">
            <a:avLst/>
          </a:prstGeom>
        </p:spPr>
      </p:pic>
      <p:sp>
        <p:nvSpPr>
          <p:cNvPr id="20" name="TextBox 19"/>
          <p:cNvSpPr txBox="1"/>
          <p:nvPr/>
        </p:nvSpPr>
        <p:spPr>
          <a:xfrm>
            <a:off x="608523" y="1922566"/>
            <a:ext cx="2558453" cy="371512"/>
          </a:xfrm>
          <a:prstGeom prst="rect">
            <a:avLst/>
          </a:prstGeom>
          <a:noFill/>
        </p:spPr>
        <p:txBody>
          <a:bodyPr wrap="square" rtlCol="0">
            <a:spAutoFit/>
          </a:bodyPr>
          <a:lstStyle/>
          <a:p>
            <a:r>
              <a:rPr lang="en-US" sz="1814" b="1" dirty="0">
                <a:latin typeface="Tw Cen MT" panose="020B0602020104020603" pitchFamily="34" charset="0"/>
              </a:rPr>
              <a:t>Dock Compound Library</a:t>
            </a:r>
          </a:p>
        </p:txBody>
      </p:sp>
      <p:sp>
        <p:nvSpPr>
          <p:cNvPr id="9" name="Rectangle 8"/>
          <p:cNvSpPr/>
          <p:nvPr/>
        </p:nvSpPr>
        <p:spPr>
          <a:xfrm>
            <a:off x="6743700" y="1725137"/>
            <a:ext cx="1411571" cy="807047"/>
          </a:xfrm>
          <a:prstGeom prst="rect">
            <a:avLst/>
          </a:prstGeom>
          <a:solidFill>
            <a:schemeClr val="bg2">
              <a:lumMod val="50000"/>
              <a:alpha val="2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76214" y="2626475"/>
            <a:ext cx="984166" cy="1954675"/>
          </a:xfrm>
          <a:prstGeom prst="rect">
            <a:avLst/>
          </a:prstGeom>
          <a:solidFill>
            <a:schemeClr val="bg2">
              <a:lumMod val="75000"/>
              <a:alpha val="2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2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1000" fill="hold"/>
                                        <p:tgtEl>
                                          <p:spTgt spid="20"/>
                                        </p:tgtEl>
                                        <p:attrNameLst>
                                          <p:attrName>ppt_w</p:attrName>
                                        </p:attrNameLst>
                                      </p:cBhvr>
                                      <p:tavLst>
                                        <p:tav tm="0">
                                          <p:val>
                                            <p:fltVal val="0"/>
                                          </p:val>
                                        </p:tav>
                                        <p:tav tm="100000">
                                          <p:val>
                                            <p:strVal val="#ppt_w"/>
                                          </p:val>
                                        </p:tav>
                                      </p:tavLst>
                                    </p:anim>
                                    <p:anim calcmode="lin" valueType="num">
                                      <p:cBhvr>
                                        <p:cTn id="11" dur="1000" fill="hold"/>
                                        <p:tgtEl>
                                          <p:spTgt spid="20"/>
                                        </p:tgtEl>
                                        <p:attrNameLst>
                                          <p:attrName>ppt_h</p:attrName>
                                        </p:attrNameLst>
                                      </p:cBhvr>
                                      <p:tavLst>
                                        <p:tav tm="0">
                                          <p:val>
                                            <p:fltVal val="0"/>
                                          </p:val>
                                        </p:tav>
                                        <p:tav tm="100000">
                                          <p:val>
                                            <p:strVal val="#ppt_h"/>
                                          </p:val>
                                        </p:tav>
                                      </p:tavLst>
                                    </p:anim>
                                    <p:anim calcmode="lin" valueType="num">
                                      <p:cBhvr>
                                        <p:cTn id="12" dur="1000" fill="hold"/>
                                        <p:tgtEl>
                                          <p:spTgt spid="20"/>
                                        </p:tgtEl>
                                        <p:attrNameLst>
                                          <p:attrName>style.rotation</p:attrName>
                                        </p:attrNameLst>
                                      </p:cBhvr>
                                      <p:tavLst>
                                        <p:tav tm="0">
                                          <p:val>
                                            <p:fltVal val="90"/>
                                          </p:val>
                                        </p:tav>
                                        <p:tav tm="100000">
                                          <p:val>
                                            <p:fltVal val="0"/>
                                          </p:val>
                                        </p:tav>
                                      </p:tavLst>
                                    </p:anim>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3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p:cTn id="27" dur="1000" fill="hold"/>
                                        <p:tgtEl>
                                          <p:spTgt spid="73"/>
                                        </p:tgtEl>
                                        <p:attrNameLst>
                                          <p:attrName>ppt_w</p:attrName>
                                        </p:attrNameLst>
                                      </p:cBhvr>
                                      <p:tavLst>
                                        <p:tav tm="0">
                                          <p:val>
                                            <p:fltVal val="0"/>
                                          </p:val>
                                        </p:tav>
                                        <p:tav tm="100000">
                                          <p:val>
                                            <p:strVal val="#ppt_w"/>
                                          </p:val>
                                        </p:tav>
                                      </p:tavLst>
                                    </p:anim>
                                    <p:anim calcmode="lin" valueType="num">
                                      <p:cBhvr>
                                        <p:cTn id="28" dur="1000" fill="hold"/>
                                        <p:tgtEl>
                                          <p:spTgt spid="73"/>
                                        </p:tgtEl>
                                        <p:attrNameLst>
                                          <p:attrName>ppt_h</p:attrName>
                                        </p:attrNameLst>
                                      </p:cBhvr>
                                      <p:tavLst>
                                        <p:tav tm="0">
                                          <p:val>
                                            <p:fltVal val="0"/>
                                          </p:val>
                                        </p:tav>
                                        <p:tav tm="100000">
                                          <p:val>
                                            <p:strVal val="#ppt_h"/>
                                          </p:val>
                                        </p:tav>
                                      </p:tavLst>
                                    </p:anim>
                                    <p:anim calcmode="lin" valueType="num">
                                      <p:cBhvr>
                                        <p:cTn id="29" dur="1000" fill="hold"/>
                                        <p:tgtEl>
                                          <p:spTgt spid="73"/>
                                        </p:tgtEl>
                                        <p:attrNameLst>
                                          <p:attrName>style.rotation</p:attrName>
                                        </p:attrNameLst>
                                      </p:cBhvr>
                                      <p:tavLst>
                                        <p:tav tm="0">
                                          <p:val>
                                            <p:fltVal val="90"/>
                                          </p:val>
                                        </p:tav>
                                        <p:tav tm="100000">
                                          <p:val>
                                            <p:fltVal val="0"/>
                                          </p:val>
                                        </p:tav>
                                      </p:tavLst>
                                    </p:anim>
                                    <p:animEffect transition="in" filter="fade">
                                      <p:cBhvr>
                                        <p:cTn id="30" dur="1000"/>
                                        <p:tgtEl>
                                          <p:spTgt spid="73"/>
                                        </p:tgtEl>
                                      </p:cBhvr>
                                    </p:animEffect>
                                  </p:childTnLst>
                                </p:cTn>
                              </p:par>
                              <p:par>
                                <p:cTn id="31" presetID="31"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p:cTn id="33" dur="1000" fill="hold"/>
                                        <p:tgtEl>
                                          <p:spTgt spid="74"/>
                                        </p:tgtEl>
                                        <p:attrNameLst>
                                          <p:attrName>ppt_w</p:attrName>
                                        </p:attrNameLst>
                                      </p:cBhvr>
                                      <p:tavLst>
                                        <p:tav tm="0">
                                          <p:val>
                                            <p:fltVal val="0"/>
                                          </p:val>
                                        </p:tav>
                                        <p:tav tm="100000">
                                          <p:val>
                                            <p:strVal val="#ppt_w"/>
                                          </p:val>
                                        </p:tav>
                                      </p:tavLst>
                                    </p:anim>
                                    <p:anim calcmode="lin" valueType="num">
                                      <p:cBhvr>
                                        <p:cTn id="34" dur="1000" fill="hold"/>
                                        <p:tgtEl>
                                          <p:spTgt spid="74"/>
                                        </p:tgtEl>
                                        <p:attrNameLst>
                                          <p:attrName>ppt_h</p:attrName>
                                        </p:attrNameLst>
                                      </p:cBhvr>
                                      <p:tavLst>
                                        <p:tav tm="0">
                                          <p:val>
                                            <p:fltVal val="0"/>
                                          </p:val>
                                        </p:tav>
                                        <p:tav tm="100000">
                                          <p:val>
                                            <p:strVal val="#ppt_h"/>
                                          </p:val>
                                        </p:tav>
                                      </p:tavLst>
                                    </p:anim>
                                    <p:anim calcmode="lin" valueType="num">
                                      <p:cBhvr>
                                        <p:cTn id="35" dur="1000" fill="hold"/>
                                        <p:tgtEl>
                                          <p:spTgt spid="74"/>
                                        </p:tgtEl>
                                        <p:attrNameLst>
                                          <p:attrName>style.rotation</p:attrName>
                                        </p:attrNameLst>
                                      </p:cBhvr>
                                      <p:tavLst>
                                        <p:tav tm="0">
                                          <p:val>
                                            <p:fltVal val="90"/>
                                          </p:val>
                                        </p:tav>
                                        <p:tav tm="100000">
                                          <p:val>
                                            <p:fltVal val="0"/>
                                          </p:val>
                                        </p:tav>
                                      </p:tavLst>
                                    </p:anim>
                                    <p:animEffect transition="in" filter="fade">
                                      <p:cBhvr>
                                        <p:cTn id="36" dur="1000"/>
                                        <p:tgtEl>
                                          <p:spTgt spid="74"/>
                                        </p:tgtEl>
                                      </p:cBhvr>
                                    </p:animEffect>
                                  </p:childTnLst>
                                </p:cTn>
                              </p:par>
                              <p:par>
                                <p:cTn id="37" presetID="3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p:cTn id="39" dur="1000" fill="hold"/>
                                        <p:tgtEl>
                                          <p:spTgt spid="75"/>
                                        </p:tgtEl>
                                        <p:attrNameLst>
                                          <p:attrName>ppt_w</p:attrName>
                                        </p:attrNameLst>
                                      </p:cBhvr>
                                      <p:tavLst>
                                        <p:tav tm="0">
                                          <p:val>
                                            <p:fltVal val="0"/>
                                          </p:val>
                                        </p:tav>
                                        <p:tav tm="100000">
                                          <p:val>
                                            <p:strVal val="#ppt_w"/>
                                          </p:val>
                                        </p:tav>
                                      </p:tavLst>
                                    </p:anim>
                                    <p:anim calcmode="lin" valueType="num">
                                      <p:cBhvr>
                                        <p:cTn id="40" dur="1000" fill="hold"/>
                                        <p:tgtEl>
                                          <p:spTgt spid="75"/>
                                        </p:tgtEl>
                                        <p:attrNameLst>
                                          <p:attrName>ppt_h</p:attrName>
                                        </p:attrNameLst>
                                      </p:cBhvr>
                                      <p:tavLst>
                                        <p:tav tm="0">
                                          <p:val>
                                            <p:fltVal val="0"/>
                                          </p:val>
                                        </p:tav>
                                        <p:tav tm="100000">
                                          <p:val>
                                            <p:strVal val="#ppt_h"/>
                                          </p:val>
                                        </p:tav>
                                      </p:tavLst>
                                    </p:anim>
                                    <p:anim calcmode="lin" valueType="num">
                                      <p:cBhvr>
                                        <p:cTn id="41" dur="1000" fill="hold"/>
                                        <p:tgtEl>
                                          <p:spTgt spid="75"/>
                                        </p:tgtEl>
                                        <p:attrNameLst>
                                          <p:attrName>style.rotation</p:attrName>
                                        </p:attrNameLst>
                                      </p:cBhvr>
                                      <p:tavLst>
                                        <p:tav tm="0">
                                          <p:val>
                                            <p:fltVal val="90"/>
                                          </p:val>
                                        </p:tav>
                                        <p:tav tm="100000">
                                          <p:val>
                                            <p:fltVal val="0"/>
                                          </p:val>
                                        </p:tav>
                                      </p:tavLst>
                                    </p:anim>
                                    <p:animEffect transition="in" filter="fade">
                                      <p:cBhvr>
                                        <p:cTn id="42" dur="1000"/>
                                        <p:tgtEl>
                                          <p:spTgt spid="75"/>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 calcmode="lin" valueType="num">
                                      <p:cBhvr>
                                        <p:cTn id="47" dur="1000" fill="hold"/>
                                        <p:tgtEl>
                                          <p:spTgt spid="5"/>
                                        </p:tgtEl>
                                        <p:attrNameLst>
                                          <p:attrName>style.rotation</p:attrName>
                                        </p:attrNameLst>
                                      </p:cBhvr>
                                      <p:tavLst>
                                        <p:tav tm="0">
                                          <p:val>
                                            <p:fltVal val="90"/>
                                          </p:val>
                                        </p:tav>
                                        <p:tav tm="100000">
                                          <p:val>
                                            <p:fltVal val="0"/>
                                          </p:val>
                                        </p:tav>
                                      </p:tavLst>
                                    </p:anim>
                                    <p:animEffect transition="in" filter="fade">
                                      <p:cBhvr>
                                        <p:cTn id="48" dur="1000"/>
                                        <p:tgtEl>
                                          <p:spTgt spid="5"/>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1000" fill="hold"/>
                                        <p:tgtEl>
                                          <p:spTgt spid="6"/>
                                        </p:tgtEl>
                                        <p:attrNameLst>
                                          <p:attrName>ppt_w</p:attrName>
                                        </p:attrNameLst>
                                      </p:cBhvr>
                                      <p:tavLst>
                                        <p:tav tm="0">
                                          <p:val>
                                            <p:fltVal val="0"/>
                                          </p:val>
                                        </p:tav>
                                        <p:tav tm="100000">
                                          <p:val>
                                            <p:strVal val="#ppt_w"/>
                                          </p:val>
                                        </p:tav>
                                      </p:tavLst>
                                    </p:anim>
                                    <p:anim calcmode="lin" valueType="num">
                                      <p:cBhvr>
                                        <p:cTn id="52" dur="1000" fill="hold"/>
                                        <p:tgtEl>
                                          <p:spTgt spid="6"/>
                                        </p:tgtEl>
                                        <p:attrNameLst>
                                          <p:attrName>ppt_h</p:attrName>
                                        </p:attrNameLst>
                                      </p:cBhvr>
                                      <p:tavLst>
                                        <p:tav tm="0">
                                          <p:val>
                                            <p:fltVal val="0"/>
                                          </p:val>
                                        </p:tav>
                                        <p:tav tm="100000">
                                          <p:val>
                                            <p:strVal val="#ppt_h"/>
                                          </p:val>
                                        </p:tav>
                                      </p:tavLst>
                                    </p:anim>
                                    <p:anim calcmode="lin" valueType="num">
                                      <p:cBhvr>
                                        <p:cTn id="53" dur="1000" fill="hold"/>
                                        <p:tgtEl>
                                          <p:spTgt spid="6"/>
                                        </p:tgtEl>
                                        <p:attrNameLst>
                                          <p:attrName>style.rotation</p:attrName>
                                        </p:attrNameLst>
                                      </p:cBhvr>
                                      <p:tavLst>
                                        <p:tav tm="0">
                                          <p:val>
                                            <p:fltVal val="90"/>
                                          </p:val>
                                        </p:tav>
                                        <p:tav tm="100000">
                                          <p:val>
                                            <p:fltVal val="0"/>
                                          </p:val>
                                        </p:tav>
                                      </p:tavLst>
                                    </p:anim>
                                    <p:animEffect transition="in" filter="fade">
                                      <p:cBhvr>
                                        <p:cTn id="54" dur="1000"/>
                                        <p:tgtEl>
                                          <p:spTgt spid="6"/>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style.rotation</p:attrName>
                                        </p:attrNameLst>
                                      </p:cBhvr>
                                      <p:tavLst>
                                        <p:tav tm="0">
                                          <p:val>
                                            <p:fltVal val="90"/>
                                          </p:val>
                                        </p:tav>
                                        <p:tav tm="100000">
                                          <p:val>
                                            <p:fltVal val="0"/>
                                          </p:val>
                                        </p:tav>
                                      </p:tavLst>
                                    </p:anim>
                                    <p:animEffect transition="in" filter="fade">
                                      <p:cBhvr>
                                        <p:cTn id="60" dur="1000"/>
                                        <p:tgtEl>
                                          <p:spTgt spid="7"/>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 calcmode="lin" valueType="num">
                                      <p:cBhvr>
                                        <p:cTn id="63" dur="1000" fill="hold"/>
                                        <p:tgtEl>
                                          <p:spTgt spid="110"/>
                                        </p:tgtEl>
                                        <p:attrNameLst>
                                          <p:attrName>ppt_w</p:attrName>
                                        </p:attrNameLst>
                                      </p:cBhvr>
                                      <p:tavLst>
                                        <p:tav tm="0">
                                          <p:val>
                                            <p:fltVal val="0"/>
                                          </p:val>
                                        </p:tav>
                                        <p:tav tm="100000">
                                          <p:val>
                                            <p:strVal val="#ppt_w"/>
                                          </p:val>
                                        </p:tav>
                                      </p:tavLst>
                                    </p:anim>
                                    <p:anim calcmode="lin" valueType="num">
                                      <p:cBhvr>
                                        <p:cTn id="64" dur="1000" fill="hold"/>
                                        <p:tgtEl>
                                          <p:spTgt spid="110"/>
                                        </p:tgtEl>
                                        <p:attrNameLst>
                                          <p:attrName>ppt_h</p:attrName>
                                        </p:attrNameLst>
                                      </p:cBhvr>
                                      <p:tavLst>
                                        <p:tav tm="0">
                                          <p:val>
                                            <p:fltVal val="0"/>
                                          </p:val>
                                        </p:tav>
                                        <p:tav tm="100000">
                                          <p:val>
                                            <p:strVal val="#ppt_h"/>
                                          </p:val>
                                        </p:tav>
                                      </p:tavLst>
                                    </p:anim>
                                    <p:anim calcmode="lin" valueType="num">
                                      <p:cBhvr>
                                        <p:cTn id="65" dur="1000" fill="hold"/>
                                        <p:tgtEl>
                                          <p:spTgt spid="110"/>
                                        </p:tgtEl>
                                        <p:attrNameLst>
                                          <p:attrName>style.rotation</p:attrName>
                                        </p:attrNameLst>
                                      </p:cBhvr>
                                      <p:tavLst>
                                        <p:tav tm="0">
                                          <p:val>
                                            <p:fltVal val="90"/>
                                          </p:val>
                                        </p:tav>
                                        <p:tav tm="100000">
                                          <p:val>
                                            <p:fltVal val="0"/>
                                          </p:val>
                                        </p:tav>
                                      </p:tavLst>
                                    </p:anim>
                                    <p:animEffect transition="in" filter="fade">
                                      <p:cBhvr>
                                        <p:cTn id="66" dur="1000"/>
                                        <p:tgtEl>
                                          <p:spTgt spid="110"/>
                                        </p:tgtEl>
                                      </p:cBhvr>
                                    </p:animEffect>
                                  </p:childTnLst>
                                </p:cTn>
                              </p:par>
                              <p:par>
                                <p:cTn id="67" presetID="3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1000" fill="hold"/>
                                        <p:tgtEl>
                                          <p:spTgt spid="10"/>
                                        </p:tgtEl>
                                        <p:attrNameLst>
                                          <p:attrName>ppt_w</p:attrName>
                                        </p:attrNameLst>
                                      </p:cBhvr>
                                      <p:tavLst>
                                        <p:tav tm="0">
                                          <p:val>
                                            <p:fltVal val="0"/>
                                          </p:val>
                                        </p:tav>
                                        <p:tav tm="100000">
                                          <p:val>
                                            <p:strVal val="#ppt_w"/>
                                          </p:val>
                                        </p:tav>
                                      </p:tavLst>
                                    </p:anim>
                                    <p:anim calcmode="lin" valueType="num">
                                      <p:cBhvr>
                                        <p:cTn id="70" dur="1000" fill="hold"/>
                                        <p:tgtEl>
                                          <p:spTgt spid="10"/>
                                        </p:tgtEl>
                                        <p:attrNameLst>
                                          <p:attrName>ppt_h</p:attrName>
                                        </p:attrNameLst>
                                      </p:cBhvr>
                                      <p:tavLst>
                                        <p:tav tm="0">
                                          <p:val>
                                            <p:fltVal val="0"/>
                                          </p:val>
                                        </p:tav>
                                        <p:tav tm="100000">
                                          <p:val>
                                            <p:strVal val="#ppt_h"/>
                                          </p:val>
                                        </p:tav>
                                      </p:tavLst>
                                    </p:anim>
                                    <p:anim calcmode="lin" valueType="num">
                                      <p:cBhvr>
                                        <p:cTn id="71" dur="1000" fill="hold"/>
                                        <p:tgtEl>
                                          <p:spTgt spid="10"/>
                                        </p:tgtEl>
                                        <p:attrNameLst>
                                          <p:attrName>style.rotation</p:attrName>
                                        </p:attrNameLst>
                                      </p:cBhvr>
                                      <p:tavLst>
                                        <p:tav tm="0">
                                          <p:val>
                                            <p:fltVal val="90"/>
                                          </p:val>
                                        </p:tav>
                                        <p:tav tm="100000">
                                          <p:val>
                                            <p:fltVal val="0"/>
                                          </p:val>
                                        </p:tav>
                                      </p:tavLst>
                                    </p:anim>
                                    <p:animEffect transition="in" filter="fade">
                                      <p:cBhvr>
                                        <p:cTn id="72" dur="1000"/>
                                        <p:tgtEl>
                                          <p:spTgt spid="10"/>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1000" fill="hold"/>
                                        <p:tgtEl>
                                          <p:spTgt spid="11"/>
                                        </p:tgtEl>
                                        <p:attrNameLst>
                                          <p:attrName>ppt_w</p:attrName>
                                        </p:attrNameLst>
                                      </p:cBhvr>
                                      <p:tavLst>
                                        <p:tav tm="0">
                                          <p:val>
                                            <p:fltVal val="0"/>
                                          </p:val>
                                        </p:tav>
                                        <p:tav tm="100000">
                                          <p:val>
                                            <p:strVal val="#ppt_w"/>
                                          </p:val>
                                        </p:tav>
                                      </p:tavLst>
                                    </p:anim>
                                    <p:anim calcmode="lin" valueType="num">
                                      <p:cBhvr>
                                        <p:cTn id="76" dur="1000" fill="hold"/>
                                        <p:tgtEl>
                                          <p:spTgt spid="11"/>
                                        </p:tgtEl>
                                        <p:attrNameLst>
                                          <p:attrName>ppt_h</p:attrName>
                                        </p:attrNameLst>
                                      </p:cBhvr>
                                      <p:tavLst>
                                        <p:tav tm="0">
                                          <p:val>
                                            <p:fltVal val="0"/>
                                          </p:val>
                                        </p:tav>
                                        <p:tav tm="100000">
                                          <p:val>
                                            <p:strVal val="#ppt_h"/>
                                          </p:val>
                                        </p:tav>
                                      </p:tavLst>
                                    </p:anim>
                                    <p:anim calcmode="lin" valueType="num">
                                      <p:cBhvr>
                                        <p:cTn id="77" dur="1000" fill="hold"/>
                                        <p:tgtEl>
                                          <p:spTgt spid="11"/>
                                        </p:tgtEl>
                                        <p:attrNameLst>
                                          <p:attrName>style.rotation</p:attrName>
                                        </p:attrNameLst>
                                      </p:cBhvr>
                                      <p:tavLst>
                                        <p:tav tm="0">
                                          <p:val>
                                            <p:fltVal val="90"/>
                                          </p:val>
                                        </p:tav>
                                        <p:tav tm="100000">
                                          <p:val>
                                            <p:fltVal val="0"/>
                                          </p:val>
                                        </p:tav>
                                      </p:tavLst>
                                    </p:anim>
                                    <p:animEffect transition="in" filter="fade">
                                      <p:cBhvr>
                                        <p:cTn id="78" dur="10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additive="base">
                                        <p:cTn id="87" dur="500" fill="hold"/>
                                        <p:tgtEl>
                                          <p:spTgt spid="9"/>
                                        </p:tgtEl>
                                        <p:attrNameLst>
                                          <p:attrName>ppt_x</p:attrName>
                                        </p:attrNameLst>
                                      </p:cBhvr>
                                      <p:tavLst>
                                        <p:tav tm="0">
                                          <p:val>
                                            <p:strVal val="#ppt_x"/>
                                          </p:val>
                                        </p:tav>
                                        <p:tav tm="100000">
                                          <p:val>
                                            <p:strVal val="#ppt_x"/>
                                          </p:val>
                                        </p:tav>
                                      </p:tavLst>
                                    </p:anim>
                                    <p:anim calcmode="lin" valueType="num">
                                      <p:cBhvr additive="base">
                                        <p:cTn id="8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12"/>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clickEffect">
                                  <p:stCondLst>
                                    <p:cond delay="0"/>
                                  </p:stCondLst>
                                  <p:childTnLst>
                                    <p:cmd type="call" cmd="togglePause">
                                      <p:cBhvr>
                                        <p:cTn id="93" dur="1" fill="hold"/>
                                        <p:tgtEl>
                                          <p:spTgt spid="12"/>
                                        </p:tgtEl>
                                      </p:cBhvr>
                                    </p:cmd>
                                  </p:childTnLst>
                                </p:cTn>
                              </p:par>
                            </p:childTnLst>
                          </p:cTn>
                        </p:par>
                      </p:childTnLst>
                    </p:cTn>
                  </p:par>
                </p:childTnLst>
              </p:cTn>
              <p:nextCondLst>
                <p:cond evt="onClick" delay="0">
                  <p:tgtEl>
                    <p:spTgt spid="12"/>
                  </p:tgtEl>
                </p:cond>
              </p:nextCondLst>
            </p:seq>
            <p:video>
              <p:cMediaNode vol="80000">
                <p:cTn id="94" fill="hold" display="0">
                  <p:stCondLst>
                    <p:cond delay="indefinite"/>
                  </p:stCondLst>
                </p:cTn>
                <p:tgtEl>
                  <p:spTgt spid="12"/>
                </p:tgtEl>
              </p:cMediaNode>
            </p:video>
          </p:childTnLst>
        </p:cTn>
      </p:par>
    </p:tnLst>
    <p:bldLst>
      <p:bldP spid="4" grpId="0"/>
      <p:bldP spid="5" grpId="0"/>
      <p:bldP spid="6" grpId="0"/>
      <p:bldP spid="7" grpId="0"/>
      <p:bldP spid="110" grpId="0"/>
      <p:bldP spid="11" grpId="0"/>
      <p:bldP spid="20" grpId="0"/>
      <p:bldP spid="9"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39" y="898111"/>
            <a:ext cx="3855008" cy="29260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419" y="891911"/>
            <a:ext cx="3855008" cy="29260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9099" y="891911"/>
            <a:ext cx="3855008" cy="292608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39" y="3902902"/>
            <a:ext cx="3855008" cy="292608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171" y="3884643"/>
            <a:ext cx="3855008" cy="292608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9099" y="3902902"/>
            <a:ext cx="3855008" cy="2926080"/>
          </a:xfrm>
          <a:prstGeom prst="rect">
            <a:avLst/>
          </a:prstGeom>
        </p:spPr>
      </p:pic>
      <p:sp>
        <p:nvSpPr>
          <p:cNvPr id="9" name="TextBox 8">
            <a:extLst>
              <a:ext uri="{FF2B5EF4-FFF2-40B4-BE49-F238E27FC236}">
                <a16:creationId xmlns:a16="http://schemas.microsoft.com/office/drawing/2014/main" id="{C3B01230-41EE-42D5-8B67-638597160C9F}"/>
              </a:ext>
            </a:extLst>
          </p:cNvPr>
          <p:cNvSpPr txBox="1"/>
          <p:nvPr/>
        </p:nvSpPr>
        <p:spPr>
          <a:xfrm>
            <a:off x="499864" y="64016"/>
            <a:ext cx="5112371" cy="646331"/>
          </a:xfrm>
          <a:prstGeom prst="rect">
            <a:avLst/>
          </a:prstGeom>
          <a:noFill/>
        </p:spPr>
        <p:txBody>
          <a:bodyPr wrap="square" rtlCol="0">
            <a:spAutoFit/>
          </a:bodyPr>
          <a:lstStyle/>
          <a:p>
            <a:r>
              <a:rPr lang="en-US" b="1" dirty="0">
                <a:latin typeface="Tw Cen MT" panose="020B0602020104020603" pitchFamily="34" charset="0"/>
              </a:rPr>
              <a:t>Examples of SBVS performance using docking program Vina on 6 benchmark targets from DUD-E</a:t>
            </a:r>
          </a:p>
        </p:txBody>
      </p:sp>
      <p:sp>
        <p:nvSpPr>
          <p:cNvPr id="2" name="TextBox 1">
            <a:extLst>
              <a:ext uri="{FF2B5EF4-FFF2-40B4-BE49-F238E27FC236}">
                <a16:creationId xmlns:a16="http://schemas.microsoft.com/office/drawing/2014/main" id="{1DBEC39A-F288-91B5-FC2D-3EC09E994CAC}"/>
              </a:ext>
            </a:extLst>
          </p:cNvPr>
          <p:cNvSpPr txBox="1"/>
          <p:nvPr/>
        </p:nvSpPr>
        <p:spPr>
          <a:xfrm>
            <a:off x="7901895" y="203124"/>
            <a:ext cx="3600666" cy="430887"/>
          </a:xfrm>
          <a:prstGeom prst="rect">
            <a:avLst/>
          </a:prstGeom>
          <a:noFill/>
        </p:spPr>
        <p:txBody>
          <a:bodyPr wrap="none" rtlCol="0">
            <a:spAutoFit/>
          </a:bodyPr>
          <a:lstStyle/>
          <a:p>
            <a:r>
              <a:rPr lang="en-US" sz="1100" b="1" dirty="0">
                <a:solidFill>
                  <a:srgbClr val="C31A31"/>
                </a:solidFill>
              </a:rPr>
              <a:t>Red</a:t>
            </a:r>
            <a:r>
              <a:rPr lang="en-US" sz="1100" b="1" dirty="0"/>
              <a:t>     = score distribution for known actives</a:t>
            </a:r>
          </a:p>
          <a:p>
            <a:r>
              <a:rPr lang="en-US" sz="1100" b="1" dirty="0">
                <a:solidFill>
                  <a:srgbClr val="00B050"/>
                </a:solidFill>
              </a:rPr>
              <a:t>Green</a:t>
            </a:r>
            <a:r>
              <a:rPr lang="en-US" sz="1100" b="1" dirty="0"/>
              <a:t> = score distribution for decoys (presumed </a:t>
            </a:r>
            <a:r>
              <a:rPr lang="en-US" sz="1100" b="1" dirty="0" err="1"/>
              <a:t>inactives</a:t>
            </a:r>
            <a:r>
              <a:rPr lang="en-US" sz="1100" b="1" dirty="0"/>
              <a:t>)</a:t>
            </a:r>
          </a:p>
        </p:txBody>
      </p:sp>
      <p:sp>
        <p:nvSpPr>
          <p:cNvPr id="4" name="TextBox 3">
            <a:extLst>
              <a:ext uri="{FF2B5EF4-FFF2-40B4-BE49-F238E27FC236}">
                <a16:creationId xmlns:a16="http://schemas.microsoft.com/office/drawing/2014/main" id="{FDD3132F-2917-E996-989D-83463D9F56CD}"/>
              </a:ext>
            </a:extLst>
          </p:cNvPr>
          <p:cNvSpPr txBox="1"/>
          <p:nvPr/>
        </p:nvSpPr>
        <p:spPr>
          <a:xfrm>
            <a:off x="5702860" y="280069"/>
            <a:ext cx="1753813" cy="276999"/>
          </a:xfrm>
          <a:prstGeom prst="rect">
            <a:avLst/>
          </a:prstGeom>
          <a:noFill/>
        </p:spPr>
        <p:txBody>
          <a:bodyPr wrap="none" rtlCol="0">
            <a:spAutoFit/>
          </a:bodyPr>
          <a:lstStyle/>
          <a:p>
            <a:r>
              <a:rPr lang="en-US" sz="1200" dirty="0"/>
              <a:t>http://dude.docking.org/</a:t>
            </a:r>
          </a:p>
        </p:txBody>
      </p:sp>
      <p:sp>
        <p:nvSpPr>
          <p:cNvPr id="5" name="TextBox 4">
            <a:extLst>
              <a:ext uri="{FF2B5EF4-FFF2-40B4-BE49-F238E27FC236}">
                <a16:creationId xmlns:a16="http://schemas.microsoft.com/office/drawing/2014/main" id="{3A4AE486-62CD-6D82-DFA8-86059E5D685F}"/>
              </a:ext>
            </a:extLst>
          </p:cNvPr>
          <p:cNvSpPr txBox="1"/>
          <p:nvPr/>
        </p:nvSpPr>
        <p:spPr>
          <a:xfrm rot="16200000">
            <a:off x="160370" y="2631284"/>
            <a:ext cx="625171" cy="307777"/>
          </a:xfrm>
          <a:prstGeom prst="rect">
            <a:avLst/>
          </a:prstGeom>
          <a:noFill/>
        </p:spPr>
        <p:txBody>
          <a:bodyPr wrap="none" rtlCol="0">
            <a:spAutoFit/>
          </a:bodyPr>
          <a:lstStyle/>
          <a:p>
            <a:r>
              <a:rPr lang="en-US" sz="1400" b="1" dirty="0">
                <a:solidFill>
                  <a:srgbClr val="00B050"/>
                </a:solidFill>
              </a:rPr>
              <a:t>decoy</a:t>
            </a:r>
          </a:p>
        </p:txBody>
      </p:sp>
      <p:sp>
        <p:nvSpPr>
          <p:cNvPr id="6" name="TextBox 5">
            <a:extLst>
              <a:ext uri="{FF2B5EF4-FFF2-40B4-BE49-F238E27FC236}">
                <a16:creationId xmlns:a16="http://schemas.microsoft.com/office/drawing/2014/main" id="{CC3FB7B2-865A-06B1-CB44-A5C1728995CA}"/>
              </a:ext>
            </a:extLst>
          </p:cNvPr>
          <p:cNvSpPr txBox="1"/>
          <p:nvPr/>
        </p:nvSpPr>
        <p:spPr>
          <a:xfrm rot="16200000">
            <a:off x="3850878" y="2633016"/>
            <a:ext cx="628634" cy="307777"/>
          </a:xfrm>
          <a:prstGeom prst="rect">
            <a:avLst/>
          </a:prstGeom>
          <a:noFill/>
        </p:spPr>
        <p:txBody>
          <a:bodyPr wrap="none" rtlCol="0">
            <a:spAutoFit/>
          </a:bodyPr>
          <a:lstStyle/>
          <a:p>
            <a:r>
              <a:rPr lang="en-US" sz="1400" b="1" dirty="0">
                <a:solidFill>
                  <a:srgbClr val="C00000"/>
                </a:solidFill>
              </a:rPr>
              <a:t>active</a:t>
            </a:r>
          </a:p>
        </p:txBody>
      </p:sp>
    </p:spTree>
    <p:extLst>
      <p:ext uri="{BB962C8B-B14F-4D97-AF65-F5344CB8AC3E}">
        <p14:creationId xmlns:p14="http://schemas.microsoft.com/office/powerpoint/2010/main" val="2136312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VTI">
  <a:themeElements>
    <a:clrScheme name="AnalogousFromDarkSeedLeftStep">
      <a:dk1>
        <a:srgbClr val="000000"/>
      </a:dk1>
      <a:lt1>
        <a:srgbClr val="FFFFFF"/>
      </a:lt1>
      <a:dk2>
        <a:srgbClr val="244138"/>
      </a:dk2>
      <a:lt2>
        <a:srgbClr val="EAEEE9"/>
      </a:lt2>
      <a:accent1>
        <a:srgbClr val="C73CD4"/>
      </a:accent1>
      <a:accent2>
        <a:srgbClr val="8846CA"/>
      </a:accent2>
      <a:accent3>
        <a:srgbClr val="6054D9"/>
      </a:accent3>
      <a:accent4>
        <a:srgbClr val="3766C6"/>
      </a:accent4>
      <a:accent5>
        <a:srgbClr val="3CAED4"/>
      </a:accent5>
      <a:accent6>
        <a:srgbClr val="27B69E"/>
      </a:accent6>
      <a:hlink>
        <a:srgbClr val="418BBF"/>
      </a:hlink>
      <a:folHlink>
        <a:srgbClr val="878787"/>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7524</TotalTime>
  <Words>4456</Words>
  <Application>Microsoft Office PowerPoint</Application>
  <PresentationFormat>Widescreen</PresentationFormat>
  <Paragraphs>1042</Paragraphs>
  <Slides>49</Slides>
  <Notes>17</Notes>
  <HiddenSlides>0</HiddenSlides>
  <MMClips>2</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49</vt:i4>
      </vt:variant>
    </vt:vector>
  </HeadingPairs>
  <TitlesOfParts>
    <vt:vector size="70" baseType="lpstr">
      <vt:lpstr>Arial</vt:lpstr>
      <vt:lpstr>Calibri</vt:lpstr>
      <vt:lpstr>Calibri Light</vt:lpstr>
      <vt:lpstr>Consolas</vt:lpstr>
      <vt:lpstr>Courier New</vt:lpstr>
      <vt:lpstr>Gill Sans MT</vt:lpstr>
      <vt:lpstr>Helvetica Neue</vt:lpstr>
      <vt:lpstr>Helvetica Neue Light</vt:lpstr>
      <vt:lpstr>Liberation Sans</vt:lpstr>
      <vt:lpstr>Liberation Serif</vt:lpstr>
      <vt:lpstr>Roboto</vt:lpstr>
      <vt:lpstr>Times New Roman</vt:lpstr>
      <vt:lpstr>Tw Cen MT</vt:lpstr>
      <vt:lpstr>Wingdings</vt:lpstr>
      <vt:lpstr>Wingdings 2</vt:lpstr>
      <vt:lpstr>Office Theme</vt:lpstr>
      <vt:lpstr>Default</vt:lpstr>
      <vt:lpstr>1_Office Theme</vt:lpstr>
      <vt:lpstr>DividendVTI</vt:lpstr>
      <vt:lpstr>2_Office Theme</vt:lpstr>
      <vt:lpstr>Document</vt:lpstr>
      <vt:lpstr>Scaling Virtual Screening to Ultra-Large Virtual Chemical Libraries</vt:lpstr>
      <vt:lpstr>Early-stage drug discovery</vt:lpstr>
      <vt:lpstr>What is Virtual Screening?</vt:lpstr>
      <vt:lpstr>HTS vs VS</vt:lpstr>
      <vt:lpstr>Size Comparison of Virtual and Physical  Chemical Libraries</vt:lpstr>
      <vt:lpstr>SBVS</vt:lpstr>
      <vt:lpstr>What is docking?</vt:lpstr>
      <vt:lpstr>PowerPoint Presentation</vt:lpstr>
      <vt:lpstr>PowerPoint Presentation</vt:lpstr>
      <vt:lpstr>PowerPoint Presentation</vt:lpstr>
      <vt:lpstr>PowerPoint Presentation</vt:lpstr>
      <vt:lpstr>PowerPoint Presentation</vt:lpstr>
      <vt:lpstr>Docking Compute Expense</vt:lpstr>
      <vt:lpstr>How do we scale SBVS with HTC resources?</vt:lpstr>
      <vt:lpstr>PowerPoint Presentation</vt:lpstr>
      <vt:lpstr>How does SBVS benefit from HTC?</vt:lpstr>
      <vt:lpstr>LBVS</vt:lpstr>
      <vt:lpstr>PowerPoint Presentation</vt:lpstr>
      <vt:lpstr>PowerPoint Presentation</vt:lpstr>
      <vt:lpstr>VS on Ultra-Large Virtual Chemical Library</vt:lpstr>
      <vt:lpstr>How do we run LBVS with HTC resources?</vt:lpstr>
      <vt:lpstr>Conclusions </vt:lpstr>
      <vt:lpstr>Acknowledgments</vt:lpstr>
      <vt:lpstr>Appendix</vt:lpstr>
      <vt:lpstr>“chunk_1.smi”  input data SMILES file  </vt:lpstr>
      <vt:lpstr>condor submit script  “submit.sub”</vt:lpstr>
      <vt:lpstr>BASH executable script   “run.sh”</vt:lpstr>
      <vt:lpstr>conda .yaml environment setup file  “cheminf.yml”</vt:lpstr>
      <vt:lpstr>python executable script  “run_RF.py”</vt:lpstr>
      <vt:lpstr>Contact me at SMSF   ssericksen@wisc.edu</vt:lpstr>
      <vt:lpstr>Computational Services of the Drug Development Core</vt:lpstr>
      <vt:lpstr>PowerPoint Presentation</vt:lpstr>
      <vt:lpstr>PowerPoint Presentation</vt:lpstr>
      <vt:lpstr>PowerPoint Presentation</vt:lpstr>
      <vt:lpstr>PowerPoint Presentation</vt:lpstr>
      <vt:lpstr>PowerPoint Presentation</vt:lpstr>
      <vt:lpstr>Tiered approach for SBVS</vt:lpstr>
      <vt:lpstr>VS for ultra-large virtual libraries</vt:lpstr>
      <vt:lpstr>Abstract</vt:lpstr>
      <vt:lpstr>What is virtual screening?</vt:lpstr>
      <vt:lpstr>DUD-E: Benchmarking Data Set to Validate Docking-Based VS Methods</vt:lpstr>
      <vt:lpstr>Docking programs have different search and scoring strategies</vt:lpstr>
      <vt:lpstr>Individual Docking Algorithms</vt:lpstr>
      <vt:lpstr>PowerPoint Presentation</vt:lpstr>
      <vt:lpstr>PowerPoint Presentation</vt:lpstr>
      <vt:lpstr>Scaffold diversity “in-stock” vs. “on-demand”</vt:lpstr>
      <vt:lpstr>LBVS on Ultra-Large Virtual Chemical Library</vt:lpstr>
      <vt:lpstr>How do we scale LBVS to HTC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Virtual Screening to Ultra-Large Virtual Chemical Libraries</dc:title>
  <dc:creator>Spencer Ericksen</dc:creator>
  <cp:lastModifiedBy>SPENCER S ERICKSEN</cp:lastModifiedBy>
  <cp:revision>92</cp:revision>
  <dcterms:created xsi:type="dcterms:W3CDTF">2021-05-17T20:36:54Z</dcterms:created>
  <dcterms:modified xsi:type="dcterms:W3CDTF">2025-06-24T18:18:25Z</dcterms:modified>
</cp:coreProperties>
</file>