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23" r:id="rId1"/>
  </p:sldMasterIdLst>
  <p:notesMasterIdLst>
    <p:notesMasterId r:id="rId47"/>
  </p:notesMasterIdLst>
  <p:handoutMasterIdLst>
    <p:handoutMasterId r:id="rId48"/>
  </p:handoutMasterIdLst>
  <p:sldIdLst>
    <p:sldId id="256" r:id="rId2"/>
    <p:sldId id="339" r:id="rId3"/>
    <p:sldId id="435" r:id="rId4"/>
    <p:sldId id="471" r:id="rId5"/>
    <p:sldId id="306" r:id="rId6"/>
    <p:sldId id="309" r:id="rId7"/>
    <p:sldId id="468" r:id="rId8"/>
    <p:sldId id="307" r:id="rId9"/>
    <p:sldId id="310" r:id="rId10"/>
    <p:sldId id="311" r:id="rId11"/>
    <p:sldId id="438" r:id="rId12"/>
    <p:sldId id="418" r:id="rId13"/>
    <p:sldId id="355" r:id="rId14"/>
    <p:sldId id="270" r:id="rId15"/>
    <p:sldId id="426" r:id="rId16"/>
    <p:sldId id="272" r:id="rId17"/>
    <p:sldId id="462" r:id="rId18"/>
    <p:sldId id="465" r:id="rId19"/>
    <p:sldId id="450" r:id="rId20"/>
    <p:sldId id="454" r:id="rId21"/>
    <p:sldId id="451" r:id="rId22"/>
    <p:sldId id="362" r:id="rId23"/>
    <p:sldId id="453" r:id="rId24"/>
    <p:sldId id="472" r:id="rId25"/>
    <p:sldId id="386" r:id="rId26"/>
    <p:sldId id="445" r:id="rId27"/>
    <p:sldId id="403" r:id="rId28"/>
    <p:sldId id="321" r:id="rId29"/>
    <p:sldId id="432" r:id="rId30"/>
    <p:sldId id="459" r:id="rId31"/>
    <p:sldId id="464" r:id="rId32"/>
    <p:sldId id="404" r:id="rId33"/>
    <p:sldId id="405" r:id="rId34"/>
    <p:sldId id="384" r:id="rId35"/>
    <p:sldId id="470" r:id="rId36"/>
    <p:sldId id="423" r:id="rId37"/>
    <p:sldId id="364" r:id="rId38"/>
    <p:sldId id="447" r:id="rId39"/>
    <p:sldId id="439" r:id="rId40"/>
    <p:sldId id="448" r:id="rId41"/>
    <p:sldId id="424" r:id="rId42"/>
    <p:sldId id="458" r:id="rId43"/>
    <p:sldId id="286" r:id="rId44"/>
    <p:sldId id="274" r:id="rId45"/>
    <p:sldId id="413" r:id="rId46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C000"/>
    <a:srgbClr val="000000"/>
    <a:srgbClr val="000080"/>
    <a:srgbClr val="FBF376"/>
    <a:srgbClr val="FFFFFF"/>
    <a:srgbClr val="FBF271"/>
    <a:srgbClr val="E5C425"/>
    <a:srgbClr val="E3BF24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5FCACE-B515-3641-9DC0-0483A948365D}" v="17" dt="2024-08-06T01:18:13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/>
    <p:restoredTop sz="94558"/>
  </p:normalViewPr>
  <p:slideViewPr>
    <p:cSldViewPr snapToGrid="0">
      <p:cViewPr varScale="1">
        <p:scale>
          <a:sx n="121" d="100"/>
          <a:sy n="121" d="100"/>
        </p:scale>
        <p:origin x="448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56" y="-9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FF8DD3E-47F1-EF4D-91B0-7B1096A4E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1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BA99071-B492-4840-B901-307285077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51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Arial" charset="0"/>
        <a:cs typeface="Arial" charset="0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Arial" charset="0"/>
        <a:cs typeface="Arial" charset="0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Arial" charset="0"/>
        <a:cs typeface="Arial" charset="0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Arial" charset="0"/>
        <a:cs typeface="Arial" charset="0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4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something with colors or arrows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01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5aee94547c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5aee94547c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220f3c4f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220f3c4f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381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27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30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1f7367b01a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1f7367b01a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556EC6-27F5-7A43-AEFB-8A225907DE00}" type="slidenum">
              <a:rPr lang="en-US" sz="1200">
                <a:latin typeface="Times New Roman" charset="0"/>
              </a:rPr>
              <a:pPr eaLnBrk="1" hangingPunct="1"/>
              <a:t>15</a:t>
            </a:fld>
            <a:endParaRPr 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63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28a6abaa0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28a6abaa0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673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83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67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00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7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D0510-9967-D6EE-1824-835D6A2CE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266ED-D85E-E39D-B997-20647FDCA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C6C9E-C459-43C9-0CB1-66F2919B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5" y="6356349"/>
            <a:ext cx="137240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A660C-AD86-1B60-B3FE-CE8E32EF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8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2023 - Software Portability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8C42D-D167-486B-7489-67B958F5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F5D7-EAB0-2941-9771-6B4FE2550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5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214E-5575-8341-CFF4-F95A78E0D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51BAD6-CDEC-F387-5B62-93386A3DC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70F6-C1A8-7A83-78DE-7B3ECAD97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60026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4C49B-BDD6-2872-C7AA-1E186200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2023 - Software Portability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0A0D1-23F6-8F38-37A2-B30B9412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3FE02-2123-EA4C-A94F-8BD2518173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7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993409-2D0D-4D12-0799-8434BC22C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6410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FCAB7-C2D0-F15A-ED6B-37C92D981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6410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FBE4D-B891-F643-5346-02884BDD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50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D6062-88C1-9658-669F-35FB170D7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2023 - Software Portability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CCEEE-5278-49E0-2AB8-0F949748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8864F0-B1E3-9F45-B919-B0396DC420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5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5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48626" lvl="0" indent="-41147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97253" lvl="1" indent="-38099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45879" lvl="2" indent="-38099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94505" lvl="3" indent="-38099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743131" lvl="4" indent="-38099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91758" lvl="5" indent="-38099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840384" lvl="6" indent="-38099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389010" lvl="7" indent="-38099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937637" lvl="8" indent="-38099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526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51BE-00B3-93E0-8896-B1932017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622EE-7943-E4C1-7057-0B80B1CBE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F9D8F-2DF8-58C9-123A-52C64797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50"/>
            <a:ext cx="1372402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/>
              <a:t>8/8/23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96FDC-0641-C52F-CA2E-C92B5207A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/>
              <a:t>OSG School 2023 - Software Portability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754D3-6195-292F-ABB9-E19F3A0B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5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30015-5AC9-8409-A7B7-1929AA76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E9A6F-3ED0-3BC5-0608-0EE82E701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4070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38A60-7159-D427-7A47-8A430F80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50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7D2B-1B11-2E21-54C4-90EE0777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6356349"/>
            <a:ext cx="338542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2023 - Software Portability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455EC-3918-5482-5A76-B4253B69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E71FC-3CEC-B144-967E-AA7A70603A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F36F-6D1A-AADD-7E67-237DCDE8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08E27-59D9-C97E-D984-C5379428F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709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69D23-E31B-3D09-1F4F-7FA782FB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709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F26DB-54C8-8F1B-B0ED-3FCEC5CF6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50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66981-DDD1-6FAE-C735-6184D5EAA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2023 - Software Portability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4345F-E05D-18C7-94CC-A771A553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0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D216-8E16-FD48-8F7F-157BCADBC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53D6E-3A3C-39BE-53DF-E2F3EB468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EFE85-9347-91E6-9CD7-524FFD133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80013" cy="3481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51138-A469-FC15-0345-1A551D15A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43CC10-97C9-D5C0-827C-FAD44871A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81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343BDD-FB4B-A61D-2940-1A4F71DB6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49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A259F3-9565-25D9-910C-B21F0403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49"/>
            <a:ext cx="337907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2023 - Software Portability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F0AEC3-709E-ACC5-0AAB-FD51F8EDB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3B5ED-FC22-7C4E-9818-F421B2F0D6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0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A6AB5-FB77-4B9F-2EB3-97F94724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F2B52-6628-A1E4-C026-25A2E063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49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1BAC22-F278-E00B-DD44-4D4FC3C18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8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2023 - Software Portability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BC01B-369A-FC53-6F78-59AD77BE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AD9C-E139-E049-9714-BA59E16C11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3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ED4E2D-F97E-4BC7-2C08-75020487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9798" y="6356348"/>
            <a:ext cx="1371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6FDBA-1024-B714-8932-C7C93A43F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8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2023 - Software Portability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52985-70BA-918C-E44C-6F338680D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DBFD8-81D5-BC45-991A-6159177286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0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2E92F-FA53-AA6E-1A45-A3AF0FDB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B4BF7-9A52-420C-0233-A7110DC1D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A3A82-40EC-4A59-3F8B-BD6DBF729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28947-BF14-AAD6-6A92-24A60B81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9798" y="6356350"/>
            <a:ext cx="1371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27B19-B6B0-E417-B6FB-8C005D8FB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2023 - Software Portability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48155-AABA-1F83-647F-E9CB486F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C95522-B7CA-9843-9B17-8592A9B1CB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7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5956-ECBE-AC91-321E-D52BE6D1C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96A46-DB89-15CD-430C-0C7AC4C80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F5A15-5212-A99F-9CF1-BA822ECED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CCE9C-9BDD-82F5-572C-26B943345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49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5C313-EB9C-23EB-8BB4-D7CCA373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8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2023 - Software Portability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48B9C-5FFC-A52D-E102-DA4A41555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A1C5E-D937-BC44-AAE7-C00EBEE054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9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5AA8C0-931D-F732-39B4-3B44F6852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8BFB8-2476-6BE1-E058-A18FA9CD9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70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E9A7D-8C82-3EDD-3922-D80EDAF60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1370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/>
              <a:t>8/8/23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83736-57DA-9A35-6B3E-A93674611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387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/>
              <a:t>OSG School 2023 - Software Portability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017C3-8B63-9605-9321-1F70010B6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1398" y="6356350"/>
            <a:ext cx="13724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>
              <a:defRPr/>
            </a:pPr>
            <a:fld id="{CBC6155D-3D72-B94B-BCEB-0BFD2CAEF4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6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ndrewwelch3?utm_source=unsplash&amp;utm_medium=referral&amp;utm_content=creditCopyTex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unsplash.com/photos/eqvj5r8nbH8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3699771@N00/9123847716" TargetMode="External"/><Relationship Id="rId2" Type="http://schemas.openxmlformats.org/officeDocument/2006/relationships/hyperlink" Target="https://www.flickr.com/photos/punktoa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osg-htc.org/documentation/htc_workloads/using_software/available-containers-lis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ub.docker.com/" TargetMode="External"/><Relationship Id="rId4" Type="http://schemas.openxmlformats.org/officeDocument/2006/relationships/hyperlink" Target="https://github.com/opensciencegrid/cvmfs-singularity-sync/blob/master/docker_images.txt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fi7uSYlOdc" TargetMode="External"/><Relationship Id="rId2" Type="http://schemas.openxmlformats.org/officeDocument/2006/relationships/hyperlink" Target="https://portal.osg-htc.org/documentation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mer/1556329177/" TargetMode="External"/><Relationship Id="rId2" Type="http://schemas.openxmlformats.org/officeDocument/2006/relationships/hyperlink" Target="https://www.flickr.com/photos/dme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awardsearch/showAward?AWD_ID=2030508" TargetMode="External"/><Relationship Id="rId2" Type="http://schemas.openxmlformats.org/officeDocument/2006/relationships/hyperlink" Target="https://www.nsf.gov/div/index.jsp?div=OA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th-cc.io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lickr.com/photos/jshontz/18991915294" TargetMode="External"/><Relationship Id="rId4" Type="http://schemas.openxmlformats.org/officeDocument/2006/relationships/hyperlink" Target="https://www.flickr.com/photos/jshontz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krossbow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mmons.wikimedia.org/wiki/File:Julia_Child%27s_Kitchen_-_Smithsonian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latin typeface="Arial" charset="0"/>
              </a:rPr>
              <a:t>Backpacking with Code: </a:t>
            </a:r>
            <a:br>
              <a:rPr lang="en-US" sz="4800" dirty="0">
                <a:latin typeface="Arial" charset="0"/>
              </a:rPr>
            </a:br>
            <a:r>
              <a:rPr lang="en-US" sz="4800" dirty="0">
                <a:latin typeface="Arial" charset="0"/>
              </a:rPr>
              <a:t>Software Portability for DHTC</a:t>
            </a:r>
            <a:endParaRPr lang="en-US" sz="2880" dirty="0">
              <a:latin typeface="Arial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3000" dirty="0">
                <a:latin typeface="Arial" charset="0"/>
              </a:rPr>
              <a:t>Rachel Lombardi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sz="1900" dirty="0">
                <a:latin typeface="Arial" charset="0"/>
              </a:rPr>
              <a:t>Slides adapted from Christina Koch</a:t>
            </a:r>
          </a:p>
          <a:p>
            <a:pPr eaLnBrk="1" hangingPunct="1"/>
            <a:r>
              <a:rPr lang="en-US" sz="1900" dirty="0">
                <a:latin typeface="Arial" charset="0"/>
              </a:rPr>
              <a:t>OSG User School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Solution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16079" cy="4170363"/>
          </a:xfrm>
        </p:spPr>
        <p:txBody>
          <a:bodyPr/>
          <a:lstStyle/>
          <a:p>
            <a:r>
              <a:rPr lang="en-US" dirty="0"/>
              <a:t>Imagine going camping or backpacking – what do you need to do to cook anywhere? </a:t>
            </a:r>
          </a:p>
          <a:p>
            <a:r>
              <a:rPr lang="en-US" dirty="0"/>
              <a:t>Similarly: take your software with you to any computer. </a:t>
            </a:r>
          </a:p>
          <a:p>
            <a:r>
              <a:rPr lang="en-US" dirty="0"/>
              <a:t>This is called making software portable. </a:t>
            </a:r>
            <a:endParaRPr lang="en-US" altLang="ja-JP" dirty="0"/>
          </a:p>
        </p:txBody>
      </p:sp>
      <p:pic>
        <p:nvPicPr>
          <p:cNvPr id="12" name="Content Placeholder 11" descr="A camping stove in the woods&#10;&#10;Description automatically generated">
            <a:extLst>
              <a:ext uri="{FF2B5EF4-FFF2-40B4-BE49-F238E27FC236}">
                <a16:creationId xmlns:a16="http://schemas.microsoft.com/office/drawing/2014/main" id="{99CFC070-FC3D-0EAC-FC01-2E9896D864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0825"/>
          <a:stretch/>
        </p:blipFill>
        <p:spPr>
          <a:xfrm>
            <a:off x="6936314" y="1027906"/>
            <a:ext cx="3935451" cy="470439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9F81A6-8095-D74E-2130-320C91AFE7C6}"/>
              </a:ext>
            </a:extLst>
          </p:cNvPr>
          <p:cNvSpPr txBox="1"/>
          <p:nvPr/>
        </p:nvSpPr>
        <p:spPr>
          <a:xfrm>
            <a:off x="8249403" y="5534323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effectLst/>
            </a:endParaRPr>
          </a:p>
          <a:p>
            <a:r>
              <a:rPr lang="en-US" sz="1200" dirty="0"/>
              <a:t>Photo by </a:t>
            </a:r>
            <a:r>
              <a:rPr lang="en-US" sz="1200" dirty="0">
                <a:hlinkClick r:id="rId3"/>
              </a:rPr>
              <a:t>andrew welch</a:t>
            </a:r>
            <a:r>
              <a:rPr lang="en-US" sz="1200" dirty="0"/>
              <a:t> on </a:t>
            </a:r>
            <a:r>
              <a:rPr lang="en-US" sz="1200" dirty="0">
                <a:hlinkClick r:id="rId4"/>
              </a:rPr>
              <a:t>Unsplash</a:t>
            </a:r>
            <a:r>
              <a:rPr lang="en-US" sz="1200" dirty="0"/>
              <a:t>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FFB9802-9A33-311D-98CD-A1205CE0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8675A926-F3C0-0C1D-36B2-B970BED1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4171581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487D8D-F2AE-A0BB-FED9-ABA038675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Containers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B3AFDD-DD5F-F0A1-BEF7-BCE5007F5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B2B8E-4A0B-2931-8AE3-067CC6D7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1B439E03-4151-72E3-6E9A-6B6C66B1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3370762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69E0E-81DB-5B41-8AEF-603E350B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Returning to Our Analogy…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99923-85E9-274E-9B21-DDE2F7582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a container is like bringing along a whole kitchen.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AC767-48BD-E741-9AC6-5BF1DE37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1398" y="6356350"/>
            <a:ext cx="1372402" cy="365125"/>
          </a:xfrm>
        </p:spPr>
        <p:txBody>
          <a:bodyPr/>
          <a:lstStyle/>
          <a:p>
            <a:fld id="{898657B4-205D-B24E-AEAE-6437DE1B8C0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562AE-E65C-7F4C-B3DB-FDECEB2B6466}"/>
              </a:ext>
            </a:extLst>
          </p:cNvPr>
          <p:cNvSpPr/>
          <p:nvPr/>
        </p:nvSpPr>
        <p:spPr>
          <a:xfrm>
            <a:off x="5515612" y="6412067"/>
            <a:ext cx="5486400" cy="2954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r>
              <a:rPr lang="en-US" sz="1320" dirty="0"/>
              <a:t>Photo by </a:t>
            </a:r>
            <a:r>
              <a:rPr lang="en-US" sz="1320" dirty="0" err="1">
                <a:hlinkClick r:id="rId2"/>
              </a:rPr>
              <a:t>PunkToad</a:t>
            </a:r>
            <a:r>
              <a:rPr lang="en-US" sz="1320" dirty="0"/>
              <a:t> on </a:t>
            </a:r>
            <a:r>
              <a:rPr lang="en-US" sz="1320" dirty="0">
                <a:hlinkClick r:id="rId3"/>
              </a:rPr>
              <a:t>Flickr</a:t>
            </a:r>
            <a:r>
              <a:rPr lang="en-US" sz="1320" dirty="0"/>
              <a:t>, CC-BY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A1CB43-9DC0-B549-9D2F-527EDE3C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543" y="2418397"/>
            <a:ext cx="4591544" cy="3443660"/>
          </a:xfrm>
          <a:prstGeom prst="rect">
            <a:avLst/>
          </a:prstGeom>
        </p:spPr>
      </p:pic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330A32FC-E178-49BC-6AA9-25CC9F932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875516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Containers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Containers are a tool for capturing an entire “environment” (software, libraries, operating system) into an “image” that can be run and used as the environment for a job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81398" y="6356350"/>
            <a:ext cx="1372402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91518" indent="-342891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566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920192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468818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17445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566071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114697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663323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5CAD89-08D1-254C-B135-895A8D109FB3}" type="slidenum">
              <a:rPr lang="en-US"/>
              <a:pPr/>
              <a:t>13</a:t>
            </a:fld>
            <a:endParaRPr lang="en-US"/>
          </a:p>
        </p:txBody>
      </p:sp>
      <p:sp>
        <p:nvSpPr>
          <p:cNvPr id="34822" name="TextBox 4"/>
          <p:cNvSpPr txBox="1">
            <a:spLocks noChangeArrowheads="1"/>
          </p:cNvSpPr>
          <p:nvPr/>
        </p:nvSpPr>
        <p:spPr bwMode="auto">
          <a:xfrm>
            <a:off x="6537257" y="6568217"/>
            <a:ext cx="4610558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320" dirty="0"/>
              <a:t>Credit: polaroid photos by Nick Bluth from the Noun Project</a:t>
            </a:r>
          </a:p>
        </p:txBody>
      </p:sp>
      <p:pic>
        <p:nvPicPr>
          <p:cNvPr id="34823" name="Picture 7" descr="noun_782805_c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1"/>
          <a:stretch>
            <a:fillRect/>
          </a:stretch>
        </p:blipFill>
        <p:spPr bwMode="auto">
          <a:xfrm>
            <a:off x="1079898" y="3764003"/>
            <a:ext cx="2336470" cy="161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966EDC-E85C-BE35-9DE4-5D504901CABF}"/>
              </a:ext>
            </a:extLst>
          </p:cNvPr>
          <p:cNvGrpSpPr/>
          <p:nvPr/>
        </p:nvGrpSpPr>
        <p:grpSpPr>
          <a:xfrm>
            <a:off x="5092399" y="3083225"/>
            <a:ext cx="2314352" cy="2061963"/>
            <a:chOff x="7867022" y="3817337"/>
            <a:chExt cx="2941775" cy="2620963"/>
          </a:xfrm>
        </p:grpSpPr>
        <p:pic>
          <p:nvPicPr>
            <p:cNvPr id="34827" name="Picture 13" descr="single-cube_318-3616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022" y="3817337"/>
              <a:ext cx="2941775" cy="262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8" name="Picture 14" descr="R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4949" y="4997983"/>
              <a:ext cx="1028107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9" name="Picture 15" descr="rstudio-hex-ggplot2-dot-ps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1163" y="3912588"/>
              <a:ext cx="871307" cy="87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0" name="Picture 16" descr="tidyr-hexbin-sticker-from-rstudi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8495" y="5166713"/>
              <a:ext cx="928325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1" name="Picture 17" descr="readr-hexbin-sticker-from-rstudio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0695" y="4553937"/>
              <a:ext cx="987125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0" name="Straight Arrow Connector 19"/>
          <p:cNvCxnSpPr>
            <a:cxnSpLocks/>
            <a:stCxn id="34823" idx="3"/>
            <a:endCxn id="34827" idx="1"/>
          </p:cNvCxnSpPr>
          <p:nvPr/>
        </p:nvCxnSpPr>
        <p:spPr bwMode="auto">
          <a:xfrm flipV="1">
            <a:off x="3416368" y="4114207"/>
            <a:ext cx="1676031" cy="45569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7A905-C7B7-4864-37CD-3AB35F237712}"/>
              </a:ext>
            </a:extLst>
          </p:cNvPr>
          <p:cNvGrpSpPr/>
          <p:nvPr/>
        </p:nvGrpSpPr>
        <p:grpSpPr>
          <a:xfrm>
            <a:off x="7756490" y="4016982"/>
            <a:ext cx="2314353" cy="2061964"/>
            <a:chOff x="7867022" y="3817337"/>
            <a:chExt cx="2941775" cy="2620963"/>
          </a:xfrm>
        </p:grpSpPr>
        <p:pic>
          <p:nvPicPr>
            <p:cNvPr id="7" name="Picture 13" descr="single-cube_318-36160.jpg">
              <a:extLst>
                <a:ext uri="{FF2B5EF4-FFF2-40B4-BE49-F238E27FC236}">
                  <a16:creationId xmlns:a16="http://schemas.microsoft.com/office/drawing/2014/main" id="{25A144AE-07C8-EC08-C62D-7154839A7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022" y="3817337"/>
              <a:ext cx="2941775" cy="262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 descr="Rlogo.png">
              <a:extLst>
                <a:ext uri="{FF2B5EF4-FFF2-40B4-BE49-F238E27FC236}">
                  <a16:creationId xmlns:a16="http://schemas.microsoft.com/office/drawing/2014/main" id="{541BD327-7A1C-074A-EA5B-3FD07B052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4949" y="4997983"/>
              <a:ext cx="1028107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5" descr="rstudio-hex-ggplot2-dot-psd.png">
              <a:extLst>
                <a:ext uri="{FF2B5EF4-FFF2-40B4-BE49-F238E27FC236}">
                  <a16:creationId xmlns:a16="http://schemas.microsoft.com/office/drawing/2014/main" id="{DA7BB1DD-76A2-FE3E-1971-C462897A4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1163" y="3912588"/>
              <a:ext cx="871307" cy="87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6" descr="tidyr-hexbin-sticker-from-rstudio.png">
              <a:extLst>
                <a:ext uri="{FF2B5EF4-FFF2-40B4-BE49-F238E27FC236}">
                  <a16:creationId xmlns:a16="http://schemas.microsoft.com/office/drawing/2014/main" id="{618B2296-47FF-4D87-7115-5390BFC4F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8495" y="5166713"/>
              <a:ext cx="928325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7" descr="readr-hexbin-sticker-from-rstudio.png">
              <a:extLst>
                <a:ext uri="{FF2B5EF4-FFF2-40B4-BE49-F238E27FC236}">
                  <a16:creationId xmlns:a16="http://schemas.microsoft.com/office/drawing/2014/main" id="{B977E0F1-B08C-92E1-1610-6B680CBD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0695" y="4553937"/>
              <a:ext cx="987125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533E61-99C5-F500-37B8-FAC33ECA3000}"/>
              </a:ext>
            </a:extLst>
          </p:cNvPr>
          <p:cNvCxnSpPr>
            <a:cxnSpLocks/>
            <a:stCxn id="34823" idx="3"/>
            <a:endCxn id="7" idx="1"/>
          </p:cNvCxnSpPr>
          <p:nvPr/>
        </p:nvCxnSpPr>
        <p:spPr bwMode="auto">
          <a:xfrm>
            <a:off x="3416368" y="4569904"/>
            <a:ext cx="4340122" cy="47806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A6117F2-7FD6-C737-2790-DE5DF3E59A48}"/>
              </a:ext>
            </a:extLst>
          </p:cNvPr>
          <p:cNvSpPr txBox="1"/>
          <p:nvPr/>
        </p:nvSpPr>
        <p:spPr>
          <a:xfrm>
            <a:off x="1254509" y="4349128"/>
            <a:ext cx="167603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R-</a:t>
            </a:r>
            <a:r>
              <a:rPr lang="en-US" sz="3200" b="1" dirty="0" err="1"/>
              <a:t>tidy.sif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76A24F-E847-9BCC-CF72-971241DA916B}"/>
              </a:ext>
            </a:extLst>
          </p:cNvPr>
          <p:cNvSpPr txBox="1"/>
          <p:nvPr/>
        </p:nvSpPr>
        <p:spPr>
          <a:xfrm>
            <a:off x="3938634" y="401206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963D54-3C51-3FDC-B7D5-69E120CAC96B}"/>
              </a:ext>
            </a:extLst>
          </p:cNvPr>
          <p:cNvSpPr txBox="1"/>
          <p:nvPr/>
        </p:nvSpPr>
        <p:spPr>
          <a:xfrm>
            <a:off x="5164955" y="477266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</a:t>
            </a:r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587CF646-5179-5F31-BB18-4335F8113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4167670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>
            <a:spLocks noGrp="1"/>
          </p:cNvSpPr>
          <p:nvPr>
            <p:ph type="title"/>
          </p:nvPr>
        </p:nvSpPr>
        <p:spPr/>
        <p:txBody>
          <a:bodyPr spcFirstLastPara="1" vert="horz" wrap="square" lIns="109711" tIns="109711" rIns="109711" bIns="109711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Container Technologies</a:t>
            </a:r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409" y="1616612"/>
            <a:ext cx="2352329" cy="194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725" y="1995513"/>
            <a:ext cx="5736868" cy="92721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9"/>
          <p:cNvSpPr txBox="1"/>
          <p:nvPr/>
        </p:nvSpPr>
        <p:spPr>
          <a:xfrm>
            <a:off x="1261319" y="3562172"/>
            <a:ext cx="3416760" cy="188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1" tIns="109711" rIns="109711" bIns="109711" anchor="t" anchorCtr="0">
            <a:spAutoFit/>
          </a:bodyPr>
          <a:lstStyle/>
          <a:p>
            <a:r>
              <a:rPr lang="en" sz="2160" dirty="0">
                <a:latin typeface="Open Sans"/>
                <a:ea typeface="Open Sans"/>
                <a:cs typeface="Open Sans"/>
                <a:sym typeface="Open Sans"/>
              </a:rPr>
              <a:t>Container system not used on most research computing systems, but has a huge catalog of existing containers.</a:t>
            </a:r>
            <a:endParaRPr sz="216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29"/>
          <p:cNvSpPr txBox="1"/>
          <p:nvPr/>
        </p:nvSpPr>
        <p:spPr>
          <a:xfrm>
            <a:off x="5369939" y="3229773"/>
            <a:ext cx="5644440" cy="2215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1" tIns="109711" rIns="109711" bIns="109711" anchor="t" anchorCtr="0">
            <a:spAutoFit/>
          </a:bodyPr>
          <a:lstStyle/>
          <a:p>
            <a:r>
              <a:rPr lang="en" sz="2160" dirty="0">
                <a:latin typeface="Open Sans"/>
                <a:ea typeface="Open Sans"/>
                <a:cs typeface="Open Sans"/>
                <a:sym typeface="Open Sans"/>
              </a:rPr>
              <a:t>Singularity/</a:t>
            </a:r>
            <a:r>
              <a:rPr lang="en" sz="2160" dirty="0" err="1">
                <a:latin typeface="Open Sans"/>
                <a:ea typeface="Open Sans"/>
                <a:cs typeface="Open Sans"/>
                <a:sym typeface="Open Sans"/>
              </a:rPr>
              <a:t>Apptainer</a:t>
            </a:r>
            <a:r>
              <a:rPr lang="en" sz="2160" dirty="0">
                <a:latin typeface="Open Sans"/>
                <a:ea typeface="Open Sans"/>
                <a:cs typeface="Open Sans"/>
                <a:sym typeface="Open Sans"/>
              </a:rPr>
              <a:t> containers are more commonly supported on research computing systems. </a:t>
            </a:r>
            <a:br>
              <a:rPr lang="en" sz="2160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160" dirty="0" err="1">
                <a:latin typeface="Open Sans"/>
                <a:ea typeface="Open Sans"/>
                <a:cs typeface="Open Sans"/>
                <a:sym typeface="Open Sans"/>
              </a:rPr>
              <a:t>Apptainer</a:t>
            </a:r>
            <a:r>
              <a:rPr lang="en" sz="2160" dirty="0">
                <a:latin typeface="Open Sans"/>
                <a:ea typeface="Open Sans"/>
                <a:cs typeface="Open Sans"/>
                <a:sym typeface="Open Sans"/>
              </a:rPr>
              <a:t> is a fork of Singularity - we use the two names/products interchangeably on OSG services.</a:t>
            </a:r>
            <a:endParaRPr sz="216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3DE4F-79D8-9815-9EA2-4A8F023F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AD9C-E139-E049-9714-BA59E16C11E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79A4A679-1B23-8E07-0EA7-5246414B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Container Technologies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Container system = </a:t>
            </a:r>
          </a:p>
          <a:p>
            <a:pPr lvl="1"/>
            <a:r>
              <a:rPr lang="en-US" dirty="0"/>
              <a:t>Container image format</a:t>
            </a:r>
          </a:p>
          <a:p>
            <a:pPr lvl="1"/>
            <a:r>
              <a:rPr lang="en-US" dirty="0"/>
              <a:t>Container "engine" for running</a:t>
            </a:r>
          </a:p>
          <a:p>
            <a:r>
              <a:rPr lang="en-US" dirty="0"/>
              <a:t>Image Format</a:t>
            </a:r>
          </a:p>
          <a:p>
            <a:pPr lvl="1"/>
            <a:r>
              <a:rPr lang="en-US" b="1" dirty="0"/>
              <a:t>Always Linux-based</a:t>
            </a:r>
          </a:p>
          <a:p>
            <a:pPr lvl="1"/>
            <a:r>
              <a:rPr lang="en-US" dirty="0"/>
              <a:t>Docker images can be converted to </a:t>
            </a:r>
            <a:r>
              <a:rPr lang="en-US" dirty="0" err="1"/>
              <a:t>Apptainer</a:t>
            </a:r>
            <a:r>
              <a:rPr lang="en-US" dirty="0"/>
              <a:t> images</a:t>
            </a:r>
          </a:p>
          <a:p>
            <a:r>
              <a:rPr lang="en-US" dirty="0"/>
              <a:t>"Engine" capabilities</a:t>
            </a:r>
          </a:p>
          <a:p>
            <a:pPr lvl="1"/>
            <a:r>
              <a:rPr lang="en-US" dirty="0" err="1"/>
              <a:t>Apptainer</a:t>
            </a:r>
            <a:r>
              <a:rPr lang="en-US" dirty="0"/>
              <a:t> "engine" can run both Docker + </a:t>
            </a:r>
            <a:r>
              <a:rPr lang="en-US" dirty="0" err="1"/>
              <a:t>Apptainer</a:t>
            </a:r>
            <a:r>
              <a:rPr lang="en-US" dirty="0"/>
              <a:t> images</a:t>
            </a:r>
          </a:p>
          <a:p>
            <a:pPr lvl="1"/>
            <a:r>
              <a:rPr lang="en-US" dirty="0"/>
              <a:t>Docker "engine" installs on Linux, Mac, Windows, meaning Docker containers can be run on any operating systems</a:t>
            </a:r>
          </a:p>
        </p:txBody>
      </p:sp>
      <p:pic>
        <p:nvPicPr>
          <p:cNvPr id="35845" name="Picture 2" descr="Docker_(container_engine)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857" y="1579015"/>
            <a:ext cx="347508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ome | Apptainer">
            <a:extLst>
              <a:ext uri="{FF2B5EF4-FFF2-40B4-BE49-F238E27FC236}">
                <a16:creationId xmlns:a16="http://schemas.microsoft.com/office/drawing/2014/main" id="{776BC974-A3E0-D05B-3CCC-08582729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349" y="2530726"/>
            <a:ext cx="3168098" cy="96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9B04D-FE4F-F1C3-2760-EF110822B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8EF26862-5747-653A-BE2B-9B6D147E0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2896346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>
            <a:spLocks noGrp="1"/>
          </p:cNvSpPr>
          <p:nvPr>
            <p:ph type="title"/>
          </p:nvPr>
        </p:nvSpPr>
        <p:spPr/>
        <p:txBody>
          <a:bodyPr spcFirstLastPara="1" vert="horz" wrap="square" lIns="109711" tIns="109711" rIns="109711" bIns="109711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Use Existing Containers</a:t>
            </a:r>
          </a:p>
        </p:txBody>
      </p:sp>
      <p:sp>
        <p:nvSpPr>
          <p:cNvPr id="211" name="Google Shape;211;p31"/>
          <p:cNvSpPr txBox="1">
            <a:spLocks noGrp="1"/>
          </p:cNvSpPr>
          <p:nvPr>
            <p:ph idx="1"/>
          </p:nvPr>
        </p:nvSpPr>
        <p:spPr/>
        <p:txBody>
          <a:bodyPr spcFirstLastPara="1" vert="horz" wrap="square" lIns="109711" tIns="109711" rIns="109711" bIns="109711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OSG provided: </a:t>
            </a:r>
            <a:r>
              <a:rPr lang="en-US" dirty="0">
                <a:hlinkClick r:id="rId3"/>
              </a:rPr>
              <a:t>https://portal.osg-htc.org/documentation/htc_workloads/using_software/available-containers-list/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r>
              <a:rPr lang="en-US" dirty="0"/>
              <a:t>OSG user provided (just a list, no descriptions): </a:t>
            </a:r>
            <a:r>
              <a:rPr lang="en-US" dirty="0">
                <a:hlinkClick r:id="rId4"/>
              </a:rPr>
              <a:t>https://github.com/opensciencegrid/cvmfs-singularity-sync/blob/master/docker_images.txt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r>
              <a:rPr lang="en-US" dirty="0"/>
              <a:t>Docker Hub: </a:t>
            </a:r>
            <a:r>
              <a:rPr lang="en-US" dirty="0">
                <a:hlinkClick r:id="rId5"/>
              </a:rPr>
              <a:t>https://hub.docker.com/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D73C3-13A8-4B9A-BAF5-1879D76B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90CD5625-55BD-10E4-AACF-0B00CB41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58525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B52BDB-7AB3-43B5-EDCF-6477C91C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Containers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00EBA-F7FA-859B-E6B5-0E876560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6F1C53-D22E-6906-2A42-A4B228D3EAC8}"/>
              </a:ext>
            </a:extLst>
          </p:cNvPr>
          <p:cNvSpPr txBox="1"/>
          <p:nvPr/>
        </p:nvSpPr>
        <p:spPr>
          <a:xfrm>
            <a:off x="1980799" y="5282865"/>
            <a:ext cx="86868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urier" pitchFamily="2" charset="0"/>
              </a:rPr>
              <a:t>$ </a:t>
            </a:r>
            <a:r>
              <a:rPr lang="en-US" sz="2800" b="1" dirty="0" err="1">
                <a:solidFill>
                  <a:schemeClr val="bg1"/>
                </a:solidFill>
                <a:latin typeface="Courier" pitchFamily="2" charset="0"/>
              </a:rPr>
              <a:t>apptainer</a:t>
            </a:r>
            <a:r>
              <a:rPr lang="en-US" sz="2800" b="1" dirty="0">
                <a:solidFill>
                  <a:schemeClr val="bg1"/>
                </a:solidFill>
                <a:latin typeface="Courier" pitchFamily="2" charset="0"/>
              </a:rPr>
              <a:t> shell </a:t>
            </a:r>
            <a:r>
              <a:rPr lang="en-US" sz="2800" b="1" i="1" dirty="0">
                <a:solidFill>
                  <a:schemeClr val="bg1"/>
                </a:solidFill>
                <a:latin typeface="Courier" pitchFamily="2" charset="0"/>
              </a:rPr>
              <a:t>docker://python:3.10</a:t>
            </a:r>
            <a:endParaRPr lang="en-US" sz="2800" b="1" dirty="0">
              <a:solidFill>
                <a:schemeClr val="bg1"/>
              </a:solidFill>
              <a:latin typeface="Courie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69AD7F-8C46-41E3-D74E-73E4F1EB2D78}"/>
              </a:ext>
            </a:extLst>
          </p:cNvPr>
          <p:cNvSpPr txBox="1"/>
          <p:nvPr/>
        </p:nvSpPr>
        <p:spPr>
          <a:xfrm>
            <a:off x="1586210" y="4183231"/>
            <a:ext cx="223311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/>
              <a:t>python:3.10</a:t>
            </a:r>
            <a:endParaRPr lang="en-US" sz="3200" b="1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D5B3D445-525D-9D83-A9E2-290109358C42}"/>
              </a:ext>
            </a:extLst>
          </p:cNvPr>
          <p:cNvSpPr/>
          <p:nvPr/>
        </p:nvSpPr>
        <p:spPr>
          <a:xfrm>
            <a:off x="4253313" y="3030731"/>
            <a:ext cx="1722782" cy="117370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1220A5-CF4D-5DD2-53EB-0C0EAAC76B3B}"/>
              </a:ext>
            </a:extLst>
          </p:cNvPr>
          <p:cNvSpPr txBox="1"/>
          <p:nvPr/>
        </p:nvSpPr>
        <p:spPr>
          <a:xfrm>
            <a:off x="6410086" y="3294415"/>
            <a:ext cx="449413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2F2F2"/>
                </a:solidFill>
                <a:effectLst/>
                <a:latin typeface="Courier" pitchFamily="2" charset="0"/>
              </a:rPr>
              <a:t>Apptainer</a:t>
            </a:r>
            <a:r>
              <a:rPr lang="en-US" b="1" dirty="0">
                <a:solidFill>
                  <a:srgbClr val="F2F2F2"/>
                </a:solidFill>
                <a:effectLst/>
                <a:latin typeface="Courier" pitchFamily="2" charset="0"/>
              </a:rPr>
              <a:t>&gt; python3 --version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Python 3.10.14</a:t>
            </a:r>
          </a:p>
        </p:txBody>
      </p:sp>
      <p:pic>
        <p:nvPicPr>
          <p:cNvPr id="6" name="Google Shape;194;p29">
            <a:extLst>
              <a:ext uri="{FF2B5EF4-FFF2-40B4-BE49-F238E27FC236}">
                <a16:creationId xmlns:a16="http://schemas.microsoft.com/office/drawing/2014/main" id="{66E03805-3C96-99B9-CDEE-E756E022D0B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2043" y="2424446"/>
            <a:ext cx="2352329" cy="19455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47FD6FF7-B718-1F8C-AC46-1F300995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3110643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9DAB40-F4DB-0D73-E676-D269D3922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9F0A8-595A-6979-8C83-91BD11984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6DD7A4A6-3563-0531-5ACC-B13BD945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94CAB-FC72-AD52-3C32-073AC588E977}"/>
              </a:ext>
            </a:extLst>
          </p:cNvPr>
          <p:cNvSpPr txBox="1"/>
          <p:nvPr/>
        </p:nvSpPr>
        <p:spPr>
          <a:xfrm>
            <a:off x="988934" y="3429000"/>
            <a:ext cx="8686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" pitchFamily="2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" pitchFamily="2" charset="0"/>
              </a:rPr>
              <a:t>apptainer</a:t>
            </a:r>
            <a:r>
              <a:rPr lang="en-US" sz="2000" b="1" dirty="0">
                <a:solidFill>
                  <a:schemeClr val="bg1"/>
                </a:solidFill>
                <a:latin typeface="Courier" pitchFamily="2" charset="0"/>
              </a:rPr>
              <a:t> shell </a:t>
            </a:r>
            <a:r>
              <a:rPr lang="en-US" sz="2000" b="1" i="1" dirty="0">
                <a:solidFill>
                  <a:schemeClr val="bg1"/>
                </a:solidFill>
                <a:latin typeface="Courier" pitchFamily="2" charset="0"/>
              </a:rPr>
              <a:t>docker://python:3.10</a:t>
            </a:r>
            <a:endParaRPr lang="en-US" sz="2000" b="1" dirty="0">
              <a:solidFill>
                <a:schemeClr val="bg1"/>
              </a:solidFill>
              <a:latin typeface="Courier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03071-0FCB-5A4A-31DC-AC495FF036B6}"/>
              </a:ext>
            </a:extLst>
          </p:cNvPr>
          <p:cNvSpPr txBox="1"/>
          <p:nvPr/>
        </p:nvSpPr>
        <p:spPr>
          <a:xfrm>
            <a:off x="988934" y="4517869"/>
            <a:ext cx="4494134" cy="67710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2F2F2"/>
                </a:solidFill>
                <a:effectLst/>
                <a:latin typeface="Courier" pitchFamily="2" charset="0"/>
              </a:rPr>
              <a:t>Apptainer</a:t>
            </a:r>
            <a:r>
              <a:rPr lang="en-US" sz="2000" b="1" dirty="0">
                <a:solidFill>
                  <a:srgbClr val="F2F2F2"/>
                </a:solidFill>
                <a:effectLst/>
                <a:latin typeface="Courier" pitchFamily="2" charset="0"/>
              </a:rPr>
              <a:t>&gt; python3 --version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Python 3.10.14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0A3F5F-074F-5F51-DC1F-D5722C41A8C0}"/>
              </a:ext>
            </a:extLst>
          </p:cNvPr>
          <p:cNvSpPr txBox="1"/>
          <p:nvPr/>
        </p:nvSpPr>
        <p:spPr>
          <a:xfrm>
            <a:off x="988934" y="2092357"/>
            <a:ext cx="4494134" cy="67710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2F2F2"/>
                </a:solidFill>
                <a:latin typeface="Courier" pitchFamily="2" charset="0"/>
              </a:rPr>
              <a:t>a</a:t>
            </a:r>
            <a:r>
              <a:rPr lang="en-US" sz="2000" b="1" dirty="0">
                <a:solidFill>
                  <a:srgbClr val="F2F2F2"/>
                </a:solidFill>
                <a:effectLst/>
                <a:latin typeface="Courier" pitchFamily="2" charset="0"/>
              </a:rPr>
              <a:t>p40$ python3 --version</a:t>
            </a:r>
          </a:p>
          <a:p>
            <a:r>
              <a:rPr lang="en-US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Python 3.9.19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FA688-064C-C18C-31C1-BB37C9568790}"/>
              </a:ext>
            </a:extLst>
          </p:cNvPr>
          <p:cNvSpPr txBox="1"/>
          <p:nvPr/>
        </p:nvSpPr>
        <p:spPr>
          <a:xfrm>
            <a:off x="838200" y="1690688"/>
            <a:ext cx="4726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Print Python version on Access Point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066C6F-B48B-B73F-D01F-CD6BD31B115B}"/>
              </a:ext>
            </a:extLst>
          </p:cNvPr>
          <p:cNvSpPr txBox="1"/>
          <p:nvPr/>
        </p:nvSpPr>
        <p:spPr>
          <a:xfrm>
            <a:off x="838200" y="3011597"/>
            <a:ext cx="7380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Build and run an </a:t>
            </a:r>
            <a:r>
              <a:rPr lang="en-US" sz="2400" dirty="0" err="1"/>
              <a:t>apptainer</a:t>
            </a:r>
            <a:r>
              <a:rPr lang="en-US" sz="2400" dirty="0"/>
              <a:t> container running Python 3.10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448580-76F4-F9B6-36A0-16CEF22A5F6E}"/>
              </a:ext>
            </a:extLst>
          </p:cNvPr>
          <p:cNvSpPr txBox="1"/>
          <p:nvPr/>
        </p:nvSpPr>
        <p:spPr>
          <a:xfrm>
            <a:off x="838200" y="4148172"/>
            <a:ext cx="6091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Print Python version inside </a:t>
            </a:r>
            <a:r>
              <a:rPr lang="en-US" sz="2400" dirty="0" err="1"/>
              <a:t>Apptainer</a:t>
            </a:r>
            <a:r>
              <a:rPr lang="en-US" sz="2400" dirty="0"/>
              <a:t> container</a:t>
            </a:r>
          </a:p>
        </p:txBody>
      </p:sp>
    </p:spTree>
    <p:extLst>
      <p:ext uri="{BB962C8B-B14F-4D97-AF65-F5344CB8AC3E}">
        <p14:creationId xmlns:p14="http://schemas.microsoft.com/office/powerpoint/2010/main" val="1969678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B52BDB-7AB3-43B5-EDCF-6477C91C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Your Own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00EBA-F7FA-859B-E6B5-0E876560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6F1C53-D22E-6906-2A42-A4B228D3EAC8}"/>
              </a:ext>
            </a:extLst>
          </p:cNvPr>
          <p:cNvSpPr txBox="1"/>
          <p:nvPr/>
        </p:nvSpPr>
        <p:spPr>
          <a:xfrm>
            <a:off x="1669774" y="5115008"/>
            <a:ext cx="885245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urier" pitchFamily="2" charset="0"/>
              </a:rPr>
              <a:t>$ </a:t>
            </a:r>
            <a:r>
              <a:rPr lang="en-US" sz="2800" b="1" dirty="0" err="1">
                <a:solidFill>
                  <a:schemeClr val="bg1"/>
                </a:solidFill>
                <a:latin typeface="Courier" pitchFamily="2" charset="0"/>
              </a:rPr>
              <a:t>apptainer</a:t>
            </a:r>
            <a:r>
              <a:rPr lang="en-US" sz="2800" b="1" dirty="0">
                <a:solidFill>
                  <a:schemeClr val="bg1"/>
                </a:solidFill>
                <a:latin typeface="Courier" pitchFamily="2" charset="0"/>
              </a:rPr>
              <a:t> build </a:t>
            </a:r>
            <a:r>
              <a:rPr lang="en-US" sz="2800" b="1" i="1" dirty="0" err="1">
                <a:solidFill>
                  <a:schemeClr val="bg1"/>
                </a:solidFill>
                <a:latin typeface="Courier" pitchFamily="2" charset="0"/>
              </a:rPr>
              <a:t>cowsay</a:t>
            </a:r>
            <a:r>
              <a:rPr lang="en-US" sz="2800" b="1" dirty="0" err="1">
                <a:solidFill>
                  <a:schemeClr val="bg1"/>
                </a:solidFill>
                <a:latin typeface="Courier" pitchFamily="2" charset="0"/>
              </a:rPr>
              <a:t>.sif</a:t>
            </a:r>
            <a:r>
              <a:rPr lang="en-US" sz="2800" b="1" dirty="0">
                <a:solidFill>
                  <a:schemeClr val="bg1"/>
                </a:solidFill>
                <a:latin typeface="Courier" pitchFamily="2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ourier" pitchFamily="2" charset="0"/>
              </a:rPr>
              <a:t>cowsay</a:t>
            </a:r>
            <a:r>
              <a:rPr lang="en-US" sz="2800" b="1" dirty="0" err="1">
                <a:solidFill>
                  <a:schemeClr val="bg1"/>
                </a:solidFill>
                <a:latin typeface="Courier" pitchFamily="2" charset="0"/>
              </a:rPr>
              <a:t>.def</a:t>
            </a:r>
            <a:endParaRPr lang="en-US" sz="2800" b="1" dirty="0">
              <a:solidFill>
                <a:schemeClr val="bg1"/>
              </a:solidFill>
              <a:latin typeface="Courier" pitchFamily="2" charset="0"/>
            </a:endParaRPr>
          </a:p>
        </p:txBody>
      </p:sp>
      <p:pic>
        <p:nvPicPr>
          <p:cNvPr id="10" name="Picture 7" descr="noun_782805_cc.png">
            <a:extLst>
              <a:ext uri="{FF2B5EF4-FFF2-40B4-BE49-F238E27FC236}">
                <a16:creationId xmlns:a16="http://schemas.microsoft.com/office/drawing/2014/main" id="{F679CE4F-6B0E-7E03-EE5A-04567FF17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1"/>
          <a:stretch>
            <a:fillRect/>
          </a:stretch>
        </p:blipFill>
        <p:spPr bwMode="auto">
          <a:xfrm>
            <a:off x="8185756" y="2786669"/>
            <a:ext cx="2336470" cy="161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69AD7F-8C46-41E3-D74E-73E4F1EB2D78}"/>
              </a:ext>
            </a:extLst>
          </p:cNvPr>
          <p:cNvSpPr txBox="1"/>
          <p:nvPr/>
        </p:nvSpPr>
        <p:spPr>
          <a:xfrm>
            <a:off x="8360367" y="3371794"/>
            <a:ext cx="194399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 err="1"/>
              <a:t>cowsay</a:t>
            </a:r>
            <a:r>
              <a:rPr lang="en-US" sz="3200" b="1" dirty="0" err="1"/>
              <a:t>.sif</a:t>
            </a:r>
            <a:endParaRPr lang="en-US" sz="3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BE5D65-EE44-24CF-72E2-2C881184988A}"/>
              </a:ext>
            </a:extLst>
          </p:cNvPr>
          <p:cNvSpPr/>
          <p:nvPr/>
        </p:nvSpPr>
        <p:spPr>
          <a:xfrm>
            <a:off x="1099929" y="2715356"/>
            <a:ext cx="4200939" cy="20747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ourier" pitchFamily="2" charset="0"/>
              </a:rPr>
              <a:t>Bootstrap: docker</a:t>
            </a:r>
          </a:p>
          <a:p>
            <a:r>
              <a:rPr lang="en-US" sz="2400" b="1" dirty="0">
                <a:solidFill>
                  <a:schemeClr val="tx1"/>
                </a:solidFill>
                <a:latin typeface="Courier" pitchFamily="2" charset="0"/>
              </a:rPr>
              <a:t>From: ubuntu:20.04</a:t>
            </a:r>
          </a:p>
          <a:p>
            <a:endParaRPr lang="en-US" sz="2400" b="1" dirty="0">
              <a:solidFill>
                <a:schemeClr val="tx1"/>
              </a:solidFill>
              <a:latin typeface="Courier" pitchFamily="2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Courier" pitchFamily="2" charset="0"/>
              </a:rPr>
              <a:t>%post</a:t>
            </a:r>
          </a:p>
          <a:p>
            <a:r>
              <a:rPr lang="en-US" sz="2400" b="1" dirty="0">
                <a:solidFill>
                  <a:schemeClr val="tx1"/>
                </a:solidFill>
                <a:latin typeface="Courier" pitchFamily="2" charset="0"/>
              </a:rPr>
              <a:t>  pip install </a:t>
            </a:r>
            <a:r>
              <a:rPr lang="en-US" sz="2400" b="1" dirty="0" err="1">
                <a:solidFill>
                  <a:schemeClr val="tx1"/>
                </a:solidFill>
                <a:latin typeface="Courier" pitchFamily="2" charset="0"/>
              </a:rPr>
              <a:t>cowsay</a:t>
            </a:r>
            <a:endParaRPr lang="en-US" sz="2400" b="1" dirty="0">
              <a:solidFill>
                <a:schemeClr val="tx1"/>
              </a:solidFill>
              <a:latin typeface="Couri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AA915B-AC6B-1A32-7987-5A2B8855E34F}"/>
              </a:ext>
            </a:extLst>
          </p:cNvPr>
          <p:cNvSpPr txBox="1"/>
          <p:nvPr/>
        </p:nvSpPr>
        <p:spPr>
          <a:xfrm>
            <a:off x="1099929" y="2299558"/>
            <a:ext cx="2802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CC"/>
                </a:solidFill>
              </a:rPr>
              <a:t>Definition</a:t>
            </a:r>
            <a:r>
              <a:rPr lang="en-US" sz="1800" b="1" dirty="0"/>
              <a:t> File (</a:t>
            </a:r>
            <a:r>
              <a:rPr lang="en-US" sz="1800" b="1" i="1" dirty="0" err="1"/>
              <a:t>cowsay</a:t>
            </a:r>
            <a:r>
              <a:rPr lang="en-US" sz="1800" b="1" dirty="0" err="1"/>
              <a:t>.</a:t>
            </a:r>
            <a:r>
              <a:rPr lang="en-US" sz="1800" b="1" i="1" dirty="0" err="1">
                <a:solidFill>
                  <a:srgbClr val="0000CC"/>
                </a:solidFill>
              </a:rPr>
              <a:t>def</a:t>
            </a:r>
            <a:r>
              <a:rPr lang="en-US" sz="1800" b="1" dirty="0"/>
              <a:t>)</a:t>
            </a:r>
          </a:p>
          <a:p>
            <a:endParaRPr lang="en-US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D5B3D445-525D-9D83-A9E2-290109358C42}"/>
              </a:ext>
            </a:extLst>
          </p:cNvPr>
          <p:cNvSpPr/>
          <p:nvPr/>
        </p:nvSpPr>
        <p:spPr>
          <a:xfrm>
            <a:off x="5881921" y="3074416"/>
            <a:ext cx="1722782" cy="117370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5F1A6F67-54DD-C576-F123-4BA9A435F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446185-F8D8-B10A-1169-842FDE59D68A}"/>
              </a:ext>
            </a:extLst>
          </p:cNvPr>
          <p:cNvSpPr txBox="1"/>
          <p:nvPr/>
        </p:nvSpPr>
        <p:spPr>
          <a:xfrm>
            <a:off x="8171437" y="2344767"/>
            <a:ext cx="232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Image File (</a:t>
            </a:r>
            <a:r>
              <a:rPr lang="en-US" b="1" dirty="0" err="1"/>
              <a:t>cowsay.</a:t>
            </a:r>
            <a:r>
              <a:rPr lang="en-US" b="1" dirty="0" err="1">
                <a:solidFill>
                  <a:srgbClr val="0000CC"/>
                </a:solidFill>
              </a:rPr>
              <a:t>sif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4941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Goals For This Session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>
            <a:normAutofit/>
          </a:bodyPr>
          <a:lstStyle/>
          <a:p>
            <a:r>
              <a:rPr lang="en-US" dirty="0"/>
              <a:t>Describe what it means to make software “portable.”</a:t>
            </a:r>
          </a:p>
          <a:p>
            <a:r>
              <a:rPr lang="en-US" dirty="0"/>
              <a:t>Compare and contrast software portability techniques. </a:t>
            </a:r>
          </a:p>
          <a:p>
            <a:r>
              <a:rPr lang="en-US" dirty="0"/>
              <a:t>Choose the best portability technique for your software. </a:t>
            </a:r>
          </a:p>
          <a:p>
            <a:r>
              <a:rPr lang="en-US" dirty="0"/>
              <a:t>Build a portable software environment.</a:t>
            </a:r>
          </a:p>
          <a:p>
            <a:pPr lvl="1"/>
            <a:r>
              <a:rPr lang="en-US" dirty="0"/>
              <a:t>Follow steps to build a container</a:t>
            </a:r>
          </a:p>
          <a:p>
            <a:pPr lvl="1"/>
            <a:r>
              <a:rPr lang="en-US" dirty="0"/>
              <a:t>Compile code on a Linux computer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7D957-C0EB-1904-C825-7A75297E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2DE33-9A5C-8712-70F9-68728039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B52BDB-7AB3-43B5-EDCF-6477C91C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Containers, Part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00EBA-F7FA-859B-E6B5-0E876560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6F1C53-D22E-6906-2A42-A4B228D3EAC8}"/>
              </a:ext>
            </a:extLst>
          </p:cNvPr>
          <p:cNvSpPr txBox="1"/>
          <p:nvPr/>
        </p:nvSpPr>
        <p:spPr>
          <a:xfrm>
            <a:off x="2272748" y="5225968"/>
            <a:ext cx="764650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urier" pitchFamily="2" charset="0"/>
              </a:rPr>
              <a:t>$ </a:t>
            </a:r>
            <a:r>
              <a:rPr lang="en-US" sz="2800" b="1" dirty="0" err="1">
                <a:solidFill>
                  <a:schemeClr val="bg1"/>
                </a:solidFill>
                <a:latin typeface="Courier" pitchFamily="2" charset="0"/>
              </a:rPr>
              <a:t>apptainer</a:t>
            </a:r>
            <a:r>
              <a:rPr lang="en-US" sz="2800" b="1" dirty="0">
                <a:solidFill>
                  <a:schemeClr val="bg1"/>
                </a:solidFill>
                <a:latin typeface="Courier" pitchFamily="2" charset="0"/>
              </a:rPr>
              <a:t> shell </a:t>
            </a:r>
            <a:r>
              <a:rPr lang="en-US" sz="2800" b="1" i="1" dirty="0" err="1">
                <a:solidFill>
                  <a:schemeClr val="bg1"/>
                </a:solidFill>
                <a:latin typeface="Courier" pitchFamily="2" charset="0"/>
              </a:rPr>
              <a:t>cowsay</a:t>
            </a:r>
            <a:r>
              <a:rPr lang="en-US" sz="2800" b="1" dirty="0" err="1">
                <a:solidFill>
                  <a:schemeClr val="bg1"/>
                </a:solidFill>
                <a:latin typeface="Courier" pitchFamily="2" charset="0"/>
              </a:rPr>
              <a:t>.sif</a:t>
            </a:r>
            <a:endParaRPr lang="en-US" sz="2800" b="1" dirty="0">
              <a:solidFill>
                <a:schemeClr val="bg1"/>
              </a:solidFill>
              <a:latin typeface="Courier" pitchFamily="2" charset="0"/>
            </a:endParaRPr>
          </a:p>
        </p:txBody>
      </p:sp>
      <p:pic>
        <p:nvPicPr>
          <p:cNvPr id="10" name="Picture 7" descr="noun_782805_cc.png">
            <a:extLst>
              <a:ext uri="{FF2B5EF4-FFF2-40B4-BE49-F238E27FC236}">
                <a16:creationId xmlns:a16="http://schemas.microsoft.com/office/drawing/2014/main" id="{F679CE4F-6B0E-7E03-EE5A-04567FF17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1"/>
          <a:stretch>
            <a:fillRect/>
          </a:stretch>
        </p:blipFill>
        <p:spPr bwMode="auto">
          <a:xfrm>
            <a:off x="1262743" y="2744795"/>
            <a:ext cx="2336470" cy="161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69AD7F-8C46-41E3-D74E-73E4F1EB2D78}"/>
              </a:ext>
            </a:extLst>
          </p:cNvPr>
          <p:cNvSpPr txBox="1"/>
          <p:nvPr/>
        </p:nvSpPr>
        <p:spPr>
          <a:xfrm>
            <a:off x="1458981" y="3258308"/>
            <a:ext cx="194399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 err="1"/>
              <a:t>cowsay</a:t>
            </a:r>
            <a:r>
              <a:rPr lang="en-US" sz="3200" b="1" dirty="0" err="1"/>
              <a:t>.sif</a:t>
            </a:r>
            <a:endParaRPr lang="en-US" sz="3200" b="1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D5B3D445-525D-9D83-A9E2-290109358C42}"/>
              </a:ext>
            </a:extLst>
          </p:cNvPr>
          <p:cNvSpPr/>
          <p:nvPr/>
        </p:nvSpPr>
        <p:spPr>
          <a:xfrm>
            <a:off x="4253313" y="3030731"/>
            <a:ext cx="1722782" cy="117370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1220A5-CF4D-5DD2-53EB-0C0EAAC76B3B}"/>
              </a:ext>
            </a:extLst>
          </p:cNvPr>
          <p:cNvSpPr txBox="1"/>
          <p:nvPr/>
        </p:nvSpPr>
        <p:spPr>
          <a:xfrm>
            <a:off x="6558179" y="1981034"/>
            <a:ext cx="4494134" cy="31393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2F2F2"/>
                </a:solidFill>
                <a:effectLst/>
                <a:latin typeface="Courier" pitchFamily="2" charset="0"/>
              </a:rPr>
              <a:t>Singularity :~&gt; </a:t>
            </a:r>
            <a:r>
              <a:rPr lang="en-US" b="1" dirty="0" err="1">
                <a:solidFill>
                  <a:srgbClr val="F2F2F2"/>
                </a:solidFill>
                <a:effectLst/>
                <a:latin typeface="Courier" pitchFamily="2" charset="0"/>
              </a:rPr>
              <a:t>cowsay</a:t>
            </a:r>
            <a:r>
              <a:rPr lang="en-US" b="1" dirty="0">
                <a:solidFill>
                  <a:srgbClr val="F2F2F2"/>
                </a:solidFill>
                <a:effectLst/>
                <a:latin typeface="Courier" pitchFamily="2" charset="0"/>
              </a:rPr>
              <a:t> “hello”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_____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| Hello | 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=====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      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      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          ^__^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         (</a:t>
            </a:r>
            <a:r>
              <a:rPr lang="en-US" dirty="0" err="1">
                <a:solidFill>
                  <a:srgbClr val="F2F2F2"/>
                </a:solidFill>
                <a:effectLst/>
                <a:latin typeface="Courier" pitchFamily="2" charset="0"/>
              </a:rPr>
              <a:t>oo</a:t>
            </a:r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)\_______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         (__)\       )\/\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             ||----w |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             ||     ||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274A55-42FE-9A58-B244-B6D999F6E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4198781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706B-9B7A-95EF-063F-2F70F582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File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20F89-1ED1-481B-2F63-023176807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0EDB8B-7AAA-FC14-A9E9-A977A825C499}"/>
              </a:ext>
            </a:extLst>
          </p:cNvPr>
          <p:cNvSpPr/>
          <p:nvPr/>
        </p:nvSpPr>
        <p:spPr>
          <a:xfrm>
            <a:off x="838200" y="1690688"/>
            <a:ext cx="4369904" cy="42406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Courier" pitchFamily="2" charset="0"/>
              </a:rPr>
              <a:t>Bootstrap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: </a:t>
            </a:r>
            <a:r>
              <a:rPr lang="en-US" sz="2000" b="1" dirty="0">
                <a:solidFill>
                  <a:schemeClr val="tx1"/>
                </a:solidFill>
                <a:latin typeface="Courier" pitchFamily="2" charset="0"/>
              </a:rPr>
              <a:t>docker</a:t>
            </a:r>
          </a:p>
          <a:p>
            <a:r>
              <a:rPr lang="en-US" sz="2000" b="1" dirty="0">
                <a:solidFill>
                  <a:schemeClr val="tx1"/>
                </a:solidFill>
                <a:latin typeface="Courier" pitchFamily="2" charset="0"/>
              </a:rPr>
              <a:t>From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: ubuntu:20.04</a:t>
            </a:r>
          </a:p>
          <a:p>
            <a:endParaRPr lang="en-US" sz="2000" dirty="0">
              <a:solidFill>
                <a:schemeClr val="tx1"/>
              </a:solidFill>
              <a:latin typeface="Courier" pitchFamily="2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Courier" pitchFamily="2" charset="0"/>
              </a:rPr>
              <a:t>%files</a:t>
            </a:r>
          </a:p>
          <a:p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 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install.R</a:t>
            </a:r>
            <a:endParaRPr lang="en-US" sz="2000" dirty="0">
              <a:solidFill>
                <a:schemeClr val="tx1"/>
              </a:solidFill>
              <a:latin typeface="Courier" pitchFamily="2" charset="0"/>
            </a:endParaRPr>
          </a:p>
          <a:p>
            <a:endParaRPr lang="en-US" sz="2000" dirty="0">
              <a:solidFill>
                <a:schemeClr val="tx1"/>
              </a:solidFill>
              <a:latin typeface="Courier" pitchFamily="2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Courier" pitchFamily="2" charset="0"/>
              </a:rPr>
              <a:t>%post</a:t>
            </a:r>
          </a:p>
          <a:p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  apt install r-base</a:t>
            </a:r>
          </a:p>
          <a:p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 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Rscript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install.R</a:t>
            </a:r>
            <a:endParaRPr lang="en-US" sz="2000" dirty="0">
              <a:solidFill>
                <a:schemeClr val="tx1"/>
              </a:solidFill>
              <a:latin typeface="Courier" pitchFamily="2" charset="0"/>
            </a:endParaRPr>
          </a:p>
          <a:p>
            <a:endParaRPr lang="en-US" sz="2000" dirty="0">
              <a:solidFill>
                <a:schemeClr val="tx1"/>
              </a:solidFill>
              <a:latin typeface="Courier" pitchFamily="2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Courier" pitchFamily="2" charset="0"/>
              </a:rPr>
              <a:t>%environment</a:t>
            </a:r>
          </a:p>
          <a:p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  RHOME=/opt/R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D11EF-CEB0-C02E-E642-0A1354EEE955}"/>
              </a:ext>
            </a:extLst>
          </p:cNvPr>
          <p:cNvSpPr txBox="1"/>
          <p:nvPr/>
        </p:nvSpPr>
        <p:spPr>
          <a:xfrm>
            <a:off x="6202017" y="2961690"/>
            <a:ext cx="482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Copy in any files that are needed for installing software or running the container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F76F59-26AF-7C34-5973-E13D7E3FDBB0}"/>
              </a:ext>
            </a:extLst>
          </p:cNvPr>
          <p:cNvSpPr txBox="1"/>
          <p:nvPr/>
        </p:nvSpPr>
        <p:spPr>
          <a:xfrm>
            <a:off x="5970104" y="2028618"/>
            <a:ext cx="482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type of container to start with, and what is its name/where is it?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E333D5-4C62-25D1-1ADE-07BD2715AFE2}"/>
              </a:ext>
            </a:extLst>
          </p:cNvPr>
          <p:cNvSpPr txBox="1"/>
          <p:nvPr/>
        </p:nvSpPr>
        <p:spPr>
          <a:xfrm>
            <a:off x="5685183" y="3945443"/>
            <a:ext cx="482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Use installation tools or shell commands to install desired software or packages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ED547-68EA-AD77-B868-1F756CF3CBAA}"/>
              </a:ext>
            </a:extLst>
          </p:cNvPr>
          <p:cNvSpPr txBox="1"/>
          <p:nvPr/>
        </p:nvSpPr>
        <p:spPr>
          <a:xfrm>
            <a:off x="6202017" y="4948139"/>
            <a:ext cx="482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Add environment variables to be used when the container is run.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4952D3-EA6D-16CD-02BC-14FCF280203B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3737113" y="2266122"/>
            <a:ext cx="2232991" cy="1164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D61DB8-D3BF-61BE-09C5-940777D7FA35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2637183" y="3154017"/>
            <a:ext cx="3564834" cy="1616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3AA61C-5284-9316-B7EF-84D38FAF87F5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3525078" y="3945443"/>
            <a:ext cx="2160105" cy="3539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93D3C1-E616-9323-4421-D075106DDBD5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3048000" y="5167312"/>
            <a:ext cx="3154017" cy="1347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D4CAF5EF-05FA-A058-F9D1-2F8D258EF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1273304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Containers in Jobs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994E2-051A-DA48-858F-1FC58897A89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2801-2F10-9D12-6980-D753AEE27EEA}"/>
              </a:ext>
            </a:extLst>
          </p:cNvPr>
          <p:cNvSpPr txBox="1"/>
          <p:nvPr/>
        </p:nvSpPr>
        <p:spPr>
          <a:xfrm>
            <a:off x="1470909" y="2031444"/>
            <a:ext cx="900741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>
                <a:latin typeface="Courier New"/>
                <a:cs typeface="Courier New"/>
              </a:rPr>
              <a:t># For right now/testing</a:t>
            </a:r>
          </a:p>
          <a:p>
            <a:pPr>
              <a:buNone/>
            </a:pPr>
            <a:r>
              <a:rPr lang="en-US" sz="2000" dirty="0" err="1">
                <a:latin typeface="Courier New"/>
                <a:cs typeface="Courier New"/>
              </a:rPr>
              <a:t>container_image</a:t>
            </a:r>
            <a:r>
              <a:rPr lang="en-US" sz="2000" dirty="0">
                <a:latin typeface="Courier New"/>
                <a:cs typeface="Courier New"/>
              </a:rPr>
              <a:t> = </a:t>
            </a:r>
            <a:r>
              <a:rPr lang="en-US" sz="2000" dirty="0" err="1">
                <a:latin typeface="Courier New"/>
                <a:cs typeface="Courier New"/>
              </a:rPr>
              <a:t>cowsay.sif</a:t>
            </a:r>
            <a:endParaRPr lang="en-US" sz="2000" dirty="0">
              <a:latin typeface="Courier New"/>
              <a:cs typeface="Courier New"/>
            </a:endParaRPr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CCDF6C8A-FD2D-F5D4-A720-C4D0E509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FF601E-6F53-8313-8D18-2C83EFE4165A}"/>
              </a:ext>
            </a:extLst>
          </p:cNvPr>
          <p:cNvSpPr txBox="1"/>
          <p:nvPr/>
        </p:nvSpPr>
        <p:spPr>
          <a:xfrm>
            <a:off x="1470910" y="3546465"/>
            <a:ext cx="900741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urier New"/>
                <a:cs typeface="Courier New"/>
              </a:rPr>
              <a:t># Later this week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SingularityImage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“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osdf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:///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ospool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/&lt;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apNN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&gt;/data/&lt;USER&gt;/my-container-v1.sif”</a:t>
            </a:r>
            <a:endParaRPr lang="en-US" sz="2000" b="0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20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75048A-AA1F-9898-9843-F10437788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Containers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121043-AED0-38E5-A79A-CE0F93835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Consistent</a:t>
            </a:r>
            <a:r>
              <a:rPr lang="en-US" dirty="0"/>
              <a:t> and </a:t>
            </a:r>
            <a:r>
              <a:rPr lang="en-US" b="1" dirty="0"/>
              <a:t>complete</a:t>
            </a:r>
          </a:p>
          <a:p>
            <a:pPr lvl="1"/>
            <a:r>
              <a:rPr lang="en-US" dirty="0"/>
              <a:t>Always the same software environment, with everything included</a:t>
            </a:r>
          </a:p>
          <a:p>
            <a:pPr lvl="1"/>
            <a:r>
              <a:rPr lang="en-US" dirty="0"/>
              <a:t>Good for sharing software among groups!</a:t>
            </a:r>
          </a:p>
          <a:p>
            <a:r>
              <a:rPr lang="en-US" dirty="0"/>
              <a:t>Handles </a:t>
            </a:r>
            <a:r>
              <a:rPr lang="en-US" b="1" dirty="0"/>
              <a:t>complexity</a:t>
            </a:r>
            <a:r>
              <a:rPr lang="en-US" dirty="0"/>
              <a:t>, is </a:t>
            </a:r>
            <a:r>
              <a:rPr lang="en-US" b="1" dirty="0"/>
              <a:t>customizable</a:t>
            </a:r>
          </a:p>
          <a:p>
            <a:pPr lvl="1"/>
            <a:r>
              <a:rPr lang="en-US" dirty="0"/>
              <a:t>As an “administrator” can control exactly what goes into the container and use built-in Linux installation tools</a:t>
            </a:r>
          </a:p>
          <a:p>
            <a:r>
              <a:rPr lang="en-US" b="1" dirty="0"/>
              <a:t>Cross-platform</a:t>
            </a:r>
          </a:p>
          <a:p>
            <a:pPr lvl="1"/>
            <a:r>
              <a:rPr lang="en-US" dirty="0"/>
              <a:t>Can run (Docker) containers on Linux, Windows, Mac</a:t>
            </a:r>
          </a:p>
          <a:p>
            <a:r>
              <a:rPr lang="en-US" dirty="0"/>
              <a:t>Easy to re-</a:t>
            </a:r>
            <a:r>
              <a:rPr lang="en-US" b="1" dirty="0"/>
              <a:t>create</a:t>
            </a:r>
            <a:r>
              <a:rPr lang="en-US" dirty="0"/>
              <a:t> (if you use </a:t>
            </a:r>
            <a:r>
              <a:rPr lang="en-US" dirty="0" err="1"/>
              <a:t>Dockerfiles</a:t>
            </a:r>
            <a:r>
              <a:rPr lang="en-US" dirty="0"/>
              <a:t>/definition files)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E15A4-CE94-626A-E00A-C714D353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108CF6-4EEE-04DC-C58A-D89190F9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410058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BC970-130B-9443-AAE3-E8E4901D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How to Build/ Use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E3516-27AA-2711-BEF0-083E0AD8D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OSG User Documentation: </a:t>
            </a:r>
            <a:r>
              <a:rPr lang="en-US" dirty="0">
                <a:hlinkClick r:id="rId2"/>
              </a:rPr>
              <a:t>https://portal.osg-htc.org/documentation/</a:t>
            </a:r>
            <a:endParaRPr lang="en-US" dirty="0"/>
          </a:p>
          <a:p>
            <a:endParaRPr lang="en-US" dirty="0"/>
          </a:p>
          <a:p>
            <a:r>
              <a:rPr lang="en-US" dirty="0"/>
              <a:t>Videos:</a:t>
            </a:r>
          </a:p>
          <a:p>
            <a:pPr lvl="1"/>
            <a:r>
              <a:rPr lang="en-US" dirty="0">
                <a:hlinkClick r:id="rId3"/>
              </a:rPr>
              <a:t>https://www.youtube.com/watch?v=8fi7uSYlOdc</a:t>
            </a:r>
            <a:endParaRPr lang="en-US" dirty="0"/>
          </a:p>
          <a:p>
            <a:pPr lvl="1"/>
            <a:r>
              <a:rPr lang="en-US" dirty="0"/>
              <a:t>https://</a:t>
            </a:r>
            <a:r>
              <a:rPr lang="en-US" dirty="0" err="1"/>
              <a:t>portal.osg-htc.org</a:t>
            </a:r>
            <a:r>
              <a:rPr lang="en-US" dirty="0"/>
              <a:t>/documentation/</a:t>
            </a:r>
            <a:r>
              <a:rPr lang="en-US" dirty="0" err="1"/>
              <a:t>support_and_training</a:t>
            </a:r>
            <a:r>
              <a:rPr lang="en-US" dirty="0"/>
              <a:t>/training/</a:t>
            </a:r>
            <a:r>
              <a:rPr lang="en-US" dirty="0" err="1"/>
              <a:t>osgusertraining</a:t>
            </a:r>
            <a:r>
              <a:rPr lang="en-US" dirty="0"/>
              <a:t>/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A5DA0-31FE-CED0-E751-BE00AD59C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8/8/23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8E928-F853-4B0E-9BFC-230AEA3E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2023 - Software Portability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A0E7-49F7-F34B-F616-EDE5B8EC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51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B167F-DB05-2543-BE3A-5547FF70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Bring Along Software Files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70ABD-3FC6-2635-E701-8A37CF180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7FC54-ADB4-BD92-703D-6A46FB65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E71FC-3CEC-B144-967E-AA7A70603A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5B9D182C-0575-9CED-B0A3-400AE4AEA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1514713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69E0E-81DB-5B41-8AEF-603E350B9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Kitchen Analogy…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DE5F40-32A5-B206-A077-8622A29E92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/>
              <a:t>A more flexible, but sometimes more challenging approach to software portability is to bring along a set of software files. This is more like taking a backpacking approach to a portable kitchen – just bringing the essentials in a bag.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AC767-48BD-E741-9AC6-5BF1DE37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57B4-205D-B24E-AEAE-6437DE1B8C0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8B74E9-E822-4937-B5E8-7359D2ED9604}"/>
              </a:ext>
            </a:extLst>
          </p:cNvPr>
          <p:cNvSpPr txBox="1"/>
          <p:nvPr/>
        </p:nvSpPr>
        <p:spPr>
          <a:xfrm>
            <a:off x="8091943" y="6400412"/>
            <a:ext cx="2900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/>
              <a:t>Photo by </a:t>
            </a:r>
            <a:r>
              <a:rPr lang="en-US" sz="1200" dirty="0">
                <a:hlinkClick r:id="rId2"/>
              </a:rPr>
              <a:t>Derrick Mercer</a:t>
            </a:r>
            <a:r>
              <a:rPr lang="en-US" sz="1200" dirty="0"/>
              <a:t> on </a:t>
            </a:r>
            <a:r>
              <a:rPr lang="en-US" sz="1200" dirty="0">
                <a:hlinkClick r:id="rId3"/>
              </a:rPr>
              <a:t>Flickr</a:t>
            </a:r>
            <a:r>
              <a:rPr lang="en-US" sz="1200" dirty="0"/>
              <a:t>, CC-BY-SA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D363D67-F3D5-902F-7A76-C7361C2788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89000" y="2005806"/>
            <a:ext cx="5080000" cy="3810000"/>
          </a:xfrm>
          <a:prstGeom prst="rect">
            <a:avLst/>
          </a:prstGeom>
        </p:spPr>
      </p:pic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38FD227E-228E-4A47-45E4-D71B0C033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1474289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E7BB20-6A30-C044-8B08-5084C00AD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Ways to Prepare Software Files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6F9C51-1A33-5048-9F27-A816E8838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/>
          <a:lstStyle/>
          <a:p>
            <a:r>
              <a:rPr lang="en-US" dirty="0"/>
              <a:t>Download pre-compiled software files</a:t>
            </a:r>
          </a:p>
          <a:p>
            <a:r>
              <a:rPr lang="en-US" dirty="0"/>
              <a:t>Compile software yourself</a:t>
            </a:r>
          </a:p>
          <a:p>
            <a:pPr lvl="1"/>
            <a:r>
              <a:rPr lang="en-US" dirty="0"/>
              <a:t>Generate a single binary file</a:t>
            </a:r>
          </a:p>
          <a:p>
            <a:pPr lvl="1"/>
            <a:r>
              <a:rPr lang="en-US" dirty="0"/>
              <a:t>Create an installation with multiple binary files contained in a single folder</a:t>
            </a:r>
          </a:p>
          <a:p>
            <a:endParaRPr lang="en-US" dirty="0"/>
          </a:p>
          <a:p>
            <a:r>
              <a:rPr lang="en-US" dirty="0"/>
              <a:t>We always need a “compiled” file of some kind, that is compatible with the version of Linux that is most common on the </a:t>
            </a:r>
            <a:r>
              <a:rPr lang="en-US" dirty="0" err="1"/>
              <a:t>OSPool</a:t>
            </a:r>
            <a:r>
              <a:rPr lang="en-US" dirty="0"/>
              <a:t> (Red Hat</a:t>
            </a:r>
            <a:r>
              <a:rPr lang="en-US" dirty="0">
                <a:sym typeface="Wingdings" pitchFamily="2" charset="2"/>
              </a:rPr>
              <a:t> aka CentOS, Rocky, Alma)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262DB-B235-8D49-BE76-6532A68A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1398" y="6356350"/>
            <a:ext cx="1372402" cy="365125"/>
          </a:xfrm>
        </p:spPr>
        <p:txBody>
          <a:bodyPr/>
          <a:lstStyle/>
          <a:p>
            <a:fld id="{8BFE71FC-3CEC-B144-967E-AA7A70603AA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2D3F9D27-DF7F-A92D-DFBA-E2A77B3F5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999679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What is Compilation?</a:t>
            </a:r>
          </a:p>
        </p:txBody>
      </p:sp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81398" y="6356350"/>
            <a:ext cx="1372402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91518" indent="-342891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566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920192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468818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17445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566071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114697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663323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23B841-9F11-2143-8758-B157EB62EAF7}" type="slidenum">
              <a:rPr lang="en-US"/>
              <a:pPr/>
              <a:t>28</a:t>
            </a:fld>
            <a:endParaRPr lang="en-US"/>
          </a:p>
        </p:txBody>
      </p:sp>
      <p:cxnSp>
        <p:nvCxnSpPr>
          <p:cNvPr id="39943" name="Straight Arrow Connector 10"/>
          <p:cNvCxnSpPr>
            <a:cxnSpLocks noChangeShapeType="1"/>
          </p:cNvCxnSpPr>
          <p:nvPr/>
        </p:nvCxnSpPr>
        <p:spPr bwMode="auto">
          <a:xfrm>
            <a:off x="4097656" y="2708275"/>
            <a:ext cx="3635803" cy="0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944" name="Straight Arrow Connector 12"/>
          <p:cNvCxnSpPr>
            <a:cxnSpLocks noChangeShapeType="1"/>
          </p:cNvCxnSpPr>
          <p:nvPr/>
        </p:nvCxnSpPr>
        <p:spPr bwMode="auto">
          <a:xfrm flipV="1">
            <a:off x="5657852" y="2738439"/>
            <a:ext cx="165736" cy="1468437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945" name="Straight Arrow Connector 14"/>
          <p:cNvCxnSpPr>
            <a:cxnSpLocks noChangeShapeType="1"/>
          </p:cNvCxnSpPr>
          <p:nvPr/>
        </p:nvCxnSpPr>
        <p:spPr bwMode="auto">
          <a:xfrm flipH="1" flipV="1">
            <a:off x="6136009" y="2814640"/>
            <a:ext cx="977764" cy="1512885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946" name="Curved Connector 17"/>
          <p:cNvCxnSpPr>
            <a:cxnSpLocks noChangeShapeType="1"/>
            <a:endCxn id="8" idx="3"/>
          </p:cNvCxnSpPr>
          <p:nvPr/>
        </p:nvCxnSpPr>
        <p:spPr bwMode="auto">
          <a:xfrm flipH="1">
            <a:off x="6710353" y="2721687"/>
            <a:ext cx="2858683" cy="2381456"/>
          </a:xfrm>
          <a:prstGeom prst="curvedConnector3">
            <a:avLst>
              <a:gd name="adj1" fmla="val -9596"/>
            </a:avLst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47" name="TextBox 22"/>
          <p:cNvSpPr txBox="1">
            <a:spLocks noChangeArrowheads="1"/>
          </p:cNvSpPr>
          <p:nvPr/>
        </p:nvSpPr>
        <p:spPr bwMode="auto">
          <a:xfrm>
            <a:off x="1693547" y="1422402"/>
            <a:ext cx="233910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80" dirty="0"/>
              <a:t>Source Code</a:t>
            </a:r>
          </a:p>
        </p:txBody>
      </p:sp>
      <p:sp>
        <p:nvSpPr>
          <p:cNvPr id="39948" name="TextBox 23"/>
          <p:cNvSpPr txBox="1">
            <a:spLocks noChangeArrowheads="1"/>
          </p:cNvSpPr>
          <p:nvPr/>
        </p:nvSpPr>
        <p:spPr bwMode="auto">
          <a:xfrm>
            <a:off x="8091738" y="1470694"/>
            <a:ext cx="1231427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80" dirty="0"/>
              <a:t>Binary</a:t>
            </a:r>
          </a:p>
        </p:txBody>
      </p:sp>
      <p:sp>
        <p:nvSpPr>
          <p:cNvPr id="39949" name="TextBox 24"/>
          <p:cNvSpPr txBox="1">
            <a:spLocks noChangeArrowheads="1"/>
          </p:cNvSpPr>
          <p:nvPr/>
        </p:nvSpPr>
        <p:spPr bwMode="auto">
          <a:xfrm>
            <a:off x="4343403" y="2263775"/>
            <a:ext cx="33900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compiled + linked into</a:t>
            </a:r>
          </a:p>
        </p:txBody>
      </p:sp>
      <p:sp>
        <p:nvSpPr>
          <p:cNvPr id="39950" name="TextBox 25"/>
          <p:cNvSpPr txBox="1">
            <a:spLocks noChangeArrowheads="1"/>
          </p:cNvSpPr>
          <p:nvPr/>
        </p:nvSpPr>
        <p:spPr bwMode="auto">
          <a:xfrm>
            <a:off x="8922421" y="4623009"/>
            <a:ext cx="1058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run on</a:t>
            </a:r>
          </a:p>
        </p:txBody>
      </p:sp>
      <p:sp>
        <p:nvSpPr>
          <p:cNvPr id="39951" name="TextBox 26"/>
          <p:cNvSpPr txBox="1">
            <a:spLocks noChangeArrowheads="1"/>
          </p:cNvSpPr>
          <p:nvPr/>
        </p:nvSpPr>
        <p:spPr bwMode="auto">
          <a:xfrm>
            <a:off x="6136009" y="3104833"/>
            <a:ext cx="12650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libraries</a:t>
            </a:r>
          </a:p>
        </p:txBody>
      </p:sp>
      <p:sp>
        <p:nvSpPr>
          <p:cNvPr id="39952" name="TextBox 27"/>
          <p:cNvSpPr txBox="1">
            <a:spLocks noChangeArrowheads="1"/>
          </p:cNvSpPr>
          <p:nvPr/>
        </p:nvSpPr>
        <p:spPr bwMode="auto">
          <a:xfrm>
            <a:off x="4386715" y="2967337"/>
            <a:ext cx="1350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compiler</a:t>
            </a:r>
          </a:p>
          <a:p>
            <a:pPr eaLnBrk="1" hangingPunct="1">
              <a:buFontTx/>
              <a:buNone/>
            </a:pPr>
            <a:r>
              <a:rPr lang="en-US" dirty="0"/>
              <a:t>and OS</a:t>
            </a:r>
          </a:p>
        </p:txBody>
      </p:sp>
      <p:cxnSp>
        <p:nvCxnSpPr>
          <p:cNvPr id="39953" name="Straight Arrow Connector 29"/>
          <p:cNvCxnSpPr>
            <a:cxnSpLocks noChangeShapeType="1"/>
          </p:cNvCxnSpPr>
          <p:nvPr/>
        </p:nvCxnSpPr>
        <p:spPr bwMode="auto">
          <a:xfrm flipH="1">
            <a:off x="7583521" y="3456809"/>
            <a:ext cx="862964" cy="919163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54" name="TextBox 32"/>
          <p:cNvSpPr txBox="1">
            <a:spLocks noChangeArrowheads="1"/>
          </p:cNvSpPr>
          <p:nvPr/>
        </p:nvSpPr>
        <p:spPr bwMode="auto">
          <a:xfrm>
            <a:off x="8091738" y="3695677"/>
            <a:ext cx="8354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uses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A004B-3349-954E-8BB4-E79238D61182}"/>
              </a:ext>
            </a:extLst>
          </p:cNvPr>
          <p:cNvSpPr txBox="1"/>
          <p:nvPr/>
        </p:nvSpPr>
        <p:spPr>
          <a:xfrm>
            <a:off x="609600" y="5750004"/>
            <a:ext cx="3403496" cy="951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80" dirty="0"/>
              <a:t>binary code by Kiran </a:t>
            </a:r>
            <a:r>
              <a:rPr lang="en-US" sz="1080" dirty="0" err="1"/>
              <a:t>Shastry</a:t>
            </a:r>
            <a:r>
              <a:rPr lang="en-US" sz="1080" dirty="0"/>
              <a:t> from the Noun Project</a:t>
            </a:r>
          </a:p>
          <a:p>
            <a:pPr>
              <a:buNone/>
            </a:pPr>
            <a:r>
              <a:rPr lang="en-US" sz="1080" dirty="0"/>
              <a:t>Source Code by Mohamed </a:t>
            </a:r>
            <a:r>
              <a:rPr lang="en-US" sz="1080" dirty="0" err="1"/>
              <a:t>Mbarki</a:t>
            </a:r>
            <a:r>
              <a:rPr lang="en-US" sz="1080" dirty="0"/>
              <a:t> from the Noun Project</a:t>
            </a:r>
          </a:p>
          <a:p>
            <a:pPr>
              <a:buNone/>
            </a:pPr>
            <a:r>
              <a:rPr lang="en-US" sz="1080" dirty="0"/>
              <a:t>Computer by </a:t>
            </a:r>
            <a:r>
              <a:rPr lang="en-US" sz="1080" dirty="0" err="1"/>
              <a:t>rahmat</a:t>
            </a:r>
            <a:r>
              <a:rPr lang="en-US" sz="1080" dirty="0"/>
              <a:t> from the Noun Project</a:t>
            </a:r>
          </a:p>
          <a:p>
            <a:pPr>
              <a:buNone/>
            </a:pPr>
            <a:r>
              <a:rPr lang="en-US" sz="1080" dirty="0"/>
              <a:t>books by Viral </a:t>
            </a:r>
            <a:r>
              <a:rPr lang="en-US" sz="1080" dirty="0" err="1"/>
              <a:t>faisalovers</a:t>
            </a:r>
            <a:r>
              <a:rPr lang="en-US" sz="1080" dirty="0"/>
              <a:t> from the Noun Project</a:t>
            </a:r>
          </a:p>
          <a:p>
            <a:pPr>
              <a:buNone/>
            </a:pPr>
            <a:endParaRPr lang="en-US" sz="126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D2F2C-1A22-DC4F-8620-EF5994750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68"/>
          <a:stretch/>
        </p:blipFill>
        <p:spPr>
          <a:xfrm>
            <a:off x="2154760" y="2029545"/>
            <a:ext cx="1667515" cy="1434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5AD611-A18A-5E4E-B801-DA2E5DBE0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03"/>
          <a:stretch/>
        </p:blipFill>
        <p:spPr>
          <a:xfrm>
            <a:off x="4484295" y="4167115"/>
            <a:ext cx="2226059" cy="1872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CD2B57-FCEC-4D48-A461-403021E20E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74"/>
          <a:stretch/>
        </p:blipFill>
        <p:spPr>
          <a:xfrm>
            <a:off x="6728041" y="4386239"/>
            <a:ext cx="1155273" cy="988053"/>
          </a:xfrm>
          <a:prstGeom prst="rect">
            <a:avLst/>
          </a:prstGeom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A1B0D74-C510-BD43-A3FB-08178776262D}"/>
              </a:ext>
            </a:extLst>
          </p:cNvPr>
          <p:cNvSpPr/>
          <p:nvPr/>
        </p:nvSpPr>
        <p:spPr bwMode="auto">
          <a:xfrm rot="12973085">
            <a:off x="6535873" y="4061285"/>
            <a:ext cx="1689136" cy="1665672"/>
          </a:xfrm>
          <a:prstGeom prst="teardrop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80">
              <a:latin typeface="Arial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9D4ADE-0619-A24F-A17C-99226F692A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956"/>
          <a:stretch/>
        </p:blipFill>
        <p:spPr>
          <a:xfrm>
            <a:off x="7883315" y="1929565"/>
            <a:ext cx="1686887" cy="1434587"/>
          </a:xfrm>
          <a:prstGeom prst="rect">
            <a:avLst/>
          </a:prstGeom>
        </p:spPr>
      </p:pic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AA09DA6D-46CE-F9AA-3F0A-5B4ECD69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2903620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What is Compilation?</a:t>
            </a:r>
          </a:p>
        </p:txBody>
      </p:sp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81398" y="6356350"/>
            <a:ext cx="1372402" cy="365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91518" indent="-342891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566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920192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468818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17445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566071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114697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663323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23B841-9F11-2143-8758-B157EB62EAF7}" type="slidenum">
              <a:rPr lang="en-US"/>
              <a:pPr/>
              <a:t>29</a:t>
            </a:fld>
            <a:endParaRPr lang="en-US"/>
          </a:p>
        </p:txBody>
      </p:sp>
      <p:cxnSp>
        <p:nvCxnSpPr>
          <p:cNvPr id="39943" name="Straight Arrow Connector 10"/>
          <p:cNvCxnSpPr>
            <a:cxnSpLocks noChangeShapeType="1"/>
          </p:cNvCxnSpPr>
          <p:nvPr/>
        </p:nvCxnSpPr>
        <p:spPr bwMode="auto">
          <a:xfrm>
            <a:off x="4097656" y="2708275"/>
            <a:ext cx="3635803" cy="0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44" name="Straight Arrow Connector 12"/>
          <p:cNvCxnSpPr>
            <a:cxnSpLocks noChangeShapeType="1"/>
          </p:cNvCxnSpPr>
          <p:nvPr/>
        </p:nvCxnSpPr>
        <p:spPr bwMode="auto">
          <a:xfrm flipV="1">
            <a:off x="5657852" y="2738439"/>
            <a:ext cx="165736" cy="1468437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45" name="Straight Arrow Connector 14"/>
          <p:cNvCxnSpPr>
            <a:cxnSpLocks noChangeShapeType="1"/>
          </p:cNvCxnSpPr>
          <p:nvPr/>
        </p:nvCxnSpPr>
        <p:spPr bwMode="auto">
          <a:xfrm flipH="1" flipV="1">
            <a:off x="6136009" y="2814640"/>
            <a:ext cx="977764" cy="1512885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46" name="Curved Connector 17"/>
          <p:cNvCxnSpPr>
            <a:cxnSpLocks noChangeShapeType="1"/>
            <a:endCxn id="8" idx="3"/>
          </p:cNvCxnSpPr>
          <p:nvPr/>
        </p:nvCxnSpPr>
        <p:spPr bwMode="auto">
          <a:xfrm flipH="1">
            <a:off x="6710353" y="2721687"/>
            <a:ext cx="2858683" cy="2381456"/>
          </a:xfrm>
          <a:prstGeom prst="curvedConnector3">
            <a:avLst>
              <a:gd name="adj1" fmla="val -9596"/>
            </a:avLst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47" name="TextBox 22"/>
          <p:cNvSpPr txBox="1">
            <a:spLocks noChangeArrowheads="1"/>
          </p:cNvSpPr>
          <p:nvPr/>
        </p:nvSpPr>
        <p:spPr bwMode="auto">
          <a:xfrm>
            <a:off x="1693547" y="1422402"/>
            <a:ext cx="233910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80" dirty="0"/>
              <a:t>Source Code</a:t>
            </a:r>
          </a:p>
        </p:txBody>
      </p:sp>
      <p:sp>
        <p:nvSpPr>
          <p:cNvPr id="39948" name="TextBox 23"/>
          <p:cNvSpPr txBox="1">
            <a:spLocks noChangeArrowheads="1"/>
          </p:cNvSpPr>
          <p:nvPr/>
        </p:nvSpPr>
        <p:spPr bwMode="auto">
          <a:xfrm>
            <a:off x="8091738" y="1470694"/>
            <a:ext cx="1231427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80" dirty="0"/>
              <a:t>Binary</a:t>
            </a:r>
          </a:p>
        </p:txBody>
      </p:sp>
      <p:sp>
        <p:nvSpPr>
          <p:cNvPr id="39949" name="TextBox 24"/>
          <p:cNvSpPr txBox="1">
            <a:spLocks noChangeArrowheads="1"/>
          </p:cNvSpPr>
          <p:nvPr/>
        </p:nvSpPr>
        <p:spPr bwMode="auto">
          <a:xfrm>
            <a:off x="4343403" y="2263775"/>
            <a:ext cx="33900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compiled + linked into</a:t>
            </a:r>
          </a:p>
        </p:txBody>
      </p:sp>
      <p:sp>
        <p:nvSpPr>
          <p:cNvPr id="39950" name="TextBox 25"/>
          <p:cNvSpPr txBox="1">
            <a:spLocks noChangeArrowheads="1"/>
          </p:cNvSpPr>
          <p:nvPr/>
        </p:nvSpPr>
        <p:spPr bwMode="auto">
          <a:xfrm>
            <a:off x="8922421" y="4623009"/>
            <a:ext cx="1058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run on</a:t>
            </a:r>
          </a:p>
        </p:txBody>
      </p:sp>
      <p:sp>
        <p:nvSpPr>
          <p:cNvPr id="39951" name="TextBox 26"/>
          <p:cNvSpPr txBox="1">
            <a:spLocks noChangeArrowheads="1"/>
          </p:cNvSpPr>
          <p:nvPr/>
        </p:nvSpPr>
        <p:spPr bwMode="auto">
          <a:xfrm>
            <a:off x="6136009" y="3104833"/>
            <a:ext cx="12650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libraries</a:t>
            </a:r>
          </a:p>
        </p:txBody>
      </p:sp>
      <p:sp>
        <p:nvSpPr>
          <p:cNvPr id="39952" name="TextBox 27"/>
          <p:cNvSpPr txBox="1">
            <a:spLocks noChangeArrowheads="1"/>
          </p:cNvSpPr>
          <p:nvPr/>
        </p:nvSpPr>
        <p:spPr bwMode="auto">
          <a:xfrm>
            <a:off x="4386715" y="2967337"/>
            <a:ext cx="1350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compiler</a:t>
            </a:r>
          </a:p>
          <a:p>
            <a:pPr eaLnBrk="1" hangingPunct="1">
              <a:buFontTx/>
              <a:buNone/>
            </a:pPr>
            <a:r>
              <a:rPr lang="en-US" dirty="0"/>
              <a:t>and OS</a:t>
            </a:r>
          </a:p>
        </p:txBody>
      </p:sp>
      <p:cxnSp>
        <p:nvCxnSpPr>
          <p:cNvPr id="39953" name="Straight Arrow Connector 29"/>
          <p:cNvCxnSpPr>
            <a:cxnSpLocks noChangeShapeType="1"/>
          </p:cNvCxnSpPr>
          <p:nvPr/>
        </p:nvCxnSpPr>
        <p:spPr bwMode="auto">
          <a:xfrm flipH="1">
            <a:off x="7583521" y="3456809"/>
            <a:ext cx="862964" cy="919163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54" name="TextBox 32"/>
          <p:cNvSpPr txBox="1">
            <a:spLocks noChangeArrowheads="1"/>
          </p:cNvSpPr>
          <p:nvPr/>
        </p:nvSpPr>
        <p:spPr bwMode="auto">
          <a:xfrm>
            <a:off x="8091738" y="3695677"/>
            <a:ext cx="8354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uses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A004B-3349-954E-8BB4-E79238D61182}"/>
              </a:ext>
            </a:extLst>
          </p:cNvPr>
          <p:cNvSpPr txBox="1"/>
          <p:nvPr/>
        </p:nvSpPr>
        <p:spPr>
          <a:xfrm>
            <a:off x="609600" y="5750004"/>
            <a:ext cx="3403496" cy="951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80" dirty="0"/>
              <a:t>binary code by Kiran </a:t>
            </a:r>
            <a:r>
              <a:rPr lang="en-US" sz="1080" dirty="0" err="1"/>
              <a:t>Shastry</a:t>
            </a:r>
            <a:r>
              <a:rPr lang="en-US" sz="1080" dirty="0"/>
              <a:t> from the Noun Project</a:t>
            </a:r>
          </a:p>
          <a:p>
            <a:pPr>
              <a:buNone/>
            </a:pPr>
            <a:r>
              <a:rPr lang="en-US" sz="1080" dirty="0"/>
              <a:t>Source Code by Mohamed </a:t>
            </a:r>
            <a:r>
              <a:rPr lang="en-US" sz="1080" dirty="0" err="1"/>
              <a:t>Mbarki</a:t>
            </a:r>
            <a:r>
              <a:rPr lang="en-US" sz="1080" dirty="0"/>
              <a:t> from the Noun Project</a:t>
            </a:r>
          </a:p>
          <a:p>
            <a:pPr>
              <a:buNone/>
            </a:pPr>
            <a:r>
              <a:rPr lang="en-US" sz="1080" dirty="0"/>
              <a:t>Computer by </a:t>
            </a:r>
            <a:r>
              <a:rPr lang="en-US" sz="1080" dirty="0" err="1"/>
              <a:t>rahmat</a:t>
            </a:r>
            <a:r>
              <a:rPr lang="en-US" sz="1080" dirty="0"/>
              <a:t> from the Noun Project</a:t>
            </a:r>
          </a:p>
          <a:p>
            <a:pPr>
              <a:buNone/>
            </a:pPr>
            <a:r>
              <a:rPr lang="en-US" sz="1080" dirty="0"/>
              <a:t>books by Viral </a:t>
            </a:r>
            <a:r>
              <a:rPr lang="en-US" sz="1080" dirty="0" err="1"/>
              <a:t>faisalovers</a:t>
            </a:r>
            <a:r>
              <a:rPr lang="en-US" sz="1080" dirty="0"/>
              <a:t> from the Noun Project</a:t>
            </a:r>
          </a:p>
          <a:p>
            <a:pPr>
              <a:buNone/>
            </a:pPr>
            <a:endParaRPr lang="en-US" sz="126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D2F2C-1A22-DC4F-8620-EF5994750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68"/>
          <a:stretch/>
        </p:blipFill>
        <p:spPr>
          <a:xfrm>
            <a:off x="2154760" y="2029545"/>
            <a:ext cx="1667515" cy="1434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5AD611-A18A-5E4E-B801-DA2E5DBE0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03"/>
          <a:stretch/>
        </p:blipFill>
        <p:spPr>
          <a:xfrm>
            <a:off x="4484295" y="4167115"/>
            <a:ext cx="2226059" cy="1872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CD2B57-FCEC-4D48-A461-403021E20E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74"/>
          <a:stretch/>
        </p:blipFill>
        <p:spPr>
          <a:xfrm>
            <a:off x="6728041" y="4386239"/>
            <a:ext cx="1155273" cy="988053"/>
          </a:xfrm>
          <a:prstGeom prst="rect">
            <a:avLst/>
          </a:prstGeom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A1B0D74-C510-BD43-A3FB-08178776262D}"/>
              </a:ext>
            </a:extLst>
          </p:cNvPr>
          <p:cNvSpPr/>
          <p:nvPr/>
        </p:nvSpPr>
        <p:spPr bwMode="auto">
          <a:xfrm rot="12973085">
            <a:off x="6535873" y="4061285"/>
            <a:ext cx="1689136" cy="1665672"/>
          </a:xfrm>
          <a:prstGeom prst="teardrop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80">
              <a:latin typeface="Arial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9D4ADE-0619-A24F-A17C-99226F692A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956"/>
          <a:stretch/>
        </p:blipFill>
        <p:spPr>
          <a:xfrm>
            <a:off x="7883315" y="1929565"/>
            <a:ext cx="1686887" cy="143458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B3E000D-D27C-E9B3-373D-D2358ABDBA1F}"/>
              </a:ext>
            </a:extLst>
          </p:cNvPr>
          <p:cNvSpPr/>
          <p:nvPr/>
        </p:nvSpPr>
        <p:spPr bwMode="auto">
          <a:xfrm>
            <a:off x="7583519" y="1401703"/>
            <a:ext cx="2186055" cy="211427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80">
              <a:latin typeface="Arial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0615812-5C61-63D6-078A-7EE83965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679737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84EE5A-E30C-0021-3A19-C8F08744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A7109B-6E3D-C0FC-775F-8C392D76D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B8CED-690D-2E1A-89C2-02F2BA27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DD86C4EE-41BD-AD00-7498-8F4F9F27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3385847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3DB15-A7C9-8D6C-DA24-14731E4EF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Existing Software Files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C983B385-6525-4AA5-C5CB-510C4D2663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0190" r="53516"/>
          <a:stretch/>
        </p:blipFill>
        <p:spPr>
          <a:xfrm>
            <a:off x="1142999" y="1690688"/>
            <a:ext cx="4667167" cy="3930786"/>
          </a:xfrm>
        </p:spPr>
      </p:pic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BE9ED51E-D456-8B93-EC2E-93455BB750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38555" b="12818"/>
          <a:stretch/>
        </p:blipFill>
        <p:spPr>
          <a:xfrm>
            <a:off x="6172200" y="1690688"/>
            <a:ext cx="4031974" cy="39307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204D9-274E-6669-353E-AF345B5D5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3A2A1E-E0E1-41E6-DD0C-8AD14095ABB7}"/>
              </a:ext>
            </a:extLst>
          </p:cNvPr>
          <p:cNvSpPr/>
          <p:nvPr/>
        </p:nvSpPr>
        <p:spPr>
          <a:xfrm>
            <a:off x="1115582" y="2991678"/>
            <a:ext cx="4875601" cy="4373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A3904B-F753-9E1A-E664-67C1EE0F74EC}"/>
              </a:ext>
            </a:extLst>
          </p:cNvPr>
          <p:cNvSpPr/>
          <p:nvPr/>
        </p:nvSpPr>
        <p:spPr>
          <a:xfrm>
            <a:off x="6067382" y="4045226"/>
            <a:ext cx="4547609" cy="3379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F709A274-E14F-721A-3F96-81F00FB0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3249880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3DB15-A7C9-8D6C-DA24-14731E4EF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Source and Compile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C983B385-6525-4AA5-C5CB-510C4D2663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0190" r="53516"/>
          <a:stretch/>
        </p:blipFill>
        <p:spPr>
          <a:xfrm>
            <a:off x="1142999" y="1690688"/>
            <a:ext cx="4667167" cy="3930786"/>
          </a:xfrm>
        </p:spPr>
      </p:pic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BE9ED51E-D456-8B93-EC2E-93455BB750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38555" b="12818"/>
          <a:stretch/>
        </p:blipFill>
        <p:spPr>
          <a:xfrm>
            <a:off x="6172200" y="1690688"/>
            <a:ext cx="4031974" cy="39307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204D9-274E-6669-353E-AF345B5D5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3A2A1E-E0E1-41E6-DD0C-8AD14095ABB7}"/>
              </a:ext>
            </a:extLst>
          </p:cNvPr>
          <p:cNvSpPr/>
          <p:nvPr/>
        </p:nvSpPr>
        <p:spPr>
          <a:xfrm>
            <a:off x="1142999" y="2575616"/>
            <a:ext cx="4875601" cy="4373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A3904B-F753-9E1A-E664-67C1EE0F74EC}"/>
              </a:ext>
            </a:extLst>
          </p:cNvPr>
          <p:cNvSpPr/>
          <p:nvPr/>
        </p:nvSpPr>
        <p:spPr>
          <a:xfrm>
            <a:off x="6119990" y="3026190"/>
            <a:ext cx="4547609" cy="3379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59C5BBE7-7DA0-B230-60DF-6ADD65319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3262529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DE47B-E9FA-B74E-8052-0AA19381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Compiling Code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E1D8C-12D9-8A43-A1E2-4633C072A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/>
          <a:lstStyle/>
          <a:p>
            <a:r>
              <a:rPr lang="en-US" dirty="0"/>
              <a:t>Use a compiler (like </a:t>
            </a:r>
            <a:r>
              <a:rPr lang="en-US" dirty="0" err="1"/>
              <a:t>gcc</a:t>
            </a:r>
            <a:r>
              <a:rPr lang="en-US" dirty="0"/>
              <a:t>) directly</a:t>
            </a:r>
          </a:p>
          <a:p>
            <a:pPr lvl="1"/>
            <a:r>
              <a:rPr lang="en-US" dirty="0"/>
              <a:t>Can use options to control compilation process</a:t>
            </a:r>
          </a:p>
          <a:p>
            <a:r>
              <a:rPr lang="en-US" dirty="0"/>
              <a:t>More common – a three-step build process: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./configure # or </a:t>
            </a:r>
            <a:r>
              <a:rPr lang="en-US" sz="2400" dirty="0" err="1"/>
              <a:t>cmake</a:t>
            </a:r>
            <a:r>
              <a:rPr lang="en-US" sz="2400" dirty="0"/>
              <a:t> # configures the build process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make # does the compilation and linking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make install # moves compiled files to specific location(s)</a:t>
            </a:r>
          </a:p>
          <a:p>
            <a:pPr lvl="1"/>
            <a:r>
              <a:rPr lang="en-US" dirty="0"/>
              <a:t>Installation options (like where to install) are usually set at the configure/</a:t>
            </a:r>
            <a:r>
              <a:rPr lang="en-US" dirty="0" err="1"/>
              <a:t>cmake</a:t>
            </a:r>
            <a:r>
              <a:rPr lang="en-US" dirty="0"/>
              <a:t> step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789D0F-00BE-3D4A-9556-E609FE8E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1398" y="6356350"/>
            <a:ext cx="1372402" cy="365125"/>
          </a:xfrm>
        </p:spPr>
        <p:txBody>
          <a:bodyPr/>
          <a:lstStyle/>
          <a:p>
            <a:fld id="{ECD1AD9C-E139-E049-9714-BA59E16C11E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0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DF3E4-310B-E440-BCBE-E3FAE36D8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What Kind of Code?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27DCC-2CE4-6943-BD30-682F228A0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2425962"/>
          </a:xfrm>
        </p:spPr>
        <p:txBody>
          <a:bodyPr/>
          <a:lstStyle/>
          <a:p>
            <a:r>
              <a:rPr lang="en-US" dirty="0"/>
              <a:t>Programs written in C, C++ and Fortran are typically compiled. </a:t>
            </a:r>
          </a:p>
          <a:p>
            <a:r>
              <a:rPr lang="en-US" dirty="0"/>
              <a:t>For interpreted (scripting) languages like </a:t>
            </a:r>
            <a:r>
              <a:rPr lang="en-US" dirty="0" err="1"/>
              <a:t>perl</a:t>
            </a:r>
            <a:r>
              <a:rPr lang="en-US" dirty="0"/>
              <a:t>, Python, R, or Julia: </a:t>
            </a:r>
          </a:p>
          <a:p>
            <a:pPr lvl="1"/>
            <a:r>
              <a:rPr lang="en-US" dirty="0"/>
              <a:t>Don’t compile the scripts, but *do* use a compiled copy of the underlying language interpreter.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93E6C-B61A-8F4B-9212-397A5225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1398" y="6356350"/>
            <a:ext cx="1372402" cy="365125"/>
          </a:xfrm>
        </p:spPr>
        <p:txBody>
          <a:bodyPr/>
          <a:lstStyle/>
          <a:p>
            <a:fld id="{898657B4-205D-B24E-AEAE-6437DE1B8C0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024103-E301-1A0E-CBCC-0C44B7554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44"/>
          <a:stretch/>
        </p:blipFill>
        <p:spPr>
          <a:xfrm>
            <a:off x="3744709" y="4220902"/>
            <a:ext cx="1537354" cy="1238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E9250F-0D89-AE33-7D79-DC2E403E48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03"/>
          <a:stretch/>
        </p:blipFill>
        <p:spPr>
          <a:xfrm>
            <a:off x="8111202" y="4152367"/>
            <a:ext cx="1635600" cy="13754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964CA4-DEB9-E241-7FAC-221A2B3BF5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049"/>
          <a:stretch/>
        </p:blipFill>
        <p:spPr>
          <a:xfrm>
            <a:off x="1664229" y="4290835"/>
            <a:ext cx="1314741" cy="1090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00C0E3-D857-944C-AB3F-2AEAB43548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391"/>
          <a:stretch/>
        </p:blipFill>
        <p:spPr>
          <a:xfrm>
            <a:off x="6176173" y="4357349"/>
            <a:ext cx="1168799" cy="96552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5E1412-94F8-CE30-06B1-026388A5BE6C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 bwMode="auto">
          <a:xfrm>
            <a:off x="2978970" y="4836133"/>
            <a:ext cx="765739" cy="3981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3D4FA7-A62F-E0BD-D911-E81A61D9EF93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 bwMode="auto">
          <a:xfrm>
            <a:off x="5282063" y="4840114"/>
            <a:ext cx="894110" cy="0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4F7974-25C1-AC49-C162-EBA7B61914D9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 bwMode="auto">
          <a:xfrm>
            <a:off x="7344972" y="4840114"/>
            <a:ext cx="766230" cy="1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9FC4496-8F61-60EA-5977-5927E12843C5}"/>
              </a:ext>
            </a:extLst>
          </p:cNvPr>
          <p:cNvSpPr/>
          <p:nvPr/>
        </p:nvSpPr>
        <p:spPr bwMode="auto">
          <a:xfrm>
            <a:off x="3727629" y="4152366"/>
            <a:ext cx="1537354" cy="137549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80"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E7C8C1-3DEB-5979-901A-486ADE0FD177}"/>
              </a:ext>
            </a:extLst>
          </p:cNvPr>
          <p:cNvSpPr txBox="1"/>
          <p:nvPr/>
        </p:nvSpPr>
        <p:spPr>
          <a:xfrm>
            <a:off x="3727629" y="5813038"/>
            <a:ext cx="161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(binary file)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FC7AFC-E733-D4A8-35F6-70B97E023DC6}"/>
              </a:ext>
            </a:extLst>
          </p:cNvPr>
          <p:cNvSpPr txBox="1"/>
          <p:nvPr/>
        </p:nvSpPr>
        <p:spPr>
          <a:xfrm>
            <a:off x="1780992" y="5381430"/>
            <a:ext cx="896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Script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B8DBDA-E025-60AC-52D4-83F01F6FFA31}"/>
              </a:ext>
            </a:extLst>
          </p:cNvPr>
          <p:cNvSpPr txBox="1"/>
          <p:nvPr/>
        </p:nvSpPr>
        <p:spPr>
          <a:xfrm>
            <a:off x="3744709" y="5480426"/>
            <a:ext cx="1559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Interpreter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52E4D0-E3F7-8DC5-8E77-8D9AC4052830}"/>
              </a:ext>
            </a:extLst>
          </p:cNvPr>
          <p:cNvSpPr txBox="1"/>
          <p:nvPr/>
        </p:nvSpPr>
        <p:spPr>
          <a:xfrm>
            <a:off x="6314964" y="5381430"/>
            <a:ext cx="97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Binary</a:t>
            </a:r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221E6A34-06DE-C6EE-7973-1762A5D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3696596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CA6C-ED5B-9D42-9A54-26B06252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Using Software Files in Jobs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B45DDE-1352-074D-8C1F-16B903720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r>
              <a:rPr lang="en-US" dirty="0"/>
              <a:t>Executable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4E7D96-ABA6-6E44-BD8F-832D4DB51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80013" cy="3481839"/>
          </a:xfrm>
        </p:spPr>
        <p:txBody>
          <a:bodyPr/>
          <a:lstStyle/>
          <a:p>
            <a:r>
              <a:rPr lang="en-US" dirty="0"/>
              <a:t>Software must be a single compiled binary file or single script.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C04AD1-DC06-F04D-B410-0DFED8DF4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r>
              <a:rPr lang="en-US" dirty="0"/>
              <a:t>Wrapper Script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196A64-11E2-6D4A-9243-7A02459A96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81839"/>
          </a:xfrm>
        </p:spPr>
        <p:txBody>
          <a:bodyPr/>
          <a:lstStyle/>
          <a:p>
            <a:r>
              <a:rPr lang="en-US" dirty="0"/>
              <a:t>Software can be in any compiled format.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DD218-A61C-7640-B9FE-31FFF432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1398" y="6356350"/>
            <a:ext cx="1372402" cy="365125"/>
          </a:xfrm>
        </p:spPr>
        <p:txBody>
          <a:bodyPr/>
          <a:lstStyle/>
          <a:p>
            <a:fld id="{898657B4-205D-B24E-AEAE-6437DE1B8C0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699B06-216F-744F-8D4C-C1D673C0EA6B}"/>
              </a:ext>
            </a:extLst>
          </p:cNvPr>
          <p:cNvSpPr txBox="1"/>
          <p:nvPr/>
        </p:nvSpPr>
        <p:spPr>
          <a:xfrm>
            <a:off x="1501099" y="3781615"/>
            <a:ext cx="4162508" cy="10895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160" dirty="0">
                <a:latin typeface="Consolas" panose="020B0609020204030204" pitchFamily="49" charset="0"/>
                <a:cs typeface="Consolas" panose="020B0609020204030204" pitchFamily="49" charset="0"/>
              </a:rPr>
              <a:t>executable = </a:t>
            </a:r>
            <a:r>
              <a:rPr lang="en-US" sz="216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program.exe</a:t>
            </a:r>
            <a:endParaRPr lang="en-US" sz="2160" dirty="0">
              <a:solidFill>
                <a:schemeClr val="accent1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endParaRPr lang="en-US" sz="216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2160" dirty="0">
                <a:latin typeface="Consolas" panose="020B0609020204030204" pitchFamily="49" charset="0"/>
                <a:cs typeface="Consolas" panose="020B0609020204030204" pitchFamily="49" charset="0"/>
              </a:rPr>
              <a:t>queue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BB9D47-5C16-404B-85F6-C5DFD6E3C408}"/>
              </a:ext>
            </a:extLst>
          </p:cNvPr>
          <p:cNvSpPr txBox="1"/>
          <p:nvPr/>
        </p:nvSpPr>
        <p:spPr>
          <a:xfrm>
            <a:off x="6349325" y="3357101"/>
            <a:ext cx="4162508" cy="9787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executable = </a:t>
            </a:r>
            <a:r>
              <a:rPr lang="en-US" sz="192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run_program.sh</a:t>
            </a:r>
            <a:endParaRPr lang="en-US" sz="1920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1920" dirty="0" err="1">
                <a:latin typeface="Consolas" panose="020B0609020204030204" pitchFamily="49" charset="0"/>
                <a:cs typeface="Consolas" panose="020B0609020204030204" pitchFamily="49" charset="0"/>
              </a:rPr>
              <a:t>transfer_input_files</a:t>
            </a: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</a:p>
          <a:p>
            <a:pPr>
              <a:buNone/>
            </a:pP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           </a:t>
            </a:r>
            <a:r>
              <a:rPr lang="en-US" sz="1920" dirty="0" err="1">
                <a:latin typeface="Consolas" panose="020B0609020204030204" pitchFamily="49" charset="0"/>
                <a:cs typeface="Consolas" panose="020B0609020204030204" pitchFamily="49" charset="0"/>
              </a:rPr>
              <a:t>program.tar.gz</a:t>
            </a:r>
            <a:endParaRPr lang="en-US" sz="192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39361-2F67-B14E-8CAE-6F7C9F7EC9F1}"/>
              </a:ext>
            </a:extLst>
          </p:cNvPr>
          <p:cNvSpPr txBox="1"/>
          <p:nvPr/>
        </p:nvSpPr>
        <p:spPr>
          <a:xfrm>
            <a:off x="6349325" y="4403026"/>
            <a:ext cx="4162508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#!/bin/bash</a:t>
            </a:r>
          </a:p>
          <a:p>
            <a:pPr>
              <a:buNone/>
            </a:pP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# </a:t>
            </a:r>
            <a:r>
              <a:rPr lang="en-US" sz="1920" dirty="0" err="1">
                <a:latin typeface="Consolas" panose="020B0609020204030204" pitchFamily="49" charset="0"/>
                <a:cs typeface="Consolas" panose="020B0609020204030204" pitchFamily="49" charset="0"/>
              </a:rPr>
              <a:t>run_program.sh</a:t>
            </a:r>
            <a:endParaRPr lang="en-US" sz="192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endParaRPr lang="en-US" sz="192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tar –</a:t>
            </a:r>
            <a:r>
              <a:rPr lang="en-US" sz="1920" dirty="0" err="1">
                <a:latin typeface="Consolas" panose="020B0609020204030204" pitchFamily="49" charset="0"/>
                <a:cs typeface="Consolas" panose="020B0609020204030204" pitchFamily="49" charset="0"/>
              </a:rPr>
              <a:t>xzf</a:t>
            </a: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920" dirty="0" err="1">
                <a:latin typeface="Consolas" panose="020B0609020204030204" pitchFamily="49" charset="0"/>
                <a:cs typeface="Consolas" panose="020B0609020204030204" pitchFamily="49" charset="0"/>
              </a:rPr>
              <a:t>program.tar.gz</a:t>
            </a:r>
            <a:endParaRPr lang="en-US" sz="192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program/bin/run </a:t>
            </a:r>
            <a:r>
              <a:rPr lang="en-US" sz="1920" dirty="0" err="1">
                <a:latin typeface="Consolas" panose="020B0609020204030204" pitchFamily="49" charset="0"/>
                <a:cs typeface="Consolas" panose="020B0609020204030204" pitchFamily="49" charset="0"/>
              </a:rPr>
              <a:t>in.dat</a:t>
            </a:r>
            <a:endParaRPr lang="en-US" sz="192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6F7C7-287E-7E42-B4F4-2652066E2BC0}"/>
              </a:ext>
            </a:extLst>
          </p:cNvPr>
          <p:cNvSpPr txBox="1"/>
          <p:nvPr/>
        </p:nvSpPr>
        <p:spPr>
          <a:xfrm>
            <a:off x="1501099" y="5279567"/>
            <a:ext cx="4162508" cy="4247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160" dirty="0" err="1">
                <a:latin typeface="Consolas" panose="020B0609020204030204" pitchFamily="49" charset="0"/>
                <a:cs typeface="Consolas" panose="020B0609020204030204" pitchFamily="49" charset="0"/>
              </a:rPr>
              <a:t>program.exe</a:t>
            </a:r>
            <a:endParaRPr lang="en-US" sz="216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1157B9C-EDB8-8745-A672-8049BB8394FC}"/>
              </a:ext>
            </a:extLst>
          </p:cNvPr>
          <p:cNvCxnSpPr>
            <a:cxnSpLocks/>
          </p:cNvCxnSpPr>
          <p:nvPr/>
        </p:nvCxnSpPr>
        <p:spPr bwMode="auto">
          <a:xfrm flipV="1">
            <a:off x="4366591" y="4163615"/>
            <a:ext cx="0" cy="1115952"/>
          </a:xfrm>
          <a:prstGeom prst="straightConnector1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02D08A-265F-BD48-9C43-3DBE6D3007C8}"/>
              </a:ext>
            </a:extLst>
          </p:cNvPr>
          <p:cNvCxnSpPr/>
          <p:nvPr/>
        </p:nvCxnSpPr>
        <p:spPr bwMode="auto">
          <a:xfrm flipV="1">
            <a:off x="10008041" y="3745064"/>
            <a:ext cx="0" cy="1140144"/>
          </a:xfrm>
          <a:prstGeom prst="straightConnector1">
            <a:avLst/>
          </a:pr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AD30FBA2-0541-16F9-9ED9-9FA7A9E9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1974918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75048A-AA1F-9898-9843-F10437788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Bring Along Software Files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121043-AED0-38E5-A79A-CE0F93835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No Installation Required </a:t>
            </a:r>
            <a:r>
              <a:rPr lang="en-US" dirty="0"/>
              <a:t>(sometimes)</a:t>
            </a:r>
          </a:p>
          <a:p>
            <a:pPr lvl="1"/>
            <a:r>
              <a:rPr lang="en-US" dirty="0"/>
              <a:t>Software releases that are pre-compiled for Linux don’t need any compiling or installation! </a:t>
            </a:r>
          </a:p>
          <a:p>
            <a:r>
              <a:rPr lang="en-US" b="1" dirty="0"/>
              <a:t>No Docker/</a:t>
            </a:r>
            <a:r>
              <a:rPr lang="en-US" b="1" dirty="0" err="1"/>
              <a:t>Apptainer</a:t>
            </a:r>
            <a:r>
              <a:rPr lang="en-US" b="1" dirty="0"/>
              <a:t> Required</a:t>
            </a:r>
          </a:p>
          <a:p>
            <a:pPr lvl="1"/>
            <a:r>
              <a:rPr lang="en-US" dirty="0"/>
              <a:t>Not all computers in the </a:t>
            </a:r>
            <a:r>
              <a:rPr lang="en-US" dirty="0" err="1"/>
              <a:t>OSPool</a:t>
            </a:r>
            <a:r>
              <a:rPr lang="en-US" dirty="0"/>
              <a:t> support containers</a:t>
            </a:r>
          </a:p>
          <a:p>
            <a:r>
              <a:rPr lang="en-US" b="1" dirty="0"/>
              <a:t>Use Familiar Environments</a:t>
            </a:r>
          </a:p>
          <a:p>
            <a:pPr lvl="1"/>
            <a:r>
              <a:rPr lang="en-US" dirty="0"/>
              <a:t>This approach can work with </a:t>
            </a:r>
            <a:r>
              <a:rPr lang="en-US" dirty="0" err="1"/>
              <a:t>conda</a:t>
            </a:r>
            <a:r>
              <a:rPr lang="en-US" dirty="0"/>
              <a:t>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E15A4-CE94-626A-E00A-C714D353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8F3FE5-2E2E-0C46-00D3-13F7AD45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1603550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14AF8C-B5E1-EE46-9988-FE61C59C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D88869-EB39-C2A4-D895-917DA070F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CDF99-5996-D748-A916-C9FF20A3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1398" y="6356350"/>
            <a:ext cx="1372402" cy="365125"/>
          </a:xfrm>
        </p:spPr>
        <p:txBody>
          <a:bodyPr/>
          <a:lstStyle/>
          <a:p>
            <a:fld id="{ECD1AD9C-E139-E049-9714-BA59E16C11E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9FC8BC3B-B7B5-265D-6C95-D80DB5A54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2952131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Using Software in a DHTC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>
            <a:normAutofit/>
          </a:bodyPr>
          <a:lstStyle/>
          <a:p>
            <a:r>
              <a:rPr lang="en-US" dirty="0"/>
              <a:t>Create/find software files:</a:t>
            </a:r>
          </a:p>
          <a:p>
            <a:pPr lvl="1"/>
            <a:r>
              <a:rPr lang="en-US" dirty="0"/>
              <a:t>Put them in a container (or find a container that has them already)</a:t>
            </a:r>
          </a:p>
          <a:p>
            <a:pPr lvl="1"/>
            <a:r>
              <a:rPr lang="en-US" dirty="0"/>
              <a:t>Download them in a </a:t>
            </a:r>
            <a:r>
              <a:rPr lang="en-US" dirty="0" err="1"/>
              <a:t>tar.gz</a:t>
            </a:r>
            <a:r>
              <a:rPr lang="en-US" dirty="0"/>
              <a:t> or .zip file</a:t>
            </a:r>
          </a:p>
          <a:p>
            <a:pPr lvl="1"/>
            <a:r>
              <a:rPr lang="en-US" dirty="0"/>
              <a:t>Make a </a:t>
            </a:r>
            <a:r>
              <a:rPr lang="en-US" dirty="0" err="1"/>
              <a:t>tar.gz</a:t>
            </a:r>
            <a:r>
              <a:rPr lang="en-US" dirty="0"/>
              <a:t> file with code you have built</a:t>
            </a:r>
          </a:p>
          <a:p>
            <a:r>
              <a:rPr lang="en-US" dirty="0"/>
              <a:t>Account for all dependencies, files, and requirements in the submit file.</a:t>
            </a:r>
          </a:p>
          <a:p>
            <a:r>
              <a:rPr lang="en-US" dirty="0"/>
              <a:t>If needed, write a wrapper script to set up the environment when the job runs. 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81398" y="6356350"/>
            <a:ext cx="1372402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91518" indent="-342891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566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920192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468818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17445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566071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114697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663323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1123A4-2F55-C74E-A20D-BB763B36E96D}" type="slidenum">
              <a:rPr lang="en-US"/>
              <a:pPr/>
              <a:t>37</a:t>
            </a:fld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6AB18BE7-CDD2-B3FE-60A0-B82DB30D6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2883940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C60F4F-311E-BD66-5150-7D9D61BB8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Two Approaches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26D9A6-D1DE-2710-BE6B-49B0BC845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r>
              <a:rPr lang="en-US" dirty="0"/>
              <a:t>Containers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894D6C-A835-CEFC-E25A-2AA9AAF6E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80013" cy="3481839"/>
          </a:xfrm>
        </p:spPr>
        <p:txBody>
          <a:bodyPr/>
          <a:lstStyle/>
          <a:p>
            <a:r>
              <a:rPr lang="en-US" dirty="0"/>
              <a:t>Files</a:t>
            </a:r>
          </a:p>
          <a:p>
            <a:pPr lvl="1"/>
            <a:r>
              <a:rPr lang="en-US" dirty="0"/>
              <a:t>Choose a base Linux version</a:t>
            </a:r>
          </a:p>
          <a:p>
            <a:pPr lvl="1"/>
            <a:r>
              <a:rPr lang="en-US" dirty="0"/>
              <a:t>Use built-in installation tools</a:t>
            </a:r>
          </a:p>
          <a:p>
            <a:pPr lvl="1"/>
            <a:r>
              <a:rPr lang="en-US" dirty="0"/>
              <a:t>Compile software files</a:t>
            </a:r>
          </a:p>
          <a:p>
            <a:r>
              <a:rPr lang="en-US" dirty="0"/>
              <a:t>Findability</a:t>
            </a:r>
          </a:p>
          <a:p>
            <a:pPr lvl="1"/>
            <a:r>
              <a:rPr lang="en-US" dirty="0"/>
              <a:t>Files can be in default location</a:t>
            </a:r>
          </a:p>
          <a:p>
            <a:pPr lvl="1"/>
            <a:r>
              <a:rPr lang="en-US" dirty="0"/>
              <a:t>Can reference custom location or use the PATH variable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414D0E-3372-8AED-AFDB-5D56EF52C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r>
              <a:rPr lang="en-US" dirty="0"/>
              <a:t>Bring Along Files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C474572-B242-D164-9649-4B6A6699649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Files</a:t>
            </a:r>
          </a:p>
          <a:p>
            <a:pPr lvl="1"/>
            <a:r>
              <a:rPr lang="en-US" dirty="0"/>
              <a:t>Download a </a:t>
            </a:r>
            <a:r>
              <a:rPr lang="en-US" dirty="0" err="1"/>
              <a:t>tar.gz</a:t>
            </a:r>
            <a:r>
              <a:rPr lang="en-US" dirty="0"/>
              <a:t> file with Linux-compatible files</a:t>
            </a:r>
          </a:p>
          <a:p>
            <a:pPr lvl="1"/>
            <a:r>
              <a:rPr lang="en-US" dirty="0"/>
              <a:t>Compile software files on Linux system + zip them up</a:t>
            </a:r>
          </a:p>
          <a:p>
            <a:r>
              <a:rPr lang="en-US" dirty="0"/>
              <a:t>Findability</a:t>
            </a:r>
          </a:p>
          <a:p>
            <a:pPr lvl="1"/>
            <a:r>
              <a:rPr lang="en-US" dirty="0"/>
              <a:t>Reference custom location or use the PATH variable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506DE-8708-D1C1-A873-EEE42798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1398" y="6356350"/>
            <a:ext cx="1372402" cy="365125"/>
          </a:xfrm>
        </p:spPr>
        <p:txBody>
          <a:bodyPr/>
          <a:lstStyle/>
          <a:p>
            <a:fld id="{898657B4-205D-B24E-AEAE-6437DE1B8C0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5A710B63-373A-EBE0-80D9-33F0A99F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422590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DF450-2B11-5AEA-2F52-A44F78A99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Approach to Use?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1D49ED-0BDB-0C80-10A0-D85985536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Containers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FC225C-68B6-0AC7-9C28-C546EB439A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Container already exists with software</a:t>
            </a:r>
          </a:p>
          <a:p>
            <a:r>
              <a:rPr lang="en-US" dirty="0"/>
              <a:t>Installation is complex, requires many dependencies</a:t>
            </a:r>
          </a:p>
          <a:p>
            <a:r>
              <a:rPr lang="en-US" dirty="0"/>
              <a:t>Special hardware (GPUs)</a:t>
            </a:r>
          </a:p>
          <a:p>
            <a:r>
              <a:rPr lang="en-US" dirty="0"/>
              <a:t>Want to share installation</a:t>
            </a:r>
          </a:p>
          <a:p>
            <a:r>
              <a:rPr lang="en-US" dirty="0"/>
              <a:t>Good general option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96BDE5-55BD-D6EC-011B-27A37A37E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Bring along files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3D72E30-E304-0F4B-D18B-47E1094038F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Software already exists as a </a:t>
            </a:r>
            <a:r>
              <a:rPr lang="en-US" dirty="0" err="1"/>
              <a:t>tar.gz</a:t>
            </a:r>
            <a:r>
              <a:rPr lang="en-US" dirty="0"/>
              <a:t> download</a:t>
            </a:r>
          </a:p>
          <a:p>
            <a:r>
              <a:rPr lang="en-US" dirty="0"/>
              <a:t>Software that produces a single binary file, with few dependencies</a:t>
            </a:r>
          </a:p>
          <a:p>
            <a:r>
              <a:rPr lang="en-US" dirty="0"/>
              <a:t>Easy to zip installation folder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C3B42-D53E-7FEC-DCDB-0588CC89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1CC39957-47BF-7977-09BD-425CBDFB5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309164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aker adding blueberries to a cake">
            <a:extLst>
              <a:ext uri="{FF2B5EF4-FFF2-40B4-BE49-F238E27FC236}">
                <a16:creationId xmlns:a16="http://schemas.microsoft.com/office/drawing/2014/main" id="{06E7C8A7-49BE-B49F-ED0A-2BA0254A86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FB4B9E-E7D8-6C77-2AA2-412745EB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+mj-lt"/>
                <a:ea typeface="+mj-ea"/>
              </a:rPr>
              <a:t>Imagine that we asked you to go home and bake a cake...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2EF3D-041B-D8B1-057F-47FD5D36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OSG School 2024 - Software Portability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AFA73-E50D-4658-B928-1BD36010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FE71FC-3CEC-B144-967E-AA7A70603AA6}" type="slidenum">
              <a:rPr lang="en-US">
                <a:solidFill>
                  <a:srgbClr val="FFFFFF"/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82390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8972714-419F-53D5-F232-51B3DF5ED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Time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792A52-79CC-0370-3296-26708BBDA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through the introductory exercises</a:t>
            </a:r>
          </a:p>
          <a:p>
            <a:r>
              <a:rPr lang="en-US" dirty="0"/>
              <a:t>Then, choose an approach for *your* software and try to find or make a portable version for </a:t>
            </a:r>
            <a:r>
              <a:rPr lang="en-US" dirty="0" err="1"/>
              <a:t>OSPool</a:t>
            </a:r>
            <a:r>
              <a:rPr lang="en-US" dirty="0"/>
              <a:t> jobs.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C076-8192-2EC8-0289-9F3CBE425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3B5ED-FC22-7C4E-9818-F421B2F0D6B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A3FF758E-A1FE-1F09-482A-8060E9CF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3699883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CBB7-8F2A-C84C-9499-73E98B4B1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070B0-544E-EE4D-987C-539D423B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work is supported by </a:t>
            </a:r>
            <a:r>
              <a:rPr lang="en-US" dirty="0">
                <a:hlinkClick r:id="rId2"/>
              </a:rPr>
              <a:t>NSF</a:t>
            </a:r>
            <a:r>
              <a:rPr lang="en-US" dirty="0"/>
              <a:t> under Cooperative Agreement </a:t>
            </a:r>
            <a:r>
              <a:rPr lang="en-US" dirty="0">
                <a:hlinkClick r:id="rId3"/>
              </a:rPr>
              <a:t>OAC-2030508</a:t>
            </a:r>
            <a:r>
              <a:rPr lang="en-US" dirty="0"/>
              <a:t> as part of the </a:t>
            </a:r>
            <a:r>
              <a:rPr lang="en-US" dirty="0">
                <a:hlinkClick r:id="rId4"/>
              </a:rPr>
              <a:t>PATh Project</a:t>
            </a:r>
            <a:r>
              <a:rPr lang="en-US" dirty="0"/>
              <a:t>. Any opinions, findings, and conclusions or recommendations expressed in this material are those of the author(s) and do not necessarily reflect the views of the NSF.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61688-18EC-AE4A-9126-DE0DFD622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1398" y="6356350"/>
            <a:ext cx="1372402" cy="365125"/>
          </a:xfrm>
        </p:spPr>
        <p:txBody>
          <a:bodyPr/>
          <a:lstStyle/>
          <a:p>
            <a:fld id="{898657B4-205D-B24E-AEAE-6437DE1B8C0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71441F51-56C0-856F-6E72-67542AD4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2181258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7DE792-410F-5E9B-2635-B4648DD71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Container and Compiling Tips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4BAB94-74F9-CF1E-3EAE-4CE04A057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6D4C5-F056-70BB-97F1-D8452EE58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A6822B80-80A6-6C1A-FE43-44C8A8FF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  <p:extLst>
      <p:ext uri="{BB962C8B-B14F-4D97-AF65-F5344CB8AC3E}">
        <p14:creationId xmlns:p14="http://schemas.microsoft.com/office/powerpoint/2010/main" val="2003821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title"/>
          </p:nvPr>
        </p:nvSpPr>
        <p:spPr>
          <a:xfrm>
            <a:off x="983640" y="876931"/>
            <a:ext cx="10224720" cy="848880"/>
          </a:xfrm>
          <a:prstGeom prst="rect">
            <a:avLst/>
          </a:prstGeom>
        </p:spPr>
        <p:txBody>
          <a:bodyPr spcFirstLastPara="1" vert="horz" wrap="square" lIns="109711" tIns="109711" rIns="109711" bIns="109711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"/>
              <a:t>Best Practices in Using Containers on OSG</a:t>
            </a:r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1"/>
          </p:nvPr>
        </p:nvSpPr>
        <p:spPr>
          <a:xfrm>
            <a:off x="983640" y="1862491"/>
            <a:ext cx="10224720" cy="3963240"/>
          </a:xfrm>
          <a:prstGeom prst="rect">
            <a:avLst/>
          </a:prstGeom>
        </p:spPr>
        <p:txBody>
          <a:bodyPr spcFirstLastPara="1" vert="horz" wrap="square" lIns="109711" tIns="109711" rIns="109711" bIns="109711" numCol="1" rtlCol="0" anchor="t" anchorCtr="0" compatLnSpc="1">
            <a:prstTxWarp prst="textNoShape">
              <a:avLst/>
            </a:prstTxWarp>
            <a:normAutofit/>
          </a:bodyPr>
          <a:lstStyle/>
          <a:p>
            <a:pPr indent="-457189">
              <a:buSzPts val="2400"/>
            </a:pPr>
            <a:r>
              <a:rPr lang="en" sz="2880" dirty="0"/>
              <a:t>Don’t use the </a:t>
            </a:r>
            <a:r>
              <a:rPr lang="en" sz="2880" b="1" dirty="0"/>
              <a:t>latest</a:t>
            </a:r>
            <a:r>
              <a:rPr lang="en" sz="2880" dirty="0"/>
              <a:t> tag in images</a:t>
            </a:r>
            <a:br>
              <a:rPr lang="en" sz="2880" dirty="0"/>
            </a:br>
            <a:endParaRPr sz="2880" dirty="0"/>
          </a:p>
          <a:p>
            <a:pPr indent="-457189">
              <a:buSzPts val="2400"/>
            </a:pPr>
            <a:r>
              <a:rPr lang="en" sz="2880" dirty="0"/>
              <a:t>Use </a:t>
            </a:r>
            <a:r>
              <a:rPr lang="en" sz="2880" b="1" dirty="0"/>
              <a:t>version number</a:t>
            </a:r>
            <a:r>
              <a:rPr lang="en" sz="2880" dirty="0"/>
              <a:t>/specific names in the images</a:t>
            </a:r>
            <a:br>
              <a:rPr lang="en" sz="2880" dirty="0"/>
            </a:br>
            <a:endParaRPr sz="2880" dirty="0"/>
          </a:p>
          <a:p>
            <a:pPr indent="-457189">
              <a:buSzPts val="2400"/>
            </a:pPr>
            <a:r>
              <a:rPr lang="en" sz="2880" dirty="0"/>
              <a:t>Test images with </a:t>
            </a:r>
            <a:r>
              <a:rPr lang="en" sz="2880" b="1" dirty="0" err="1"/>
              <a:t>apptainer</a:t>
            </a:r>
            <a:r>
              <a:rPr lang="en" sz="2880" b="1" dirty="0"/>
              <a:t> shell</a:t>
            </a:r>
            <a:br>
              <a:rPr lang="en" sz="2880" b="1" dirty="0"/>
            </a:br>
            <a:endParaRPr sz="2880" b="1" dirty="0"/>
          </a:p>
          <a:p>
            <a:pPr indent="-457189">
              <a:buSzPts val="2400"/>
            </a:pPr>
            <a:r>
              <a:rPr lang="en" sz="2880" b="1" dirty="0"/>
              <a:t>Unique </a:t>
            </a:r>
            <a:r>
              <a:rPr lang="en" sz="2880" dirty="0"/>
              <a:t>image name eliminates the risk of running a job using previous versions due to stashing.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801398-9578-3A2E-26F0-B7AA20B617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43</a:t>
            </a:fld>
            <a:endParaRPr lang="en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</p:spPr>
        <p:txBody>
          <a:bodyPr spcFirstLastPara="1" vert="horz" wrap="square" lIns="109711" tIns="109711" rIns="109711" bIns="109711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/>
              <a:t>Where to install software?</a:t>
            </a:r>
          </a:p>
        </p:txBody>
      </p:sp>
      <p:sp>
        <p:nvSpPr>
          <p:cNvPr id="225" name="Google Shape;225;p33"/>
          <p:cNvSpPr txBox="1">
            <a:spLocks noGrp="1"/>
          </p:cNvSpPr>
          <p:nvPr>
            <p:ph type="body" idx="1"/>
          </p:nvPr>
        </p:nvSpPr>
        <p:spPr>
          <a:xfrm>
            <a:off x="415600" y="1688435"/>
            <a:ext cx="11360800" cy="4403600"/>
          </a:xfrm>
        </p:spPr>
        <p:txBody>
          <a:bodyPr spcFirstLastPara="1" vert="horz" wrap="square" lIns="109711" tIns="109711" rIns="109711" bIns="109711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/>
              <a:t>Do not use $HOME, /root or /srv</a:t>
            </a:r>
          </a:p>
          <a:p>
            <a:pPr lvl="1"/>
            <a:r>
              <a:rPr lang="en-US"/>
              <a:t>Container will run as some user we do not know yet, so $HOME is not known and will be mounted over</a:t>
            </a:r>
          </a:p>
          <a:p>
            <a:pPr lvl="1"/>
            <a:r>
              <a:rPr lang="en-US"/>
              <a:t>/root is not available to unprivileged users</a:t>
            </a:r>
          </a:p>
          <a:p>
            <a:pPr lvl="1"/>
            <a:r>
              <a:rPr lang="en-US"/>
              <a:t>/srv is used a job cwd in many cases</a:t>
            </a:r>
            <a:br>
              <a:rPr lang="en-US"/>
            </a:br>
            <a:endParaRPr lang="en-US"/>
          </a:p>
          <a:p>
            <a:r>
              <a:rPr lang="en-US"/>
              <a:t>/opt or /usr/local are good choices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DFEDB4-400D-FE83-7726-0F6DB77516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3001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85F887A-DBBB-6548-8DA0-AA7C6D4A49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56"/>
          <a:stretch/>
        </p:blipFill>
        <p:spPr>
          <a:xfrm>
            <a:off x="7883315" y="1929565"/>
            <a:ext cx="1686887" cy="1434587"/>
          </a:xfrm>
          <a:prstGeom prst="rect">
            <a:avLst/>
          </a:prstGeom>
        </p:spPr>
      </p:pic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Static Linking</a:t>
            </a:r>
          </a:p>
        </p:txBody>
      </p:sp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81398" y="6356350"/>
            <a:ext cx="1372402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91518" indent="-342891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566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920192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468818" indent="-274313" eaLnBrk="0" hangingPunct="0"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17445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566071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114697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663323" indent="-2743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8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23B841-9F11-2143-8758-B157EB62EAF7}" type="slidenum">
              <a:rPr lang="en-US"/>
              <a:pPr/>
              <a:t>45</a:t>
            </a:fld>
            <a:endParaRPr lang="en-US"/>
          </a:p>
        </p:txBody>
      </p:sp>
      <p:cxnSp>
        <p:nvCxnSpPr>
          <p:cNvPr id="39943" name="Straight Arrow Connector 10"/>
          <p:cNvCxnSpPr>
            <a:cxnSpLocks noChangeShapeType="1"/>
          </p:cNvCxnSpPr>
          <p:nvPr/>
        </p:nvCxnSpPr>
        <p:spPr bwMode="auto">
          <a:xfrm>
            <a:off x="4097656" y="2708275"/>
            <a:ext cx="3635803" cy="0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944" name="Straight Arrow Connector 12"/>
          <p:cNvCxnSpPr>
            <a:cxnSpLocks noChangeShapeType="1"/>
          </p:cNvCxnSpPr>
          <p:nvPr/>
        </p:nvCxnSpPr>
        <p:spPr bwMode="auto">
          <a:xfrm flipV="1">
            <a:off x="5657852" y="2738439"/>
            <a:ext cx="165736" cy="1468437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945" name="Straight Arrow Connector 14"/>
          <p:cNvCxnSpPr>
            <a:cxnSpLocks noChangeShapeType="1"/>
          </p:cNvCxnSpPr>
          <p:nvPr/>
        </p:nvCxnSpPr>
        <p:spPr bwMode="auto">
          <a:xfrm flipH="1" flipV="1">
            <a:off x="6136009" y="2814640"/>
            <a:ext cx="977764" cy="1512885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47" name="TextBox 22"/>
          <p:cNvSpPr txBox="1">
            <a:spLocks noChangeArrowheads="1"/>
          </p:cNvSpPr>
          <p:nvPr/>
        </p:nvSpPr>
        <p:spPr bwMode="auto">
          <a:xfrm>
            <a:off x="1693547" y="1422402"/>
            <a:ext cx="233910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80" dirty="0"/>
              <a:t>Source Code</a:t>
            </a:r>
          </a:p>
        </p:txBody>
      </p:sp>
      <p:sp>
        <p:nvSpPr>
          <p:cNvPr id="39948" name="TextBox 23"/>
          <p:cNvSpPr txBox="1">
            <a:spLocks noChangeArrowheads="1"/>
          </p:cNvSpPr>
          <p:nvPr/>
        </p:nvSpPr>
        <p:spPr bwMode="auto">
          <a:xfrm>
            <a:off x="7438497" y="1426998"/>
            <a:ext cx="298774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80" dirty="0"/>
              <a:t>Static Binary</a:t>
            </a:r>
          </a:p>
        </p:txBody>
      </p:sp>
      <p:sp>
        <p:nvSpPr>
          <p:cNvPr id="39949" name="TextBox 24"/>
          <p:cNvSpPr txBox="1">
            <a:spLocks noChangeArrowheads="1"/>
          </p:cNvSpPr>
          <p:nvPr/>
        </p:nvSpPr>
        <p:spPr bwMode="auto">
          <a:xfrm>
            <a:off x="3822275" y="2263775"/>
            <a:ext cx="3911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compiled + static link into</a:t>
            </a:r>
          </a:p>
        </p:txBody>
      </p:sp>
      <p:sp>
        <p:nvSpPr>
          <p:cNvPr id="39951" name="TextBox 26"/>
          <p:cNvSpPr txBox="1">
            <a:spLocks noChangeArrowheads="1"/>
          </p:cNvSpPr>
          <p:nvPr/>
        </p:nvSpPr>
        <p:spPr bwMode="auto">
          <a:xfrm>
            <a:off x="6136009" y="3104833"/>
            <a:ext cx="12650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libraries</a:t>
            </a:r>
          </a:p>
        </p:txBody>
      </p:sp>
      <p:sp>
        <p:nvSpPr>
          <p:cNvPr id="39952" name="TextBox 27"/>
          <p:cNvSpPr txBox="1">
            <a:spLocks noChangeArrowheads="1"/>
          </p:cNvSpPr>
          <p:nvPr/>
        </p:nvSpPr>
        <p:spPr bwMode="auto">
          <a:xfrm>
            <a:off x="4386715" y="2967337"/>
            <a:ext cx="1350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compiler</a:t>
            </a:r>
          </a:p>
          <a:p>
            <a:pPr eaLnBrk="1" hangingPunct="1">
              <a:buFontTx/>
              <a:buNone/>
            </a:pPr>
            <a:r>
              <a:rPr lang="en-US" dirty="0"/>
              <a:t>and 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A004B-3349-954E-8BB4-E79238D61182}"/>
              </a:ext>
            </a:extLst>
          </p:cNvPr>
          <p:cNvSpPr txBox="1"/>
          <p:nvPr/>
        </p:nvSpPr>
        <p:spPr>
          <a:xfrm>
            <a:off x="642003" y="6248451"/>
            <a:ext cx="336707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60" dirty="0"/>
              <a:t>Book by Aleksandr Vector from the Noun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D2F2C-1A22-DC4F-8620-EF5994750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968"/>
          <a:stretch/>
        </p:blipFill>
        <p:spPr>
          <a:xfrm>
            <a:off x="2154760" y="2029545"/>
            <a:ext cx="1667515" cy="1434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5AD611-A18A-5E4E-B801-DA2E5DBE02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903"/>
          <a:stretch/>
        </p:blipFill>
        <p:spPr>
          <a:xfrm>
            <a:off x="4484295" y="4167115"/>
            <a:ext cx="2226059" cy="1872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CD2B57-FCEC-4D48-A461-403021E20E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474"/>
          <a:stretch/>
        </p:blipFill>
        <p:spPr>
          <a:xfrm>
            <a:off x="6728041" y="4386239"/>
            <a:ext cx="1155273" cy="988053"/>
          </a:xfrm>
          <a:prstGeom prst="rect">
            <a:avLst/>
          </a:prstGeom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A1B0D74-C510-BD43-A3FB-08178776262D}"/>
              </a:ext>
            </a:extLst>
          </p:cNvPr>
          <p:cNvSpPr/>
          <p:nvPr/>
        </p:nvSpPr>
        <p:spPr bwMode="auto">
          <a:xfrm rot="12973085">
            <a:off x="6535873" y="4061285"/>
            <a:ext cx="1689136" cy="1665672"/>
          </a:xfrm>
          <a:prstGeom prst="teardrop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80"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7A513-8C72-8E47-A28C-E52E09C993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664"/>
          <a:stretch/>
        </p:blipFill>
        <p:spPr>
          <a:xfrm>
            <a:off x="8306911" y="2701320"/>
            <a:ext cx="762967" cy="605307"/>
          </a:xfrm>
          <a:prstGeom prst="rect">
            <a:avLst/>
          </a:prstGeom>
        </p:spPr>
      </p:pic>
      <p:cxnSp>
        <p:nvCxnSpPr>
          <p:cNvPr id="26" name="Straight Arrow Connector 14">
            <a:extLst>
              <a:ext uri="{FF2B5EF4-FFF2-40B4-BE49-F238E27FC236}">
                <a16:creationId xmlns:a16="http://schemas.microsoft.com/office/drawing/2014/main" id="{C151B22E-1360-E54A-A694-01BF3C7BDD56}"/>
              </a:ext>
            </a:extLst>
          </p:cNvPr>
          <p:cNvCxnSpPr>
            <a:cxnSpLocks noChangeShapeType="1"/>
            <a:stCxn id="25" idx="3"/>
          </p:cNvCxnSpPr>
          <p:nvPr/>
        </p:nvCxnSpPr>
        <p:spPr bwMode="auto">
          <a:xfrm>
            <a:off x="9570201" y="2646858"/>
            <a:ext cx="950700" cy="320477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9" name="Straight Arrow Connector 14">
            <a:extLst>
              <a:ext uri="{FF2B5EF4-FFF2-40B4-BE49-F238E27FC236}">
                <a16:creationId xmlns:a16="http://schemas.microsoft.com/office/drawing/2014/main" id="{4E347932-33D0-384F-8535-69BB92C2EF3B}"/>
              </a:ext>
            </a:extLst>
          </p:cNvPr>
          <p:cNvCxnSpPr>
            <a:cxnSpLocks noChangeShapeType="1"/>
            <a:stCxn id="25" idx="3"/>
          </p:cNvCxnSpPr>
          <p:nvPr/>
        </p:nvCxnSpPr>
        <p:spPr bwMode="auto">
          <a:xfrm>
            <a:off x="9570200" y="2646859"/>
            <a:ext cx="1034616" cy="1383156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" name="Straight Arrow Connector 14">
            <a:extLst>
              <a:ext uri="{FF2B5EF4-FFF2-40B4-BE49-F238E27FC236}">
                <a16:creationId xmlns:a16="http://schemas.microsoft.com/office/drawing/2014/main" id="{34238152-2DDA-7B43-B248-BFD85B75736C}"/>
              </a:ext>
            </a:extLst>
          </p:cNvPr>
          <p:cNvCxnSpPr>
            <a:cxnSpLocks noChangeShapeType="1"/>
            <a:stCxn id="25" idx="3"/>
          </p:cNvCxnSpPr>
          <p:nvPr/>
        </p:nvCxnSpPr>
        <p:spPr bwMode="auto">
          <a:xfrm>
            <a:off x="9570202" y="2646859"/>
            <a:ext cx="1118780" cy="2865659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" name="TextBox 25">
            <a:extLst>
              <a:ext uri="{FF2B5EF4-FFF2-40B4-BE49-F238E27FC236}">
                <a16:creationId xmlns:a16="http://schemas.microsoft.com/office/drawing/2014/main" id="{1558C0EA-B13E-5E4E-A4E1-B9EFC107A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4498" y="4413990"/>
            <a:ext cx="2052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run anywhere</a:t>
            </a:r>
          </a:p>
        </p:txBody>
      </p:sp>
    </p:spTree>
    <p:extLst>
      <p:ext uri="{BB962C8B-B14F-4D97-AF65-F5344CB8AC3E}">
        <p14:creationId xmlns:p14="http://schemas.microsoft.com/office/powerpoint/2010/main" val="393214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Analogy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D2071C-6932-1E47-80C7-F3F48E8436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95350" y="2221706"/>
            <a:ext cx="5067300" cy="3378200"/>
          </a:xfrm>
        </p:spPr>
      </p:pic>
      <p:sp>
        <p:nvSpPr>
          <p:cNvPr id="18435" name="Content Placeholder 7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Running software on your own computer is like cooking in your own kitchen.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436371" y="2295526"/>
            <a:ext cx="18473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endParaRPr lang="en-US" sz="288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6CAEFB-541C-0E49-A32D-4D8DFB02421A}"/>
              </a:ext>
            </a:extLst>
          </p:cNvPr>
          <p:cNvSpPr txBox="1"/>
          <p:nvPr/>
        </p:nvSpPr>
        <p:spPr>
          <a:xfrm>
            <a:off x="3846986" y="5562629"/>
            <a:ext cx="2249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/>
              <a:t>Photo by </a:t>
            </a:r>
            <a:r>
              <a:rPr lang="en-US" sz="1200" dirty="0">
                <a:hlinkClick r:id="rId4"/>
              </a:rPr>
              <a:t>jschantz</a:t>
            </a:r>
            <a:r>
              <a:rPr lang="en-US" sz="1200" dirty="0"/>
              <a:t> on </a:t>
            </a:r>
            <a:r>
              <a:rPr lang="en-US" sz="1200" dirty="0">
                <a:hlinkClick r:id="rId5"/>
              </a:rPr>
              <a:t>flickr</a:t>
            </a:r>
            <a:r>
              <a:rPr lang="en-US" sz="1200" dirty="0"/>
              <a:t>, CC-BY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519D8D-6888-D38D-26B3-A5249E207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630EF5B4-820B-BA2B-BBF9-1FD0A02C8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On Your Computer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/>
          <a:lstStyle/>
          <a:p>
            <a:r>
              <a:rPr lang="en-US" dirty="0"/>
              <a:t>You know what is there.</a:t>
            </a:r>
          </a:p>
          <a:p>
            <a:pPr lvl="1"/>
            <a:r>
              <a:rPr lang="en-US" dirty="0"/>
              <a:t>All the software you need is already installed.</a:t>
            </a:r>
          </a:p>
          <a:p>
            <a:r>
              <a:rPr lang="en-US" dirty="0"/>
              <a:t>You know where everything is (mostly). </a:t>
            </a:r>
          </a:p>
          <a:p>
            <a:r>
              <a:rPr lang="en-US" dirty="0"/>
              <a:t>You have full control.</a:t>
            </a:r>
          </a:p>
          <a:p>
            <a:pPr lvl="1"/>
            <a:r>
              <a:rPr lang="en-US" dirty="0"/>
              <a:t>You can add new programs when and where you want.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3ABA6-6C0C-5F46-208C-0464C036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6A41445C-99ED-8D9A-3B8C-4BE250777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map of the united states with points of location&#10;&#10;Description automatically generated">
            <a:extLst>
              <a:ext uri="{FF2B5EF4-FFF2-40B4-BE49-F238E27FC236}">
                <a16:creationId xmlns:a16="http://schemas.microsoft.com/office/drawing/2014/main" id="{C715D618-D742-ADF2-D231-88D5EFAC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038" r="996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EB39EB-F42D-2377-1959-B6C69EA7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rPr>
              <a:t>OSPool: Other People’s Computers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D654230F-4090-B097-ABAC-599223C7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OSG School 2024 - Software Portability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0B628-D1BB-9763-2F92-3FDC88BE7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BFE71FC-3CEC-B144-967E-AA7A70603AA6}" type="slidenum">
              <a:rPr lang="en-US" smtClean="0">
                <a:solidFill>
                  <a:srgbClr val="FFFFFF"/>
                </a:solidFill>
                <a:latin typeface="+mn-lt"/>
                <a:ea typeface="+mn-ea"/>
              </a:rPr>
              <a:pPr defTabSz="457200"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968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Challenge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43FDAAB-DE75-1139-C995-0857300AF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70914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Running code on someone else’s computer is like cooking in someone else’s kitchen.</a:t>
            </a:r>
          </a:p>
          <a:p>
            <a:endParaRPr lang="en-US" dirty="0"/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53281DE7-3C12-AB51-4983-56B40F276D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67706"/>
            <a:ext cx="5181600" cy="3886200"/>
          </a:xfrm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1436371" y="2295526"/>
            <a:ext cx="18473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endParaRPr lang="en-US" sz="2880"/>
          </a:p>
        </p:txBody>
      </p:sp>
      <p:sp>
        <p:nvSpPr>
          <p:cNvPr id="20485" name="Action Button: Help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294496" y="3733800"/>
            <a:ext cx="1249680" cy="1041400"/>
          </a:xfrm>
          <a:prstGeom prst="actionButtonHelp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16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73F0F-2F72-A847-AD52-99572CE6CA3C}"/>
              </a:ext>
            </a:extLst>
          </p:cNvPr>
          <p:cNvSpPr txBox="1"/>
          <p:nvPr/>
        </p:nvSpPr>
        <p:spPr>
          <a:xfrm>
            <a:off x="8222857" y="5858039"/>
            <a:ext cx="2854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/>
              <a:t>Photo by </a:t>
            </a:r>
            <a:r>
              <a:rPr lang="en-US" sz="1200" dirty="0">
                <a:hlinkClick r:id="rId3"/>
              </a:rPr>
              <a:t>F </a:t>
            </a:r>
            <a:r>
              <a:rPr lang="en-US" sz="1200" dirty="0" err="1">
                <a:hlinkClick r:id="rId3"/>
              </a:rPr>
              <a:t>Deventhal</a:t>
            </a:r>
            <a:r>
              <a:rPr lang="en-US" sz="1200" dirty="0"/>
              <a:t> on </a:t>
            </a:r>
            <a:r>
              <a:rPr lang="en-US" sz="1200" dirty="0">
                <a:hlinkClick r:id="rId4"/>
              </a:rPr>
              <a:t>Wikimedia</a:t>
            </a:r>
            <a:r>
              <a:rPr lang="en-US" sz="1200" dirty="0"/>
              <a:t>, CC-BY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0A21918-775F-3B53-7A5D-B36D1AE27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C16FDBEA-847A-A5B5-AFCA-9FD1899BD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</p:spPr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On Someone Else’s Computer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/>
          <a:lstStyle/>
          <a:p>
            <a:r>
              <a:rPr lang="en-US" dirty="0"/>
              <a:t>What’s already there? </a:t>
            </a:r>
          </a:p>
          <a:p>
            <a:pPr lvl="1"/>
            <a:r>
              <a:rPr lang="en-US" dirty="0"/>
              <a:t>Is R installed? Or Python? What about the packages you need? </a:t>
            </a:r>
          </a:p>
          <a:p>
            <a:r>
              <a:rPr lang="en-US" dirty="0"/>
              <a:t>If the software you need is installed, do you know where it is or how to access it? </a:t>
            </a:r>
          </a:p>
          <a:p>
            <a:r>
              <a:rPr lang="en-US" dirty="0"/>
              <a:t>Are you allowed to change whatever you want?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9767CDE-59B8-36D8-684D-D461CAF4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9D4251-F69B-09FB-5372-6443AADF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OSG School 2024 - Software Portability</a:t>
            </a:r>
          </a:p>
        </p:txBody>
      </p:sp>
      <p:pic>
        <p:nvPicPr>
          <p:cNvPr id="4" name="Picture 3" descr="Empty eggshell broken in half">
            <a:extLst>
              <a:ext uri="{FF2B5EF4-FFF2-40B4-BE49-F238E27FC236}">
                <a16:creationId xmlns:a16="http://schemas.microsoft.com/office/drawing/2014/main" id="{902E411A-C36D-568D-F461-C36639BE6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186" y="4071731"/>
            <a:ext cx="3048423" cy="20597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er_School_2023_Fun" id="{174209FD-30E0-774E-BDCB-3786FA688966}" vid="{8AD57979-AD71-4E4F-94BF-EB0386DF497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User_School_2023</Template>
  <TotalTime>90095</TotalTime>
  <Words>2181</Words>
  <Application>Microsoft Macintosh PowerPoint</Application>
  <PresentationFormat>Widescreen</PresentationFormat>
  <Paragraphs>375</Paragraphs>
  <Slides>45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Calibri</vt:lpstr>
      <vt:lpstr>Consolas</vt:lpstr>
      <vt:lpstr>Courier</vt:lpstr>
      <vt:lpstr>Courier New</vt:lpstr>
      <vt:lpstr>Helvetica Neue</vt:lpstr>
      <vt:lpstr>Helvetica Neue Light</vt:lpstr>
      <vt:lpstr>Open Sans</vt:lpstr>
      <vt:lpstr>Times New Roman</vt:lpstr>
      <vt:lpstr>Wingdings</vt:lpstr>
      <vt:lpstr>Office Theme</vt:lpstr>
      <vt:lpstr>Backpacking with Code:  Software Portability for DHTC</vt:lpstr>
      <vt:lpstr>Goals For This Session</vt:lpstr>
      <vt:lpstr>Introduction</vt:lpstr>
      <vt:lpstr>Imagine that we asked you to go home and bake a cake...</vt:lpstr>
      <vt:lpstr>An Analogy</vt:lpstr>
      <vt:lpstr>On Your Computer</vt:lpstr>
      <vt:lpstr>OSPool: Other People’s Computers</vt:lpstr>
      <vt:lpstr>The Challenge</vt:lpstr>
      <vt:lpstr>On Someone Else’s Computer</vt:lpstr>
      <vt:lpstr>The Solution</vt:lpstr>
      <vt:lpstr>Option 1: Containers</vt:lpstr>
      <vt:lpstr>Returning to Our Analogy…</vt:lpstr>
      <vt:lpstr>Containers</vt:lpstr>
      <vt:lpstr>Container Technologies</vt:lpstr>
      <vt:lpstr>Container Technologies</vt:lpstr>
      <vt:lpstr>Use Existing Containers</vt:lpstr>
      <vt:lpstr>Explore Containers</vt:lpstr>
      <vt:lpstr>Demo</vt:lpstr>
      <vt:lpstr>Build Your Own Container</vt:lpstr>
      <vt:lpstr>Explore Containers, Part 2</vt:lpstr>
      <vt:lpstr>Definition File Details</vt:lpstr>
      <vt:lpstr>Using Containers in Jobs</vt:lpstr>
      <vt:lpstr>Why Use Containers</vt:lpstr>
      <vt:lpstr>Learn How to Build/ Use Containers</vt:lpstr>
      <vt:lpstr>Option 2: Bring Along Software Files</vt:lpstr>
      <vt:lpstr>Back to the Kitchen Analogy…</vt:lpstr>
      <vt:lpstr>Ways to Prepare Software Files</vt:lpstr>
      <vt:lpstr>What is Compilation?</vt:lpstr>
      <vt:lpstr>What is Compilation?</vt:lpstr>
      <vt:lpstr>Find Existing Software Files</vt:lpstr>
      <vt:lpstr>Download Source and Compile</vt:lpstr>
      <vt:lpstr>Compiling Code</vt:lpstr>
      <vt:lpstr>What Kind of Code?</vt:lpstr>
      <vt:lpstr>Using Software Files in Jobs</vt:lpstr>
      <vt:lpstr>Why Bring Along Software Files</vt:lpstr>
      <vt:lpstr>Next Steps</vt:lpstr>
      <vt:lpstr>Using Software in a DHTC System</vt:lpstr>
      <vt:lpstr>Two Approaches</vt:lpstr>
      <vt:lpstr>Which Approach to Use? </vt:lpstr>
      <vt:lpstr>Work Time</vt:lpstr>
      <vt:lpstr>Acknowledgements</vt:lpstr>
      <vt:lpstr>Appendix: Container and Compiling Tips</vt:lpstr>
      <vt:lpstr>Best Practices in Using Containers on OSG</vt:lpstr>
      <vt:lpstr>Where to install software?</vt:lpstr>
      <vt:lpstr>Static Linking</vt:lpstr>
    </vt:vector>
  </TitlesOfParts>
  <Manager>OSG Resource Managers</Manager>
  <Company>University of Wisconsin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Alain Roy</dc:creator>
  <cp:lastModifiedBy>Rachel Lombardi</cp:lastModifiedBy>
  <cp:revision>707</cp:revision>
  <cp:lastPrinted>2007-02-13T22:42:37Z</cp:lastPrinted>
  <dcterms:created xsi:type="dcterms:W3CDTF">2010-07-18T15:11:48Z</dcterms:created>
  <dcterms:modified xsi:type="dcterms:W3CDTF">2024-08-06T18:02:54Z</dcterms:modified>
</cp:coreProperties>
</file>